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Proxima Nova"/>
      <p:regular r:id="rId39"/>
      <p:bold r:id="rId40"/>
      <p:italic r:id="rId41"/>
      <p:boldItalic r:id="rId42"/>
    </p:embeddedFont>
    <p:embeddedFont>
      <p:font typeface="Robo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F9AC84-6A2E-4D4E-A932-D34C9192DDA4}">
  <a:tblStyle styleId="{A1F9AC84-6A2E-4D4E-A932-D34C9192DD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4.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6.xml"/><Relationship Id="rId44" Type="http://schemas.openxmlformats.org/officeDocument/2006/relationships/font" Target="fonts/Roboto-bold.fntdata"/><Relationship Id="rId21" Type="http://schemas.openxmlformats.org/officeDocument/2006/relationships/slide" Target="slides/slide15.xml"/><Relationship Id="rId43" Type="http://schemas.openxmlformats.org/officeDocument/2006/relationships/font" Target="fonts/Roboto-regular.fntdata"/><Relationship Id="rId24" Type="http://schemas.openxmlformats.org/officeDocument/2006/relationships/slide" Target="slides/slide18.xml"/><Relationship Id="rId46" Type="http://schemas.openxmlformats.org/officeDocument/2006/relationships/font" Target="fonts/Roboto-boldItalic.fntdata"/><Relationship Id="rId23" Type="http://schemas.openxmlformats.org/officeDocument/2006/relationships/slide" Target="slides/slide17.xml"/><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roximaNov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28e90dedf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28e90dedf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28e90dedf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28e90dedf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28e90dedf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28e90dedf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37bc02e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37bc02e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28e90dedf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28e90dedf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28e90dedf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28e90dedf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28e90dedf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28e90dedf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28e90dedf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28e90dedf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37bc02e5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37bc02e5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37bc02e5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37bc02e5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228dbe63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228dbe63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7aa6b0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7aa6b0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137aa6b0ee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137aa6b0ee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37aa6b0e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37aa6b0e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37aa6b0ee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37aa6b0ee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37aa6b0ee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37aa6b0ee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37aa6b0ee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137aa6b0ee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3a2f2a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3a2f2a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3bb6466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3bb6466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3bb6466c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3bb6466c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37bc02e5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37bc02e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228dbe63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228dbe63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37bc02e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37bc02e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37bc02e5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37bc02e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137aa6b0ee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137aa6b0ee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b6661ad5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b6661ad5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b6661ad5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b6661ad5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28e90ded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28e90ded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128e90ded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128e90ded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28e90dedf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28e90dedf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28e90dedf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28e90dedf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figma.com/file/g2lGML9uyXIVPSxbtX7lWQ/Watermarked-ML-Model-NFT-Marketplace?node-id=894%3A66&amp;t=iStWqEco0lfksWAL-0"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blockchainexpert715/next-intelligence-exchange-platfor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testnet.bscscan.com/address/0xc9c806A2986Ce19D0eB3Dfbc2ceb7B8492E3F4eE#co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testnet.bscscan.com/address/0xF1E974527D845e775423CD1D6c8f6d6FD93d60D6#co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eips.ethereum.org/EIPS/eip-116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SzPct val="25916"/>
              <a:buNone/>
            </a:pPr>
            <a:r>
              <a:rPr lang="en" sz="3820"/>
              <a:t>Next Generation</a:t>
            </a:r>
            <a:r>
              <a:rPr lang="en" sz="3820"/>
              <a:t> </a:t>
            </a:r>
            <a:endParaRPr sz="3820"/>
          </a:p>
          <a:p>
            <a:pPr indent="0" lvl="0" marL="0" rtl="0" algn="l">
              <a:spcBef>
                <a:spcPts val="0"/>
              </a:spcBef>
              <a:spcAft>
                <a:spcPts val="0"/>
              </a:spcAft>
              <a:buSzPts val="891"/>
              <a:buNone/>
            </a:pPr>
            <a:r>
              <a:rPr b="1" lang="en" sz="4153"/>
              <a:t>Decentralized </a:t>
            </a:r>
            <a:r>
              <a:rPr b="1" lang="en" sz="4153"/>
              <a:t>Intelligence Exchange</a:t>
            </a:r>
            <a:endParaRPr b="1" sz="4153"/>
          </a:p>
          <a:p>
            <a:pPr indent="0" lvl="0" marL="0" rtl="0" algn="l">
              <a:spcBef>
                <a:spcPts val="0"/>
              </a:spcBef>
              <a:spcAft>
                <a:spcPts val="0"/>
              </a:spcAft>
              <a:buSzPct val="54395"/>
              <a:buNone/>
            </a:pPr>
            <a:r>
              <a:rPr b="1" lang="en" sz="1820">
                <a:solidFill>
                  <a:srgbClr val="FFD966"/>
                </a:solidFill>
              </a:rPr>
              <a:t>TIEX Protocol</a:t>
            </a:r>
            <a:endParaRPr b="1" sz="1820">
              <a:solidFill>
                <a:srgbClr val="FFD966"/>
              </a:solidFill>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2/27/2023</a:t>
            </a:r>
            <a:endParaRPr/>
          </a:p>
        </p:txBody>
      </p:sp>
      <p:pic>
        <p:nvPicPr>
          <p:cNvPr id="61" name="Google Shape;61;p13"/>
          <p:cNvPicPr preferRelativeResize="0"/>
          <p:nvPr/>
        </p:nvPicPr>
        <p:blipFill>
          <a:blip r:embed="rId3">
            <a:alphaModFix/>
          </a:blip>
          <a:stretch>
            <a:fillRect/>
          </a:stretch>
        </p:blipFill>
        <p:spPr>
          <a:xfrm>
            <a:off x="6402851" y="4047198"/>
            <a:ext cx="2267126" cy="658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7</a:t>
            </a:r>
            <a:r>
              <a:rPr b="1" lang="en"/>
              <a:t>. Oracle Data Provider [Figure 1-1 Below]</a:t>
            </a:r>
            <a:endParaRPr b="1"/>
          </a:p>
        </p:txBody>
      </p:sp>
      <p:sp>
        <p:nvSpPr>
          <p:cNvPr id="119" name="Google Shape;119;p22"/>
          <p:cNvSpPr txBox="1"/>
          <p:nvPr>
            <p:ph idx="1" type="body"/>
          </p:nvPr>
        </p:nvSpPr>
        <p:spPr>
          <a:xfrm>
            <a:off x="311700" y="965850"/>
            <a:ext cx="8520600" cy="17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Backend (off-chain database) and Chain Link Server are combined in order for the Chain Link Server to provide parameters such as the number of calls, revenue </a:t>
            </a:r>
            <a:r>
              <a:rPr lang="en"/>
              <a:t>of the Data Model </a:t>
            </a:r>
            <a:r>
              <a:rPr lang="en"/>
              <a:t>and claim amount of investor with Oracle Data Consumer.</a:t>
            </a:r>
            <a:endParaRPr/>
          </a:p>
          <a:p>
            <a:pPr indent="0" lvl="0" marL="0" rtl="0" algn="l">
              <a:spcBef>
                <a:spcPts val="1200"/>
              </a:spcBef>
              <a:spcAft>
                <a:spcPts val="1200"/>
              </a:spcAft>
              <a:buNone/>
            </a:pPr>
            <a:r>
              <a:rPr b="1" lang="en"/>
              <a:t>[Figure 1-1]</a:t>
            </a:r>
            <a:endParaRPr/>
          </a:p>
        </p:txBody>
      </p:sp>
      <p:sp>
        <p:nvSpPr>
          <p:cNvPr id="120" name="Google Shape;120;p22"/>
          <p:cNvSpPr txBox="1"/>
          <p:nvPr>
            <p:ph type="title"/>
          </p:nvPr>
        </p:nvSpPr>
        <p:spPr>
          <a:xfrm>
            <a:off x="311700" y="2685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8</a:t>
            </a:r>
            <a:r>
              <a:rPr b="1" lang="en"/>
              <a:t>. Oracle Data Consumer [Figure 1-1 Below]</a:t>
            </a:r>
            <a:endParaRPr b="1"/>
          </a:p>
        </p:txBody>
      </p:sp>
      <p:sp>
        <p:nvSpPr>
          <p:cNvPr id="121" name="Google Shape;121;p22"/>
          <p:cNvSpPr txBox="1"/>
          <p:nvPr>
            <p:ph idx="1" type="body"/>
          </p:nvPr>
        </p:nvSpPr>
        <p:spPr>
          <a:xfrm>
            <a:off x="311700" y="3162100"/>
            <a:ext cx="8520600" cy="177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parameters such as the number of calls, revenue of the Data Model and claim amount of investor provided by Backend is from Oracle Data Provider through Chain Link Server.</a:t>
            </a:r>
            <a:endParaRPr/>
          </a:p>
          <a:p>
            <a:pPr indent="0" lvl="0" marL="0" rtl="0" algn="l">
              <a:spcBef>
                <a:spcPts val="1200"/>
              </a:spcBef>
              <a:spcAft>
                <a:spcPts val="1200"/>
              </a:spcAft>
              <a:buNone/>
            </a:pPr>
            <a:r>
              <a:rPr b="1" lang="en"/>
              <a:t>[Figure 1-1]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82450" y="41061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1920"/>
              <a:t>Figure 1-1</a:t>
            </a:r>
            <a:r>
              <a:rPr lang="en" sz="1920"/>
              <a:t> Integration off-chain with on-chain for TIEX Finance</a:t>
            </a:r>
            <a:endParaRPr sz="1920"/>
          </a:p>
        </p:txBody>
      </p:sp>
      <p:sp>
        <p:nvSpPr>
          <p:cNvPr id="127" name="Google Shape;127;p23"/>
          <p:cNvSpPr/>
          <p:nvPr/>
        </p:nvSpPr>
        <p:spPr>
          <a:xfrm>
            <a:off x="311700" y="1128575"/>
            <a:ext cx="1031400" cy="11754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Database</a:t>
            </a:r>
            <a:endParaRPr/>
          </a:p>
        </p:txBody>
      </p:sp>
      <p:sp>
        <p:nvSpPr>
          <p:cNvPr id="128" name="Google Shape;128;p23"/>
          <p:cNvSpPr/>
          <p:nvPr/>
        </p:nvSpPr>
        <p:spPr>
          <a:xfrm>
            <a:off x="1784821" y="1206902"/>
            <a:ext cx="1528200" cy="1018800"/>
          </a:xfrm>
          <a:prstGeom prst="flowChartAlternateProcess">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Backend</a:t>
            </a:r>
            <a:endParaRPr b="1">
              <a:solidFill>
                <a:srgbClr val="FFFFFF"/>
              </a:solidFill>
            </a:endParaRPr>
          </a:p>
          <a:p>
            <a:pPr indent="0" lvl="0" marL="0" rtl="0" algn="ctr">
              <a:spcBef>
                <a:spcPts val="0"/>
              </a:spcBef>
              <a:spcAft>
                <a:spcPts val="0"/>
              </a:spcAft>
              <a:buNone/>
            </a:pPr>
            <a:r>
              <a:rPr b="1" lang="en" sz="1000">
                <a:solidFill>
                  <a:srgbClr val="FFFFFF"/>
                </a:solidFill>
              </a:rPr>
              <a:t>(</a:t>
            </a:r>
            <a:r>
              <a:rPr b="1" lang="en" sz="1000">
                <a:solidFill>
                  <a:srgbClr val="FFFFFF"/>
                </a:solidFill>
              </a:rPr>
              <a:t>Off-Chain)</a:t>
            </a:r>
            <a:endParaRPr b="1" sz="1000">
              <a:solidFill>
                <a:srgbClr val="FFFFFF"/>
              </a:solidFill>
            </a:endParaRPr>
          </a:p>
        </p:txBody>
      </p:sp>
      <p:sp>
        <p:nvSpPr>
          <p:cNvPr id="129" name="Google Shape;129;p23"/>
          <p:cNvSpPr/>
          <p:nvPr/>
        </p:nvSpPr>
        <p:spPr>
          <a:xfrm>
            <a:off x="3655227" y="1206902"/>
            <a:ext cx="1528200" cy="1018800"/>
          </a:xfrm>
          <a:prstGeom prst="flowChartAlternateProcess">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Oracle Data Provider</a:t>
            </a:r>
            <a:endParaRPr b="1">
              <a:solidFill>
                <a:srgbClr val="FFFFFF"/>
              </a:solidFill>
            </a:endParaRPr>
          </a:p>
        </p:txBody>
      </p:sp>
      <p:sp>
        <p:nvSpPr>
          <p:cNvPr id="130" name="Google Shape;130;p23"/>
          <p:cNvSpPr/>
          <p:nvPr/>
        </p:nvSpPr>
        <p:spPr>
          <a:xfrm>
            <a:off x="5479604" y="1206902"/>
            <a:ext cx="1528200" cy="1018800"/>
          </a:xfrm>
          <a:prstGeom prst="flowChartAlternateProcess">
            <a:avLst/>
          </a:prstGeom>
          <a:solidFill>
            <a:srgbClr val="4C113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Chain Link Server</a:t>
            </a:r>
            <a:endParaRPr b="1">
              <a:solidFill>
                <a:srgbClr val="FFFFFF"/>
              </a:solidFill>
            </a:endParaRPr>
          </a:p>
        </p:txBody>
      </p:sp>
      <p:sp>
        <p:nvSpPr>
          <p:cNvPr id="131" name="Google Shape;131;p23"/>
          <p:cNvSpPr/>
          <p:nvPr/>
        </p:nvSpPr>
        <p:spPr>
          <a:xfrm>
            <a:off x="7303982" y="1206902"/>
            <a:ext cx="1528200" cy="1018800"/>
          </a:xfrm>
          <a:prstGeom prst="flowChartAlternateProcess">
            <a:avLst/>
          </a:prstGeom>
          <a:solidFill>
            <a:srgbClr val="5B0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Oracle Data Consumer</a:t>
            </a:r>
            <a:endParaRPr b="1">
              <a:solidFill>
                <a:srgbClr val="FFFFFF"/>
              </a:solidFill>
            </a:endParaRPr>
          </a:p>
        </p:txBody>
      </p:sp>
      <p:sp>
        <p:nvSpPr>
          <p:cNvPr id="132" name="Google Shape;132;p23"/>
          <p:cNvSpPr/>
          <p:nvPr/>
        </p:nvSpPr>
        <p:spPr>
          <a:xfrm>
            <a:off x="1290638" y="1450821"/>
            <a:ext cx="567900" cy="284100"/>
          </a:xfrm>
          <a:prstGeom prst="rightArrow">
            <a:avLst>
              <a:gd fmla="val 50000" name="adj1"/>
              <a:gd fmla="val 50000" name="adj2"/>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p:nvPr/>
        </p:nvSpPr>
        <p:spPr>
          <a:xfrm>
            <a:off x="3234657" y="1574296"/>
            <a:ext cx="567900" cy="284100"/>
          </a:xfrm>
          <a:prstGeom prst="rightArrow">
            <a:avLst>
              <a:gd fmla="val 50000" name="adj1"/>
              <a:gd fmla="val 50000" name="adj2"/>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5024624" y="1612501"/>
            <a:ext cx="567900" cy="284100"/>
          </a:xfrm>
          <a:prstGeom prst="rightArrow">
            <a:avLst>
              <a:gd fmla="val 50000" name="adj1"/>
              <a:gd fmla="val 50000" name="adj2"/>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6867366" y="1612501"/>
            <a:ext cx="567900" cy="284100"/>
          </a:xfrm>
          <a:prstGeom prst="rightArrow">
            <a:avLst>
              <a:gd fmla="val 50000" name="adj1"/>
              <a:gd fmla="val 50000" name="adj2"/>
            </a:avLst>
          </a:prstGeom>
          <a:solidFill>
            <a:srgbClr val="FFE5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1211689" y="1800886"/>
            <a:ext cx="646800" cy="323400"/>
          </a:xfrm>
          <a:prstGeom prst="leftArrow">
            <a:avLst>
              <a:gd fmla="val 50000" name="adj1"/>
              <a:gd fmla="val 50000" name="adj2"/>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3134649" y="2584471"/>
            <a:ext cx="3016200" cy="1018800"/>
          </a:xfrm>
          <a:prstGeom prst="flowChartAlternateProcess">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TIEX Finance Contract</a:t>
            </a:r>
            <a:endParaRPr b="1">
              <a:solidFill>
                <a:srgbClr val="FFFFFF"/>
              </a:solidFill>
            </a:endParaRPr>
          </a:p>
          <a:p>
            <a:pPr indent="0" lvl="0" marL="0" rtl="0" algn="ctr">
              <a:spcBef>
                <a:spcPts val="0"/>
              </a:spcBef>
              <a:spcAft>
                <a:spcPts val="0"/>
              </a:spcAft>
              <a:buNone/>
            </a:pPr>
            <a:r>
              <a:rPr b="1" lang="en" sz="1000">
                <a:solidFill>
                  <a:srgbClr val="FFFFFF"/>
                </a:solidFill>
              </a:rPr>
              <a:t>(On-Chain)</a:t>
            </a:r>
            <a:endParaRPr b="1">
              <a:solidFill>
                <a:srgbClr val="FFFFFF"/>
              </a:solidFill>
            </a:endParaRPr>
          </a:p>
        </p:txBody>
      </p:sp>
      <p:sp>
        <p:nvSpPr>
          <p:cNvPr id="138" name="Google Shape;138;p23"/>
          <p:cNvSpPr/>
          <p:nvPr/>
        </p:nvSpPr>
        <p:spPr>
          <a:xfrm rot="10800000">
            <a:off x="6261589" y="2362423"/>
            <a:ext cx="1914900" cy="9666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9</a:t>
            </a:r>
            <a:r>
              <a:rPr b="1" lang="en"/>
              <a:t>. TIEX Finance Smart Contract   [Figure 1-1 Above]</a:t>
            </a:r>
            <a:endParaRPr b="1"/>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gets </a:t>
            </a:r>
            <a:r>
              <a:rPr lang="en"/>
              <a:t>off-chain information such as number of calls, revenue, and amount of claims from </a:t>
            </a:r>
            <a:r>
              <a:rPr lang="en"/>
              <a:t>Oracle Data Consumer.</a:t>
            </a:r>
            <a:endParaRPr/>
          </a:p>
          <a:p>
            <a:pPr indent="-342900" lvl="0" marL="457200" rtl="0" algn="l">
              <a:spcBef>
                <a:spcPts val="1200"/>
              </a:spcBef>
              <a:spcAft>
                <a:spcPts val="0"/>
              </a:spcAft>
              <a:buSzPts val="1800"/>
              <a:buChar char="❖"/>
            </a:pPr>
            <a:r>
              <a:rPr lang="en"/>
              <a:t>Data consumers first deposit TIEX tokens through </a:t>
            </a:r>
            <a:r>
              <a:rPr b="1" lang="en"/>
              <a:t>TIEX Finance Contract</a:t>
            </a:r>
            <a:r>
              <a:rPr lang="en"/>
              <a:t> to access and use the Data Model in the TIEX Protocol. They withdraw the remaining TIEX tokens through TIEX Finance Contract at any time.</a:t>
            </a:r>
            <a:endParaRPr/>
          </a:p>
          <a:p>
            <a:pPr indent="-342900" lvl="0" marL="457200" rtl="0" algn="l">
              <a:spcBef>
                <a:spcPts val="0"/>
              </a:spcBef>
              <a:spcAft>
                <a:spcPts val="0"/>
              </a:spcAft>
              <a:buSzPts val="1800"/>
              <a:buChar char="❖"/>
            </a:pPr>
            <a:r>
              <a:rPr lang="en"/>
              <a:t>The investors (Data Investor License NFT holders) claim TIEX Tokens through </a:t>
            </a:r>
            <a:r>
              <a:rPr b="1" lang="en"/>
              <a:t>TIEX Finance Contract</a:t>
            </a:r>
            <a:r>
              <a:rPr lang="en"/>
              <a:t> according to the Revenue  of the data model and Share of investor.</a:t>
            </a:r>
            <a:endParaRPr/>
          </a:p>
          <a:p>
            <a:pPr indent="0" lvl="0" marL="457200" rtl="0" algn="l">
              <a:spcBef>
                <a:spcPts val="1200"/>
              </a:spcBef>
              <a:spcAft>
                <a:spcPts val="1200"/>
              </a:spcAft>
              <a:buNone/>
            </a:pPr>
            <a:r>
              <a:rPr b="1" lang="en"/>
              <a:t>[Figure 1-1 Above]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760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High level of structure &amp; Business flow</a:t>
            </a:r>
            <a:endParaRPr b="1"/>
          </a:p>
          <a:p>
            <a:pPr indent="0" lvl="0" marL="0" rtl="0" algn="ctr">
              <a:spcBef>
                <a:spcPts val="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7168075" y="2535200"/>
            <a:ext cx="1792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120"/>
              <a:t>Figure: 1-2</a:t>
            </a:r>
            <a:endParaRPr b="1" sz="1120"/>
          </a:p>
          <a:p>
            <a:pPr indent="0" lvl="0" marL="0" rtl="0" algn="ctr">
              <a:spcBef>
                <a:spcPts val="0"/>
              </a:spcBef>
              <a:spcAft>
                <a:spcPts val="0"/>
              </a:spcAft>
              <a:buSzPts val="990"/>
              <a:buNone/>
            </a:pPr>
            <a:r>
              <a:rPr b="1" lang="en" sz="1120"/>
              <a:t>TIEX Solution Diagram</a:t>
            </a:r>
            <a:endParaRPr b="1" sz="1120"/>
          </a:p>
          <a:p>
            <a:pPr indent="0" lvl="0" marL="0" rtl="0" algn="ctr">
              <a:spcBef>
                <a:spcPts val="0"/>
              </a:spcBef>
              <a:spcAft>
                <a:spcPts val="0"/>
              </a:spcAft>
              <a:buSzPts val="990"/>
              <a:buNone/>
            </a:pPr>
            <a:r>
              <a:t/>
            </a:r>
            <a:endParaRPr b="1" sz="1120"/>
          </a:p>
        </p:txBody>
      </p:sp>
      <p:sp>
        <p:nvSpPr>
          <p:cNvPr id="155" name="Google Shape;155;p26"/>
          <p:cNvSpPr txBox="1"/>
          <p:nvPr/>
        </p:nvSpPr>
        <p:spPr>
          <a:xfrm>
            <a:off x="0" y="0"/>
            <a:ext cx="9083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u="sng">
                <a:solidFill>
                  <a:schemeClr val="hlink"/>
                </a:solidFill>
                <a:hlinkClick r:id="rId3"/>
              </a:rPr>
              <a:t>https://www.figma.com/file/g2lGML9uyXIVPSxbtX7lWQ/Watermarked-ML-Model-NFT-Marketplace?node-id=894%3A66&amp;t=iStWqEco0lfksWAL-0</a:t>
            </a:r>
            <a:endParaRPr sz="900"/>
          </a:p>
        </p:txBody>
      </p:sp>
      <p:pic>
        <p:nvPicPr>
          <p:cNvPr id="156" name="Google Shape;156;p26"/>
          <p:cNvPicPr preferRelativeResize="0"/>
          <p:nvPr/>
        </p:nvPicPr>
        <p:blipFill>
          <a:blip r:embed="rId4">
            <a:alphaModFix/>
          </a:blip>
          <a:stretch>
            <a:fillRect/>
          </a:stretch>
        </p:blipFill>
        <p:spPr>
          <a:xfrm>
            <a:off x="762000" y="399300"/>
            <a:ext cx="6434994" cy="451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97350"/>
            <a:ext cx="8520600" cy="4599600"/>
          </a:xfrm>
          <a:prstGeom prst="rect">
            <a:avLst/>
          </a:prstGeom>
        </p:spPr>
        <p:txBody>
          <a:bodyPr anchorCtr="0" anchor="t" bIns="91425" lIns="91425" spcFirstLastPara="1" rIns="91425" wrap="square" tIns="91425">
            <a:normAutofit fontScale="77500" lnSpcReduction="10000"/>
          </a:bodyPr>
          <a:lstStyle/>
          <a:p>
            <a:pPr indent="-366395" lvl="0" marL="457200" rtl="0" algn="l">
              <a:spcBef>
                <a:spcPts val="0"/>
              </a:spcBef>
              <a:spcAft>
                <a:spcPts val="0"/>
              </a:spcAft>
              <a:buSzPct val="100000"/>
              <a:buAutoNum type="arabicPeriod"/>
            </a:pPr>
            <a:r>
              <a:rPr b="1" lang="en" sz="2800"/>
              <a:t>Data Scientist Actions (Data Provider) </a:t>
            </a:r>
            <a:r>
              <a:rPr b="1" lang="en" sz="2800"/>
              <a:t>[ Figure 1-2 above]</a:t>
            </a:r>
            <a:r>
              <a:rPr b="1" lang="en" sz="2800"/>
              <a:t> </a:t>
            </a:r>
            <a:endParaRPr b="1" sz="2800"/>
          </a:p>
          <a:p>
            <a:pPr indent="0" lvl="0" marL="0" rtl="0" algn="l">
              <a:spcBef>
                <a:spcPts val="1200"/>
              </a:spcBef>
              <a:spcAft>
                <a:spcPts val="0"/>
              </a:spcAft>
              <a:buNone/>
            </a:pPr>
            <a:r>
              <a:rPr lang="en"/>
              <a:t>① The Data Scientist directly uploads and loads Data Model and Dataset to Storj Storage through </a:t>
            </a:r>
            <a:r>
              <a:rPr b="1" lang="en"/>
              <a:t>Presigned URL</a:t>
            </a:r>
            <a:r>
              <a:rPr lang="en"/>
              <a:t>.</a:t>
            </a:r>
            <a:endParaRPr/>
          </a:p>
          <a:p>
            <a:pPr indent="0" lvl="0" marL="0" rtl="0" algn="l">
              <a:spcBef>
                <a:spcPts val="1200"/>
              </a:spcBef>
              <a:spcAft>
                <a:spcPts val="0"/>
              </a:spcAft>
              <a:buNone/>
            </a:pPr>
            <a:r>
              <a:rPr lang="en"/>
              <a:t>② The Data Scientist submits project details such as Price (TIEX) per a call, Tutorial, Social Links, Project Name, and etc.</a:t>
            </a:r>
            <a:endParaRPr/>
          </a:p>
          <a:p>
            <a:pPr indent="0" lvl="0" marL="0" rtl="0" algn="l">
              <a:spcBef>
                <a:spcPts val="1200"/>
              </a:spcBef>
              <a:spcAft>
                <a:spcPts val="0"/>
              </a:spcAft>
              <a:buNone/>
            </a:pPr>
            <a:r>
              <a:rPr lang="en"/>
              <a:t>③ </a:t>
            </a:r>
            <a:r>
              <a:rPr lang="en"/>
              <a:t>Once the TIEX Admin approves the provided information and materials, the Data Scientist mints the Data NFT from the ERC721 Data NFT Contract with its own Crypto wallet such as Metamask and owns the Copyright / base IP of the Data Model by holding it.</a:t>
            </a:r>
            <a:endParaRPr b="1"/>
          </a:p>
          <a:p>
            <a:pPr indent="0" lvl="0" marL="0" rtl="0" algn="l">
              <a:spcBef>
                <a:spcPts val="1200"/>
              </a:spcBef>
              <a:spcAft>
                <a:spcPts val="0"/>
              </a:spcAft>
              <a:buNone/>
            </a:pPr>
            <a:r>
              <a:rPr lang="en"/>
              <a:t>④ If the Data Scientist wants investment from investors, he creates an ERC721 Data Investor License Contract through Factory Contract. When they create it by Factory Contract, they provide the following the parameters like </a:t>
            </a:r>
            <a:r>
              <a:rPr b="1" lang="en"/>
              <a:t>[Table 1 - 1]</a:t>
            </a:r>
            <a:r>
              <a:rPr lang="en"/>
              <a:t>.</a:t>
            </a:r>
            <a:endParaRPr/>
          </a:p>
          <a:p>
            <a:pPr indent="0" lvl="0" marL="0" rtl="0" algn="l">
              <a:spcBef>
                <a:spcPts val="1200"/>
              </a:spcBef>
              <a:spcAft>
                <a:spcPts val="0"/>
              </a:spcAft>
              <a:buNone/>
            </a:pPr>
            <a:r>
              <a:rPr lang="en"/>
              <a:t>⑤ Once DS calls the </a:t>
            </a:r>
            <a:r>
              <a:rPr b="1" lang="en"/>
              <a:t>createDataInvestorLicenseNFTContract()</a:t>
            </a:r>
            <a:r>
              <a:rPr lang="en"/>
              <a:t> function in the Factory Contract, the Factory Contract creates a new ERC721 </a:t>
            </a:r>
            <a:r>
              <a:rPr b="1" lang="en"/>
              <a:t>DataInvestorLicenseNFTContract </a:t>
            </a:r>
            <a:r>
              <a:rPr lang="en"/>
              <a:t>for the only current data model.</a:t>
            </a:r>
            <a:endParaRPr/>
          </a:p>
          <a:p>
            <a:pPr indent="0" lvl="0" marL="0" rtl="0" algn="l">
              <a:spcBef>
                <a:spcPts val="1200"/>
              </a:spcBef>
              <a:spcAft>
                <a:spcPts val="1200"/>
              </a:spcAft>
              <a:buNone/>
            </a:pPr>
            <a:r>
              <a:rPr lang="en"/>
              <a:t>⑥ When the revenue of the data model reaches a certain condition, Data NFT holders can withdraw the entire invested fund from </a:t>
            </a:r>
            <a:r>
              <a:rPr b="1" lang="en"/>
              <a:t>DataInvestorLicenseNFTContract.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00"/>
              <a:t>2. Data Investor Actions </a:t>
            </a:r>
            <a:r>
              <a:rPr b="1" lang="en"/>
              <a:t>[ Figure 1-2]</a:t>
            </a:r>
            <a:endParaRPr b="1" sz="1900"/>
          </a:p>
          <a:p>
            <a:pPr indent="0" lvl="0" marL="0" rtl="0" algn="l">
              <a:spcBef>
                <a:spcPts val="1200"/>
              </a:spcBef>
              <a:spcAft>
                <a:spcPts val="0"/>
              </a:spcAft>
              <a:buNone/>
            </a:pPr>
            <a:r>
              <a:rPr lang="en"/>
              <a:t>⑦</a:t>
            </a:r>
            <a:r>
              <a:rPr lang="en"/>
              <a:t> </a:t>
            </a:r>
            <a:r>
              <a:rPr lang="en"/>
              <a:t>The investor owns the Investor License NFT token as a share by minting the Investor License NFT from the ERC721 Investor License NFT Contractd provided by DS.</a:t>
            </a:r>
            <a:endParaRPr/>
          </a:p>
          <a:p>
            <a:pPr indent="0" lvl="0" marL="0" rtl="0" algn="l">
              <a:spcBef>
                <a:spcPts val="1200"/>
              </a:spcBef>
              <a:spcAft>
                <a:spcPts val="0"/>
              </a:spcAft>
              <a:buNone/>
            </a:pPr>
            <a:r>
              <a:rPr lang="en"/>
              <a:t>⑧ From the TIEX Finance Contract, Data Investor (Data Investor License NFT holder) and Data Scientist (Data NFT Holder) can claim TIEX tokens at any time according to their share and revenue of the data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idx="1" type="body"/>
          </p:nvPr>
        </p:nvSpPr>
        <p:spPr>
          <a:xfrm>
            <a:off x="340000" y="947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Consumer Actions </a:t>
            </a:r>
            <a:r>
              <a:rPr b="1" lang="en"/>
              <a:t>[ Figure 1-2]</a:t>
            </a:r>
            <a:endParaRPr b="1"/>
          </a:p>
          <a:p>
            <a:pPr indent="0" lvl="0" marL="0" rtl="0" algn="l">
              <a:spcBef>
                <a:spcPts val="1200"/>
              </a:spcBef>
              <a:spcAft>
                <a:spcPts val="0"/>
              </a:spcAft>
              <a:buNone/>
            </a:pPr>
            <a:r>
              <a:rPr lang="en"/>
              <a:t>⑨ The Consumers (Users) deposit TIEX Tokens through the TIEX Finance Contract to access the Data Model before calling the API of Data Model.</a:t>
            </a:r>
            <a:endParaRPr/>
          </a:p>
          <a:p>
            <a:pPr indent="0" lvl="0" marL="0" rtl="0" algn="l">
              <a:spcBef>
                <a:spcPts val="1200"/>
              </a:spcBef>
              <a:spcAft>
                <a:spcPts val="0"/>
              </a:spcAft>
              <a:buNone/>
            </a:pPr>
            <a:r>
              <a:rPr lang="en"/>
              <a:t>⑩, ⑪ The consumers access the desired data model  and get the necessary response using tiex.py SDK library.</a:t>
            </a:r>
            <a:endParaRPr/>
          </a:p>
          <a:p>
            <a:pPr indent="0" lvl="0" marL="0" rtl="0" algn="l">
              <a:spcBef>
                <a:spcPts val="1200"/>
              </a:spcBef>
              <a:spcAft>
                <a:spcPts val="0"/>
              </a:spcAft>
              <a:buNone/>
            </a:pPr>
            <a:r>
              <a:rPr lang="en"/>
              <a:t>⑫ The Consumers can withdraw the remaining TIEX tokens from the TIEX Finance Contract.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1569950"/>
            <a:ext cx="8520600" cy="1564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How does the smart contracts and other code corresponds to the logic?</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Milestone 1 </a:t>
            </a:r>
            <a:r>
              <a:rPr lang="en" sz="1355"/>
              <a:t>[in Phase 1]</a:t>
            </a:r>
            <a:r>
              <a:rPr b="1" lang="en"/>
              <a:t>:</a:t>
            </a:r>
            <a:endParaRPr b="1"/>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hlink"/>
                </a:solidFill>
                <a:hlinkClick r:id="rId3"/>
              </a:rPr>
              <a:t>https://github.com/blockchainexpert912/next-intelligence-exchange-platform</a:t>
            </a:r>
            <a:endParaRPr/>
          </a:p>
          <a:p>
            <a:pPr indent="0" lvl="0" marL="0" rtl="0" algn="l">
              <a:spcBef>
                <a:spcPts val="1200"/>
              </a:spcBef>
              <a:spcAft>
                <a:spcPts val="0"/>
              </a:spcAft>
              <a:buNone/>
            </a:pPr>
            <a:r>
              <a:rPr b="1" lang="en"/>
              <a:t>The Intelligence Exchange Platform (TIEX Protocol)</a:t>
            </a:r>
            <a:endParaRPr b="1"/>
          </a:p>
          <a:p>
            <a:pPr indent="0" lvl="0" marL="0" rtl="0" algn="l">
              <a:spcBef>
                <a:spcPts val="1200"/>
              </a:spcBef>
              <a:spcAft>
                <a:spcPts val="0"/>
              </a:spcAft>
              <a:buNone/>
            </a:pPr>
            <a:r>
              <a:rPr b="1" lang="en"/>
              <a:t>Payment Token</a:t>
            </a:r>
            <a:r>
              <a:rPr b="1" lang="en"/>
              <a:t>:</a:t>
            </a:r>
            <a:r>
              <a:rPr lang="en"/>
              <a:t> TheIntelligenceExchangeToken (TIEX token) https://testnet.bscscan.com/address/0xc9c806a2986ce19d0eb3dfbc2ceb7b8492e3f4ee#code</a:t>
            </a:r>
            <a:endParaRPr/>
          </a:p>
          <a:p>
            <a:pPr indent="0" lvl="0" marL="0" rtl="0" algn="l">
              <a:spcBef>
                <a:spcPts val="1200"/>
              </a:spcBef>
              <a:spcAft>
                <a:spcPts val="0"/>
              </a:spcAft>
              <a:buNone/>
            </a:pPr>
            <a:r>
              <a:rPr b="1" lang="en"/>
              <a:t>Data NFT Token: </a:t>
            </a:r>
            <a:r>
              <a:rPr lang="en"/>
              <a:t>DataNFTToken (DNT token) https://testnet.bscscan.com/address/0xF1E974527D845e775423CD1D6c8f6d6FD93d60D6#code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Overview	</a:t>
            </a:r>
            <a:endParaRPr b="1"/>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The </a:t>
            </a:r>
            <a:r>
              <a:rPr b="1" lang="en"/>
              <a:t>TIEX </a:t>
            </a:r>
            <a:r>
              <a:rPr lang="en"/>
              <a:t>project is a blockchain-based next-generation decentralized intelligence exchange </a:t>
            </a:r>
            <a:r>
              <a:rPr lang="en"/>
              <a:t>Protocol</a:t>
            </a:r>
            <a:r>
              <a:rPr lang="en"/>
              <a:t> that can easily publish large-scale data such as artificial intelligence and machine learning, enable easy access and use by consumers, and provide new investment opportunities to investors.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On the </a:t>
            </a:r>
            <a:r>
              <a:rPr b="1" lang="en"/>
              <a:t>TIEX </a:t>
            </a:r>
            <a:r>
              <a:rPr lang="en"/>
              <a:t>Market, data is published as an interoperable ERC721 data NFT, and data purchase, sale, consumption, and transactions are recorded on the blockchain to make it impossible to forge. And data scientists or AI practitioners will benefit from access to more data, cryptographically secure sources of data and AI Train, income opportunities for data sales and data curating.</a:t>
            </a:r>
            <a:endParaRPr/>
          </a:p>
          <a:p>
            <a:pPr indent="0" lvl="0" marL="0" rtl="0" algn="l">
              <a:spcBef>
                <a:spcPts val="1200"/>
              </a:spcBef>
              <a:spcAft>
                <a:spcPts val="0"/>
              </a:spcAft>
              <a:buNone/>
            </a:pPr>
            <a:r>
              <a:rPr lang="en"/>
              <a:t>Consumers can access data by using tiex.py sdk library provided by us.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TheIntelligenceExchangeTokenContract</a:t>
            </a:r>
            <a:endParaRPr b="1"/>
          </a:p>
        </p:txBody>
      </p:sp>
      <p:sp>
        <p:nvSpPr>
          <p:cNvPr id="188" name="Google Shape;188;p32"/>
          <p:cNvSpPr txBox="1"/>
          <p:nvPr>
            <p:ph idx="1" type="body"/>
          </p:nvPr>
        </p:nvSpPr>
        <p:spPr>
          <a:xfrm>
            <a:off x="311700" y="1152475"/>
            <a:ext cx="8520600" cy="3732000"/>
          </a:xfrm>
          <a:prstGeom prst="rect">
            <a:avLst/>
          </a:prstGeom>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None/>
            </a:pPr>
            <a:r>
              <a:rPr lang="en" u="sng">
                <a:solidFill>
                  <a:schemeClr val="hlink"/>
                </a:solidFill>
                <a:hlinkClick r:id="rId3"/>
              </a:rPr>
              <a:t>https://testnet.bscscan.com/address/0xc9c806A2986Ce19D0eB3Dfbc2ceb7B8492E3F4eE#code</a:t>
            </a:r>
            <a:endParaRPr/>
          </a:p>
          <a:p>
            <a:pPr indent="0" lvl="0" marL="0" rtl="0" algn="l">
              <a:lnSpc>
                <a:spcPct val="150000"/>
              </a:lnSpc>
              <a:spcBef>
                <a:spcPts val="0"/>
              </a:spcBef>
              <a:spcAft>
                <a:spcPts val="0"/>
              </a:spcAft>
              <a:buNone/>
            </a:pPr>
            <a:r>
              <a:rPr b="1" lang="en" sz="2345"/>
              <a:t>Write Functions Comments</a:t>
            </a:r>
            <a:endParaRPr b="1" sz="2345"/>
          </a:p>
          <a:p>
            <a:pPr indent="0" lvl="0" marL="0" rtl="0" algn="l">
              <a:lnSpc>
                <a:spcPct val="150000"/>
              </a:lnSpc>
              <a:spcBef>
                <a:spcPts val="0"/>
              </a:spcBef>
              <a:spcAft>
                <a:spcPts val="0"/>
              </a:spcAft>
              <a:buNone/>
            </a:pPr>
            <a:r>
              <a:rPr b="1" lang="en"/>
              <a:t>① approve(address spender, uint256 amount);</a:t>
            </a:r>
            <a:endParaRPr b="1"/>
          </a:p>
          <a:p>
            <a:pPr indent="0" lvl="0" marL="0" rtl="0" algn="l">
              <a:lnSpc>
                <a:spcPct val="150000"/>
              </a:lnSpc>
              <a:spcBef>
                <a:spcPts val="0"/>
              </a:spcBef>
              <a:spcAft>
                <a:spcPts val="0"/>
              </a:spcAft>
              <a:buNone/>
            </a:pPr>
            <a:r>
              <a:rPr lang="en"/>
              <a:t>Sets `</a:t>
            </a:r>
            <a:r>
              <a:rPr b="1" lang="en"/>
              <a:t>amount</a:t>
            </a:r>
            <a:r>
              <a:rPr lang="en"/>
              <a:t>` as the allowance of `</a:t>
            </a:r>
            <a:r>
              <a:rPr b="1" lang="en"/>
              <a:t>spender</a:t>
            </a:r>
            <a:r>
              <a:rPr lang="en"/>
              <a:t>` over the caller's tokens</a:t>
            </a:r>
            <a:endParaRPr/>
          </a:p>
          <a:p>
            <a:pPr indent="0" lvl="0" marL="0" rtl="0" algn="l">
              <a:lnSpc>
                <a:spcPct val="150000"/>
              </a:lnSpc>
              <a:spcBef>
                <a:spcPts val="0"/>
              </a:spcBef>
              <a:spcAft>
                <a:spcPts val="0"/>
              </a:spcAft>
              <a:buNone/>
            </a:pPr>
            <a:r>
              <a:rPr b="1" lang="en"/>
              <a:t>② burn(address account, uint256 amount)</a:t>
            </a:r>
            <a:endParaRPr b="1"/>
          </a:p>
          <a:p>
            <a:pPr indent="0" lvl="0" marL="0" rtl="0" algn="l">
              <a:lnSpc>
                <a:spcPct val="150000"/>
              </a:lnSpc>
              <a:spcBef>
                <a:spcPts val="0"/>
              </a:spcBef>
              <a:spcAft>
                <a:spcPts val="0"/>
              </a:spcAft>
              <a:buNone/>
            </a:pPr>
            <a:r>
              <a:rPr lang="en"/>
              <a:t>Destroys `amount` tokens from `account`, reducing the total supply.</a:t>
            </a:r>
            <a:endParaRPr/>
          </a:p>
          <a:p>
            <a:pPr indent="0" lvl="0" marL="0" rtl="0" algn="l">
              <a:lnSpc>
                <a:spcPct val="150000"/>
              </a:lnSpc>
              <a:spcBef>
                <a:spcPts val="0"/>
              </a:spcBef>
              <a:spcAft>
                <a:spcPts val="0"/>
              </a:spcAft>
              <a:buNone/>
            </a:pPr>
            <a:r>
              <a:rPr b="1" lang="en"/>
              <a:t>③ decreaseAllowance(address spender, uint256 subtractedValue)</a:t>
            </a:r>
            <a:endParaRPr b="1"/>
          </a:p>
          <a:p>
            <a:pPr indent="0" lvl="0" marL="0" rtl="0" algn="l">
              <a:lnSpc>
                <a:spcPct val="150000"/>
              </a:lnSpc>
              <a:spcBef>
                <a:spcPts val="0"/>
              </a:spcBef>
              <a:spcAft>
                <a:spcPts val="0"/>
              </a:spcAft>
              <a:buNone/>
            </a:pPr>
            <a:r>
              <a:rPr lang="en"/>
              <a:t>Atomically decreases the allowance granted to `spender` by the caller.</a:t>
            </a:r>
            <a:endParaRPr/>
          </a:p>
          <a:p>
            <a:pPr indent="0" lvl="0" marL="0" rtl="0" algn="l">
              <a:lnSpc>
                <a:spcPct val="150000"/>
              </a:lnSpc>
              <a:spcBef>
                <a:spcPts val="0"/>
              </a:spcBef>
              <a:spcAft>
                <a:spcPts val="0"/>
              </a:spcAft>
              <a:buNone/>
            </a:pPr>
            <a:r>
              <a:rPr lang="en"/>
              <a:t>This is an alternative to {approve} that can be used as a mitigation for problems described in {IERC20-approve}.</a:t>
            </a:r>
            <a:endParaRPr/>
          </a:p>
          <a:p>
            <a:pPr indent="0" lvl="0" marL="0" rtl="0" algn="l">
              <a:lnSpc>
                <a:spcPct val="150000"/>
              </a:lnSpc>
              <a:spcBef>
                <a:spcPts val="0"/>
              </a:spcBef>
              <a:spcAft>
                <a:spcPts val="0"/>
              </a:spcAft>
              <a:buNone/>
            </a:pPr>
            <a:r>
              <a:rPr b="1" lang="en"/>
              <a:t>④ increaseAllowance(address spender, uint256 addedValue)</a:t>
            </a:r>
            <a:endParaRPr b="1"/>
          </a:p>
          <a:p>
            <a:pPr indent="0" lvl="0" marL="0" rtl="0" algn="l">
              <a:lnSpc>
                <a:spcPct val="150000"/>
              </a:lnSpc>
              <a:spcBef>
                <a:spcPts val="0"/>
              </a:spcBef>
              <a:spcAft>
                <a:spcPts val="0"/>
              </a:spcAft>
              <a:buNone/>
            </a:pPr>
            <a:r>
              <a:rPr lang="en"/>
              <a:t>Atomically increases the allowance granted to `spender` by the caller.</a:t>
            </a:r>
            <a:endParaRPr/>
          </a:p>
          <a:p>
            <a:pPr indent="0" lvl="0" marL="0" rtl="0" algn="l">
              <a:lnSpc>
                <a:spcPct val="150000"/>
              </a:lnSpc>
              <a:spcBef>
                <a:spcPts val="0"/>
              </a:spcBef>
              <a:spcAft>
                <a:spcPts val="0"/>
              </a:spcAft>
              <a:buNone/>
            </a:pPr>
            <a:r>
              <a:rPr lang="en"/>
              <a:t>This is an alternative to {approve} that can be used as a mitigation for problems described in {IERC20-approve}.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 type="body"/>
          </p:nvPr>
        </p:nvSpPr>
        <p:spPr>
          <a:xfrm>
            <a:off x="311700" y="303425"/>
            <a:ext cx="8520600" cy="46698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b="1" lang="en"/>
              <a:t>⑤ renounceOwnership()</a:t>
            </a:r>
            <a:endParaRPr b="1"/>
          </a:p>
          <a:p>
            <a:pPr indent="0" lvl="0" marL="0" rtl="0" algn="l">
              <a:lnSpc>
                <a:spcPct val="150000"/>
              </a:lnSpc>
              <a:spcBef>
                <a:spcPts val="0"/>
              </a:spcBef>
              <a:spcAft>
                <a:spcPts val="0"/>
              </a:spcAft>
              <a:buNone/>
            </a:pPr>
            <a:r>
              <a:rPr lang="en"/>
              <a:t>Leaves the contract without owner. It will not be possible to call `onlyOwner` functions anymore. Can only be called by the current owner.</a:t>
            </a:r>
            <a:endParaRPr/>
          </a:p>
          <a:p>
            <a:pPr indent="0" lvl="0" marL="0" rtl="0" algn="l">
              <a:lnSpc>
                <a:spcPct val="150000"/>
              </a:lnSpc>
              <a:spcBef>
                <a:spcPts val="0"/>
              </a:spcBef>
              <a:spcAft>
                <a:spcPts val="0"/>
              </a:spcAft>
              <a:buNone/>
            </a:pPr>
            <a:r>
              <a:rPr b="1" lang="en"/>
              <a:t>NOTE</a:t>
            </a:r>
            <a:r>
              <a:rPr lang="en"/>
              <a:t>: Renouncing ownership will leave the contract without an owner, thereby removing any functionality that is only available to the owner.</a:t>
            </a:r>
            <a:endParaRPr b="1"/>
          </a:p>
          <a:p>
            <a:pPr indent="0" lvl="0" marL="0" rtl="0" algn="l">
              <a:lnSpc>
                <a:spcPct val="150000"/>
              </a:lnSpc>
              <a:spcBef>
                <a:spcPts val="0"/>
              </a:spcBef>
              <a:spcAft>
                <a:spcPts val="0"/>
              </a:spcAft>
              <a:buNone/>
            </a:pPr>
            <a:r>
              <a:rPr b="1" lang="en"/>
              <a:t>⑥ transferOwnership(address newOwner)</a:t>
            </a:r>
            <a:endParaRPr b="1"/>
          </a:p>
          <a:p>
            <a:pPr indent="0" lvl="0" marL="0" rtl="0" algn="l">
              <a:lnSpc>
                <a:spcPct val="150000"/>
              </a:lnSpc>
              <a:spcBef>
                <a:spcPts val="0"/>
              </a:spcBef>
              <a:spcAft>
                <a:spcPts val="0"/>
              </a:spcAft>
              <a:buNone/>
            </a:pPr>
            <a:r>
              <a:rPr lang="en"/>
              <a:t>Transfers ownership of the contract to a new account (`newOwner`).</a:t>
            </a:r>
            <a:endParaRPr/>
          </a:p>
          <a:p>
            <a:pPr indent="0" lvl="0" marL="0" rtl="0" algn="l">
              <a:lnSpc>
                <a:spcPct val="150000"/>
              </a:lnSpc>
              <a:spcBef>
                <a:spcPts val="0"/>
              </a:spcBef>
              <a:spcAft>
                <a:spcPts val="0"/>
              </a:spcAft>
              <a:buNone/>
            </a:pPr>
            <a:r>
              <a:rPr lang="en"/>
              <a:t>Can only be called by the current owner.</a:t>
            </a:r>
            <a:endParaRPr/>
          </a:p>
          <a:p>
            <a:pPr indent="0" lvl="0" marL="0" rtl="0" algn="l">
              <a:lnSpc>
                <a:spcPct val="150000"/>
              </a:lnSpc>
              <a:spcBef>
                <a:spcPts val="0"/>
              </a:spcBef>
              <a:spcAft>
                <a:spcPts val="0"/>
              </a:spcAft>
              <a:buNone/>
            </a:pPr>
            <a:r>
              <a:rPr b="1" lang="en"/>
              <a:t>⑦ transfer(address to, uint256 amount)</a:t>
            </a:r>
            <a:br>
              <a:rPr b="1" lang="en"/>
            </a:br>
            <a:r>
              <a:rPr lang="en"/>
              <a:t>Moves `amount` tokens from the caller's account to `to`.</a:t>
            </a:r>
            <a:endParaRPr/>
          </a:p>
          <a:p>
            <a:pPr indent="0" lvl="0" marL="0" rtl="0" algn="l">
              <a:lnSpc>
                <a:spcPct val="150000"/>
              </a:lnSpc>
              <a:spcBef>
                <a:spcPts val="0"/>
              </a:spcBef>
              <a:spcAft>
                <a:spcPts val="0"/>
              </a:spcAft>
              <a:buNone/>
            </a:pPr>
            <a:r>
              <a:rPr lang="en"/>
              <a:t>Returns a boolean value indicating whether the operation succeeded.</a:t>
            </a:r>
            <a:endParaRPr/>
          </a:p>
          <a:p>
            <a:pPr indent="0" lvl="0" marL="0" rtl="0" algn="l">
              <a:lnSpc>
                <a:spcPct val="150000"/>
              </a:lnSpc>
              <a:spcBef>
                <a:spcPts val="0"/>
              </a:spcBef>
              <a:spcAft>
                <a:spcPts val="0"/>
              </a:spcAft>
              <a:buNone/>
            </a:pPr>
            <a:r>
              <a:rPr b="1" lang="en"/>
              <a:t>⑧ transferFrom( address from, address to, uint256 amount)</a:t>
            </a:r>
            <a:endParaRPr b="1"/>
          </a:p>
          <a:p>
            <a:pPr indent="0" lvl="0" marL="0" rtl="0" algn="l">
              <a:lnSpc>
                <a:spcPct val="150000"/>
              </a:lnSpc>
              <a:spcBef>
                <a:spcPts val="0"/>
              </a:spcBef>
              <a:spcAft>
                <a:spcPts val="0"/>
              </a:spcAft>
              <a:buNone/>
            </a:pPr>
            <a:r>
              <a:rPr lang="en"/>
              <a:t>Moves `amount` tokens from `from` to `to` using the allowance mechanism. `amount` is then deducted from the caller's allowance.</a:t>
            </a:r>
            <a:endParaRPr/>
          </a:p>
          <a:p>
            <a:pPr indent="0" lvl="0" marL="0" rtl="0" algn="l">
              <a:lnSpc>
                <a:spcPct val="150000"/>
              </a:lnSpc>
              <a:spcBef>
                <a:spcPts val="0"/>
              </a:spcBef>
              <a:spcAft>
                <a:spcPts val="0"/>
              </a:spcAft>
              <a:buNone/>
            </a:pPr>
            <a:r>
              <a:rPr lang="en"/>
              <a:t>Returns a boolean value indicating whether the operation succeeded.</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idx="1" type="body"/>
          </p:nvPr>
        </p:nvSpPr>
        <p:spPr>
          <a:xfrm>
            <a:off x="311700" y="229500"/>
            <a:ext cx="8520600" cy="468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523"/>
              <a:buNone/>
            </a:pPr>
            <a:r>
              <a:rPr b="1" lang="en" sz="1555"/>
              <a:t>Read Functions Comments</a:t>
            </a:r>
            <a:endParaRPr b="1" sz="1555"/>
          </a:p>
          <a:p>
            <a:pPr indent="0" lvl="0" marL="0" rtl="0" algn="l">
              <a:lnSpc>
                <a:spcPct val="150000"/>
              </a:lnSpc>
              <a:spcBef>
                <a:spcPts val="0"/>
              </a:spcBef>
              <a:spcAft>
                <a:spcPts val="0"/>
              </a:spcAft>
              <a:buSzPts val="523"/>
              <a:buNone/>
            </a:pPr>
            <a:r>
              <a:rPr b="1" lang="en" sz="1270"/>
              <a:t>1. allowance(address owner, address spender)</a:t>
            </a:r>
            <a:endParaRPr b="1" sz="1270"/>
          </a:p>
          <a:p>
            <a:pPr indent="0" lvl="0" marL="0" rtl="0" algn="l">
              <a:lnSpc>
                <a:spcPct val="150000"/>
              </a:lnSpc>
              <a:spcBef>
                <a:spcPts val="0"/>
              </a:spcBef>
              <a:spcAft>
                <a:spcPts val="0"/>
              </a:spcAft>
              <a:buSzPts val="523"/>
              <a:buNone/>
            </a:pPr>
            <a:r>
              <a:rPr lang="en" sz="1270"/>
              <a:t>Returns the remaining number of tokens that `spender` will be allowed to spend on behalf of `owner` through {transferFrom}. This is zero by default. This value changes when {approve} or {transferFrom} are called.</a:t>
            </a:r>
            <a:endParaRPr sz="1270"/>
          </a:p>
          <a:p>
            <a:pPr indent="0" lvl="0" marL="0" rtl="0" algn="l">
              <a:lnSpc>
                <a:spcPct val="150000"/>
              </a:lnSpc>
              <a:spcBef>
                <a:spcPts val="0"/>
              </a:spcBef>
              <a:spcAft>
                <a:spcPts val="0"/>
              </a:spcAft>
              <a:buSzPts val="523"/>
              <a:buNone/>
            </a:pPr>
            <a:r>
              <a:rPr b="1" lang="en" sz="1270"/>
              <a:t>2. balanceOf(address account)</a:t>
            </a:r>
            <a:endParaRPr b="1" sz="1270"/>
          </a:p>
          <a:p>
            <a:pPr indent="0" lvl="0" marL="0" rtl="0" algn="l">
              <a:lnSpc>
                <a:spcPct val="150000"/>
              </a:lnSpc>
              <a:spcBef>
                <a:spcPts val="0"/>
              </a:spcBef>
              <a:spcAft>
                <a:spcPts val="0"/>
              </a:spcAft>
              <a:buSzPts val="523"/>
              <a:buNone/>
            </a:pPr>
            <a:r>
              <a:rPr lang="en" sz="1270"/>
              <a:t>Returns the amount of tokens owned by `account`.</a:t>
            </a:r>
            <a:endParaRPr sz="1270"/>
          </a:p>
          <a:p>
            <a:pPr indent="0" lvl="0" marL="0" rtl="0" algn="l">
              <a:lnSpc>
                <a:spcPct val="150000"/>
              </a:lnSpc>
              <a:spcBef>
                <a:spcPts val="0"/>
              </a:spcBef>
              <a:spcAft>
                <a:spcPts val="0"/>
              </a:spcAft>
              <a:buSzPts val="523"/>
              <a:buNone/>
            </a:pPr>
            <a:r>
              <a:rPr b="1" lang="en" sz="1270"/>
              <a:t>3. decimal()</a:t>
            </a:r>
            <a:endParaRPr b="1" sz="1270"/>
          </a:p>
          <a:p>
            <a:pPr indent="0" lvl="0" marL="0" rtl="0" algn="l">
              <a:lnSpc>
                <a:spcPct val="150000"/>
              </a:lnSpc>
              <a:spcBef>
                <a:spcPts val="0"/>
              </a:spcBef>
              <a:spcAft>
                <a:spcPts val="0"/>
              </a:spcAft>
              <a:buSzPts val="523"/>
              <a:buNone/>
            </a:pPr>
            <a:r>
              <a:rPr lang="en" sz="1270"/>
              <a:t>Returns the decimals places of the token.</a:t>
            </a:r>
            <a:endParaRPr sz="1270"/>
          </a:p>
          <a:p>
            <a:pPr indent="0" lvl="0" marL="0" rtl="0" algn="l">
              <a:lnSpc>
                <a:spcPct val="150000"/>
              </a:lnSpc>
              <a:spcBef>
                <a:spcPts val="0"/>
              </a:spcBef>
              <a:spcAft>
                <a:spcPts val="0"/>
              </a:spcAft>
              <a:buSzPts val="523"/>
              <a:buNone/>
            </a:pPr>
            <a:r>
              <a:rPr b="1" lang="en" sz="1270"/>
              <a:t>4. name()</a:t>
            </a:r>
            <a:endParaRPr b="1" sz="1270"/>
          </a:p>
          <a:p>
            <a:pPr indent="0" lvl="0" marL="0" rtl="0" algn="l">
              <a:lnSpc>
                <a:spcPct val="150000"/>
              </a:lnSpc>
              <a:spcBef>
                <a:spcPts val="0"/>
              </a:spcBef>
              <a:spcAft>
                <a:spcPts val="0"/>
              </a:spcAft>
              <a:buSzPts val="523"/>
              <a:buNone/>
            </a:pPr>
            <a:r>
              <a:rPr lang="en" sz="1270"/>
              <a:t>Returns the name of the token.</a:t>
            </a:r>
            <a:endParaRPr sz="1270"/>
          </a:p>
          <a:p>
            <a:pPr indent="0" lvl="0" marL="0" rtl="0" algn="l">
              <a:lnSpc>
                <a:spcPct val="150000"/>
              </a:lnSpc>
              <a:spcBef>
                <a:spcPts val="0"/>
              </a:spcBef>
              <a:spcAft>
                <a:spcPts val="0"/>
              </a:spcAft>
              <a:buSzPts val="523"/>
              <a:buNone/>
            </a:pPr>
            <a:r>
              <a:rPr b="1" lang="en" sz="1270"/>
              <a:t>5. symbol()</a:t>
            </a:r>
            <a:endParaRPr b="1" sz="1170"/>
          </a:p>
          <a:p>
            <a:pPr indent="0" lvl="0" marL="0" rtl="0" algn="l">
              <a:lnSpc>
                <a:spcPct val="150000"/>
              </a:lnSpc>
              <a:spcBef>
                <a:spcPts val="0"/>
              </a:spcBef>
              <a:spcAft>
                <a:spcPts val="0"/>
              </a:spcAft>
              <a:buSzPts val="523"/>
              <a:buNone/>
            </a:pPr>
            <a:r>
              <a:rPr lang="en" sz="1270"/>
              <a:t>Returns the symbol of the token, usually a shorter version of the name.</a:t>
            </a:r>
            <a:endParaRPr sz="1270"/>
          </a:p>
          <a:p>
            <a:pPr indent="0" lvl="0" marL="0" rtl="0" algn="l">
              <a:lnSpc>
                <a:spcPct val="150000"/>
              </a:lnSpc>
              <a:spcBef>
                <a:spcPts val="0"/>
              </a:spcBef>
              <a:spcAft>
                <a:spcPts val="0"/>
              </a:spcAft>
              <a:buSzPts val="523"/>
              <a:buNone/>
            </a:pPr>
            <a:r>
              <a:rPr b="1" lang="en" sz="1270"/>
              <a:t>6. owner()</a:t>
            </a:r>
            <a:endParaRPr b="1" sz="1270"/>
          </a:p>
          <a:p>
            <a:pPr indent="0" lvl="0" marL="0" rtl="0" algn="l">
              <a:lnSpc>
                <a:spcPct val="150000"/>
              </a:lnSpc>
              <a:spcBef>
                <a:spcPts val="0"/>
              </a:spcBef>
              <a:spcAft>
                <a:spcPts val="0"/>
              </a:spcAft>
              <a:buSzPts val="523"/>
              <a:buNone/>
            </a:pPr>
            <a:r>
              <a:rPr lang="en" sz="1270"/>
              <a:t>Returns the address of the current owner.</a:t>
            </a:r>
            <a:endParaRPr sz="1270"/>
          </a:p>
          <a:p>
            <a:pPr indent="0" lvl="0" marL="0" rtl="0" algn="l">
              <a:lnSpc>
                <a:spcPct val="150000"/>
              </a:lnSpc>
              <a:spcBef>
                <a:spcPts val="0"/>
              </a:spcBef>
              <a:spcAft>
                <a:spcPts val="0"/>
              </a:spcAft>
              <a:buSzPts val="523"/>
              <a:buNone/>
            </a:pPr>
            <a:r>
              <a:rPr b="1" lang="en" sz="1270"/>
              <a:t>7. totalSupply()</a:t>
            </a:r>
            <a:endParaRPr b="1" sz="1270"/>
          </a:p>
          <a:p>
            <a:pPr indent="0" lvl="0" marL="0" rtl="0" algn="l">
              <a:lnSpc>
                <a:spcPct val="150000"/>
              </a:lnSpc>
              <a:spcBef>
                <a:spcPts val="0"/>
              </a:spcBef>
              <a:spcAft>
                <a:spcPts val="0"/>
              </a:spcAft>
              <a:buSzPts val="523"/>
              <a:buNone/>
            </a:pPr>
            <a:r>
              <a:rPr lang="en" sz="1270"/>
              <a:t>Returns the amount of tokens in existence.</a:t>
            </a:r>
            <a:endParaRPr sz="127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DataNFTContract</a:t>
            </a:r>
            <a:endParaRPr b="1"/>
          </a:p>
        </p:txBody>
      </p:sp>
      <p:sp>
        <p:nvSpPr>
          <p:cNvPr id="204" name="Google Shape;204;p35"/>
          <p:cNvSpPr txBox="1"/>
          <p:nvPr>
            <p:ph idx="1" type="body"/>
          </p:nvPr>
        </p:nvSpPr>
        <p:spPr>
          <a:xfrm>
            <a:off x="311700" y="1152475"/>
            <a:ext cx="8520600" cy="374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225" u="sng">
                <a:solidFill>
                  <a:schemeClr val="hlink"/>
                </a:solidFill>
                <a:hlinkClick r:id="rId3"/>
              </a:rPr>
              <a:t>https://testnet.bscscan.com/address/0xF1E974527D845e775423CD1D6c8f6d6FD93d60D6#code</a:t>
            </a:r>
            <a:endParaRPr sz="1225"/>
          </a:p>
          <a:p>
            <a:pPr indent="0" lvl="0" marL="0" rtl="0" algn="l">
              <a:lnSpc>
                <a:spcPct val="95000"/>
              </a:lnSpc>
              <a:spcBef>
                <a:spcPts val="1200"/>
              </a:spcBef>
              <a:spcAft>
                <a:spcPts val="0"/>
              </a:spcAft>
              <a:buSzPts val="688"/>
              <a:buNone/>
            </a:pPr>
            <a:r>
              <a:rPr b="1" lang="en" sz="1425"/>
              <a:t>Write Functions Comments</a:t>
            </a:r>
            <a:endParaRPr b="1" sz="1425"/>
          </a:p>
          <a:p>
            <a:pPr indent="0" lvl="0" marL="0" rtl="0" algn="l">
              <a:lnSpc>
                <a:spcPct val="130000"/>
              </a:lnSpc>
              <a:spcBef>
                <a:spcPts val="1200"/>
              </a:spcBef>
              <a:spcAft>
                <a:spcPts val="0"/>
              </a:spcAft>
              <a:buSzPts val="688"/>
              <a:buNone/>
            </a:pPr>
            <a:r>
              <a:rPr b="1" lang="en" sz="1225">
                <a:latin typeface="Arial"/>
                <a:ea typeface="Arial"/>
                <a:cs typeface="Arial"/>
                <a:sym typeface="Arial"/>
              </a:rPr>
              <a:t>① adopt()</a:t>
            </a:r>
            <a:endParaRPr b="1" sz="1325">
              <a:latin typeface="Arial"/>
              <a:ea typeface="Arial"/>
              <a:cs typeface="Arial"/>
              <a:sym typeface="Arial"/>
            </a:endParaRPr>
          </a:p>
          <a:p>
            <a:pPr indent="0" lvl="0" marL="0" rtl="0" algn="l">
              <a:lnSpc>
                <a:spcPct val="130000"/>
              </a:lnSpc>
              <a:spcBef>
                <a:spcPts val="0"/>
              </a:spcBef>
              <a:spcAft>
                <a:spcPts val="0"/>
              </a:spcAft>
              <a:buSzPts val="688"/>
              <a:buNone/>
            </a:pPr>
            <a:r>
              <a:rPr lang="en" sz="1225">
                <a:latin typeface="Arial"/>
                <a:ea typeface="Arial"/>
                <a:cs typeface="Arial"/>
                <a:sym typeface="Arial"/>
              </a:rPr>
              <a:t>Mints the Data NFT and provides the Copyright / base IP of the Data Model by holding it.</a:t>
            </a:r>
            <a:endParaRPr sz="1225">
              <a:latin typeface="Arial"/>
              <a:ea typeface="Arial"/>
              <a:cs typeface="Arial"/>
              <a:sym typeface="Arial"/>
            </a:endParaRPr>
          </a:p>
          <a:p>
            <a:pPr indent="0" lvl="0" marL="0" rtl="0" algn="l">
              <a:lnSpc>
                <a:spcPct val="130000"/>
              </a:lnSpc>
              <a:spcBef>
                <a:spcPts val="0"/>
              </a:spcBef>
              <a:spcAft>
                <a:spcPts val="0"/>
              </a:spcAft>
              <a:buSzPts val="688"/>
              <a:buNone/>
            </a:pPr>
            <a:r>
              <a:rPr b="1" lang="en" sz="1225">
                <a:latin typeface="Arial"/>
                <a:ea typeface="Arial"/>
                <a:cs typeface="Arial"/>
                <a:sym typeface="Arial"/>
              </a:rPr>
              <a:t>②</a:t>
            </a:r>
            <a:r>
              <a:rPr lang="en" sz="1225">
                <a:latin typeface="Arial"/>
                <a:ea typeface="Arial"/>
                <a:cs typeface="Arial"/>
                <a:sym typeface="Arial"/>
              </a:rPr>
              <a:t> </a:t>
            </a:r>
            <a:r>
              <a:rPr b="1" lang="en" sz="1225">
                <a:latin typeface="Arial"/>
                <a:ea typeface="Arial"/>
                <a:cs typeface="Arial"/>
                <a:sym typeface="Arial"/>
              </a:rPr>
              <a:t>approve(address to, uint256 tokenId)</a:t>
            </a:r>
            <a:endParaRPr b="1" sz="1225">
              <a:latin typeface="Arial"/>
              <a:ea typeface="Arial"/>
              <a:cs typeface="Arial"/>
              <a:sym typeface="Arial"/>
            </a:endParaRPr>
          </a:p>
          <a:p>
            <a:pPr indent="0" lvl="0" marL="0" rtl="0" algn="l">
              <a:lnSpc>
                <a:spcPct val="130000"/>
              </a:lnSpc>
              <a:spcBef>
                <a:spcPts val="0"/>
              </a:spcBef>
              <a:spcAft>
                <a:spcPts val="0"/>
              </a:spcAft>
              <a:buSzPts val="688"/>
              <a:buNone/>
            </a:pPr>
            <a:r>
              <a:rPr lang="en" sz="1225">
                <a:latin typeface="Arial"/>
                <a:ea typeface="Arial"/>
                <a:cs typeface="Arial"/>
                <a:sym typeface="Arial"/>
              </a:rPr>
              <a:t>Gives permission to `to` to transfer `tokenId` token to another account. The approval is cleared when the token is transferred. Only a single account can be approved at a time, so approving the zero address clears previous approvals.</a:t>
            </a:r>
            <a:endParaRPr sz="1225">
              <a:latin typeface="Arial"/>
              <a:ea typeface="Arial"/>
              <a:cs typeface="Arial"/>
              <a:sym typeface="Arial"/>
            </a:endParaRPr>
          </a:p>
          <a:p>
            <a:pPr indent="0" lvl="0" marL="0" rtl="0" algn="l">
              <a:lnSpc>
                <a:spcPct val="130000"/>
              </a:lnSpc>
              <a:spcBef>
                <a:spcPts val="0"/>
              </a:spcBef>
              <a:spcAft>
                <a:spcPts val="0"/>
              </a:spcAft>
              <a:buSzPts val="688"/>
              <a:buNone/>
            </a:pPr>
            <a:r>
              <a:rPr b="1" lang="en" sz="1225">
                <a:latin typeface="Arial"/>
                <a:ea typeface="Arial"/>
                <a:cs typeface="Arial"/>
                <a:sym typeface="Arial"/>
              </a:rPr>
              <a:t>③ burn(uint256 tokenId)</a:t>
            </a:r>
            <a:endParaRPr b="1" sz="1225">
              <a:latin typeface="Arial"/>
              <a:ea typeface="Arial"/>
              <a:cs typeface="Arial"/>
              <a:sym typeface="Arial"/>
            </a:endParaRPr>
          </a:p>
          <a:p>
            <a:pPr indent="0" lvl="0" marL="0" rtl="0" algn="l">
              <a:lnSpc>
                <a:spcPct val="130000"/>
              </a:lnSpc>
              <a:spcBef>
                <a:spcPts val="0"/>
              </a:spcBef>
              <a:spcAft>
                <a:spcPts val="0"/>
              </a:spcAft>
              <a:buSzPts val="688"/>
              <a:buNone/>
            </a:pPr>
            <a:r>
              <a:rPr lang="en" sz="1225">
                <a:latin typeface="Arial"/>
                <a:ea typeface="Arial"/>
                <a:cs typeface="Arial"/>
                <a:sym typeface="Arial"/>
              </a:rPr>
              <a:t>Burns `tokenId`</a:t>
            </a:r>
            <a:endParaRPr sz="1225">
              <a:latin typeface="Arial"/>
              <a:ea typeface="Arial"/>
              <a:cs typeface="Arial"/>
              <a:sym typeface="Arial"/>
            </a:endParaRPr>
          </a:p>
          <a:p>
            <a:pPr indent="0" lvl="0" marL="0" rtl="0" algn="l">
              <a:lnSpc>
                <a:spcPct val="130000"/>
              </a:lnSpc>
              <a:spcBef>
                <a:spcPts val="0"/>
              </a:spcBef>
              <a:spcAft>
                <a:spcPts val="0"/>
              </a:spcAft>
              <a:buSzPts val="688"/>
              <a:buNone/>
            </a:pPr>
            <a:r>
              <a:rPr b="1" lang="en" sz="1225">
                <a:latin typeface="Arial"/>
                <a:ea typeface="Arial"/>
                <a:cs typeface="Arial"/>
                <a:sym typeface="Arial"/>
              </a:rPr>
              <a:t>④</a:t>
            </a:r>
            <a:r>
              <a:rPr lang="en" sz="1225">
                <a:latin typeface="Arial"/>
                <a:ea typeface="Arial"/>
                <a:cs typeface="Arial"/>
                <a:sym typeface="Arial"/>
              </a:rPr>
              <a:t> </a:t>
            </a:r>
            <a:r>
              <a:rPr b="1" lang="en" sz="1225">
                <a:latin typeface="Arial"/>
                <a:ea typeface="Arial"/>
                <a:cs typeface="Arial"/>
                <a:sym typeface="Arial"/>
              </a:rPr>
              <a:t>pause(bool val)</a:t>
            </a:r>
            <a:endParaRPr b="1" sz="1225">
              <a:latin typeface="Arial"/>
              <a:ea typeface="Arial"/>
              <a:cs typeface="Arial"/>
              <a:sym typeface="Arial"/>
            </a:endParaRPr>
          </a:p>
          <a:p>
            <a:pPr indent="0" lvl="0" marL="0" rtl="0" algn="l">
              <a:lnSpc>
                <a:spcPct val="130000"/>
              </a:lnSpc>
              <a:spcBef>
                <a:spcPts val="0"/>
              </a:spcBef>
              <a:spcAft>
                <a:spcPts val="0"/>
              </a:spcAft>
              <a:buSzPts val="688"/>
              <a:buNone/>
            </a:pPr>
            <a:r>
              <a:rPr lang="en" sz="1225">
                <a:latin typeface="Arial"/>
                <a:ea typeface="Arial"/>
                <a:cs typeface="Arial"/>
                <a:sym typeface="Arial"/>
              </a:rPr>
              <a:t>Sets sale status</a:t>
            </a:r>
            <a:endParaRPr sz="1225">
              <a:latin typeface="Arial"/>
              <a:ea typeface="Arial"/>
              <a:cs typeface="Arial"/>
              <a:sym typeface="Arial"/>
            </a:endParaRPr>
          </a:p>
          <a:p>
            <a:pPr indent="0" lvl="0" marL="0" rtl="0" algn="l">
              <a:lnSpc>
                <a:spcPct val="130000"/>
              </a:lnSpc>
              <a:spcBef>
                <a:spcPts val="0"/>
              </a:spcBef>
              <a:spcAft>
                <a:spcPts val="0"/>
              </a:spcAft>
              <a:buSzPts val="688"/>
              <a:buNone/>
            </a:pPr>
            <a:r>
              <a:rPr b="1" lang="en" sz="1225">
                <a:latin typeface="Arial"/>
                <a:ea typeface="Arial"/>
                <a:cs typeface="Arial"/>
                <a:sym typeface="Arial"/>
              </a:rPr>
              <a:t>⑤ renounceOwnership()</a:t>
            </a:r>
            <a:endParaRPr b="1" sz="1225">
              <a:latin typeface="Arial"/>
              <a:ea typeface="Arial"/>
              <a:cs typeface="Arial"/>
              <a:sym typeface="Arial"/>
            </a:endParaRPr>
          </a:p>
          <a:p>
            <a:pPr indent="0" lvl="0" marL="0" rtl="0" algn="l">
              <a:lnSpc>
                <a:spcPct val="130000"/>
              </a:lnSpc>
              <a:spcBef>
                <a:spcPts val="0"/>
              </a:spcBef>
              <a:spcAft>
                <a:spcPts val="0"/>
              </a:spcAft>
              <a:buSzPts val="688"/>
              <a:buNone/>
            </a:pPr>
            <a:r>
              <a:rPr lang="en" sz="1225">
                <a:latin typeface="Arial"/>
                <a:ea typeface="Arial"/>
                <a:cs typeface="Arial"/>
                <a:sym typeface="Arial"/>
              </a:rPr>
              <a:t>Leaves the contract without owner. It will not be possible to call `onlyOwner` functions anymore. Can only be called by the current owner.</a:t>
            </a:r>
            <a:endParaRPr sz="1225">
              <a:latin typeface="Arial"/>
              <a:ea typeface="Arial"/>
              <a:cs typeface="Arial"/>
              <a:sym typeface="Arial"/>
            </a:endParaRPr>
          </a:p>
          <a:p>
            <a:pPr indent="0" lvl="0" marL="0" rtl="0" algn="l">
              <a:lnSpc>
                <a:spcPct val="130000"/>
              </a:lnSpc>
              <a:spcBef>
                <a:spcPts val="0"/>
              </a:spcBef>
              <a:spcAft>
                <a:spcPts val="0"/>
              </a:spcAft>
              <a:buSzPts val="688"/>
              <a:buNone/>
            </a:pPr>
            <a:r>
              <a:t/>
            </a:r>
            <a:endParaRPr b="1" sz="1225">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idx="1" type="body"/>
          </p:nvPr>
        </p:nvSpPr>
        <p:spPr>
          <a:xfrm>
            <a:off x="311700" y="140625"/>
            <a:ext cx="8520600" cy="478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b="1" lang="en" sz="1250"/>
              <a:t>6. safeTransferFrom(address from, address to, uint256 tokenId, bytes calldata data)</a:t>
            </a:r>
            <a:endParaRPr b="1" sz="1250"/>
          </a:p>
          <a:p>
            <a:pPr indent="0" lvl="0" marL="0" rtl="0" algn="l">
              <a:lnSpc>
                <a:spcPct val="100000"/>
              </a:lnSpc>
              <a:spcBef>
                <a:spcPts val="1200"/>
              </a:spcBef>
              <a:spcAft>
                <a:spcPts val="0"/>
              </a:spcAft>
              <a:buSzPts val="275"/>
              <a:buNone/>
            </a:pPr>
            <a:r>
              <a:rPr lang="en" sz="1250"/>
              <a:t>Safely transfers `tokenId` token from `from` to `to`.</a:t>
            </a:r>
            <a:endParaRPr sz="1250"/>
          </a:p>
          <a:p>
            <a:pPr indent="0" lvl="0" marL="0" rtl="0" algn="l">
              <a:lnSpc>
                <a:spcPct val="100000"/>
              </a:lnSpc>
              <a:spcBef>
                <a:spcPts val="1200"/>
              </a:spcBef>
              <a:spcAft>
                <a:spcPts val="0"/>
              </a:spcAft>
              <a:buSzPts val="275"/>
              <a:buNone/>
            </a:pPr>
            <a:r>
              <a:rPr b="1" lang="en" sz="1250"/>
              <a:t>7. setApprovalForAll(address operator, bool approved)</a:t>
            </a:r>
            <a:endParaRPr b="1" sz="1250"/>
          </a:p>
          <a:p>
            <a:pPr indent="0" lvl="0" marL="0" rtl="0" algn="l">
              <a:lnSpc>
                <a:spcPct val="100000"/>
              </a:lnSpc>
              <a:spcBef>
                <a:spcPts val="1200"/>
              </a:spcBef>
              <a:spcAft>
                <a:spcPts val="0"/>
              </a:spcAft>
              <a:buSzPts val="275"/>
              <a:buNone/>
            </a:pPr>
            <a:r>
              <a:rPr lang="en" sz="1250"/>
              <a:t>Approves or removes `operator` as an operator for the caller.</a:t>
            </a:r>
            <a:endParaRPr sz="1250"/>
          </a:p>
          <a:p>
            <a:pPr indent="0" lvl="0" marL="0" rtl="0" algn="l">
              <a:lnSpc>
                <a:spcPct val="100000"/>
              </a:lnSpc>
              <a:spcBef>
                <a:spcPts val="1200"/>
              </a:spcBef>
              <a:spcAft>
                <a:spcPts val="0"/>
              </a:spcAft>
              <a:buSzPts val="275"/>
              <a:buNone/>
            </a:pPr>
            <a:r>
              <a:rPr lang="en" sz="1250"/>
              <a:t>Operators can call {transferFrom} or {safeTransferFrom} for any token owned by the caller.</a:t>
            </a:r>
            <a:endParaRPr sz="1250"/>
          </a:p>
          <a:p>
            <a:pPr indent="0" lvl="0" marL="0" rtl="0" algn="l">
              <a:lnSpc>
                <a:spcPct val="100000"/>
              </a:lnSpc>
              <a:spcBef>
                <a:spcPts val="1200"/>
              </a:spcBef>
              <a:spcAft>
                <a:spcPts val="0"/>
              </a:spcAft>
              <a:buSzPts val="275"/>
              <a:buNone/>
            </a:pPr>
            <a:r>
              <a:rPr b="1" lang="en" sz="1250"/>
              <a:t>8. setBaseURI(string memory baseURI)</a:t>
            </a:r>
            <a:endParaRPr b="1" sz="1250"/>
          </a:p>
          <a:p>
            <a:pPr indent="0" lvl="0" marL="0" rtl="0" algn="l">
              <a:lnSpc>
                <a:spcPct val="100000"/>
              </a:lnSpc>
              <a:spcBef>
                <a:spcPts val="1200"/>
              </a:spcBef>
              <a:spcAft>
                <a:spcPts val="0"/>
              </a:spcAft>
              <a:buSzPts val="275"/>
              <a:buNone/>
            </a:pPr>
            <a:r>
              <a:rPr lang="en" sz="1250"/>
              <a:t>sets the base URI for all token IDs. It is automatically added as a prefix to the value returned in tokenURI, or to the token ID if tokenURI is empty.</a:t>
            </a:r>
            <a:endParaRPr sz="1250"/>
          </a:p>
          <a:p>
            <a:pPr indent="0" lvl="0" marL="0" rtl="0" algn="l">
              <a:lnSpc>
                <a:spcPct val="100000"/>
              </a:lnSpc>
              <a:spcBef>
                <a:spcPts val="1200"/>
              </a:spcBef>
              <a:spcAft>
                <a:spcPts val="0"/>
              </a:spcAft>
              <a:buSzPts val="275"/>
              <a:buNone/>
            </a:pPr>
            <a:r>
              <a:rPr b="1" lang="en" sz="1250"/>
              <a:t>9. setMintPrice(uint256 _newPrice)</a:t>
            </a:r>
            <a:endParaRPr b="1" sz="1250"/>
          </a:p>
          <a:p>
            <a:pPr indent="0" lvl="0" marL="0" rtl="0" algn="l">
              <a:lnSpc>
                <a:spcPct val="100000"/>
              </a:lnSpc>
              <a:spcBef>
                <a:spcPts val="1200"/>
              </a:spcBef>
              <a:spcAft>
                <a:spcPts val="0"/>
              </a:spcAft>
              <a:buSzPts val="275"/>
              <a:buNone/>
            </a:pPr>
            <a:r>
              <a:rPr lang="en" sz="1250"/>
              <a:t>Sets the cost for minting Data NFT</a:t>
            </a:r>
            <a:endParaRPr sz="1250"/>
          </a:p>
          <a:p>
            <a:pPr indent="0" lvl="0" marL="0" rtl="0" algn="l">
              <a:lnSpc>
                <a:spcPct val="100000"/>
              </a:lnSpc>
              <a:spcBef>
                <a:spcPts val="1200"/>
              </a:spcBef>
              <a:spcAft>
                <a:spcPts val="0"/>
              </a:spcAft>
              <a:buNone/>
            </a:pPr>
            <a:r>
              <a:rPr b="1" lang="en" sz="1250"/>
              <a:t>10. setPaymentToken(address _newPaymentToken)</a:t>
            </a:r>
            <a:endParaRPr b="1" sz="1250"/>
          </a:p>
          <a:p>
            <a:pPr indent="0" lvl="0" marL="0" rtl="0" algn="l">
              <a:lnSpc>
                <a:spcPct val="100000"/>
              </a:lnSpc>
              <a:spcBef>
                <a:spcPts val="1200"/>
              </a:spcBef>
              <a:spcAft>
                <a:spcPts val="0"/>
              </a:spcAft>
              <a:buNone/>
            </a:pPr>
            <a:r>
              <a:rPr lang="en" sz="1250"/>
              <a:t>Sets the payment token</a:t>
            </a:r>
            <a:endParaRPr sz="1250"/>
          </a:p>
          <a:p>
            <a:pPr indent="0" lvl="0" marL="0" rtl="0" algn="l">
              <a:lnSpc>
                <a:spcPct val="100000"/>
              </a:lnSpc>
              <a:spcBef>
                <a:spcPts val="1200"/>
              </a:spcBef>
              <a:spcAft>
                <a:spcPts val="0"/>
              </a:spcAft>
              <a:buNone/>
            </a:pPr>
            <a:r>
              <a:rPr b="1" lang="en" sz="1250"/>
              <a:t>11. transferFrom(address from, address to, uint256 tokenId)</a:t>
            </a:r>
            <a:endParaRPr b="1" sz="1250"/>
          </a:p>
          <a:p>
            <a:pPr indent="0" lvl="0" marL="0" rtl="0" algn="l">
              <a:lnSpc>
                <a:spcPct val="100000"/>
              </a:lnSpc>
              <a:spcBef>
                <a:spcPts val="1200"/>
              </a:spcBef>
              <a:spcAft>
                <a:spcPts val="0"/>
              </a:spcAft>
              <a:buNone/>
            </a:pPr>
            <a:r>
              <a:rPr lang="en" sz="1250"/>
              <a:t>Transfers `tokenId` token from `from` to `to`.</a:t>
            </a:r>
            <a:endParaRPr sz="1250"/>
          </a:p>
          <a:p>
            <a:pPr indent="0" lvl="0" marL="0" rtl="0" algn="l">
              <a:lnSpc>
                <a:spcPct val="100000"/>
              </a:lnSpc>
              <a:spcBef>
                <a:spcPts val="1200"/>
              </a:spcBef>
              <a:spcAft>
                <a:spcPts val="1200"/>
              </a:spcAft>
              <a:buSzPts val="275"/>
              <a:buNone/>
            </a:pPr>
            <a:r>
              <a:t/>
            </a:r>
            <a:endParaRPr sz="12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idx="1" type="body"/>
          </p:nvPr>
        </p:nvSpPr>
        <p:spPr>
          <a:xfrm>
            <a:off x="311700" y="333025"/>
            <a:ext cx="8520600" cy="423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275"/>
              <a:buFont typeface="Arial"/>
              <a:buNone/>
            </a:pPr>
            <a:r>
              <a:t/>
            </a:r>
            <a:endParaRPr sz="1250"/>
          </a:p>
          <a:p>
            <a:pPr indent="0" lvl="0" marL="0" rtl="0" algn="l">
              <a:lnSpc>
                <a:spcPct val="100000"/>
              </a:lnSpc>
              <a:spcBef>
                <a:spcPts val="1200"/>
              </a:spcBef>
              <a:spcAft>
                <a:spcPts val="0"/>
              </a:spcAft>
              <a:buClr>
                <a:srgbClr val="000000"/>
              </a:buClr>
              <a:buSzPts val="275"/>
              <a:buFont typeface="Arial"/>
              <a:buNone/>
            </a:pPr>
            <a:r>
              <a:rPr b="1" lang="en" sz="1250"/>
              <a:t>12. transferOwnership(address newOwner)</a:t>
            </a:r>
            <a:endParaRPr b="1" sz="1250"/>
          </a:p>
          <a:p>
            <a:pPr indent="0" lvl="0" marL="0" rtl="0" algn="l">
              <a:lnSpc>
                <a:spcPct val="100000"/>
              </a:lnSpc>
              <a:spcBef>
                <a:spcPts val="1200"/>
              </a:spcBef>
              <a:spcAft>
                <a:spcPts val="0"/>
              </a:spcAft>
              <a:buClr>
                <a:srgbClr val="000000"/>
              </a:buClr>
              <a:buSzPts val="275"/>
              <a:buFont typeface="Arial"/>
              <a:buNone/>
            </a:pPr>
            <a:r>
              <a:rPr lang="en" sz="1250"/>
              <a:t>Transfers ownership of the contract to a new account (`newOwner`).</a:t>
            </a:r>
            <a:endParaRPr sz="1250"/>
          </a:p>
          <a:p>
            <a:pPr indent="0" lvl="0" marL="0" rtl="0" algn="l">
              <a:lnSpc>
                <a:spcPct val="100000"/>
              </a:lnSpc>
              <a:spcBef>
                <a:spcPts val="1200"/>
              </a:spcBef>
              <a:spcAft>
                <a:spcPts val="0"/>
              </a:spcAft>
              <a:buClr>
                <a:srgbClr val="000000"/>
              </a:buClr>
              <a:buSzPts val="275"/>
              <a:buFont typeface="Arial"/>
              <a:buNone/>
            </a:pPr>
            <a:r>
              <a:rPr lang="en" sz="1250"/>
              <a:t>Can only be called by the current owner.</a:t>
            </a:r>
            <a:endParaRPr sz="1250"/>
          </a:p>
          <a:p>
            <a:pPr indent="0" lvl="0" marL="0" rtl="0" algn="l">
              <a:lnSpc>
                <a:spcPct val="100000"/>
              </a:lnSpc>
              <a:spcBef>
                <a:spcPts val="1200"/>
              </a:spcBef>
              <a:spcAft>
                <a:spcPts val="0"/>
              </a:spcAft>
              <a:buClr>
                <a:srgbClr val="000000"/>
              </a:buClr>
              <a:buSzPts val="275"/>
              <a:buFont typeface="Arial"/>
              <a:buNone/>
            </a:pPr>
            <a:r>
              <a:rPr b="1" lang="en" sz="1250"/>
              <a:t>13. withdraw(uint256 _amount, IERC20 _token)</a:t>
            </a:r>
            <a:endParaRPr b="1" sz="1250"/>
          </a:p>
          <a:p>
            <a:pPr indent="0" lvl="0" marL="0" rtl="0" algn="l">
              <a:lnSpc>
                <a:spcPct val="100000"/>
              </a:lnSpc>
              <a:spcBef>
                <a:spcPts val="1200"/>
              </a:spcBef>
              <a:spcAft>
                <a:spcPts val="0"/>
              </a:spcAft>
              <a:buClr>
                <a:srgbClr val="000000"/>
              </a:buClr>
              <a:buSzPts val="275"/>
              <a:buFont typeface="Arial"/>
              <a:buNone/>
            </a:pPr>
            <a:r>
              <a:rPr lang="en" sz="1250"/>
              <a:t>Withdraws TIEX tokens</a:t>
            </a:r>
            <a:endParaRPr sz="125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idx="1" type="body"/>
          </p:nvPr>
        </p:nvSpPr>
        <p:spPr>
          <a:xfrm>
            <a:off x="311700" y="128650"/>
            <a:ext cx="8520600" cy="4824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Read Functions Comments</a:t>
            </a:r>
            <a:endParaRPr b="1"/>
          </a:p>
          <a:p>
            <a:pPr indent="0" lvl="0" marL="0" rtl="0" algn="l">
              <a:spcBef>
                <a:spcPts val="1200"/>
              </a:spcBef>
              <a:spcAft>
                <a:spcPts val="0"/>
              </a:spcAft>
              <a:buNone/>
            </a:pPr>
            <a:r>
              <a:rPr b="1" lang="en"/>
              <a:t>1. balanceOf(address owner)</a:t>
            </a:r>
            <a:endParaRPr b="1"/>
          </a:p>
          <a:p>
            <a:pPr indent="0" lvl="0" marL="0" rtl="0" algn="l">
              <a:spcBef>
                <a:spcPts val="1200"/>
              </a:spcBef>
              <a:spcAft>
                <a:spcPts val="0"/>
              </a:spcAft>
              <a:buNone/>
            </a:pPr>
            <a:r>
              <a:rPr lang="en"/>
              <a:t>Returns the number of tokens in ``owner``'s account.</a:t>
            </a:r>
            <a:endParaRPr/>
          </a:p>
          <a:p>
            <a:pPr indent="0" lvl="0" marL="0" rtl="0" algn="l">
              <a:spcBef>
                <a:spcPts val="1200"/>
              </a:spcBef>
              <a:spcAft>
                <a:spcPts val="0"/>
              </a:spcAft>
              <a:buNone/>
            </a:pPr>
            <a:r>
              <a:rPr b="1" lang="en"/>
              <a:t>2. getApproved(uint256 tokenId)</a:t>
            </a:r>
            <a:endParaRPr b="1"/>
          </a:p>
          <a:p>
            <a:pPr indent="0" lvl="0" marL="0" rtl="0" algn="l">
              <a:spcBef>
                <a:spcPts val="1200"/>
              </a:spcBef>
              <a:spcAft>
                <a:spcPts val="0"/>
              </a:spcAft>
              <a:buNone/>
            </a:pPr>
            <a:r>
              <a:rPr lang="en"/>
              <a:t>Returns the account approved for `tokenId` token.</a:t>
            </a:r>
            <a:endParaRPr/>
          </a:p>
          <a:p>
            <a:pPr indent="0" lvl="0" marL="0" rtl="0" algn="l">
              <a:spcBef>
                <a:spcPts val="1200"/>
              </a:spcBef>
              <a:spcAft>
                <a:spcPts val="0"/>
              </a:spcAft>
              <a:buNone/>
            </a:pPr>
            <a:r>
              <a:rPr b="1" lang="en"/>
              <a:t>3. getMintPrice()</a:t>
            </a:r>
            <a:endParaRPr b="1"/>
          </a:p>
          <a:p>
            <a:pPr indent="0" lvl="0" marL="0" rtl="0" algn="l">
              <a:spcBef>
                <a:spcPts val="1200"/>
              </a:spcBef>
              <a:spcAft>
                <a:spcPts val="0"/>
              </a:spcAft>
              <a:buNone/>
            </a:pPr>
            <a:r>
              <a:rPr lang="en"/>
              <a:t>Returns current Data NFT mint price</a:t>
            </a:r>
            <a:endParaRPr/>
          </a:p>
          <a:p>
            <a:pPr indent="0" lvl="0" marL="0" rtl="0" algn="l">
              <a:spcBef>
                <a:spcPts val="1200"/>
              </a:spcBef>
              <a:spcAft>
                <a:spcPts val="0"/>
              </a:spcAft>
              <a:buNone/>
            </a:pPr>
            <a:r>
              <a:rPr b="1" lang="en"/>
              <a:t>4. getPause()</a:t>
            </a:r>
            <a:endParaRPr b="1"/>
          </a:p>
          <a:p>
            <a:pPr indent="0" lvl="0" marL="0" rtl="0" algn="l">
              <a:spcBef>
                <a:spcPts val="1200"/>
              </a:spcBef>
              <a:spcAft>
                <a:spcPts val="0"/>
              </a:spcAft>
              <a:buNone/>
            </a:pPr>
            <a:r>
              <a:rPr lang="en"/>
              <a:t>Returns pause status</a:t>
            </a:r>
            <a:endParaRPr/>
          </a:p>
          <a:p>
            <a:pPr indent="0" lvl="0" marL="0" rtl="0" algn="l">
              <a:spcBef>
                <a:spcPts val="1200"/>
              </a:spcBef>
              <a:spcAft>
                <a:spcPts val="0"/>
              </a:spcAft>
              <a:buNone/>
            </a:pPr>
            <a:r>
              <a:rPr b="1" lang="en"/>
              <a:t>5. getPaymentToken</a:t>
            </a:r>
            <a:endParaRPr b="1"/>
          </a:p>
          <a:p>
            <a:pPr indent="0" lvl="0" marL="0" rtl="0" algn="l">
              <a:spcBef>
                <a:spcPts val="1200"/>
              </a:spcBef>
              <a:spcAft>
                <a:spcPts val="0"/>
              </a:spcAft>
              <a:buNone/>
            </a:pPr>
            <a:r>
              <a:rPr lang="en"/>
              <a:t>Returns payment token address</a:t>
            </a:r>
            <a:endParaRPr/>
          </a:p>
          <a:p>
            <a:pPr indent="0" lvl="0" marL="0" rtl="0" algn="l">
              <a:spcBef>
                <a:spcPts val="1200"/>
              </a:spcBef>
              <a:spcAft>
                <a:spcPts val="0"/>
              </a:spcAft>
              <a:buNone/>
            </a:pPr>
            <a:r>
              <a:rPr b="1" lang="en"/>
              <a:t>6. isApprovedForAll(address owner, address operator)</a:t>
            </a:r>
            <a:endParaRPr b="1"/>
          </a:p>
          <a:p>
            <a:pPr indent="0" lvl="0" marL="0" rtl="0" algn="l">
              <a:spcBef>
                <a:spcPts val="1200"/>
              </a:spcBef>
              <a:spcAft>
                <a:spcPts val="1200"/>
              </a:spcAft>
              <a:buNone/>
            </a:pPr>
            <a:r>
              <a:rPr lang="en"/>
              <a:t>Returns if the `operator` is allowed to manage all of the assets of `owner`.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idx="1" type="body"/>
          </p:nvPr>
        </p:nvSpPr>
        <p:spPr>
          <a:xfrm>
            <a:off x="311700" y="174600"/>
            <a:ext cx="8520600" cy="4650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7. name()</a:t>
            </a:r>
            <a:endParaRPr b="1"/>
          </a:p>
          <a:p>
            <a:pPr indent="0" lvl="0" marL="0" rtl="0" algn="l">
              <a:spcBef>
                <a:spcPts val="1200"/>
              </a:spcBef>
              <a:spcAft>
                <a:spcPts val="0"/>
              </a:spcAft>
              <a:buNone/>
            </a:pPr>
            <a:r>
              <a:rPr lang="en"/>
              <a:t>Returns the name of the token.</a:t>
            </a:r>
            <a:endParaRPr/>
          </a:p>
          <a:p>
            <a:pPr indent="0" lvl="0" marL="0" rtl="0" algn="l">
              <a:spcBef>
                <a:spcPts val="1200"/>
              </a:spcBef>
              <a:spcAft>
                <a:spcPts val="0"/>
              </a:spcAft>
              <a:buNone/>
            </a:pPr>
            <a:r>
              <a:rPr b="1" lang="en"/>
              <a:t>8. owner()</a:t>
            </a:r>
            <a:endParaRPr b="1"/>
          </a:p>
          <a:p>
            <a:pPr indent="0" lvl="0" marL="0" rtl="0" algn="l">
              <a:spcBef>
                <a:spcPts val="1200"/>
              </a:spcBef>
              <a:spcAft>
                <a:spcPts val="0"/>
              </a:spcAft>
              <a:buNone/>
            </a:pPr>
            <a:r>
              <a:rPr lang="en"/>
              <a:t>Returns the address of the current owner of Data NFT Contract</a:t>
            </a:r>
            <a:endParaRPr/>
          </a:p>
          <a:p>
            <a:pPr indent="0" lvl="0" marL="0" rtl="0" algn="l">
              <a:spcBef>
                <a:spcPts val="1200"/>
              </a:spcBef>
              <a:spcAft>
                <a:spcPts val="0"/>
              </a:spcAft>
              <a:buNone/>
            </a:pPr>
            <a:r>
              <a:rPr b="1" lang="en"/>
              <a:t>9. ownerOf(uint256 tokenId)</a:t>
            </a:r>
            <a:endParaRPr b="1"/>
          </a:p>
          <a:p>
            <a:pPr indent="0" lvl="0" marL="0" rtl="0" algn="l">
              <a:spcBef>
                <a:spcPts val="1200"/>
              </a:spcBef>
              <a:spcAft>
                <a:spcPts val="0"/>
              </a:spcAft>
              <a:buNone/>
            </a:pPr>
            <a:r>
              <a:rPr lang="en"/>
              <a:t>Returns the owner of the NFT specified by tokenId.</a:t>
            </a:r>
            <a:endParaRPr/>
          </a:p>
          <a:p>
            <a:pPr indent="0" lvl="0" marL="0" rtl="0" algn="l">
              <a:spcBef>
                <a:spcPts val="1200"/>
              </a:spcBef>
              <a:spcAft>
                <a:spcPts val="0"/>
              </a:spcAft>
              <a:buNone/>
            </a:pPr>
            <a:r>
              <a:rPr b="1" lang="en"/>
              <a:t>10. symbol()</a:t>
            </a:r>
            <a:endParaRPr b="1"/>
          </a:p>
          <a:p>
            <a:pPr indent="0" lvl="0" marL="0" rtl="0" algn="l">
              <a:spcBef>
                <a:spcPts val="1200"/>
              </a:spcBef>
              <a:spcAft>
                <a:spcPts val="0"/>
              </a:spcAft>
              <a:buNone/>
            </a:pPr>
            <a:r>
              <a:rPr lang="en"/>
              <a:t>Returns the token collection symbol.</a:t>
            </a:r>
            <a:endParaRPr/>
          </a:p>
          <a:p>
            <a:pPr indent="0" lvl="0" marL="0" rtl="0" algn="l">
              <a:spcBef>
                <a:spcPts val="1200"/>
              </a:spcBef>
              <a:spcAft>
                <a:spcPts val="0"/>
              </a:spcAft>
              <a:buNone/>
            </a:pPr>
            <a:r>
              <a:rPr b="1" lang="en"/>
              <a:t>11.  tokenByIndex(uint256 index)</a:t>
            </a:r>
            <a:endParaRPr b="1"/>
          </a:p>
          <a:p>
            <a:pPr indent="0" lvl="0" marL="0" rtl="0" algn="l">
              <a:spcBef>
                <a:spcPts val="1200"/>
              </a:spcBef>
              <a:spcAft>
                <a:spcPts val="0"/>
              </a:spcAft>
              <a:buNone/>
            </a:pPr>
            <a:r>
              <a:rPr lang="en"/>
              <a:t>Returns a token ID at a given `index` of all the tokens stored by the contract.</a:t>
            </a:r>
            <a:endParaRPr/>
          </a:p>
          <a:p>
            <a:pPr indent="0" lvl="0" marL="0" rtl="0" algn="l">
              <a:spcBef>
                <a:spcPts val="1200"/>
              </a:spcBef>
              <a:spcAft>
                <a:spcPts val="0"/>
              </a:spcAft>
              <a:buNone/>
            </a:pPr>
            <a:r>
              <a:rPr b="1" lang="en"/>
              <a:t>12. tokenOfOwnerByIndex(address owner, uint256 index)</a:t>
            </a:r>
            <a:endParaRPr b="1"/>
          </a:p>
          <a:p>
            <a:pPr indent="0" lvl="0" marL="0" rtl="0" algn="l">
              <a:spcBef>
                <a:spcPts val="1200"/>
              </a:spcBef>
              <a:spcAft>
                <a:spcPts val="1200"/>
              </a:spcAft>
              <a:buNone/>
            </a:pPr>
            <a:r>
              <a:rPr lang="en"/>
              <a:t>Returns a token ID owned by `owner` at a given `index` of its token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13.tokenURI(uint256 tokenId)</a:t>
            </a:r>
            <a:endParaRPr b="1"/>
          </a:p>
          <a:p>
            <a:pPr indent="0" lvl="0" marL="0" rtl="0" algn="l">
              <a:spcBef>
                <a:spcPts val="1200"/>
              </a:spcBef>
              <a:spcAft>
                <a:spcPts val="0"/>
              </a:spcAft>
              <a:buNone/>
            </a:pPr>
            <a:r>
              <a:rPr lang="en"/>
              <a:t>Returns the Uniform Resource Identifier (URI) for tokenId token.</a:t>
            </a:r>
            <a:endParaRPr/>
          </a:p>
          <a:p>
            <a:pPr indent="0" lvl="0" marL="0" rtl="0" algn="l">
              <a:spcBef>
                <a:spcPts val="1200"/>
              </a:spcBef>
              <a:spcAft>
                <a:spcPts val="0"/>
              </a:spcAft>
              <a:buNone/>
            </a:pPr>
            <a:r>
              <a:rPr b="1" lang="en"/>
              <a:t>14. totalSupply()</a:t>
            </a:r>
            <a:endParaRPr b="1"/>
          </a:p>
          <a:p>
            <a:pPr indent="0" lvl="0" marL="0" rtl="0" algn="l">
              <a:spcBef>
                <a:spcPts val="1200"/>
              </a:spcBef>
              <a:spcAft>
                <a:spcPts val="0"/>
              </a:spcAft>
              <a:buNone/>
            </a:pPr>
            <a:r>
              <a:rPr lang="en"/>
              <a:t>Returns the total amount of tokens stored by the contract.</a:t>
            </a:r>
            <a:endParaRPr/>
          </a:p>
          <a:p>
            <a:pPr indent="0" lvl="0" marL="0" rtl="0" algn="l">
              <a:spcBef>
                <a:spcPts val="1200"/>
              </a:spcBef>
              <a:spcAft>
                <a:spcPts val="0"/>
              </a:spcAft>
              <a:buNone/>
            </a:pPr>
            <a:r>
              <a:rPr b="1" lang="en"/>
              <a:t>15. walletOfOwner(address owner)</a:t>
            </a:r>
            <a:endParaRPr b="1"/>
          </a:p>
          <a:p>
            <a:pPr indent="0" lvl="0" marL="0" rtl="0" algn="l">
              <a:spcBef>
                <a:spcPts val="1200"/>
              </a:spcBef>
              <a:spcAft>
                <a:spcPts val="0"/>
              </a:spcAft>
              <a:buNone/>
            </a:pPr>
            <a:r>
              <a:rPr lang="en"/>
              <a:t>Returns the NFT tokenIds that the owner has</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1436225"/>
            <a:ext cx="8520600" cy="135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How the functionality and the smart contract can be deployed, scaled and maintained</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can they do with TIEX?</a:t>
            </a:r>
            <a:endParaRPr b="1"/>
          </a:p>
        </p:txBody>
      </p:sp>
      <p:sp>
        <p:nvSpPr>
          <p:cNvPr id="73" name="Google Shape;73;p15"/>
          <p:cNvSpPr txBox="1"/>
          <p:nvPr>
            <p:ph idx="1" type="body"/>
          </p:nvPr>
        </p:nvSpPr>
        <p:spPr>
          <a:xfrm>
            <a:off x="311700" y="1152475"/>
            <a:ext cx="8520600" cy="38118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The Data Scientists can publish their Data on TIEX Protocol and access it with ERC721 Data NFT that we provide.</a:t>
            </a:r>
            <a:endParaRPr/>
          </a:p>
          <a:p>
            <a:pPr indent="-325755" lvl="0" marL="457200" rtl="0" algn="l">
              <a:spcBef>
                <a:spcPts val="0"/>
              </a:spcBef>
              <a:spcAft>
                <a:spcPts val="0"/>
              </a:spcAft>
              <a:buSzPct val="100000"/>
              <a:buAutoNum type="arabicPeriod"/>
            </a:pPr>
            <a:r>
              <a:rPr lang="en"/>
              <a:t>Data that is provided by Data Scientist is used by consumers and consumers can have easy, direct access to resources that are relevant and helpful to their business through our Protocol.</a:t>
            </a:r>
            <a:endParaRPr/>
          </a:p>
          <a:p>
            <a:pPr indent="-325755" lvl="0" marL="457200" rtl="0" algn="l">
              <a:spcBef>
                <a:spcPts val="0"/>
              </a:spcBef>
              <a:spcAft>
                <a:spcPts val="0"/>
              </a:spcAft>
              <a:buSzPct val="100000"/>
              <a:buAutoNum type="arabicPeriod"/>
            </a:pPr>
            <a:r>
              <a:rPr lang="en"/>
              <a:t>The Data scientists can get the funds from investors on the TIEX Protocol, depending on the requirements, and when the  revenue of data model reaches the milestones and duration defined by TIEX, the data scientists can finally access and withdraw the investment fund.</a:t>
            </a:r>
            <a:endParaRPr/>
          </a:p>
          <a:p>
            <a:pPr indent="-325755" lvl="0" marL="457200" rtl="0" algn="l">
              <a:spcBef>
                <a:spcPts val="0"/>
              </a:spcBef>
              <a:spcAft>
                <a:spcPts val="0"/>
              </a:spcAft>
              <a:buSzPct val="100000"/>
              <a:buAutoNum type="arabicPeriod"/>
            </a:pPr>
            <a:r>
              <a:rPr lang="en"/>
              <a:t>The investors have the opportunity to invest in data models that are valuable, have significant in the future, and will benefit global enterprises. The investors get more profits when the demand for data is greater. The profit is permanently provided as long as the data model exists in the TIEX Protocol.</a:t>
            </a:r>
            <a:endParaRPr/>
          </a:p>
          <a:p>
            <a:pPr indent="-325755" lvl="0" marL="457200" rtl="0" algn="l">
              <a:spcBef>
                <a:spcPts val="0"/>
              </a:spcBef>
              <a:spcAft>
                <a:spcPts val="0"/>
              </a:spcAft>
              <a:buSzPct val="100000"/>
              <a:buAutoNum type="arabicPeriod"/>
            </a:pPr>
            <a:r>
              <a:rPr lang="en"/>
              <a:t>The data scientists can sell their data models to other data scientists or investors through the TIEX Marketplace as needed.</a:t>
            </a:r>
            <a:endParaRPr/>
          </a:p>
          <a:p>
            <a:pPr indent="-325755" lvl="0" marL="457200" rtl="0" algn="l">
              <a:spcBef>
                <a:spcPts val="0"/>
              </a:spcBef>
              <a:spcAft>
                <a:spcPts val="0"/>
              </a:spcAft>
              <a:buSzPct val="100000"/>
              <a:buAutoNum type="arabicPeriod"/>
            </a:pPr>
            <a:r>
              <a:rPr lang="en"/>
              <a:t>The investors can resell Investor License NFTs received from data scientists (owners of data models) to other investors through the TIEX Marketplace as needed.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1" lang="en"/>
              <a:t>Development Environment &amp; </a:t>
            </a:r>
            <a:r>
              <a:rPr b="1" lang="en"/>
              <a:t>Deployment</a:t>
            </a:r>
            <a:endParaRPr b="1"/>
          </a:p>
        </p:txBody>
      </p:sp>
      <p:sp>
        <p:nvSpPr>
          <p:cNvPr id="240" name="Google Shape;24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a:t>
            </a:r>
            <a:r>
              <a:rPr lang="en"/>
              <a:t>: Solidity</a:t>
            </a:r>
            <a:endParaRPr/>
          </a:p>
          <a:p>
            <a:pPr indent="0" lvl="0" marL="0" rtl="0" algn="l">
              <a:spcBef>
                <a:spcPts val="1200"/>
              </a:spcBef>
              <a:spcAft>
                <a:spcPts val="0"/>
              </a:spcAft>
              <a:buNone/>
            </a:pPr>
            <a:r>
              <a:rPr lang="en"/>
              <a:t>Framework: Hardhat (</a:t>
            </a:r>
            <a:r>
              <a:rPr lang="en"/>
              <a:t>plus Remix)</a:t>
            </a:r>
            <a:endParaRPr/>
          </a:p>
          <a:p>
            <a:pPr indent="0" lvl="0" marL="0" rtl="0" algn="l">
              <a:spcBef>
                <a:spcPts val="1200"/>
              </a:spcBef>
              <a:spcAft>
                <a:spcPts val="0"/>
              </a:spcAft>
              <a:buNone/>
            </a:pPr>
            <a:r>
              <a:rPr lang="en"/>
              <a:t>Unit-test: Chai Framework</a:t>
            </a:r>
            <a:endParaRPr/>
          </a:p>
          <a:p>
            <a:pPr indent="0" lvl="0" marL="0" rtl="0" algn="l">
              <a:spcBef>
                <a:spcPts val="1200"/>
              </a:spcBef>
              <a:spcAft>
                <a:spcPts val="0"/>
              </a:spcAft>
              <a:buNone/>
            </a:pPr>
            <a:r>
              <a:rPr lang="en"/>
              <a:t>Network: EVM Networks</a:t>
            </a:r>
            <a:endParaRPr/>
          </a:p>
          <a:p>
            <a:pPr indent="0" lvl="0" marL="0" rtl="0" algn="l">
              <a:spcBef>
                <a:spcPts val="1200"/>
              </a:spcBef>
              <a:spcAft>
                <a:spcPts val="0"/>
              </a:spcAft>
              <a:buNone/>
            </a:pPr>
            <a:r>
              <a:rPr lang="en"/>
              <a:t>Deployment: Hardhat (plus Remix)</a:t>
            </a:r>
            <a:endParaRPr/>
          </a:p>
          <a:p>
            <a:pPr indent="0" lvl="0" marL="0" rtl="0" algn="l">
              <a:spcBef>
                <a:spcPts val="1200"/>
              </a:spcBef>
              <a:spcAft>
                <a:spcPts val="0"/>
              </a:spcAft>
              <a:buNone/>
            </a:pPr>
            <a:r>
              <a:rPr lang="en"/>
              <a:t>Environment: Node.JS 18.x, Hardhat, VS Code, Solidity Extensions</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Improvement &amp; </a:t>
            </a:r>
            <a:r>
              <a:rPr b="1" lang="en"/>
              <a:t>Maintenance</a:t>
            </a:r>
            <a:endParaRPr b="1"/>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 contracts on Ethereum are self-executing programs that run in the Ethereum Virtual Machine (EVM). These programs are immutable by design, which prevents any updates to the business logic once the contract is deployed.</a:t>
            </a:r>
            <a:endParaRPr/>
          </a:p>
          <a:p>
            <a:pPr indent="0" lvl="0" marL="0" rtl="0" algn="l">
              <a:spcBef>
                <a:spcPts val="1200"/>
              </a:spcBef>
              <a:spcAft>
                <a:spcPts val="0"/>
              </a:spcAft>
              <a:buNone/>
            </a:pPr>
            <a:r>
              <a:rPr b="1" lang="en"/>
              <a:t>How do I upgrade a Contract?</a:t>
            </a:r>
            <a:endParaRPr b="1"/>
          </a:p>
          <a:p>
            <a:pPr indent="0" lvl="0" marL="0" rtl="0" algn="l">
              <a:spcBef>
                <a:spcPts val="1200"/>
              </a:spcBef>
              <a:spcAft>
                <a:spcPts val="0"/>
              </a:spcAft>
              <a:buNone/>
            </a:pPr>
            <a:r>
              <a:rPr lang="en"/>
              <a:t>The basic idea is to use a proxy to make upgrades. The first contract is a simple wrapper or “proxy” which users interact with directly and is in charge of forwarding transactions to and from the second contract, which contains the logic.</a:t>
            </a:r>
            <a:endParaRPr/>
          </a:p>
          <a:p>
            <a:pPr indent="0" lvl="0" marL="0" rtl="0" algn="l">
              <a:spcBef>
                <a:spcPts val="1200"/>
              </a:spcBef>
              <a:spcAft>
                <a:spcPts val="1200"/>
              </a:spcAft>
              <a:buNone/>
            </a:pPr>
            <a:r>
              <a:rPr lang="en"/>
              <a:t>Using </a:t>
            </a:r>
            <a:r>
              <a:rPr lang="en" sz="1500">
                <a:solidFill>
                  <a:srgbClr val="1A0DAB"/>
                </a:solidFill>
                <a:highlight>
                  <a:srgbClr val="FFFFFF"/>
                </a:highlight>
                <a:uFill>
                  <a:noFill/>
                </a:uFill>
                <a:latin typeface="Roboto"/>
                <a:ea typeface="Roboto"/>
                <a:cs typeface="Roboto"/>
                <a:sym typeface="Roboto"/>
                <a:hlinkClick r:id="rId3">
                  <a:extLst>
                    <a:ext uri="{A12FA001-AC4F-418D-AE19-62706E023703}">
                      <ahyp:hlinkClr val="tx"/>
                    </a:ext>
                  </a:extLst>
                </a:hlinkClick>
              </a:rPr>
              <a:t>ERC-1167: Minimal Proxy Contract</a:t>
            </a:r>
            <a:r>
              <a:rPr lang="en"/>
              <a:t>, we can build upgradable Smart Contract.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267300" y="1125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Thanks for your review</a:t>
            </a:r>
            <a:endParaRPr b="1"/>
          </a:p>
        </p:txBody>
      </p:sp>
      <p:sp>
        <p:nvSpPr>
          <p:cNvPr id="252" name="Google Shape;252;p44"/>
          <p:cNvSpPr txBox="1"/>
          <p:nvPr>
            <p:ph idx="1" type="body"/>
          </p:nvPr>
        </p:nvSpPr>
        <p:spPr>
          <a:xfrm>
            <a:off x="267300" y="1951750"/>
            <a:ext cx="8520600" cy="875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We want feedback from you …</a:t>
            </a:r>
            <a:endParaRPr/>
          </a:p>
          <a:p>
            <a:pPr indent="0" lvl="0" marL="0" rtl="0" algn="ctr">
              <a:spcBef>
                <a:spcPts val="1200"/>
              </a:spcBef>
              <a:spcAft>
                <a:spcPts val="1200"/>
              </a:spcAft>
              <a:buNone/>
            </a:pPr>
            <a:r>
              <a:rPr b="1" lang="en"/>
              <a:t>1st March 2023</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Smart Contracts &amp; Oracles For TIEX Protocol</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TIEX Utility Token Contract for payment token </a:t>
            </a:r>
            <a:r>
              <a:rPr b="1" lang="en">
                <a:solidFill>
                  <a:srgbClr val="980000"/>
                </a:solidFill>
              </a:rPr>
              <a:t>[Completed]</a:t>
            </a:r>
            <a:endParaRPr b="1">
              <a:solidFill>
                <a:srgbClr val="980000"/>
              </a:solidFill>
            </a:endParaRPr>
          </a:p>
          <a:p>
            <a:pPr indent="-342900" lvl="0" marL="457200" rtl="0" algn="l">
              <a:spcBef>
                <a:spcPts val="0"/>
              </a:spcBef>
              <a:spcAft>
                <a:spcPts val="0"/>
              </a:spcAft>
              <a:buSzPts val="1800"/>
              <a:buAutoNum type="arabicPeriod"/>
            </a:pPr>
            <a:r>
              <a:rPr lang="en"/>
              <a:t>ERC721 Data NFT Contract </a:t>
            </a:r>
            <a:r>
              <a:rPr b="1" lang="en">
                <a:solidFill>
                  <a:srgbClr val="980000"/>
                </a:solidFill>
              </a:rPr>
              <a:t>[Completed]</a:t>
            </a:r>
            <a:endParaRPr/>
          </a:p>
          <a:p>
            <a:pPr indent="-342900" lvl="0" marL="457200" rtl="0" algn="l">
              <a:spcBef>
                <a:spcPts val="0"/>
              </a:spcBef>
              <a:spcAft>
                <a:spcPts val="0"/>
              </a:spcAft>
              <a:buSzPts val="1800"/>
              <a:buAutoNum type="arabicPeriod"/>
            </a:pPr>
            <a:r>
              <a:rPr lang="en"/>
              <a:t>ERC721 Investor License NFT Contract </a:t>
            </a:r>
            <a:r>
              <a:rPr b="1" lang="en">
                <a:solidFill>
                  <a:srgbClr val="4A86E8"/>
                </a:solidFill>
              </a:rPr>
              <a:t>[Pending]</a:t>
            </a:r>
            <a:endParaRPr>
              <a:solidFill>
                <a:srgbClr val="4A86E8"/>
              </a:solidFill>
            </a:endParaRPr>
          </a:p>
          <a:p>
            <a:pPr indent="-342900" lvl="0" marL="457200" rtl="0" algn="l">
              <a:spcBef>
                <a:spcPts val="0"/>
              </a:spcBef>
              <a:spcAft>
                <a:spcPts val="0"/>
              </a:spcAft>
              <a:buSzPts val="1800"/>
              <a:buAutoNum type="arabicPeriod"/>
            </a:pPr>
            <a:r>
              <a:rPr lang="en"/>
              <a:t>Factory Contract for generating Investor License NFT Contract </a:t>
            </a:r>
            <a:r>
              <a:rPr b="1" lang="en">
                <a:solidFill>
                  <a:srgbClr val="6D9EEB"/>
                </a:solidFill>
              </a:rPr>
              <a:t>[Pending]</a:t>
            </a:r>
            <a:endParaRPr>
              <a:solidFill>
                <a:srgbClr val="6D9EEB"/>
              </a:solidFill>
            </a:endParaRPr>
          </a:p>
          <a:p>
            <a:pPr indent="-342900" lvl="0" marL="457200" rtl="0" algn="l">
              <a:spcBef>
                <a:spcPts val="0"/>
              </a:spcBef>
              <a:spcAft>
                <a:spcPts val="0"/>
              </a:spcAft>
              <a:buSzPts val="1800"/>
              <a:buAutoNum type="arabicPeriod"/>
            </a:pPr>
            <a:r>
              <a:rPr lang="en"/>
              <a:t>Data NFT Marketplace Contract </a:t>
            </a:r>
            <a:r>
              <a:rPr b="1" lang="en">
                <a:solidFill>
                  <a:srgbClr val="000000"/>
                </a:solidFill>
              </a:rPr>
              <a:t>[Not Started Yet]</a:t>
            </a:r>
            <a:endParaRPr>
              <a:solidFill>
                <a:srgbClr val="000000"/>
              </a:solidFill>
            </a:endParaRPr>
          </a:p>
          <a:p>
            <a:pPr indent="-342900" lvl="0" marL="457200" rtl="0" algn="l">
              <a:spcBef>
                <a:spcPts val="0"/>
              </a:spcBef>
              <a:spcAft>
                <a:spcPts val="0"/>
              </a:spcAft>
              <a:buSzPts val="1800"/>
              <a:buAutoNum type="arabicPeriod"/>
            </a:pPr>
            <a:r>
              <a:rPr lang="en"/>
              <a:t>Investor License NFT Marketplace Contract </a:t>
            </a:r>
            <a:r>
              <a:rPr b="1" lang="en">
                <a:solidFill>
                  <a:srgbClr val="000000"/>
                </a:solidFill>
              </a:rPr>
              <a:t>[Not Started Yet]</a:t>
            </a:r>
            <a:endParaRPr>
              <a:solidFill>
                <a:srgbClr val="000000"/>
              </a:solidFill>
            </a:endParaRPr>
          </a:p>
          <a:p>
            <a:pPr indent="-342900" lvl="0" marL="457200" rtl="0" algn="l">
              <a:spcBef>
                <a:spcPts val="0"/>
              </a:spcBef>
              <a:spcAft>
                <a:spcPts val="0"/>
              </a:spcAft>
              <a:buSzPts val="1800"/>
              <a:buAutoNum type="arabicPeriod"/>
            </a:pPr>
            <a:r>
              <a:rPr lang="en"/>
              <a:t>TIEX Finance Contract </a:t>
            </a:r>
            <a:r>
              <a:rPr b="1" lang="en">
                <a:solidFill>
                  <a:srgbClr val="000000"/>
                </a:solidFill>
              </a:rPr>
              <a:t>[Not Started Yet]</a:t>
            </a:r>
            <a:endParaRPr>
              <a:solidFill>
                <a:srgbClr val="000000"/>
              </a:solidFill>
            </a:endParaRPr>
          </a:p>
          <a:p>
            <a:pPr indent="-342900" lvl="0" marL="457200" rtl="0" algn="l">
              <a:spcBef>
                <a:spcPts val="0"/>
              </a:spcBef>
              <a:spcAft>
                <a:spcPts val="0"/>
              </a:spcAft>
              <a:buSzPts val="1800"/>
              <a:buAutoNum type="arabicPeriod"/>
            </a:pPr>
            <a:r>
              <a:rPr lang="en"/>
              <a:t>Oracle Data Provider </a:t>
            </a:r>
            <a:r>
              <a:rPr b="1" lang="en">
                <a:solidFill>
                  <a:srgbClr val="000000"/>
                </a:solidFill>
              </a:rPr>
              <a:t>[Not Started Yet]</a:t>
            </a:r>
            <a:endParaRPr>
              <a:solidFill>
                <a:srgbClr val="000000"/>
              </a:solidFill>
            </a:endParaRPr>
          </a:p>
          <a:p>
            <a:pPr indent="-342900" lvl="0" marL="457200" rtl="0" algn="l">
              <a:spcBef>
                <a:spcPts val="0"/>
              </a:spcBef>
              <a:spcAft>
                <a:spcPts val="0"/>
              </a:spcAft>
              <a:buSzPts val="1800"/>
              <a:buAutoNum type="arabicPeriod"/>
            </a:pPr>
            <a:r>
              <a:rPr lang="en"/>
              <a:t>Oracle Data Consumer Contract </a:t>
            </a:r>
            <a:r>
              <a:rPr b="1" lang="en">
                <a:solidFill>
                  <a:schemeClr val="dk1"/>
                </a:solidFill>
              </a:rPr>
              <a:t>[Not Started Yet]</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b="1" lang="en"/>
              <a:t>TIEX Utility Token Contract for payment token</a:t>
            </a:r>
            <a:endParaRPr b="1"/>
          </a:p>
        </p:txBody>
      </p:sp>
      <p:sp>
        <p:nvSpPr>
          <p:cNvPr id="85" name="Google Shape;85;p17"/>
          <p:cNvSpPr txBox="1"/>
          <p:nvPr>
            <p:ph idx="1" type="body"/>
          </p:nvPr>
        </p:nvSpPr>
        <p:spPr>
          <a:xfrm>
            <a:off x="311700" y="1152475"/>
            <a:ext cx="8520600" cy="8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is Utility Token for a payment that is used for accessing the data model on the TIEX Market.</a:t>
            </a:r>
            <a:endParaRPr/>
          </a:p>
        </p:txBody>
      </p:sp>
      <p:sp>
        <p:nvSpPr>
          <p:cNvPr id="86" name="Google Shape;86;p17"/>
          <p:cNvSpPr txBox="1"/>
          <p:nvPr>
            <p:ph type="title"/>
          </p:nvPr>
        </p:nvSpPr>
        <p:spPr>
          <a:xfrm>
            <a:off x="344725" y="211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ERC721 Data NFT Contract </a:t>
            </a:r>
            <a:endParaRPr b="1"/>
          </a:p>
        </p:txBody>
      </p:sp>
      <p:sp>
        <p:nvSpPr>
          <p:cNvPr id="87" name="Google Shape;87;p17"/>
          <p:cNvSpPr txBox="1"/>
          <p:nvPr>
            <p:ph idx="1" type="body"/>
          </p:nvPr>
        </p:nvSpPr>
        <p:spPr>
          <a:xfrm>
            <a:off x="344725" y="2820275"/>
            <a:ext cx="8520600" cy="195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965"/>
              <a:t>This is a non-fungible token (NFT) stored on the blockchain, represents holding copyright/base IP of data model assets and providing the highest authority for data model assets.</a:t>
            </a:r>
            <a:endParaRPr sz="1965"/>
          </a:p>
          <a:p>
            <a:pPr indent="0" lvl="0" marL="0" rtl="0" algn="l">
              <a:lnSpc>
                <a:spcPct val="95000"/>
              </a:lnSpc>
              <a:spcBef>
                <a:spcPts val="1200"/>
              </a:spcBef>
              <a:spcAft>
                <a:spcPts val="0"/>
              </a:spcAft>
              <a:buSzPts val="1018"/>
              <a:buNone/>
            </a:pPr>
            <a:r>
              <a:rPr lang="en" sz="1965"/>
              <a:t>Also, it can transfer ownership of copyright/Base IP through transfer </a:t>
            </a:r>
            <a:r>
              <a:rPr lang="en" sz="1965"/>
              <a:t>transaction</a:t>
            </a:r>
            <a:r>
              <a:rPr lang="en" sz="1965"/>
              <a:t>. You can also sell ownership of Data Model assets on the Marketplace.</a:t>
            </a:r>
            <a:endParaRPr sz="1965"/>
          </a:p>
          <a:p>
            <a:pPr indent="0" lvl="0" marL="0" rtl="0" algn="l">
              <a:lnSpc>
                <a:spcPct val="95000"/>
              </a:lnSpc>
              <a:spcBef>
                <a:spcPts val="1200"/>
              </a:spcBef>
              <a:spcAft>
                <a:spcPts val="1200"/>
              </a:spcAft>
              <a:buSzPts val="1018"/>
              <a:buNone/>
            </a:pPr>
            <a:r>
              <a:t/>
            </a:r>
            <a:endParaRPr sz="196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655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3. </a:t>
            </a:r>
            <a:r>
              <a:rPr b="1" lang="en"/>
              <a:t>ERC721 Investor License NFT Contract</a:t>
            </a:r>
            <a:endParaRPr b="1"/>
          </a:p>
        </p:txBody>
      </p:sp>
      <p:sp>
        <p:nvSpPr>
          <p:cNvPr id="93" name="Google Shape;93;p18"/>
          <p:cNvSpPr txBox="1"/>
          <p:nvPr>
            <p:ph idx="1" type="body"/>
          </p:nvPr>
        </p:nvSpPr>
        <p:spPr>
          <a:xfrm>
            <a:off x="311700" y="924450"/>
            <a:ext cx="8520600" cy="199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token is a non-fungible token stored in the blockchain and represents the possession of a license as an investor in Data Model assets, and can have the share in the revenue generated by Data Model assets. In addition, you can sell license ownership as a data model asset investor on the TIEX Marketplace. </a:t>
            </a:r>
            <a:endParaRPr/>
          </a:p>
          <a:p>
            <a:pPr indent="0" lvl="0" marL="0" rtl="0" algn="l">
              <a:spcBef>
                <a:spcPts val="1200"/>
              </a:spcBef>
              <a:spcAft>
                <a:spcPts val="1200"/>
              </a:spcAft>
              <a:buNone/>
            </a:pPr>
            <a:r>
              <a:rPr b="1" lang="en"/>
              <a:t>ERC721 Investor License NFT Contract is created by Factory Contract from Data NFT token holder.</a:t>
            </a:r>
            <a:endParaRPr b="1"/>
          </a:p>
        </p:txBody>
      </p:sp>
      <p:sp>
        <p:nvSpPr>
          <p:cNvPr id="94" name="Google Shape;94;p18"/>
          <p:cNvSpPr txBox="1"/>
          <p:nvPr>
            <p:ph type="title"/>
          </p:nvPr>
        </p:nvSpPr>
        <p:spPr>
          <a:xfrm>
            <a:off x="446100" y="2917650"/>
            <a:ext cx="8520600" cy="50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4</a:t>
            </a:r>
            <a:r>
              <a:rPr b="1" lang="en"/>
              <a:t>. Factory Contract</a:t>
            </a:r>
            <a:endParaRPr b="1"/>
          </a:p>
        </p:txBody>
      </p:sp>
      <p:sp>
        <p:nvSpPr>
          <p:cNvPr id="95" name="Google Shape;95;p18"/>
          <p:cNvSpPr txBox="1"/>
          <p:nvPr>
            <p:ph idx="1" type="body"/>
          </p:nvPr>
        </p:nvSpPr>
        <p:spPr>
          <a:xfrm>
            <a:off x="311700" y="3424050"/>
            <a:ext cx="8520600" cy="1436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This Smart Contract generates a different ERC721 Investor License NFT Contract for each Data Model when a data scientist (Data NFT token holder) wants investors.</a:t>
            </a:r>
            <a:endParaRPr/>
          </a:p>
          <a:p>
            <a:pPr indent="0" lvl="0" marL="0" rtl="0" algn="l">
              <a:spcBef>
                <a:spcPts val="1200"/>
              </a:spcBef>
              <a:spcAft>
                <a:spcPts val="1200"/>
              </a:spcAft>
              <a:buNone/>
            </a:pPr>
            <a:r>
              <a:rPr lang="en"/>
              <a:t>Data NFT token holders provide the following the </a:t>
            </a:r>
            <a:r>
              <a:rPr b="1" lang="en"/>
              <a:t>parameters </a:t>
            </a:r>
            <a:r>
              <a:rPr b="1" lang="en"/>
              <a:t>[Table 1 - 1]</a:t>
            </a:r>
            <a:r>
              <a:rPr b="1" lang="en"/>
              <a:t> below</a:t>
            </a:r>
            <a:r>
              <a:rPr lang="en"/>
              <a:t> when generating the ERC721 Investor License NFT contract through the Factory Contract.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9"/>
          <p:cNvGraphicFramePr/>
          <p:nvPr/>
        </p:nvGraphicFramePr>
        <p:xfrm>
          <a:off x="442475" y="130765"/>
          <a:ext cx="3000000" cy="3000000"/>
        </p:xfrm>
        <a:graphic>
          <a:graphicData uri="http://schemas.openxmlformats.org/drawingml/2006/table">
            <a:tbl>
              <a:tblPr>
                <a:noFill/>
                <a:tableStyleId>{A1F9AC84-6A2E-4D4E-A932-D34C9192DDA4}</a:tableStyleId>
              </a:tblPr>
              <a:tblGrid>
                <a:gridCol w="834650"/>
                <a:gridCol w="3819975"/>
                <a:gridCol w="2107675"/>
              </a:tblGrid>
              <a:tr h="350575">
                <a:tc>
                  <a:txBody>
                    <a:bodyPr/>
                    <a:lstStyle/>
                    <a:p>
                      <a:pPr indent="0" lvl="0" marL="0" rtl="0" algn="ctr">
                        <a:spcBef>
                          <a:spcPts val="0"/>
                        </a:spcBef>
                        <a:spcAft>
                          <a:spcPts val="0"/>
                        </a:spcAft>
                        <a:buNone/>
                      </a:pPr>
                      <a:r>
                        <a:rPr b="1" lang="en" sz="1300"/>
                        <a:t>Type</a:t>
                      </a:r>
                      <a:endParaRPr b="1" sz="1300"/>
                    </a:p>
                  </a:txBody>
                  <a:tcPr marT="91425" marB="91425" marR="91425" marL="91425"/>
                </a:tc>
                <a:tc>
                  <a:txBody>
                    <a:bodyPr/>
                    <a:lstStyle/>
                    <a:p>
                      <a:pPr indent="0" lvl="0" marL="0" rtl="0" algn="ctr">
                        <a:spcBef>
                          <a:spcPts val="0"/>
                        </a:spcBef>
                        <a:spcAft>
                          <a:spcPts val="0"/>
                        </a:spcAft>
                        <a:buNone/>
                      </a:pPr>
                      <a:r>
                        <a:rPr b="1" lang="en" sz="1300"/>
                        <a:t>Description</a:t>
                      </a:r>
                      <a:endParaRPr b="1" sz="1300"/>
                    </a:p>
                  </a:txBody>
                  <a:tcPr marT="91425" marB="91425" marR="91425" marL="91425"/>
                </a:tc>
                <a:tc>
                  <a:txBody>
                    <a:bodyPr/>
                    <a:lstStyle/>
                    <a:p>
                      <a:pPr indent="0" lvl="0" marL="0" rtl="0" algn="ctr">
                        <a:spcBef>
                          <a:spcPts val="0"/>
                        </a:spcBef>
                        <a:spcAft>
                          <a:spcPts val="0"/>
                        </a:spcAft>
                        <a:buNone/>
                      </a:pPr>
                      <a:r>
                        <a:rPr b="1" lang="en" sz="1300"/>
                        <a:t>Variable</a:t>
                      </a:r>
                      <a:endParaRPr b="1" sz="1300"/>
                    </a:p>
                  </a:txBody>
                  <a:tcPr marT="91425" marB="91425" marR="91425" marL="91425"/>
                </a:tc>
              </a:tr>
              <a:tr h="350575">
                <a:tc>
                  <a:txBody>
                    <a:bodyPr/>
                    <a:lstStyle/>
                    <a:p>
                      <a:pPr indent="0" lvl="0" marL="0" rtl="0" algn="ctr">
                        <a:spcBef>
                          <a:spcPts val="0"/>
                        </a:spcBef>
                        <a:spcAft>
                          <a:spcPts val="0"/>
                        </a:spcAft>
                        <a:buNone/>
                      </a:pPr>
                      <a:r>
                        <a:rPr lang="en" sz="1300"/>
                        <a:t>uint256</a:t>
                      </a:r>
                      <a:endParaRPr sz="1300"/>
                    </a:p>
                  </a:txBody>
                  <a:tcPr marT="91425" marB="91425" marR="91425" marL="91425"/>
                </a:tc>
                <a:tc>
                  <a:txBody>
                    <a:bodyPr/>
                    <a:lstStyle/>
                    <a:p>
                      <a:pPr indent="0" lvl="0" marL="0" rtl="0" algn="ctr">
                        <a:spcBef>
                          <a:spcPts val="0"/>
                        </a:spcBef>
                        <a:spcAft>
                          <a:spcPts val="0"/>
                        </a:spcAft>
                        <a:buNone/>
                      </a:pPr>
                      <a:r>
                        <a:rPr lang="en" sz="1300"/>
                        <a:t>Data NFT Token ID</a:t>
                      </a:r>
                      <a:endParaRPr sz="1300"/>
                    </a:p>
                  </a:txBody>
                  <a:tcPr marT="91425" marB="91425" marR="91425" marL="91425"/>
                </a:tc>
                <a:tc>
                  <a:txBody>
                    <a:bodyPr/>
                    <a:lstStyle/>
                    <a:p>
                      <a:pPr indent="0" lvl="0" marL="0" rtl="0" algn="ctr">
                        <a:spcBef>
                          <a:spcPts val="0"/>
                        </a:spcBef>
                        <a:spcAft>
                          <a:spcPts val="0"/>
                        </a:spcAft>
                        <a:buNone/>
                      </a:pPr>
                      <a:r>
                        <a:rPr lang="en" sz="1200"/>
                        <a:t>DATA_NFT_TOKEN_ID</a:t>
                      </a:r>
                      <a:endParaRPr sz="1200"/>
                    </a:p>
                  </a:txBody>
                  <a:tcPr marT="91425" marB="91425" marR="91425" marL="91425"/>
                </a:tc>
              </a:tr>
              <a:tr h="350575">
                <a:tc>
                  <a:txBody>
                    <a:bodyPr/>
                    <a:lstStyle/>
                    <a:p>
                      <a:pPr indent="0" lvl="0" marL="0" rtl="0" algn="ctr">
                        <a:spcBef>
                          <a:spcPts val="0"/>
                        </a:spcBef>
                        <a:spcAft>
                          <a:spcPts val="0"/>
                        </a:spcAft>
                        <a:buNone/>
                      </a:pPr>
                      <a:r>
                        <a:rPr lang="en" sz="1300"/>
                        <a:t>address</a:t>
                      </a:r>
                      <a:endParaRPr sz="1300"/>
                    </a:p>
                  </a:txBody>
                  <a:tcPr marT="91425" marB="91425" marR="91425" marL="91425"/>
                </a:tc>
                <a:tc>
                  <a:txBody>
                    <a:bodyPr/>
                    <a:lstStyle/>
                    <a:p>
                      <a:pPr indent="0" lvl="0" marL="0" rtl="0" algn="ctr">
                        <a:spcBef>
                          <a:spcPts val="0"/>
                        </a:spcBef>
                        <a:spcAft>
                          <a:spcPts val="0"/>
                        </a:spcAft>
                        <a:buNone/>
                      </a:pPr>
                      <a:r>
                        <a:rPr lang="en" sz="1300"/>
                        <a:t>Data NFT Token Contract Address</a:t>
                      </a:r>
                      <a:endParaRPr sz="1300"/>
                    </a:p>
                  </a:txBody>
                  <a:tcPr marT="91425" marB="91425" marR="91425" marL="91425"/>
                </a:tc>
                <a:tc>
                  <a:txBody>
                    <a:bodyPr/>
                    <a:lstStyle/>
                    <a:p>
                      <a:pPr indent="0" lvl="0" marL="0" rtl="0" algn="ctr">
                        <a:spcBef>
                          <a:spcPts val="0"/>
                        </a:spcBef>
                        <a:spcAft>
                          <a:spcPts val="0"/>
                        </a:spcAft>
                        <a:buNone/>
                      </a:pPr>
                      <a:r>
                        <a:rPr lang="en" sz="1300"/>
                        <a:t>DATA_NFT_ADDR</a:t>
                      </a:r>
                      <a:endParaRPr sz="1300"/>
                    </a:p>
                  </a:txBody>
                  <a:tcPr marT="91425" marB="91425" marR="91425" marL="91425"/>
                </a:tc>
              </a:tr>
              <a:tr h="350575">
                <a:tc>
                  <a:txBody>
                    <a:bodyPr/>
                    <a:lstStyle/>
                    <a:p>
                      <a:pPr indent="0" lvl="0" marL="0" rtl="0" algn="ctr">
                        <a:spcBef>
                          <a:spcPts val="0"/>
                        </a:spcBef>
                        <a:spcAft>
                          <a:spcPts val="0"/>
                        </a:spcAft>
                        <a:buNone/>
                      </a:pPr>
                      <a:r>
                        <a:rPr lang="en" sz="1300"/>
                        <a:t>address</a:t>
                      </a:r>
                      <a:endParaRPr sz="1300"/>
                    </a:p>
                  </a:txBody>
                  <a:tcPr marT="91425" marB="91425" marR="91425" marL="91425"/>
                </a:tc>
                <a:tc>
                  <a:txBody>
                    <a:bodyPr/>
                    <a:lstStyle/>
                    <a:p>
                      <a:pPr indent="0" lvl="0" marL="0" rtl="0" algn="ctr">
                        <a:spcBef>
                          <a:spcPts val="0"/>
                        </a:spcBef>
                        <a:spcAft>
                          <a:spcPts val="0"/>
                        </a:spcAft>
                        <a:buNone/>
                      </a:pPr>
                      <a:r>
                        <a:rPr lang="en" sz="1300"/>
                        <a:t>TIEX token address</a:t>
                      </a:r>
                      <a:endParaRPr sz="1300"/>
                    </a:p>
                  </a:txBody>
                  <a:tcPr marT="91425" marB="91425" marR="91425" marL="91425"/>
                </a:tc>
                <a:tc>
                  <a:txBody>
                    <a:bodyPr/>
                    <a:lstStyle/>
                    <a:p>
                      <a:pPr indent="0" lvl="0" marL="0" rtl="0" algn="ctr">
                        <a:spcBef>
                          <a:spcPts val="0"/>
                        </a:spcBef>
                        <a:spcAft>
                          <a:spcPts val="0"/>
                        </a:spcAft>
                        <a:buNone/>
                      </a:pPr>
                      <a:r>
                        <a:rPr lang="en" sz="1300"/>
                        <a:t>TOKEN_ADDR</a:t>
                      </a:r>
                      <a:endParaRPr sz="1300"/>
                    </a:p>
                  </a:txBody>
                  <a:tcPr marT="91425" marB="91425" marR="91425" marL="91425"/>
                </a:tc>
              </a:tr>
              <a:tr h="350575">
                <a:tc>
                  <a:txBody>
                    <a:bodyPr/>
                    <a:lstStyle/>
                    <a:p>
                      <a:pPr indent="0" lvl="0" marL="0" rtl="0" algn="ctr">
                        <a:spcBef>
                          <a:spcPts val="0"/>
                        </a:spcBef>
                        <a:spcAft>
                          <a:spcPts val="0"/>
                        </a:spcAft>
                        <a:buNone/>
                      </a:pPr>
                      <a:r>
                        <a:rPr lang="en" sz="1300"/>
                        <a:t>string</a:t>
                      </a:r>
                      <a:endParaRPr sz="1300"/>
                    </a:p>
                  </a:txBody>
                  <a:tcPr marT="91425" marB="91425" marR="91425" marL="91425"/>
                </a:tc>
                <a:tc>
                  <a:txBody>
                    <a:bodyPr/>
                    <a:lstStyle/>
                    <a:p>
                      <a:pPr indent="0" lvl="0" marL="0" rtl="0" algn="ctr">
                        <a:spcBef>
                          <a:spcPts val="0"/>
                        </a:spcBef>
                        <a:spcAft>
                          <a:spcPts val="0"/>
                        </a:spcAft>
                        <a:buNone/>
                      </a:pPr>
                      <a:r>
                        <a:rPr lang="en" sz="1300"/>
                        <a:t>Name for Data Investor License NFT Token</a:t>
                      </a:r>
                      <a:endParaRPr sz="1300"/>
                    </a:p>
                  </a:txBody>
                  <a:tcPr marT="91425" marB="91425" marR="91425" marL="91425"/>
                </a:tc>
                <a:tc>
                  <a:txBody>
                    <a:bodyPr/>
                    <a:lstStyle/>
                    <a:p>
                      <a:pPr indent="0" lvl="0" marL="0" rtl="0" algn="ctr">
                        <a:spcBef>
                          <a:spcPts val="0"/>
                        </a:spcBef>
                        <a:spcAft>
                          <a:spcPts val="0"/>
                        </a:spcAft>
                        <a:buNone/>
                      </a:pPr>
                      <a:r>
                        <a:rPr lang="en" sz="1300"/>
                        <a:t>NAME</a:t>
                      </a:r>
                      <a:endParaRPr sz="1300"/>
                    </a:p>
                  </a:txBody>
                  <a:tcPr marT="91425" marB="91425" marR="91425" marL="91425"/>
                </a:tc>
              </a:tr>
              <a:tr h="350575">
                <a:tc>
                  <a:txBody>
                    <a:bodyPr/>
                    <a:lstStyle/>
                    <a:p>
                      <a:pPr indent="0" lvl="0" marL="0" rtl="0" algn="ctr">
                        <a:spcBef>
                          <a:spcPts val="0"/>
                        </a:spcBef>
                        <a:spcAft>
                          <a:spcPts val="0"/>
                        </a:spcAft>
                        <a:buNone/>
                      </a:pPr>
                      <a:r>
                        <a:rPr lang="en" sz="1300"/>
                        <a:t>string</a:t>
                      </a:r>
                      <a:endParaRPr sz="1300"/>
                    </a:p>
                  </a:txBody>
                  <a:tcPr marT="91425" marB="91425" marR="91425" marL="91425"/>
                </a:tc>
                <a:tc>
                  <a:txBody>
                    <a:bodyPr/>
                    <a:lstStyle/>
                    <a:p>
                      <a:pPr indent="0" lvl="0" marL="0" rtl="0" algn="ctr">
                        <a:spcBef>
                          <a:spcPts val="0"/>
                        </a:spcBef>
                        <a:spcAft>
                          <a:spcPts val="0"/>
                        </a:spcAft>
                        <a:buNone/>
                      </a:pPr>
                      <a:r>
                        <a:rPr lang="en" sz="1300"/>
                        <a:t>Symbol for Data Investor License NFT Token</a:t>
                      </a:r>
                      <a:endParaRPr sz="1300"/>
                    </a:p>
                  </a:txBody>
                  <a:tcPr marT="91425" marB="91425" marR="91425" marL="91425"/>
                </a:tc>
                <a:tc>
                  <a:txBody>
                    <a:bodyPr/>
                    <a:lstStyle/>
                    <a:p>
                      <a:pPr indent="0" lvl="0" marL="0" rtl="0" algn="ctr">
                        <a:spcBef>
                          <a:spcPts val="0"/>
                        </a:spcBef>
                        <a:spcAft>
                          <a:spcPts val="0"/>
                        </a:spcAft>
                        <a:buNone/>
                      </a:pPr>
                      <a:r>
                        <a:rPr lang="en" sz="1300"/>
                        <a:t>SYMBOL</a:t>
                      </a:r>
                      <a:endParaRPr sz="1300"/>
                    </a:p>
                  </a:txBody>
                  <a:tcPr marT="91425" marB="91425" marR="91425" marL="91425"/>
                </a:tc>
              </a:tr>
              <a:tr h="350575">
                <a:tc>
                  <a:txBody>
                    <a:bodyPr/>
                    <a:lstStyle/>
                    <a:p>
                      <a:pPr indent="0" lvl="0" marL="0" rtl="0" algn="ctr">
                        <a:spcBef>
                          <a:spcPts val="0"/>
                        </a:spcBef>
                        <a:spcAft>
                          <a:spcPts val="0"/>
                        </a:spcAft>
                        <a:buNone/>
                      </a:pPr>
                      <a:r>
                        <a:rPr lang="en" sz="1300"/>
                        <a:t>uint256</a:t>
                      </a:r>
                      <a:endParaRPr sz="1300"/>
                    </a:p>
                  </a:txBody>
                  <a:tcPr marT="91425" marB="91425" marR="91425" marL="91425"/>
                </a:tc>
                <a:tc>
                  <a:txBody>
                    <a:bodyPr/>
                    <a:lstStyle/>
                    <a:p>
                      <a:pPr indent="0" lvl="0" marL="0" rtl="0" algn="ctr">
                        <a:spcBef>
                          <a:spcPts val="0"/>
                        </a:spcBef>
                        <a:spcAft>
                          <a:spcPts val="0"/>
                        </a:spcAft>
                        <a:buNone/>
                      </a:pPr>
                      <a:r>
                        <a:rPr lang="en" sz="1300"/>
                        <a:t>Maximum t</a:t>
                      </a:r>
                      <a:r>
                        <a:rPr lang="en" sz="1300"/>
                        <a:t>otal supply</a:t>
                      </a:r>
                      <a:endParaRPr sz="1300"/>
                    </a:p>
                  </a:txBody>
                  <a:tcPr marT="91425" marB="91425" marR="91425" marL="91425"/>
                </a:tc>
                <a:tc>
                  <a:txBody>
                    <a:bodyPr/>
                    <a:lstStyle/>
                    <a:p>
                      <a:pPr indent="0" lvl="0" marL="0" rtl="0" algn="ctr">
                        <a:spcBef>
                          <a:spcPts val="0"/>
                        </a:spcBef>
                        <a:spcAft>
                          <a:spcPts val="0"/>
                        </a:spcAft>
                        <a:buNone/>
                      </a:pPr>
                      <a:r>
                        <a:rPr lang="en" sz="1300"/>
                        <a:t>MAX_TOTAL_SUPPLY</a:t>
                      </a:r>
                      <a:endParaRPr sz="1300"/>
                    </a:p>
                  </a:txBody>
                  <a:tcPr marT="91425" marB="91425" marR="91425" marL="91425"/>
                </a:tc>
              </a:tr>
              <a:tr h="350575">
                <a:tc>
                  <a:txBody>
                    <a:bodyPr/>
                    <a:lstStyle/>
                    <a:p>
                      <a:pPr indent="0" lvl="0" marL="0" rtl="0" algn="ctr">
                        <a:spcBef>
                          <a:spcPts val="0"/>
                        </a:spcBef>
                        <a:spcAft>
                          <a:spcPts val="0"/>
                        </a:spcAft>
                        <a:buNone/>
                      </a:pPr>
                      <a:r>
                        <a:rPr lang="en" sz="1300"/>
                        <a:t>uint256</a:t>
                      </a:r>
                      <a:endParaRPr sz="1300"/>
                    </a:p>
                  </a:txBody>
                  <a:tcPr marT="91425" marB="91425" marR="91425" marL="91425"/>
                </a:tc>
                <a:tc>
                  <a:txBody>
                    <a:bodyPr/>
                    <a:lstStyle/>
                    <a:p>
                      <a:pPr indent="0" lvl="0" marL="0" rtl="0" algn="ctr">
                        <a:spcBef>
                          <a:spcPts val="0"/>
                        </a:spcBef>
                        <a:spcAft>
                          <a:spcPts val="0"/>
                        </a:spcAft>
                        <a:buNone/>
                      </a:pPr>
                      <a:r>
                        <a:rPr lang="en" sz="1300"/>
                        <a:t>Price per a share</a:t>
                      </a:r>
                      <a:endParaRPr sz="1300"/>
                    </a:p>
                  </a:txBody>
                  <a:tcPr marT="91425" marB="91425" marR="91425" marL="91425"/>
                </a:tc>
                <a:tc>
                  <a:txBody>
                    <a:bodyPr/>
                    <a:lstStyle/>
                    <a:p>
                      <a:pPr indent="0" lvl="0" marL="0" rtl="0" algn="ctr">
                        <a:spcBef>
                          <a:spcPts val="0"/>
                        </a:spcBef>
                        <a:spcAft>
                          <a:spcPts val="0"/>
                        </a:spcAft>
                        <a:buNone/>
                      </a:pPr>
                      <a:r>
                        <a:rPr lang="en" sz="1300"/>
                        <a:t>MINT_PRICE</a:t>
                      </a:r>
                      <a:endParaRPr sz="1300"/>
                    </a:p>
                  </a:txBody>
                  <a:tcPr marT="91425" marB="91425" marR="91425" marL="91425"/>
                </a:tc>
              </a:tr>
              <a:tr h="476550">
                <a:tc>
                  <a:txBody>
                    <a:bodyPr/>
                    <a:lstStyle/>
                    <a:p>
                      <a:pPr indent="0" lvl="0" marL="0" rtl="0" algn="ctr">
                        <a:spcBef>
                          <a:spcPts val="0"/>
                        </a:spcBef>
                        <a:spcAft>
                          <a:spcPts val="0"/>
                        </a:spcAft>
                        <a:buNone/>
                      </a:pPr>
                      <a:r>
                        <a:rPr lang="en" sz="1300"/>
                        <a:t>uint256</a:t>
                      </a:r>
                      <a:endParaRPr sz="1300"/>
                    </a:p>
                  </a:txBody>
                  <a:tcPr marT="91425" marB="91425" marR="91425" marL="91425"/>
                </a:tc>
                <a:tc>
                  <a:txBody>
                    <a:bodyPr/>
                    <a:lstStyle/>
                    <a:p>
                      <a:pPr indent="0" lvl="0" marL="0" rtl="0" algn="ctr">
                        <a:spcBef>
                          <a:spcPts val="0"/>
                        </a:spcBef>
                        <a:spcAft>
                          <a:spcPts val="0"/>
                        </a:spcAft>
                        <a:buNone/>
                      </a:pPr>
                      <a:r>
                        <a:rPr lang="en" sz="1300"/>
                        <a:t>Maximum number of shares per an wallet</a:t>
                      </a:r>
                      <a:endParaRPr sz="1300"/>
                    </a:p>
                  </a:txBody>
                  <a:tcPr marT="91425" marB="91425" marR="91425" marL="91425"/>
                </a:tc>
                <a:tc>
                  <a:txBody>
                    <a:bodyPr/>
                    <a:lstStyle/>
                    <a:p>
                      <a:pPr indent="0" lvl="0" marL="0" rtl="0" algn="ctr">
                        <a:spcBef>
                          <a:spcPts val="0"/>
                        </a:spcBef>
                        <a:spcAft>
                          <a:spcPts val="0"/>
                        </a:spcAft>
                        <a:buNone/>
                      </a:pPr>
                      <a:r>
                        <a:rPr lang="en" sz="1300"/>
                        <a:t>MAX_MINT_PER_ADDR</a:t>
                      </a:r>
                      <a:endParaRPr sz="1300"/>
                    </a:p>
                  </a:txBody>
                  <a:tcPr marT="91425" marB="91425" marR="91425" marL="91425"/>
                </a:tc>
              </a:tr>
              <a:tr h="350575">
                <a:tc>
                  <a:txBody>
                    <a:bodyPr/>
                    <a:lstStyle/>
                    <a:p>
                      <a:pPr indent="0" lvl="0" marL="0" rtl="0" algn="ctr">
                        <a:spcBef>
                          <a:spcPts val="0"/>
                        </a:spcBef>
                        <a:spcAft>
                          <a:spcPts val="0"/>
                        </a:spcAft>
                        <a:buNone/>
                      </a:pPr>
                      <a:r>
                        <a:rPr lang="en" sz="1300"/>
                        <a:t>uint256</a:t>
                      </a:r>
                      <a:endParaRPr sz="1300"/>
                    </a:p>
                  </a:txBody>
                  <a:tcPr marT="91425" marB="91425" marR="91425" marL="91425"/>
                </a:tc>
                <a:tc>
                  <a:txBody>
                    <a:bodyPr/>
                    <a:lstStyle/>
                    <a:p>
                      <a:pPr indent="0" lvl="0" marL="0" rtl="0" algn="ctr">
                        <a:spcBef>
                          <a:spcPts val="0"/>
                        </a:spcBef>
                        <a:spcAft>
                          <a:spcPts val="0"/>
                        </a:spcAft>
                        <a:buNone/>
                      </a:pPr>
                      <a:r>
                        <a:rPr lang="en" sz="1300"/>
                        <a:t>Maximum number of shares per an tx</a:t>
                      </a:r>
                      <a:endParaRPr sz="1300"/>
                    </a:p>
                  </a:txBody>
                  <a:tcPr marT="91425" marB="91425" marR="91425" marL="91425"/>
                </a:tc>
                <a:tc>
                  <a:txBody>
                    <a:bodyPr/>
                    <a:lstStyle/>
                    <a:p>
                      <a:pPr indent="0" lvl="0" marL="0" rtl="0" algn="ctr">
                        <a:spcBef>
                          <a:spcPts val="0"/>
                        </a:spcBef>
                        <a:spcAft>
                          <a:spcPts val="0"/>
                        </a:spcAft>
                        <a:buNone/>
                      </a:pPr>
                      <a:r>
                        <a:rPr lang="en" sz="1300"/>
                        <a:t>MAX_MINT_PER_TX</a:t>
                      </a:r>
                      <a:endParaRPr sz="1300"/>
                    </a:p>
                  </a:txBody>
                  <a:tcPr marT="91425" marB="91425" marR="91425" marL="91425"/>
                </a:tc>
              </a:tr>
              <a:tr h="476550">
                <a:tc>
                  <a:txBody>
                    <a:bodyPr/>
                    <a:lstStyle/>
                    <a:p>
                      <a:pPr indent="0" lvl="0" marL="0" rtl="0" algn="ctr">
                        <a:spcBef>
                          <a:spcPts val="0"/>
                        </a:spcBef>
                        <a:spcAft>
                          <a:spcPts val="0"/>
                        </a:spcAft>
                        <a:buNone/>
                      </a:pPr>
                      <a:r>
                        <a:rPr lang="en" sz="1300"/>
                        <a:t>uint256</a:t>
                      </a:r>
                      <a:endParaRPr sz="1300"/>
                    </a:p>
                  </a:txBody>
                  <a:tcPr marT="91425" marB="91425" marR="91425" marL="91425"/>
                </a:tc>
                <a:tc>
                  <a:txBody>
                    <a:bodyPr/>
                    <a:lstStyle/>
                    <a:p>
                      <a:pPr indent="0" lvl="0" marL="0" rtl="0" algn="ctr">
                        <a:spcBef>
                          <a:spcPts val="0"/>
                        </a:spcBef>
                        <a:spcAft>
                          <a:spcPts val="0"/>
                        </a:spcAft>
                        <a:buNone/>
                      </a:pPr>
                      <a:r>
                        <a:rPr lang="en" sz="1300"/>
                        <a:t>Launch start time</a:t>
                      </a:r>
                      <a:endParaRPr sz="1300"/>
                    </a:p>
                  </a:txBody>
                  <a:tcPr marT="91425" marB="91425" marR="91425" marL="91425"/>
                </a:tc>
                <a:tc>
                  <a:txBody>
                    <a:bodyPr/>
                    <a:lstStyle/>
                    <a:p>
                      <a:pPr indent="0" lvl="0" marL="0" rtl="0" algn="ctr">
                        <a:spcBef>
                          <a:spcPts val="0"/>
                        </a:spcBef>
                        <a:spcAft>
                          <a:spcPts val="0"/>
                        </a:spcAft>
                        <a:buNone/>
                      </a:pPr>
                      <a:r>
                        <a:rPr lang="en" sz="1300"/>
                        <a:t>LAUNCH_START_TIME</a:t>
                      </a:r>
                      <a:endParaRPr sz="1300"/>
                    </a:p>
                  </a:txBody>
                  <a:tcPr marT="91425" marB="91425" marR="91425" marL="91425"/>
                </a:tc>
              </a:tr>
              <a:tr h="350575">
                <a:tc>
                  <a:txBody>
                    <a:bodyPr/>
                    <a:lstStyle/>
                    <a:p>
                      <a:pPr indent="0" lvl="0" marL="0" rtl="0" algn="ctr">
                        <a:spcBef>
                          <a:spcPts val="0"/>
                        </a:spcBef>
                        <a:spcAft>
                          <a:spcPts val="0"/>
                        </a:spcAft>
                        <a:buNone/>
                      </a:pPr>
                      <a:r>
                        <a:rPr lang="en" sz="1300"/>
                        <a:t>uint256</a:t>
                      </a:r>
                      <a:endParaRPr sz="1300"/>
                    </a:p>
                  </a:txBody>
                  <a:tcPr marT="91425" marB="91425" marR="91425" marL="91425"/>
                </a:tc>
                <a:tc>
                  <a:txBody>
                    <a:bodyPr/>
                    <a:lstStyle/>
                    <a:p>
                      <a:pPr indent="0" lvl="0" marL="0" rtl="0" algn="ctr">
                        <a:spcBef>
                          <a:spcPts val="0"/>
                        </a:spcBef>
                        <a:spcAft>
                          <a:spcPts val="0"/>
                        </a:spcAft>
                        <a:buNone/>
                      </a:pPr>
                      <a:r>
                        <a:rPr lang="en" sz="1300"/>
                        <a:t>Launch end time</a:t>
                      </a:r>
                      <a:endParaRPr sz="1300"/>
                    </a:p>
                  </a:txBody>
                  <a:tcPr marT="91425" marB="91425" marR="91425" marL="91425"/>
                </a:tc>
                <a:tc>
                  <a:txBody>
                    <a:bodyPr/>
                    <a:lstStyle/>
                    <a:p>
                      <a:pPr indent="0" lvl="0" marL="0" rtl="0" algn="ctr">
                        <a:spcBef>
                          <a:spcPts val="0"/>
                        </a:spcBef>
                        <a:spcAft>
                          <a:spcPts val="0"/>
                        </a:spcAft>
                        <a:buNone/>
                      </a:pPr>
                      <a:r>
                        <a:rPr lang="en" sz="1300"/>
                        <a:t>LAUNCH_END_TIME</a:t>
                      </a:r>
                      <a:endParaRPr sz="1300"/>
                    </a:p>
                  </a:txBody>
                  <a:tcPr marT="91425" marB="91425" marR="91425" marL="91425"/>
                </a:tc>
              </a:tr>
            </a:tbl>
          </a:graphicData>
        </a:graphic>
      </p:graphicFrame>
      <p:sp>
        <p:nvSpPr>
          <p:cNvPr id="101" name="Google Shape;101;p19"/>
          <p:cNvSpPr txBox="1"/>
          <p:nvPr>
            <p:ph type="title"/>
          </p:nvPr>
        </p:nvSpPr>
        <p:spPr>
          <a:xfrm>
            <a:off x="7571600" y="2298150"/>
            <a:ext cx="1504800" cy="4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Table 1-1</a:t>
            </a:r>
            <a:endParaRPr b="1"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 Data NFT Marketplace Contract</a:t>
            </a:r>
            <a:endParaRPr b="1"/>
          </a:p>
        </p:txBody>
      </p:sp>
      <p:pic>
        <p:nvPicPr>
          <p:cNvPr id="107" name="Google Shape;107;p20"/>
          <p:cNvPicPr preferRelativeResize="0"/>
          <p:nvPr/>
        </p:nvPicPr>
        <p:blipFill>
          <a:blip r:embed="rId3">
            <a:alphaModFix/>
          </a:blip>
          <a:stretch>
            <a:fillRect/>
          </a:stretch>
        </p:blipFill>
        <p:spPr>
          <a:xfrm>
            <a:off x="1854150" y="1373850"/>
            <a:ext cx="5123826" cy="331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6. Investor License NFT Marketplace</a:t>
            </a:r>
            <a:endParaRPr b="1"/>
          </a:p>
        </p:txBody>
      </p:sp>
      <p:pic>
        <p:nvPicPr>
          <p:cNvPr id="113" name="Google Shape;113;p21"/>
          <p:cNvPicPr preferRelativeResize="0"/>
          <p:nvPr/>
        </p:nvPicPr>
        <p:blipFill>
          <a:blip r:embed="rId3">
            <a:alphaModFix/>
          </a:blip>
          <a:stretch>
            <a:fillRect/>
          </a:stretch>
        </p:blipFill>
        <p:spPr>
          <a:xfrm>
            <a:off x="1854150" y="1373850"/>
            <a:ext cx="5123826" cy="331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