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89" r:id="rId2"/>
  </p:sldMasterIdLst>
  <p:notesMasterIdLst>
    <p:notesMasterId r:id="rId29"/>
  </p:notesMasterIdLst>
  <p:sldIdLst>
    <p:sldId id="421" r:id="rId3"/>
    <p:sldId id="432" r:id="rId4"/>
    <p:sldId id="422" r:id="rId5"/>
    <p:sldId id="294" r:id="rId6"/>
    <p:sldId id="322" r:id="rId7"/>
    <p:sldId id="423" r:id="rId8"/>
    <p:sldId id="323" r:id="rId9"/>
    <p:sldId id="279" r:id="rId10"/>
    <p:sldId id="337" r:id="rId11"/>
    <p:sldId id="434" r:id="rId12"/>
    <p:sldId id="424" r:id="rId13"/>
    <p:sldId id="338" r:id="rId14"/>
    <p:sldId id="335" r:id="rId15"/>
    <p:sldId id="289" r:id="rId16"/>
    <p:sldId id="425" r:id="rId17"/>
    <p:sldId id="331" r:id="rId18"/>
    <p:sldId id="339" r:id="rId19"/>
    <p:sldId id="426" r:id="rId20"/>
    <p:sldId id="336" r:id="rId21"/>
    <p:sldId id="259" r:id="rId22"/>
    <p:sldId id="435" r:id="rId23"/>
    <p:sldId id="436" r:id="rId24"/>
    <p:sldId id="437" r:id="rId25"/>
    <p:sldId id="438" r:id="rId26"/>
    <p:sldId id="439" r:id="rId27"/>
    <p:sldId id="440" r:id="rId2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A68"/>
    <a:srgbClr val="5AC8AD"/>
    <a:srgbClr val="16856B"/>
    <a:srgbClr val="0E6254"/>
    <a:srgbClr val="28967B"/>
    <a:srgbClr val="409486"/>
    <a:srgbClr val="32BB99"/>
    <a:srgbClr val="189E79"/>
    <a:srgbClr val="63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FDDFD52B-EA8C-431E-A4F0-37E758CCB8BB}" type="datetimeFigureOut">
              <a:rPr lang="zh-CN" altLang="en-US"/>
              <a:pPr>
                <a:defRPr/>
              </a:pPr>
              <a:t>2019/7/5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45E0B53C-16D9-49D8-BFDC-C10B08B0FD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072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9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079B0B32-82D4-4F14-BB85-C7191CA9EEB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4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689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891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F53EC70D-D821-4076-930E-EE14874875BF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16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785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249324C0-4A3A-4902-9DEC-B1CBD106EE25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17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9590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427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87C0678B-EAB0-4364-98A3-D58A7082795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19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77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427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87C0678B-EAB0-4364-98A3-D58A7082795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22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5002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427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87C0678B-EAB0-4364-98A3-D58A7082795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23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0603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427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87C0678B-EAB0-4364-98A3-D58A7082795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25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47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427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87C0678B-EAB0-4364-98A3-D58A7082795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26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50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24618637-8069-4113-9FF8-FD9355CE0DD6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5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778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AAB9603-60FE-4CD5-873D-4DB84ED5C44C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7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064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3229BD1-FCC7-4CE6-80FD-1D7CDE55C078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8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947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EBEFCB92-616A-4CAB-8BAA-80C8BC55AB93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9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94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AAB9603-60FE-4CD5-873D-4DB84ED5C44C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10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064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451F3A5F-9BD7-4724-B559-F2132406D238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12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3077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30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63CCD4F8-3EA3-4761-B306-E0814559225A}" type="slidenum">
              <a:rPr lang="zh-CN" altLang="en-US" sz="1200">
                <a:solidFill>
                  <a:srgbClr val="000000"/>
                </a:solidFill>
                <a:latin typeface="等线" pitchFamily="2" charset="-122"/>
                <a:ea typeface="等线" pitchFamily="2" charset="-122"/>
              </a:rPr>
              <a:pPr algn="r" eaLnBrk="1" hangingPunct="1"/>
              <a:t>13</a:t>
            </a:fld>
            <a:endParaRPr lang="zh-CN" altLang="en-US" sz="1200">
              <a:solidFill>
                <a:srgbClr val="000000"/>
              </a:solidFill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425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ACEA49C9-9433-4E27-A34A-2079E5A3E428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14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839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477505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4527310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16225610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B5F02-E5EC-413F-B109-5F2900CEA1D3}" type="datetimeFigureOut">
              <a:rPr lang="zh-CN" altLang="en-US"/>
              <a:pPr>
                <a:defRPr/>
              </a:pPr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A3135-A25A-44CA-B5CE-34F3C544FF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64004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501B8-4C17-4FF4-8D09-76FE56468662}" type="datetimeFigureOut">
              <a:rPr lang="zh-CN" altLang="en-US"/>
              <a:pPr>
                <a:defRPr/>
              </a:pPr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912AB-667E-4BDC-A313-5182C2528B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00646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56D3-5DC8-4190-968F-94024EC09E19}" type="datetimeFigureOut">
              <a:rPr lang="zh-CN" altLang="en-US"/>
              <a:pPr>
                <a:defRPr/>
              </a:pPr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207D2-6D9E-4B03-B86E-1AA83CBE02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470151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BCD63-454B-427D-B29A-8A4452C954A8}" type="datetimeFigureOut">
              <a:rPr lang="zh-CN" altLang="en-US"/>
              <a:pPr>
                <a:defRPr/>
              </a:pPr>
              <a:t>2019/7/5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69F0E-4DB8-4BCC-8F0E-F4BBA9F683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5902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33DE2-B121-4305-89FD-361C23941AB4}" type="datetimeFigureOut">
              <a:rPr lang="zh-CN" altLang="en-US"/>
              <a:pPr>
                <a:defRPr/>
              </a:pPr>
              <a:t>2019/7/5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15EA9-52E1-4B5D-AA60-1C59081DAB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598652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0A2A8-4BD7-4992-9A35-DF02F0808C50}" type="datetimeFigureOut">
              <a:rPr lang="zh-CN" altLang="en-US"/>
              <a:pPr>
                <a:defRPr/>
              </a:pPr>
              <a:t>2019/7/5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C272D-B717-40F0-9A20-0399190A25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7067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FD0ED-5B6C-4382-A5F8-A3F7D8D0DD16}" type="datetimeFigureOut">
              <a:rPr lang="zh-CN" altLang="en-US"/>
              <a:pPr>
                <a:defRPr/>
              </a:pPr>
              <a:t>2019/7/5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624BE-1BB0-4FE1-A1AA-F13F16824B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99507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A3BC8-D95E-4B37-958A-4F5FAF7212CF}" type="datetimeFigureOut">
              <a:rPr lang="zh-CN" altLang="en-US"/>
              <a:pPr>
                <a:defRPr/>
              </a:pPr>
              <a:t>2019/7/5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9818F-3237-40F8-A082-AEB9A46413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28099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60960782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6B497-BC27-43F9-9E65-C52FCFAA2655}" type="datetimeFigureOut">
              <a:rPr lang="zh-CN" altLang="en-US"/>
              <a:pPr>
                <a:defRPr/>
              </a:pPr>
              <a:t>2019/7/5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91A71-6E20-423E-B139-26235E14C5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229036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B8CC9-2F33-41BA-8167-046B8A61FF96}" type="datetimeFigureOut">
              <a:rPr lang="zh-CN" altLang="en-US"/>
              <a:pPr>
                <a:defRPr/>
              </a:pPr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0937F-61A5-44A3-9B5D-98355755FB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636507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4CE82-955C-4DCA-AAE5-79EF219FC475}" type="datetimeFigureOut">
              <a:rPr lang="zh-CN" altLang="en-US"/>
              <a:pPr>
                <a:defRPr/>
              </a:pPr>
              <a:t>2019/7/5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FDAD0-B781-45C2-BCCA-47FF4C55F6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9611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7404497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76228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6505995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0301286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38347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264996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45542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646B966-7ECA-426D-AA34-DBA94C45310C}" type="datetimeFigureOut">
              <a:rPr lang="zh-CN" altLang="en-US"/>
              <a:pPr>
                <a:defRPr/>
              </a:pPr>
              <a:t>2019/7/5</a:t>
            </a:fld>
            <a:endParaRPr lang="zh-CN" altLang="en-US"/>
          </a:p>
        </p:txBody>
      </p:sp>
      <p:sp>
        <p:nvSpPr>
          <p:cNvPr id="205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A965BD-7B4F-4DE0-BF25-52F2745C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稻壳儿小白白(http://dwz.cn/Wu2UP)"/>
          <p:cNvSpPr txBox="1">
            <a:spLocks noChangeArrowheads="1"/>
          </p:cNvSpPr>
          <p:nvPr/>
        </p:nvSpPr>
        <p:spPr bwMode="auto">
          <a:xfrm>
            <a:off x="6444930" y="2411155"/>
            <a:ext cx="6096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117A68"/>
                </a:solidFill>
                <a:latin typeface="方正粗活意简体" panose="03000509000000000000" pitchFamily="65" charset="-122"/>
                <a:ea typeface="方正粗活意简体" panose="03000509000000000000" pitchFamily="65" charset="-122"/>
                <a:sym typeface="Arial" panose="020B0604020202020204" pitchFamily="34" charset="0"/>
              </a:rPr>
              <a:t>基于区块链的</a:t>
            </a:r>
            <a:endParaRPr lang="en-US" altLang="zh-CN" sz="4000" dirty="0">
              <a:solidFill>
                <a:srgbClr val="117A68"/>
              </a:solidFill>
              <a:latin typeface="方正粗活意简体" panose="03000509000000000000" pitchFamily="65" charset="-122"/>
              <a:ea typeface="方正粗活意简体" panose="03000509000000000000" pitchFamily="65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4000" dirty="0">
                <a:solidFill>
                  <a:srgbClr val="117A68"/>
                </a:solidFill>
                <a:latin typeface="方正粗活意简体" panose="03000509000000000000" pitchFamily="65" charset="-122"/>
                <a:ea typeface="方正粗活意简体" panose="03000509000000000000" pitchFamily="65" charset="-122"/>
                <a:sym typeface="Arial" panose="020B0604020202020204" pitchFamily="34" charset="0"/>
              </a:rPr>
              <a:t>集换式卡片游戏平台</a:t>
            </a:r>
            <a:endParaRPr lang="en-US" altLang="zh-CN" sz="4000" dirty="0">
              <a:solidFill>
                <a:srgbClr val="117A68"/>
              </a:solidFill>
              <a:latin typeface="方正粗活意简体" panose="03000509000000000000" pitchFamily="65" charset="-122"/>
              <a:ea typeface="方正粗活意简体" panose="03000509000000000000" pitchFamily="65" charset="-122"/>
              <a:sym typeface="Arial" panose="020B0604020202020204" pitchFamily="34" charset="0"/>
            </a:endParaRPr>
          </a:p>
          <a:p>
            <a:pPr eaLnBrk="1" hangingPunct="1"/>
            <a:endParaRPr lang="zh-CN" altLang="en-US" sz="3600" dirty="0">
              <a:solidFill>
                <a:srgbClr val="7A8EA9"/>
              </a:solidFill>
              <a:latin typeface="方正粗活意简体" panose="03000509000000000000" pitchFamily="65" charset="-122"/>
              <a:ea typeface="方正粗活意简体" panose="03000509000000000000" pitchFamily="65" charset="-122"/>
              <a:sym typeface="Arial" panose="020B0604020202020204" pitchFamily="34" charset="0"/>
            </a:endParaRPr>
          </a:p>
        </p:txBody>
      </p:sp>
      <p:pic>
        <p:nvPicPr>
          <p:cNvPr id="4099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423863" y="1516063"/>
            <a:ext cx="5759450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文本框 5"/>
          <p:cNvSpPr txBox="1">
            <a:spLocks noChangeArrowheads="1"/>
          </p:cNvSpPr>
          <p:nvPr/>
        </p:nvSpPr>
        <p:spPr bwMode="auto">
          <a:xfrm>
            <a:off x="1081088" y="2718594"/>
            <a:ext cx="4445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34" charset="0"/>
              </a:rPr>
              <a:t>Group 4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稻壳儿小白白(http://dwz.cn/Wu2UP)">
            <a:extLst>
              <a:ext uri="{FF2B5EF4-FFF2-40B4-BE49-F238E27FC236}">
                <a16:creationId xmlns:a16="http://schemas.microsoft.com/office/drawing/2014/main" id="{075D127A-495F-45C7-BB31-6E051A453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930" y="4196421"/>
            <a:ext cx="6096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6856B"/>
                </a:solidFill>
                <a:latin typeface="方正粗活意简体" panose="03000509000000000000" pitchFamily="65" charset="-122"/>
                <a:ea typeface="方正粗活意简体" panose="03000509000000000000" pitchFamily="65" charset="-122"/>
                <a:sym typeface="Arial" panose="020B0604020202020204" pitchFamily="34" charset="0"/>
              </a:rPr>
              <a:t>汇报人：陈思源、李冠海、张羽颀</a:t>
            </a:r>
            <a:endParaRPr lang="en-US" altLang="zh-CN" sz="2400" dirty="0">
              <a:solidFill>
                <a:srgbClr val="16856B"/>
              </a:solidFill>
              <a:latin typeface="方正粗活意简体" panose="03000509000000000000" pitchFamily="65" charset="-122"/>
              <a:ea typeface="方正粗活意简体" panose="03000509000000000000" pitchFamily="65" charset="-122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z="2400" dirty="0">
                <a:solidFill>
                  <a:srgbClr val="16856B"/>
                </a:solidFill>
                <a:latin typeface="方正粗活意简体" panose="03000509000000000000" pitchFamily="65" charset="-122"/>
                <a:ea typeface="方正粗活意简体" panose="03000509000000000000" pitchFamily="65" charset="-122"/>
                <a:sym typeface="Arial" panose="020B0604020202020204" pitchFamily="34" charset="0"/>
              </a:rPr>
              <a:t>	   </a:t>
            </a:r>
            <a:r>
              <a:rPr lang="zh-CN" altLang="en-US" sz="2400" dirty="0">
                <a:solidFill>
                  <a:srgbClr val="16856B"/>
                </a:solidFill>
                <a:latin typeface="方正粗活意简体" panose="03000509000000000000" pitchFamily="65" charset="-122"/>
                <a:ea typeface="方正粗活意简体" panose="03000509000000000000" pitchFamily="65" charset="-122"/>
                <a:sym typeface="Arial" panose="020B0604020202020204" pitchFamily="34" charset="0"/>
              </a:rPr>
              <a:t>石望华、贾学雨</a:t>
            </a:r>
            <a:endParaRPr lang="en-US" altLang="zh-CN" sz="2400" dirty="0">
              <a:solidFill>
                <a:srgbClr val="16856B"/>
              </a:solidFill>
              <a:latin typeface="方正粗活意简体" panose="03000509000000000000" pitchFamily="65" charset="-122"/>
              <a:ea typeface="方正粗活意简体" panose="03000509000000000000" pitchFamily="65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2400" dirty="0">
                <a:solidFill>
                  <a:srgbClr val="16856B"/>
                </a:solidFill>
                <a:latin typeface="方正粗活意简体" panose="03000509000000000000" pitchFamily="65" charset="-122"/>
                <a:ea typeface="方正粗活意简体" panose="03000509000000000000" pitchFamily="65" charset="-122"/>
                <a:sym typeface="Arial" panose="020B0604020202020204" pitchFamily="34" charset="0"/>
              </a:rPr>
              <a:t>汇报时间：</a:t>
            </a:r>
            <a:r>
              <a:rPr lang="en-US" altLang="zh-CN" sz="2400" dirty="0">
                <a:solidFill>
                  <a:srgbClr val="16856B"/>
                </a:solidFill>
                <a:latin typeface="方正粗活意简体" panose="03000509000000000000" pitchFamily="65" charset="-122"/>
                <a:ea typeface="方正粗活意简体" panose="03000509000000000000" pitchFamily="65" charset="-122"/>
                <a:sym typeface="Arial" panose="020B0604020202020204" pitchFamily="34" charset="0"/>
              </a:rPr>
              <a:t>2019</a:t>
            </a:r>
            <a:r>
              <a:rPr lang="zh-CN" altLang="en-US" sz="2400" dirty="0">
                <a:solidFill>
                  <a:srgbClr val="16856B"/>
                </a:solidFill>
                <a:latin typeface="方正粗活意简体" panose="03000509000000000000" pitchFamily="65" charset="-122"/>
                <a:ea typeface="方正粗活意简体" panose="03000509000000000000" pitchFamily="65" charset="-122"/>
                <a:sym typeface="Arial" panose="020B0604020202020204" pitchFamily="34" charset="0"/>
              </a:rPr>
              <a:t>年</a:t>
            </a:r>
            <a:r>
              <a:rPr lang="en-US" altLang="zh-CN" sz="2400" dirty="0">
                <a:solidFill>
                  <a:srgbClr val="16856B"/>
                </a:solidFill>
                <a:latin typeface="方正粗活意简体" panose="03000509000000000000" pitchFamily="65" charset="-122"/>
                <a:ea typeface="方正粗活意简体" panose="03000509000000000000" pitchFamily="65" charset="-122"/>
                <a:sym typeface="Arial" panose="020B0604020202020204" pitchFamily="34" charset="0"/>
              </a:rPr>
              <a:t>7</a:t>
            </a:r>
            <a:r>
              <a:rPr lang="zh-CN" altLang="en-US" sz="2400" dirty="0">
                <a:solidFill>
                  <a:srgbClr val="16856B"/>
                </a:solidFill>
                <a:latin typeface="方正粗活意简体" panose="03000509000000000000" pitchFamily="65" charset="-122"/>
                <a:ea typeface="方正粗活意简体" panose="03000509000000000000" pitchFamily="65" charset="-122"/>
                <a:sym typeface="Arial" panose="020B0604020202020204" pitchFamily="34" charset="0"/>
              </a:rPr>
              <a:t>月</a:t>
            </a:r>
            <a:r>
              <a:rPr lang="en-US" altLang="zh-CN" sz="2400" dirty="0">
                <a:solidFill>
                  <a:srgbClr val="16856B"/>
                </a:solidFill>
                <a:latin typeface="方正粗活意简体" panose="03000509000000000000" pitchFamily="65" charset="-122"/>
                <a:ea typeface="方正粗活意简体" panose="03000509000000000000" pitchFamily="65" charset="-122"/>
                <a:sym typeface="Arial" panose="020B0604020202020204" pitchFamily="34" charset="0"/>
              </a:rPr>
              <a:t>5</a:t>
            </a:r>
            <a:r>
              <a:rPr lang="zh-CN" altLang="en-US" sz="2400" dirty="0">
                <a:solidFill>
                  <a:srgbClr val="16856B"/>
                </a:solidFill>
                <a:latin typeface="方正粗活意简体" panose="03000509000000000000" pitchFamily="65" charset="-122"/>
                <a:ea typeface="方正粗活意简体" panose="03000509000000000000" pitchFamily="65" charset="-122"/>
                <a:sym typeface="Arial" panose="020B0604020202020204" pitchFamily="34" charset="0"/>
              </a:rPr>
              <a:t>日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稻壳儿小白白(http://dwz.cn/Wu2UP)"/>
          <p:cNvSpPr>
            <a:spLocks noChangeShapeType="1"/>
          </p:cNvSpPr>
          <p:nvPr/>
        </p:nvSpPr>
        <p:spPr bwMode="auto">
          <a:xfrm flipV="1">
            <a:off x="1533525" y="3571875"/>
            <a:ext cx="9166225" cy="0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1267" name="稻壳儿小白白(http://dwz.cn/Wu2UP)"/>
          <p:cNvSpPr>
            <a:spLocks noChangeShapeType="1"/>
          </p:cNvSpPr>
          <p:nvPr/>
        </p:nvSpPr>
        <p:spPr bwMode="auto">
          <a:xfrm flipV="1">
            <a:off x="5872163" y="1700213"/>
            <a:ext cx="0" cy="4021137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pic>
        <p:nvPicPr>
          <p:cNvPr id="11275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8" y="2322513"/>
            <a:ext cx="34766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7" name="稻壳儿小白白(http://dwz.cn/Wu2UP)"/>
          <p:cNvSpPr txBox="1">
            <a:spLocks noChangeArrowheads="1"/>
          </p:cNvSpPr>
          <p:nvPr/>
        </p:nvSpPr>
        <p:spPr bwMode="auto">
          <a:xfrm>
            <a:off x="2177791" y="1156230"/>
            <a:ext cx="21341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/>
            <a:r>
              <a:rPr lang="zh-CN" altLang="zh-CN" b="1" dirty="0"/>
              <a:t>抽取卡片（通信图）</a:t>
            </a:r>
            <a:endParaRPr lang="zh-CN" altLang="zh-CN" dirty="0"/>
          </a:p>
        </p:txBody>
      </p:sp>
      <p:sp>
        <p:nvSpPr>
          <p:cNvPr id="11279" name="稻壳儿小白白(http://dwz.cn/Wu2UP)"/>
          <p:cNvSpPr txBox="1">
            <a:spLocks noChangeArrowheads="1"/>
          </p:cNvSpPr>
          <p:nvPr/>
        </p:nvSpPr>
        <p:spPr bwMode="auto">
          <a:xfrm>
            <a:off x="7558622" y="1156230"/>
            <a:ext cx="25690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/>
            <a:r>
              <a:rPr lang="zh-CN" altLang="zh-CN" b="1" dirty="0"/>
              <a:t>交易仲裁（通信图）</a:t>
            </a:r>
            <a:endParaRPr lang="zh-CN" altLang="zh-CN" dirty="0"/>
          </a:p>
        </p:txBody>
      </p:sp>
      <p:sp>
        <p:nvSpPr>
          <p:cNvPr id="11283" name="稻壳儿小白白(http://dwz.cn/Wu2UP)"/>
          <p:cNvSpPr txBox="1">
            <a:spLocks noChangeArrowheads="1"/>
          </p:cNvSpPr>
          <p:nvPr/>
        </p:nvSpPr>
        <p:spPr bwMode="auto">
          <a:xfrm>
            <a:off x="7630585" y="3647301"/>
            <a:ext cx="24251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1"/>
            <a:r>
              <a:rPr lang="zh-CN" altLang="zh-CN" b="1" dirty="0"/>
              <a:t>角色分析</a:t>
            </a:r>
            <a:endParaRPr lang="zh-CN" altLang="zh-CN" sz="1400" dirty="0"/>
          </a:p>
        </p:txBody>
      </p:sp>
      <p:pic>
        <p:nvPicPr>
          <p:cNvPr id="23" name="图片 22" descr="D:\Bin\948167893\Image\C2C\%95LBIYARB7]C)NN8CGJC(9.png">
            <a:extLst>
              <a:ext uri="{FF2B5EF4-FFF2-40B4-BE49-F238E27FC236}">
                <a16:creationId xmlns:a16="http://schemas.microsoft.com/office/drawing/2014/main" id="{BCC75BE5-9827-42F7-B185-65E33EC92D8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642746"/>
            <a:ext cx="4527153" cy="4078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图片 23" descr="D:\Bin\948167893\Image\C2C\H]3VS17_%U@}8JAS3]APS(F.png">
            <a:extLst>
              <a:ext uri="{FF2B5EF4-FFF2-40B4-BE49-F238E27FC236}">
                <a16:creationId xmlns:a16="http://schemas.microsoft.com/office/drawing/2014/main" id="{F03F815A-07E4-4855-A308-1120F94CED8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62" y="1831340"/>
            <a:ext cx="5270500" cy="1289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24" descr="D:\Bin\948167893\Image\C2C\VJ5ZE%3K6CA6O00RBX420_3.png">
            <a:extLst>
              <a:ext uri="{FF2B5EF4-FFF2-40B4-BE49-F238E27FC236}">
                <a16:creationId xmlns:a16="http://schemas.microsoft.com/office/drawing/2014/main" id="{A93BF312-A3ED-46B4-B0B5-9D3E1A03FC8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418" y="3924300"/>
            <a:ext cx="4106332" cy="28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41">
            <a:extLst>
              <a:ext uri="{FF2B5EF4-FFF2-40B4-BE49-F238E27FC236}">
                <a16:creationId xmlns:a16="http://schemas.microsoft.com/office/drawing/2014/main" id="{24074D47-33B1-4453-9661-85001985A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42">
            <a:extLst>
              <a:ext uri="{FF2B5EF4-FFF2-40B4-BE49-F238E27FC236}">
                <a16:creationId xmlns:a16="http://schemas.microsoft.com/office/drawing/2014/main" id="{7ECE2FDA-6678-4BD3-9B26-0713E5004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266700"/>
            <a:ext cx="2936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智能合约与典型场景</a:t>
            </a:r>
          </a:p>
        </p:txBody>
      </p:sp>
      <p:sp>
        <p:nvSpPr>
          <p:cNvPr id="16" name="文本框 43">
            <a:extLst>
              <a:ext uri="{FF2B5EF4-FFF2-40B4-BE49-F238E27FC236}">
                <a16:creationId xmlns:a16="http://schemas.microsoft.com/office/drawing/2014/main" id="{055420C8-EEC2-4CDB-B8B9-B3D964F59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3"/>
          <p:cNvSpPr txBox="1">
            <a:spLocks noChangeArrowheads="1"/>
          </p:cNvSpPr>
          <p:nvPr/>
        </p:nvSpPr>
        <p:spPr bwMode="auto">
          <a:xfrm>
            <a:off x="2967038" y="4416425"/>
            <a:ext cx="6064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智能合约与后端逻辑</a:t>
            </a:r>
          </a:p>
        </p:txBody>
      </p:sp>
      <p:grpSp>
        <p:nvGrpSpPr>
          <p:cNvPr id="26627" name="组合 4"/>
          <p:cNvGrpSpPr>
            <a:grpSpLocks noChangeAspect="1"/>
          </p:cNvGrpSpPr>
          <p:nvPr/>
        </p:nvGrpSpPr>
        <p:grpSpPr bwMode="auto"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26630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1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28" name="文本框 2"/>
          <p:cNvSpPr txBox="1">
            <a:spLocks noChangeArrowheads="1"/>
          </p:cNvSpPr>
          <p:nvPr/>
        </p:nvSpPr>
        <p:spPr bwMode="auto">
          <a:xfrm>
            <a:off x="5130800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稻壳儿小白白(http://dwz.cn/Wu2UP)"/>
          <p:cNvSpPr>
            <a:spLocks/>
          </p:cNvSpPr>
          <p:nvPr/>
        </p:nvSpPr>
        <p:spPr bwMode="auto">
          <a:xfrm rot="900000">
            <a:off x="5768975" y="4084638"/>
            <a:ext cx="1006475" cy="1998662"/>
          </a:xfrm>
          <a:custGeom>
            <a:avLst/>
            <a:gdLst>
              <a:gd name="T0" fmla="*/ 2147483646 w 252"/>
              <a:gd name="T1" fmla="*/ 2147483646 h 499"/>
              <a:gd name="T2" fmla="*/ 2147483646 w 252"/>
              <a:gd name="T3" fmla="*/ 2147483646 h 499"/>
              <a:gd name="T4" fmla="*/ 2147483646 w 252"/>
              <a:gd name="T5" fmla="*/ 914433926 h 499"/>
              <a:gd name="T6" fmla="*/ 2147483646 w 252"/>
              <a:gd name="T7" fmla="*/ 1459884407 h 499"/>
              <a:gd name="T8" fmla="*/ 2147483646 w 252"/>
              <a:gd name="T9" fmla="*/ 673793419 h 499"/>
              <a:gd name="T10" fmla="*/ 2147483646 w 252"/>
              <a:gd name="T11" fmla="*/ 32086736 h 499"/>
              <a:gd name="T12" fmla="*/ 1738725502 w 252"/>
              <a:gd name="T13" fmla="*/ 898392561 h 499"/>
              <a:gd name="T14" fmla="*/ 2057758107 w 252"/>
              <a:gd name="T15" fmla="*/ 1732611650 h 499"/>
              <a:gd name="T16" fmla="*/ 0 w 252"/>
              <a:gd name="T17" fmla="*/ 2147483646 h 499"/>
              <a:gd name="T18" fmla="*/ 0 w 252"/>
              <a:gd name="T19" fmla="*/ 2147483646 h 499"/>
              <a:gd name="T20" fmla="*/ 2147483646 w 252"/>
              <a:gd name="T21" fmla="*/ 2147483646 h 499"/>
              <a:gd name="T22" fmla="*/ 2147483646 w 252"/>
              <a:gd name="T23" fmla="*/ 2147483646 h 499"/>
              <a:gd name="T24" fmla="*/ 2147483646 w 252"/>
              <a:gd name="T25" fmla="*/ 2147483646 h 49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52" h="499">
                <a:moveTo>
                  <a:pt x="187" y="221"/>
                </a:moveTo>
                <a:cubicBezTo>
                  <a:pt x="206" y="174"/>
                  <a:pt x="240" y="179"/>
                  <a:pt x="252" y="182"/>
                </a:cubicBezTo>
                <a:cubicBezTo>
                  <a:pt x="252" y="57"/>
                  <a:pt x="252" y="57"/>
                  <a:pt x="252" y="57"/>
                </a:cubicBezTo>
                <a:cubicBezTo>
                  <a:pt x="170" y="91"/>
                  <a:pt x="170" y="91"/>
                  <a:pt x="170" y="91"/>
                </a:cubicBezTo>
                <a:cubicBezTo>
                  <a:pt x="173" y="81"/>
                  <a:pt x="180" y="56"/>
                  <a:pt x="179" y="42"/>
                </a:cubicBezTo>
                <a:cubicBezTo>
                  <a:pt x="179" y="23"/>
                  <a:pt x="179" y="0"/>
                  <a:pt x="145" y="2"/>
                </a:cubicBezTo>
                <a:cubicBezTo>
                  <a:pt x="114" y="4"/>
                  <a:pt x="108" y="40"/>
                  <a:pt x="109" y="56"/>
                </a:cubicBezTo>
                <a:cubicBezTo>
                  <a:pt x="110" y="74"/>
                  <a:pt x="123" y="98"/>
                  <a:pt x="129" y="108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499"/>
                  <a:pt x="0" y="499"/>
                  <a:pt x="0" y="499"/>
                </a:cubicBezTo>
                <a:cubicBezTo>
                  <a:pt x="252" y="350"/>
                  <a:pt x="252" y="350"/>
                  <a:pt x="252" y="350"/>
                </a:cubicBezTo>
                <a:cubicBezTo>
                  <a:pt x="252" y="239"/>
                  <a:pt x="252" y="239"/>
                  <a:pt x="252" y="239"/>
                </a:cubicBezTo>
                <a:cubicBezTo>
                  <a:pt x="227" y="290"/>
                  <a:pt x="167" y="272"/>
                  <a:pt x="187" y="221"/>
                </a:cubicBez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5" name="稻壳儿小白白(http://dwz.cn/Wu2UP)"/>
          <p:cNvSpPr>
            <a:spLocks/>
          </p:cNvSpPr>
          <p:nvPr/>
        </p:nvSpPr>
        <p:spPr bwMode="auto">
          <a:xfrm rot="900000">
            <a:off x="4664075" y="2490788"/>
            <a:ext cx="763588" cy="234950"/>
          </a:xfrm>
          <a:custGeom>
            <a:avLst/>
            <a:gdLst>
              <a:gd name="T0" fmla="*/ 1526352444 w 382"/>
              <a:gd name="T1" fmla="*/ 471807714 h 117"/>
              <a:gd name="T2" fmla="*/ 0 w 382"/>
              <a:gd name="T3" fmla="*/ 0 h 117"/>
              <a:gd name="T4" fmla="*/ 1510369068 w 382"/>
              <a:gd name="T5" fmla="*/ 471807714 h 117"/>
              <a:gd name="T6" fmla="*/ 1526352444 w 382"/>
              <a:gd name="T7" fmla="*/ 471807714 h 1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2" h="117">
                <a:moveTo>
                  <a:pt x="382" y="117"/>
                </a:moveTo>
                <a:lnTo>
                  <a:pt x="0" y="0"/>
                </a:lnTo>
                <a:lnTo>
                  <a:pt x="378" y="117"/>
                </a:lnTo>
                <a:lnTo>
                  <a:pt x="382" y="117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6" name="稻壳儿小白白(http://dwz.cn/Wu2UP)"/>
          <p:cNvSpPr>
            <a:spLocks/>
          </p:cNvSpPr>
          <p:nvPr/>
        </p:nvSpPr>
        <p:spPr bwMode="auto">
          <a:xfrm rot="900000">
            <a:off x="5330825" y="2936875"/>
            <a:ext cx="939800" cy="295275"/>
          </a:xfrm>
          <a:custGeom>
            <a:avLst/>
            <a:gdLst>
              <a:gd name="T0" fmla="*/ 0 w 470"/>
              <a:gd name="T1" fmla="*/ 0 h 148"/>
              <a:gd name="T2" fmla="*/ 0 w 470"/>
              <a:gd name="T3" fmla="*/ 7960454 h 148"/>
              <a:gd name="T4" fmla="*/ 1879200085 w 470"/>
              <a:gd name="T5" fmla="*/ 589103552 h 148"/>
              <a:gd name="T6" fmla="*/ 0 w 470"/>
              <a:gd name="T7" fmla="*/ 0 h 1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0" h="148">
                <a:moveTo>
                  <a:pt x="0" y="0"/>
                </a:moveTo>
                <a:lnTo>
                  <a:pt x="0" y="2"/>
                </a:lnTo>
                <a:lnTo>
                  <a:pt x="470" y="148"/>
                </a:ln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7" name="稻壳儿小白白(http://dwz.cn/Wu2UP)"/>
          <p:cNvSpPr>
            <a:spLocks/>
          </p:cNvSpPr>
          <p:nvPr/>
        </p:nvSpPr>
        <p:spPr bwMode="auto">
          <a:xfrm rot="900000">
            <a:off x="6365875" y="2900363"/>
            <a:ext cx="1746250" cy="404812"/>
          </a:xfrm>
          <a:custGeom>
            <a:avLst/>
            <a:gdLst>
              <a:gd name="T0" fmla="*/ 2147483646 w 437"/>
              <a:gd name="T1" fmla="*/ 530123358 h 101"/>
              <a:gd name="T2" fmla="*/ 1772443750 w 437"/>
              <a:gd name="T3" fmla="*/ 321288463 h 101"/>
              <a:gd name="T4" fmla="*/ 0 w 437"/>
              <a:gd name="T5" fmla="*/ 738962262 h 101"/>
              <a:gd name="T6" fmla="*/ 1277439817 w 437"/>
              <a:gd name="T7" fmla="*/ 1028122279 h 101"/>
              <a:gd name="T8" fmla="*/ 910175870 w 437"/>
              <a:gd name="T9" fmla="*/ 1349406734 h 101"/>
              <a:gd name="T10" fmla="*/ 1900187732 w 437"/>
              <a:gd name="T11" fmla="*/ 1172700284 h 101"/>
              <a:gd name="T12" fmla="*/ 2147483646 w 437"/>
              <a:gd name="T13" fmla="*/ 1622502528 h 101"/>
              <a:gd name="T14" fmla="*/ 2147483646 w 437"/>
              <a:gd name="T15" fmla="*/ 1622502528 h 101"/>
              <a:gd name="T16" fmla="*/ 2147483646 w 437"/>
              <a:gd name="T17" fmla="*/ 674705371 h 101"/>
              <a:gd name="T18" fmla="*/ 2147483646 w 437"/>
              <a:gd name="T19" fmla="*/ 0 h 101"/>
              <a:gd name="T20" fmla="*/ 2147483646 w 437"/>
              <a:gd name="T21" fmla="*/ 176706450 h 101"/>
              <a:gd name="T22" fmla="*/ 2147483646 w 437"/>
              <a:gd name="T23" fmla="*/ 530123358 h 10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37" h="101">
                <a:moveTo>
                  <a:pt x="188" y="33"/>
                </a:moveTo>
                <a:cubicBezTo>
                  <a:pt x="164" y="45"/>
                  <a:pt x="122" y="35"/>
                  <a:pt x="111" y="20"/>
                </a:cubicBezTo>
                <a:cubicBezTo>
                  <a:pt x="0" y="46"/>
                  <a:pt x="0" y="46"/>
                  <a:pt x="0" y="46"/>
                </a:cubicBezTo>
                <a:cubicBezTo>
                  <a:pt x="80" y="64"/>
                  <a:pt x="80" y="64"/>
                  <a:pt x="80" y="64"/>
                </a:cubicBezTo>
                <a:cubicBezTo>
                  <a:pt x="59" y="68"/>
                  <a:pt x="29" y="76"/>
                  <a:pt x="57" y="84"/>
                </a:cubicBezTo>
                <a:cubicBezTo>
                  <a:pt x="86" y="92"/>
                  <a:pt x="107" y="82"/>
                  <a:pt x="119" y="73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437" y="42"/>
                  <a:pt x="437" y="42"/>
                  <a:pt x="437" y="42"/>
                </a:cubicBezTo>
                <a:cubicBezTo>
                  <a:pt x="202" y="0"/>
                  <a:pt x="202" y="0"/>
                  <a:pt x="202" y="0"/>
                </a:cubicBezTo>
                <a:cubicBezTo>
                  <a:pt x="154" y="11"/>
                  <a:pt x="154" y="11"/>
                  <a:pt x="154" y="11"/>
                </a:cubicBezTo>
                <a:cubicBezTo>
                  <a:pt x="176" y="15"/>
                  <a:pt x="208" y="23"/>
                  <a:pt x="188" y="33"/>
                </a:cubicBez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8" name="稻壳儿小白白(http://dwz.cn/Wu2UP)"/>
          <p:cNvSpPr>
            <a:spLocks/>
          </p:cNvSpPr>
          <p:nvPr/>
        </p:nvSpPr>
        <p:spPr bwMode="auto">
          <a:xfrm rot="900000">
            <a:off x="4670425" y="2446338"/>
            <a:ext cx="1754188" cy="409575"/>
          </a:xfrm>
          <a:custGeom>
            <a:avLst/>
            <a:gdLst>
              <a:gd name="T0" fmla="*/ 2147483646 w 439"/>
              <a:gd name="T1" fmla="*/ 370846070 h 102"/>
              <a:gd name="T2" fmla="*/ 2147483646 w 439"/>
              <a:gd name="T3" fmla="*/ 145114029 h 102"/>
              <a:gd name="T4" fmla="*/ 2147483646 w 439"/>
              <a:gd name="T5" fmla="*/ 241858053 h 102"/>
              <a:gd name="T6" fmla="*/ 2147483646 w 439"/>
              <a:gd name="T7" fmla="*/ 48370004 h 102"/>
              <a:gd name="T8" fmla="*/ 0 w 439"/>
              <a:gd name="T9" fmla="*/ 709444132 h 102"/>
              <a:gd name="T10" fmla="*/ 2147483646 w 439"/>
              <a:gd name="T11" fmla="*/ 1644624320 h 102"/>
              <a:gd name="T12" fmla="*/ 2147483646 w 439"/>
              <a:gd name="T13" fmla="*/ 1209282234 h 102"/>
              <a:gd name="T14" fmla="*/ 2147483646 w 439"/>
              <a:gd name="T15" fmla="*/ 806188156 h 102"/>
              <a:gd name="T16" fmla="*/ 2147483646 w 439"/>
              <a:gd name="T17" fmla="*/ 1080294217 h 102"/>
              <a:gd name="T18" fmla="*/ 2147483646 w 439"/>
              <a:gd name="T19" fmla="*/ 741692140 h 102"/>
              <a:gd name="T20" fmla="*/ 2147483646 w 439"/>
              <a:gd name="T21" fmla="*/ 370846070 h 1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39" h="102">
                <a:moveTo>
                  <a:pt x="340" y="23"/>
                </a:moveTo>
                <a:cubicBezTo>
                  <a:pt x="354" y="20"/>
                  <a:pt x="373" y="14"/>
                  <a:pt x="365" y="9"/>
                </a:cubicBezTo>
                <a:cubicBezTo>
                  <a:pt x="349" y="0"/>
                  <a:pt x="319" y="11"/>
                  <a:pt x="308" y="15"/>
                </a:cubicBezTo>
                <a:cubicBezTo>
                  <a:pt x="255" y="3"/>
                  <a:pt x="255" y="3"/>
                  <a:pt x="255" y="3"/>
                </a:cubicBezTo>
                <a:cubicBezTo>
                  <a:pt x="0" y="44"/>
                  <a:pt x="0" y="44"/>
                  <a:pt x="0" y="44"/>
                </a:cubicBezTo>
                <a:cubicBezTo>
                  <a:pt x="191" y="102"/>
                  <a:pt x="191" y="102"/>
                  <a:pt x="191" y="102"/>
                </a:cubicBezTo>
                <a:cubicBezTo>
                  <a:pt x="308" y="75"/>
                  <a:pt x="308" y="75"/>
                  <a:pt x="308" y="75"/>
                </a:cubicBezTo>
                <a:cubicBezTo>
                  <a:pt x="284" y="72"/>
                  <a:pt x="241" y="63"/>
                  <a:pt x="273" y="50"/>
                </a:cubicBezTo>
                <a:cubicBezTo>
                  <a:pt x="309" y="37"/>
                  <a:pt x="333" y="57"/>
                  <a:pt x="343" y="67"/>
                </a:cubicBezTo>
                <a:cubicBezTo>
                  <a:pt x="439" y="46"/>
                  <a:pt x="439" y="46"/>
                  <a:pt x="439" y="46"/>
                </a:cubicBezTo>
                <a:lnTo>
                  <a:pt x="340" y="23"/>
                </a:lnTo>
                <a:close/>
              </a:path>
            </a:pathLst>
          </a:custGeom>
          <a:solidFill>
            <a:srgbClr val="5AC8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" name="稻壳儿小白白(http://dwz.cn/Wu2UP)"/>
          <p:cNvSpPr>
            <a:spLocks/>
          </p:cNvSpPr>
          <p:nvPr/>
        </p:nvSpPr>
        <p:spPr bwMode="auto">
          <a:xfrm rot="900000">
            <a:off x="5703888" y="2563813"/>
            <a:ext cx="1566862" cy="311150"/>
          </a:xfrm>
          <a:custGeom>
            <a:avLst/>
            <a:gdLst>
              <a:gd name="T0" fmla="*/ 1757447579 w 392"/>
              <a:gd name="T1" fmla="*/ 652429692 h 78"/>
              <a:gd name="T2" fmla="*/ 1358025676 w 392"/>
              <a:gd name="T3" fmla="*/ 875213092 h 78"/>
              <a:gd name="T4" fmla="*/ 2147483646 w 392"/>
              <a:gd name="T5" fmla="*/ 1241209263 h 78"/>
              <a:gd name="T6" fmla="*/ 2147483646 w 392"/>
              <a:gd name="T7" fmla="*/ 827471512 h 78"/>
              <a:gd name="T8" fmla="*/ 2147483646 w 392"/>
              <a:gd name="T9" fmla="*/ 1034342382 h 78"/>
              <a:gd name="T10" fmla="*/ 2147483646 w 392"/>
              <a:gd name="T11" fmla="*/ 684254752 h 78"/>
              <a:gd name="T12" fmla="*/ 2147483646 w 392"/>
              <a:gd name="T13" fmla="*/ 509212931 h 78"/>
              <a:gd name="T14" fmla="*/ 2147483646 w 392"/>
              <a:gd name="T15" fmla="*/ 0 h 78"/>
              <a:gd name="T16" fmla="*/ 0 w 392"/>
              <a:gd name="T17" fmla="*/ 556954511 h 78"/>
              <a:gd name="T18" fmla="*/ 846768998 w 392"/>
              <a:gd name="T19" fmla="*/ 747908862 h 78"/>
              <a:gd name="T20" fmla="*/ 1757447579 w 392"/>
              <a:gd name="T21" fmla="*/ 652429692 h 7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92" h="78">
                <a:moveTo>
                  <a:pt x="110" y="41"/>
                </a:moveTo>
                <a:cubicBezTo>
                  <a:pt x="118" y="46"/>
                  <a:pt x="99" y="52"/>
                  <a:pt x="85" y="55"/>
                </a:cubicBezTo>
                <a:cubicBezTo>
                  <a:pt x="184" y="78"/>
                  <a:pt x="184" y="78"/>
                  <a:pt x="184" y="78"/>
                </a:cubicBezTo>
                <a:cubicBezTo>
                  <a:pt x="295" y="52"/>
                  <a:pt x="295" y="52"/>
                  <a:pt x="295" y="52"/>
                </a:cubicBezTo>
                <a:cubicBezTo>
                  <a:pt x="306" y="67"/>
                  <a:pt x="348" y="77"/>
                  <a:pt x="372" y="65"/>
                </a:cubicBezTo>
                <a:cubicBezTo>
                  <a:pt x="392" y="55"/>
                  <a:pt x="360" y="47"/>
                  <a:pt x="338" y="43"/>
                </a:cubicBezTo>
                <a:cubicBezTo>
                  <a:pt x="386" y="32"/>
                  <a:pt x="386" y="32"/>
                  <a:pt x="386" y="32"/>
                </a:cubicBezTo>
                <a:cubicBezTo>
                  <a:pt x="212" y="0"/>
                  <a:pt x="212" y="0"/>
                  <a:pt x="212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53" y="47"/>
                  <a:pt x="53" y="47"/>
                  <a:pt x="53" y="47"/>
                </a:cubicBezTo>
                <a:cubicBezTo>
                  <a:pt x="64" y="43"/>
                  <a:pt x="94" y="32"/>
                  <a:pt x="110" y="41"/>
                </a:cubicBez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0" name="稻壳儿小白白(http://dwz.cn/Wu2UP)"/>
          <p:cNvSpPr>
            <a:spLocks/>
          </p:cNvSpPr>
          <p:nvPr/>
        </p:nvSpPr>
        <p:spPr bwMode="auto">
          <a:xfrm rot="900000">
            <a:off x="5346700" y="2809875"/>
            <a:ext cx="1946275" cy="557213"/>
          </a:xfrm>
          <a:custGeom>
            <a:avLst/>
            <a:gdLst>
              <a:gd name="T0" fmla="*/ 2147483646 w 487"/>
              <a:gd name="T1" fmla="*/ 2147483646 h 139"/>
              <a:gd name="T2" fmla="*/ 2147483646 w 487"/>
              <a:gd name="T3" fmla="*/ 1028474893 h 139"/>
              <a:gd name="T4" fmla="*/ 2147483646 w 487"/>
              <a:gd name="T5" fmla="*/ 578515373 h 139"/>
              <a:gd name="T6" fmla="*/ 2147483646 w 487"/>
              <a:gd name="T7" fmla="*/ 755284182 h 139"/>
              <a:gd name="T8" fmla="*/ 2147483646 w 487"/>
              <a:gd name="T9" fmla="*/ 433888534 h 139"/>
              <a:gd name="T10" fmla="*/ 2147483646 w 487"/>
              <a:gd name="T11" fmla="*/ 144630848 h 139"/>
              <a:gd name="T12" fmla="*/ 2147483646 w 487"/>
              <a:gd name="T13" fmla="*/ 482097481 h 139"/>
              <a:gd name="T14" fmla="*/ 1309679220 w 487"/>
              <a:gd name="T15" fmla="*/ 208906770 h 139"/>
              <a:gd name="T16" fmla="*/ 1868687766 w 487"/>
              <a:gd name="T17" fmla="*/ 610657343 h 139"/>
              <a:gd name="T18" fmla="*/ 0 w 487"/>
              <a:gd name="T19" fmla="*/ 1044541869 h 139"/>
              <a:gd name="T20" fmla="*/ 2147483646 w 487"/>
              <a:gd name="T21" fmla="*/ 2147483646 h 13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87" h="139">
                <a:moveTo>
                  <a:pt x="235" y="139"/>
                </a:moveTo>
                <a:cubicBezTo>
                  <a:pt x="487" y="64"/>
                  <a:pt x="487" y="64"/>
                  <a:pt x="487" y="64"/>
                </a:cubicBezTo>
                <a:cubicBezTo>
                  <a:pt x="367" y="36"/>
                  <a:pt x="367" y="36"/>
                  <a:pt x="367" y="36"/>
                </a:cubicBezTo>
                <a:cubicBezTo>
                  <a:pt x="355" y="45"/>
                  <a:pt x="334" y="55"/>
                  <a:pt x="305" y="47"/>
                </a:cubicBezTo>
                <a:cubicBezTo>
                  <a:pt x="277" y="39"/>
                  <a:pt x="307" y="31"/>
                  <a:pt x="328" y="27"/>
                </a:cubicBezTo>
                <a:cubicBezTo>
                  <a:pt x="248" y="9"/>
                  <a:pt x="248" y="9"/>
                  <a:pt x="248" y="9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42" y="20"/>
                  <a:pt x="118" y="0"/>
                  <a:pt x="82" y="13"/>
                </a:cubicBezTo>
                <a:cubicBezTo>
                  <a:pt x="50" y="26"/>
                  <a:pt x="93" y="35"/>
                  <a:pt x="117" y="38"/>
                </a:cubicBezTo>
                <a:cubicBezTo>
                  <a:pt x="0" y="65"/>
                  <a:pt x="0" y="65"/>
                  <a:pt x="0" y="65"/>
                </a:cubicBezTo>
                <a:lnTo>
                  <a:pt x="235" y="139"/>
                </a:lnTo>
                <a:close/>
              </a:path>
            </a:pathLst>
          </a:custGeom>
          <a:solidFill>
            <a:srgbClr val="409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1" name="稻壳儿小白白(http://dwz.cn/Wu2UP)"/>
          <p:cNvSpPr>
            <a:spLocks/>
          </p:cNvSpPr>
          <p:nvPr/>
        </p:nvSpPr>
        <p:spPr bwMode="auto">
          <a:xfrm rot="900000">
            <a:off x="4664075" y="2489200"/>
            <a:ext cx="755650" cy="234950"/>
          </a:xfrm>
          <a:custGeom>
            <a:avLst/>
            <a:gdLst>
              <a:gd name="T0" fmla="*/ 1510600324 w 378"/>
              <a:gd name="T1" fmla="*/ 471807714 h 117"/>
              <a:gd name="T2" fmla="*/ 0 w 378"/>
              <a:gd name="T3" fmla="*/ 0 h 117"/>
              <a:gd name="T4" fmla="*/ 1510600324 w 378"/>
              <a:gd name="T5" fmla="*/ 471807714 h 117"/>
              <a:gd name="T6" fmla="*/ 1510600324 w 378"/>
              <a:gd name="T7" fmla="*/ 471807714 h 1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8" h="117">
                <a:moveTo>
                  <a:pt x="378" y="117"/>
                </a:moveTo>
                <a:lnTo>
                  <a:pt x="0" y="0"/>
                </a:lnTo>
                <a:lnTo>
                  <a:pt x="378" y="117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2" name="稻壳儿小白白(http://dwz.cn/Wu2UP)"/>
          <p:cNvSpPr>
            <a:spLocks/>
          </p:cNvSpPr>
          <p:nvPr/>
        </p:nvSpPr>
        <p:spPr bwMode="auto">
          <a:xfrm rot="900000">
            <a:off x="4506913" y="2506663"/>
            <a:ext cx="1047750" cy="1417637"/>
          </a:xfrm>
          <a:custGeom>
            <a:avLst/>
            <a:gdLst>
              <a:gd name="T0" fmla="*/ 1311375097 w 262"/>
              <a:gd name="T1" fmla="*/ 2147483646 h 354"/>
              <a:gd name="T2" fmla="*/ 1631222780 w 262"/>
              <a:gd name="T3" fmla="*/ 2147483646 h 354"/>
              <a:gd name="T4" fmla="*/ 2147483646 w 262"/>
              <a:gd name="T5" fmla="*/ 2147483646 h 354"/>
              <a:gd name="T6" fmla="*/ 2147483646 w 262"/>
              <a:gd name="T7" fmla="*/ 2147483646 h 354"/>
              <a:gd name="T8" fmla="*/ 2147483646 w 262"/>
              <a:gd name="T9" fmla="*/ 2147483646 h 354"/>
              <a:gd name="T10" fmla="*/ 2147483646 w 262"/>
              <a:gd name="T11" fmla="*/ 2147483646 h 354"/>
              <a:gd name="T12" fmla="*/ 2147483646 w 262"/>
              <a:gd name="T13" fmla="*/ 946184596 h 354"/>
              <a:gd name="T14" fmla="*/ 0 w 262"/>
              <a:gd name="T15" fmla="*/ 0 h 354"/>
              <a:gd name="T16" fmla="*/ 0 w 262"/>
              <a:gd name="T17" fmla="*/ 2147483646 h 354"/>
              <a:gd name="T18" fmla="*/ 1055496152 w 262"/>
              <a:gd name="T19" fmla="*/ 2147483646 h 354"/>
              <a:gd name="T20" fmla="*/ 1311375097 w 262"/>
              <a:gd name="T21" fmla="*/ 2147483646 h 3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2" h="354">
                <a:moveTo>
                  <a:pt x="82" y="218"/>
                </a:moveTo>
                <a:cubicBezTo>
                  <a:pt x="120" y="210"/>
                  <a:pt x="118" y="288"/>
                  <a:pt x="102" y="314"/>
                </a:cubicBezTo>
                <a:cubicBezTo>
                  <a:pt x="191" y="354"/>
                  <a:pt x="191" y="354"/>
                  <a:pt x="191" y="354"/>
                </a:cubicBezTo>
                <a:cubicBezTo>
                  <a:pt x="191" y="233"/>
                  <a:pt x="191" y="233"/>
                  <a:pt x="191" y="233"/>
                </a:cubicBezTo>
                <a:cubicBezTo>
                  <a:pt x="218" y="251"/>
                  <a:pt x="262" y="270"/>
                  <a:pt x="262" y="223"/>
                </a:cubicBezTo>
                <a:cubicBezTo>
                  <a:pt x="262" y="166"/>
                  <a:pt x="214" y="172"/>
                  <a:pt x="191" y="178"/>
                </a:cubicBezTo>
                <a:cubicBezTo>
                  <a:pt x="191" y="59"/>
                  <a:pt x="191" y="59"/>
                  <a:pt x="191" y="59"/>
                </a:cubicBezTo>
                <a:cubicBezTo>
                  <a:pt x="0" y="0"/>
                  <a:pt x="0" y="0"/>
                  <a:pt x="0" y="0"/>
                </a:cubicBezTo>
                <a:cubicBezTo>
                  <a:pt x="0" y="268"/>
                  <a:pt x="0" y="268"/>
                  <a:pt x="0" y="268"/>
                </a:cubicBezTo>
                <a:cubicBezTo>
                  <a:pt x="66" y="298"/>
                  <a:pt x="66" y="298"/>
                  <a:pt x="66" y="298"/>
                </a:cubicBezTo>
                <a:cubicBezTo>
                  <a:pt x="60" y="277"/>
                  <a:pt x="47" y="226"/>
                  <a:pt x="82" y="218"/>
                </a:cubicBez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3" name="稻壳儿小白白(http://dwz.cn/Wu2UP)"/>
          <p:cNvSpPr>
            <a:spLocks/>
          </p:cNvSpPr>
          <p:nvPr/>
        </p:nvSpPr>
        <p:spPr bwMode="auto">
          <a:xfrm rot="900000">
            <a:off x="5127625" y="2913063"/>
            <a:ext cx="939800" cy="1849437"/>
          </a:xfrm>
          <a:custGeom>
            <a:avLst/>
            <a:gdLst>
              <a:gd name="T0" fmla="*/ 0 w 235"/>
              <a:gd name="T1" fmla="*/ 0 h 462"/>
              <a:gd name="T2" fmla="*/ 0 w 235"/>
              <a:gd name="T3" fmla="*/ 1906961696 h 462"/>
              <a:gd name="T4" fmla="*/ 1135518349 w 235"/>
              <a:gd name="T5" fmla="*/ 2147483646 h 462"/>
              <a:gd name="T6" fmla="*/ 0 w 235"/>
              <a:gd name="T7" fmla="*/ 2147483646 h 462"/>
              <a:gd name="T8" fmla="*/ 0 w 235"/>
              <a:gd name="T9" fmla="*/ 2147483646 h 462"/>
              <a:gd name="T10" fmla="*/ 1567334454 w 235"/>
              <a:gd name="T11" fmla="*/ 2147483646 h 462"/>
              <a:gd name="T12" fmla="*/ 1871201787 w 235"/>
              <a:gd name="T13" fmla="*/ 2147483646 h 462"/>
              <a:gd name="T14" fmla="*/ 2147483646 w 235"/>
              <a:gd name="T15" fmla="*/ 2147483646 h 462"/>
              <a:gd name="T16" fmla="*/ 2147483646 w 235"/>
              <a:gd name="T17" fmla="*/ 2147483646 h 462"/>
              <a:gd name="T18" fmla="*/ 2147483646 w 235"/>
              <a:gd name="T19" fmla="*/ 1169816940 h 462"/>
              <a:gd name="T20" fmla="*/ 0 w 235"/>
              <a:gd name="T21" fmla="*/ 0 h 4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" h="462">
                <a:moveTo>
                  <a:pt x="0" y="0"/>
                </a:moveTo>
                <a:cubicBezTo>
                  <a:pt x="0" y="119"/>
                  <a:pt x="0" y="119"/>
                  <a:pt x="0" y="119"/>
                </a:cubicBezTo>
                <a:cubicBezTo>
                  <a:pt x="23" y="113"/>
                  <a:pt x="71" y="107"/>
                  <a:pt x="71" y="164"/>
                </a:cubicBezTo>
                <a:cubicBezTo>
                  <a:pt x="71" y="211"/>
                  <a:pt x="27" y="192"/>
                  <a:pt x="0" y="174"/>
                </a:cubicBezTo>
                <a:cubicBezTo>
                  <a:pt x="0" y="295"/>
                  <a:pt x="0" y="295"/>
                  <a:pt x="0" y="295"/>
                </a:cubicBezTo>
                <a:cubicBezTo>
                  <a:pt x="98" y="339"/>
                  <a:pt x="98" y="339"/>
                  <a:pt x="98" y="339"/>
                </a:cubicBezTo>
                <a:cubicBezTo>
                  <a:pt x="87" y="365"/>
                  <a:pt x="65" y="430"/>
                  <a:pt x="117" y="447"/>
                </a:cubicBezTo>
                <a:cubicBezTo>
                  <a:pt x="161" y="462"/>
                  <a:pt x="151" y="400"/>
                  <a:pt x="140" y="358"/>
                </a:cubicBezTo>
                <a:cubicBezTo>
                  <a:pt x="235" y="401"/>
                  <a:pt x="235" y="401"/>
                  <a:pt x="235" y="401"/>
                </a:cubicBezTo>
                <a:cubicBezTo>
                  <a:pt x="235" y="73"/>
                  <a:pt x="235" y="73"/>
                  <a:pt x="235" y="73"/>
                </a:cubicBezTo>
                <a:lnTo>
                  <a:pt x="0" y="0"/>
                </a:ln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4" name="稻壳儿小白白(http://dwz.cn/Wu2UP)"/>
          <p:cNvSpPr>
            <a:spLocks/>
          </p:cNvSpPr>
          <p:nvPr/>
        </p:nvSpPr>
        <p:spPr bwMode="auto">
          <a:xfrm rot="900000">
            <a:off x="6062663" y="3205163"/>
            <a:ext cx="1350962" cy="1612900"/>
          </a:xfrm>
          <a:custGeom>
            <a:avLst/>
            <a:gdLst>
              <a:gd name="T0" fmla="*/ 0 w 338"/>
              <a:gd name="T1" fmla="*/ 1201338348 h 403"/>
              <a:gd name="T2" fmla="*/ 0 w 338"/>
              <a:gd name="T3" fmla="*/ 2147483646 h 403"/>
              <a:gd name="T4" fmla="*/ 2060832577 w 338"/>
              <a:gd name="T5" fmla="*/ 2147483646 h 403"/>
              <a:gd name="T6" fmla="*/ 1741322070 w 338"/>
              <a:gd name="T7" fmla="*/ 2147483646 h 403"/>
              <a:gd name="T8" fmla="*/ 2147483646 w 338"/>
              <a:gd name="T9" fmla="*/ 2147483646 h 403"/>
              <a:gd name="T10" fmla="*/ 2147483646 w 338"/>
              <a:gd name="T11" fmla="*/ 2147483646 h 403"/>
              <a:gd name="T12" fmla="*/ 2147483646 w 338"/>
              <a:gd name="T13" fmla="*/ 2147483646 h 403"/>
              <a:gd name="T14" fmla="*/ 2147483646 w 338"/>
              <a:gd name="T15" fmla="*/ 2147483646 h 403"/>
              <a:gd name="T16" fmla="*/ 2147483646 w 338"/>
              <a:gd name="T17" fmla="*/ 2147483646 h 403"/>
              <a:gd name="T18" fmla="*/ 2147483646 w 338"/>
              <a:gd name="T19" fmla="*/ 1938161496 h 403"/>
              <a:gd name="T20" fmla="*/ 2147483646 w 338"/>
              <a:gd name="T21" fmla="*/ 2034271126 h 403"/>
              <a:gd name="T22" fmla="*/ 2147483646 w 338"/>
              <a:gd name="T23" fmla="*/ 0 h 403"/>
              <a:gd name="T24" fmla="*/ 2147483646 w 338"/>
              <a:gd name="T25" fmla="*/ 0 h 403"/>
              <a:gd name="T26" fmla="*/ 0 w 338"/>
              <a:gd name="T27" fmla="*/ 1201338348 h 40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38" h="403">
                <a:moveTo>
                  <a:pt x="0" y="75"/>
                </a:moveTo>
                <a:cubicBezTo>
                  <a:pt x="0" y="403"/>
                  <a:pt x="0" y="403"/>
                  <a:pt x="0" y="403"/>
                </a:cubicBezTo>
                <a:cubicBezTo>
                  <a:pt x="129" y="349"/>
                  <a:pt x="129" y="349"/>
                  <a:pt x="129" y="349"/>
                </a:cubicBezTo>
                <a:cubicBezTo>
                  <a:pt x="123" y="339"/>
                  <a:pt x="110" y="315"/>
                  <a:pt x="109" y="297"/>
                </a:cubicBezTo>
                <a:cubicBezTo>
                  <a:pt x="108" y="281"/>
                  <a:pt x="114" y="245"/>
                  <a:pt x="145" y="243"/>
                </a:cubicBezTo>
                <a:cubicBezTo>
                  <a:pt x="179" y="241"/>
                  <a:pt x="179" y="264"/>
                  <a:pt x="179" y="283"/>
                </a:cubicBezTo>
                <a:cubicBezTo>
                  <a:pt x="180" y="297"/>
                  <a:pt x="173" y="322"/>
                  <a:pt x="170" y="332"/>
                </a:cubicBezTo>
                <a:cubicBezTo>
                  <a:pt x="252" y="298"/>
                  <a:pt x="252" y="298"/>
                  <a:pt x="252" y="298"/>
                </a:cubicBezTo>
                <a:cubicBezTo>
                  <a:pt x="252" y="170"/>
                  <a:pt x="252" y="170"/>
                  <a:pt x="252" y="170"/>
                </a:cubicBezTo>
                <a:cubicBezTo>
                  <a:pt x="281" y="173"/>
                  <a:pt x="338" y="175"/>
                  <a:pt x="331" y="121"/>
                </a:cubicBezTo>
                <a:cubicBezTo>
                  <a:pt x="325" y="74"/>
                  <a:pt x="275" y="109"/>
                  <a:pt x="252" y="127"/>
                </a:cubicBezTo>
                <a:cubicBezTo>
                  <a:pt x="252" y="0"/>
                  <a:pt x="252" y="0"/>
                  <a:pt x="252" y="0"/>
                </a:cubicBezTo>
                <a:cubicBezTo>
                  <a:pt x="252" y="0"/>
                  <a:pt x="252" y="0"/>
                  <a:pt x="252" y="0"/>
                </a:cubicBezTo>
                <a:lnTo>
                  <a:pt x="0" y="75"/>
                </a:ln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5" name="稻壳儿小白白(http://dwz.cn/Wu2UP)"/>
          <p:cNvSpPr>
            <a:spLocks/>
          </p:cNvSpPr>
          <p:nvPr/>
        </p:nvSpPr>
        <p:spPr bwMode="auto">
          <a:xfrm rot="900000">
            <a:off x="6500813" y="4183063"/>
            <a:ext cx="1135062" cy="1504950"/>
          </a:xfrm>
          <a:custGeom>
            <a:avLst/>
            <a:gdLst>
              <a:gd name="T0" fmla="*/ 2147483646 w 284"/>
              <a:gd name="T1" fmla="*/ 2018546208 h 376"/>
              <a:gd name="T2" fmla="*/ 2147483646 w 284"/>
              <a:gd name="T3" fmla="*/ 704888961 h 376"/>
              <a:gd name="T4" fmla="*/ 1357753970 w 284"/>
              <a:gd name="T5" fmla="*/ 1329679360 h 376"/>
              <a:gd name="T6" fmla="*/ 1357753970 w 284"/>
              <a:gd name="T7" fmla="*/ 2147483646 h 376"/>
              <a:gd name="T8" fmla="*/ 1389703568 w 284"/>
              <a:gd name="T9" fmla="*/ 2147483646 h 376"/>
              <a:gd name="T10" fmla="*/ 1357753970 w 284"/>
              <a:gd name="T11" fmla="*/ 2147483646 h 376"/>
              <a:gd name="T12" fmla="*/ 319471993 w 284"/>
              <a:gd name="T13" fmla="*/ 2147483646 h 376"/>
              <a:gd name="T14" fmla="*/ 1357753970 w 284"/>
              <a:gd name="T15" fmla="*/ 2147483646 h 376"/>
              <a:gd name="T16" fmla="*/ 1389703568 w 284"/>
              <a:gd name="T17" fmla="*/ 2147483646 h 376"/>
              <a:gd name="T18" fmla="*/ 1357753970 w 284"/>
              <a:gd name="T19" fmla="*/ 2147483646 h 376"/>
              <a:gd name="T20" fmla="*/ 1357753970 w 284"/>
              <a:gd name="T21" fmla="*/ 2147483646 h 376"/>
              <a:gd name="T22" fmla="*/ 2147483646 w 284"/>
              <a:gd name="T23" fmla="*/ 2147483646 h 376"/>
              <a:gd name="T24" fmla="*/ 2147483646 w 284"/>
              <a:gd name="T25" fmla="*/ 0 h 376"/>
              <a:gd name="T26" fmla="*/ 2147483646 w 284"/>
              <a:gd name="T27" fmla="*/ 480607384 h 376"/>
              <a:gd name="T28" fmla="*/ 2147483646 w 284"/>
              <a:gd name="T29" fmla="*/ 2018546208 h 37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84" h="376">
                <a:moveTo>
                  <a:pt x="199" y="126"/>
                </a:moveTo>
                <a:cubicBezTo>
                  <a:pt x="157" y="127"/>
                  <a:pt x="170" y="73"/>
                  <a:pt x="180" y="44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208"/>
                  <a:pt x="85" y="208"/>
                  <a:pt x="85" y="208"/>
                </a:cubicBezTo>
                <a:cubicBezTo>
                  <a:pt x="86" y="208"/>
                  <a:pt x="87" y="209"/>
                  <a:pt x="87" y="209"/>
                </a:cubicBezTo>
                <a:cubicBezTo>
                  <a:pt x="87" y="209"/>
                  <a:pt x="86" y="208"/>
                  <a:pt x="85" y="208"/>
                </a:cubicBezTo>
                <a:cubicBezTo>
                  <a:pt x="73" y="205"/>
                  <a:pt x="39" y="200"/>
                  <a:pt x="20" y="247"/>
                </a:cubicBezTo>
                <a:cubicBezTo>
                  <a:pt x="0" y="298"/>
                  <a:pt x="60" y="316"/>
                  <a:pt x="85" y="265"/>
                </a:cubicBezTo>
                <a:cubicBezTo>
                  <a:pt x="87" y="261"/>
                  <a:pt x="87" y="260"/>
                  <a:pt x="87" y="260"/>
                </a:cubicBezTo>
                <a:cubicBezTo>
                  <a:pt x="87" y="260"/>
                  <a:pt x="87" y="261"/>
                  <a:pt x="85" y="265"/>
                </a:cubicBezTo>
                <a:cubicBezTo>
                  <a:pt x="85" y="376"/>
                  <a:pt x="85" y="376"/>
                  <a:pt x="85" y="376"/>
                </a:cubicBezTo>
                <a:cubicBezTo>
                  <a:pt x="284" y="258"/>
                  <a:pt x="284" y="258"/>
                  <a:pt x="284" y="258"/>
                </a:cubicBezTo>
                <a:cubicBezTo>
                  <a:pt x="284" y="0"/>
                  <a:pt x="284" y="0"/>
                  <a:pt x="284" y="0"/>
                </a:cubicBezTo>
                <a:cubicBezTo>
                  <a:pt x="214" y="30"/>
                  <a:pt x="214" y="30"/>
                  <a:pt x="214" y="30"/>
                </a:cubicBezTo>
                <a:cubicBezTo>
                  <a:pt x="224" y="60"/>
                  <a:pt x="245" y="124"/>
                  <a:pt x="199" y="126"/>
                </a:cubicBezTo>
                <a:close/>
              </a:path>
            </a:pathLst>
          </a:custGeom>
          <a:solidFill>
            <a:srgbClr val="0E6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6" name="稻壳儿小白白(http://dwz.cn/Wu2UP)"/>
          <p:cNvSpPr>
            <a:spLocks/>
          </p:cNvSpPr>
          <p:nvPr/>
        </p:nvSpPr>
        <p:spPr bwMode="auto">
          <a:xfrm rot="900000">
            <a:off x="7105650" y="3163888"/>
            <a:ext cx="795338" cy="1608137"/>
          </a:xfrm>
          <a:custGeom>
            <a:avLst/>
            <a:gdLst>
              <a:gd name="T0" fmla="*/ 2147483646 w 199"/>
              <a:gd name="T1" fmla="*/ 0 h 401"/>
              <a:gd name="T2" fmla="*/ 2147483646 w 199"/>
              <a:gd name="T3" fmla="*/ 0 h 401"/>
              <a:gd name="T4" fmla="*/ 0 w 199"/>
              <a:gd name="T5" fmla="*/ 948877026 h 401"/>
              <a:gd name="T6" fmla="*/ 0 w 199"/>
              <a:gd name="T7" fmla="*/ 948877026 h 401"/>
              <a:gd name="T8" fmla="*/ 0 w 199"/>
              <a:gd name="T9" fmla="*/ 2147483646 h 401"/>
              <a:gd name="T10" fmla="*/ 1261897659 w 199"/>
              <a:gd name="T11" fmla="*/ 2147483646 h 401"/>
              <a:gd name="T12" fmla="*/ 0 w 199"/>
              <a:gd name="T13" fmla="*/ 2147483646 h 401"/>
              <a:gd name="T14" fmla="*/ 0 w 199"/>
              <a:gd name="T15" fmla="*/ 2147483646 h 401"/>
              <a:gd name="T16" fmla="*/ 1517472931 w 199"/>
              <a:gd name="T17" fmla="*/ 2147483646 h 401"/>
              <a:gd name="T18" fmla="*/ 1820968316 w 199"/>
              <a:gd name="T19" fmla="*/ 2147483646 h 401"/>
              <a:gd name="T20" fmla="*/ 2060568884 w 199"/>
              <a:gd name="T21" fmla="*/ 2147483646 h 401"/>
              <a:gd name="T22" fmla="*/ 2147483646 w 199"/>
              <a:gd name="T23" fmla="*/ 2147483646 h 401"/>
              <a:gd name="T24" fmla="*/ 2147483646 w 199"/>
              <a:gd name="T25" fmla="*/ 0 h 401"/>
              <a:gd name="T26" fmla="*/ 2147483646 w 199"/>
              <a:gd name="T27" fmla="*/ 0 h 40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9" h="401">
                <a:moveTo>
                  <a:pt x="198" y="0"/>
                </a:moveTo>
                <a:cubicBezTo>
                  <a:pt x="199" y="0"/>
                  <a:pt x="199" y="0"/>
                  <a:pt x="199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186"/>
                  <a:pt x="0" y="186"/>
                  <a:pt x="0" y="186"/>
                </a:cubicBezTo>
                <a:cubicBezTo>
                  <a:pt x="23" y="168"/>
                  <a:pt x="73" y="133"/>
                  <a:pt x="79" y="180"/>
                </a:cubicBezTo>
                <a:cubicBezTo>
                  <a:pt x="86" y="234"/>
                  <a:pt x="29" y="232"/>
                  <a:pt x="0" y="229"/>
                </a:cubicBezTo>
                <a:cubicBezTo>
                  <a:pt x="0" y="357"/>
                  <a:pt x="0" y="357"/>
                  <a:pt x="0" y="357"/>
                </a:cubicBezTo>
                <a:cubicBezTo>
                  <a:pt x="95" y="318"/>
                  <a:pt x="95" y="318"/>
                  <a:pt x="95" y="318"/>
                </a:cubicBezTo>
                <a:cubicBezTo>
                  <a:pt x="85" y="347"/>
                  <a:pt x="72" y="401"/>
                  <a:pt x="114" y="400"/>
                </a:cubicBezTo>
                <a:cubicBezTo>
                  <a:pt x="160" y="398"/>
                  <a:pt x="139" y="334"/>
                  <a:pt x="129" y="304"/>
                </a:cubicBezTo>
                <a:cubicBezTo>
                  <a:pt x="199" y="274"/>
                  <a:pt x="199" y="274"/>
                  <a:pt x="199" y="274"/>
                </a:cubicBezTo>
                <a:cubicBezTo>
                  <a:pt x="199" y="0"/>
                  <a:pt x="199" y="0"/>
                  <a:pt x="199" y="0"/>
                </a:cubicBezTo>
                <a:lnTo>
                  <a:pt x="198" y="0"/>
                </a:lnTo>
                <a:close/>
              </a:path>
            </a:pathLst>
          </a:custGeom>
          <a:solidFill>
            <a:srgbClr val="289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7" name="稻壳儿小白白(http://dwz.cn/Wu2UP)"/>
          <p:cNvSpPr>
            <a:spLocks/>
          </p:cNvSpPr>
          <p:nvPr/>
        </p:nvSpPr>
        <p:spPr bwMode="auto">
          <a:xfrm rot="900000">
            <a:off x="4248150" y="3276600"/>
            <a:ext cx="763588" cy="1770063"/>
          </a:xfrm>
          <a:custGeom>
            <a:avLst/>
            <a:gdLst>
              <a:gd name="T0" fmla="*/ 1949895918 w 191"/>
              <a:gd name="T1" fmla="*/ 2147483646 h 442"/>
              <a:gd name="T2" fmla="*/ 2147483646 w 191"/>
              <a:gd name="T3" fmla="*/ 2147483646 h 442"/>
              <a:gd name="T4" fmla="*/ 2147483646 w 191"/>
              <a:gd name="T5" fmla="*/ 2147483646 h 442"/>
              <a:gd name="T6" fmla="*/ 1630240391 w 191"/>
              <a:gd name="T7" fmla="*/ 1667883911 h 442"/>
              <a:gd name="T8" fmla="*/ 1310584863 w 191"/>
              <a:gd name="T9" fmla="*/ 128297530 h 442"/>
              <a:gd name="T10" fmla="*/ 1054862840 w 191"/>
              <a:gd name="T11" fmla="*/ 1411288850 h 442"/>
              <a:gd name="T12" fmla="*/ 0 w 191"/>
              <a:gd name="T13" fmla="*/ 930168107 h 442"/>
              <a:gd name="T14" fmla="*/ 0 w 191"/>
              <a:gd name="T15" fmla="*/ 2147483646 h 442"/>
              <a:gd name="T16" fmla="*/ 2147483646 w 191"/>
              <a:gd name="T17" fmla="*/ 2147483646 h 442"/>
              <a:gd name="T18" fmla="*/ 2147483646 w 191"/>
              <a:gd name="T19" fmla="*/ 2147483646 h 442"/>
              <a:gd name="T20" fmla="*/ 1949895918 w 191"/>
              <a:gd name="T21" fmla="*/ 2147483646 h 44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1" h="442">
                <a:moveTo>
                  <a:pt x="122" y="253"/>
                </a:moveTo>
                <a:cubicBezTo>
                  <a:pt x="137" y="210"/>
                  <a:pt x="175" y="248"/>
                  <a:pt x="191" y="268"/>
                </a:cubicBezTo>
                <a:cubicBezTo>
                  <a:pt x="191" y="144"/>
                  <a:pt x="191" y="144"/>
                  <a:pt x="191" y="144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18" y="78"/>
                  <a:pt x="120" y="0"/>
                  <a:pt x="82" y="8"/>
                </a:cubicBezTo>
                <a:cubicBezTo>
                  <a:pt x="47" y="16"/>
                  <a:pt x="60" y="67"/>
                  <a:pt x="66" y="8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325"/>
                  <a:pt x="0" y="325"/>
                  <a:pt x="0" y="325"/>
                </a:cubicBezTo>
                <a:cubicBezTo>
                  <a:pt x="191" y="442"/>
                  <a:pt x="191" y="442"/>
                  <a:pt x="191" y="442"/>
                </a:cubicBezTo>
                <a:cubicBezTo>
                  <a:pt x="191" y="316"/>
                  <a:pt x="191" y="316"/>
                  <a:pt x="191" y="316"/>
                </a:cubicBezTo>
                <a:cubicBezTo>
                  <a:pt x="167" y="322"/>
                  <a:pt x="105" y="299"/>
                  <a:pt x="122" y="253"/>
                </a:cubicBezTo>
                <a:close/>
              </a:path>
            </a:pathLst>
          </a:cu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8" name="稻壳儿小白白(http://dwz.cn/Wu2UP)"/>
          <p:cNvSpPr>
            <a:spLocks/>
          </p:cNvSpPr>
          <p:nvPr/>
        </p:nvSpPr>
        <p:spPr bwMode="auto">
          <a:xfrm rot="900000">
            <a:off x="4494213" y="4008438"/>
            <a:ext cx="1284287" cy="1774825"/>
          </a:xfrm>
          <a:custGeom>
            <a:avLst/>
            <a:gdLst>
              <a:gd name="T0" fmla="*/ 2147483646 w 321"/>
              <a:gd name="T1" fmla="*/ 1011217561 h 443"/>
              <a:gd name="T2" fmla="*/ 2147483646 w 321"/>
              <a:gd name="T3" fmla="*/ 2147483646 h 443"/>
              <a:gd name="T4" fmla="*/ 2147483646 w 321"/>
              <a:gd name="T5" fmla="*/ 706248140 h 443"/>
              <a:gd name="T6" fmla="*/ 1376615633 w 321"/>
              <a:gd name="T7" fmla="*/ 0 h 443"/>
              <a:gd name="T8" fmla="*/ 1376615633 w 321"/>
              <a:gd name="T9" fmla="*/ 1990332024 h 443"/>
              <a:gd name="T10" fmla="*/ 272120811 w 321"/>
              <a:gd name="T11" fmla="*/ 1749564793 h 443"/>
              <a:gd name="T12" fmla="*/ 1376615633 w 321"/>
              <a:gd name="T13" fmla="*/ 2147483646 h 443"/>
              <a:gd name="T14" fmla="*/ 1376615633 w 321"/>
              <a:gd name="T15" fmla="*/ 2147483646 h 443"/>
              <a:gd name="T16" fmla="*/ 2147483646 w 321"/>
              <a:gd name="T17" fmla="*/ 2147483646 h 443"/>
              <a:gd name="T18" fmla="*/ 2147483646 w 321"/>
              <a:gd name="T19" fmla="*/ 1701412148 h 443"/>
              <a:gd name="T20" fmla="*/ 2147483646 w 321"/>
              <a:gd name="T21" fmla="*/ 1011217561 h 44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21" h="443">
                <a:moveTo>
                  <a:pt x="226" y="63"/>
                </a:moveTo>
                <a:cubicBezTo>
                  <a:pt x="237" y="105"/>
                  <a:pt x="247" y="167"/>
                  <a:pt x="203" y="152"/>
                </a:cubicBezTo>
                <a:cubicBezTo>
                  <a:pt x="151" y="135"/>
                  <a:pt x="173" y="70"/>
                  <a:pt x="184" y="44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124"/>
                  <a:pt x="86" y="124"/>
                  <a:pt x="86" y="124"/>
                </a:cubicBezTo>
                <a:cubicBezTo>
                  <a:pt x="70" y="104"/>
                  <a:pt x="32" y="66"/>
                  <a:pt x="17" y="109"/>
                </a:cubicBezTo>
                <a:cubicBezTo>
                  <a:pt x="0" y="155"/>
                  <a:pt x="62" y="178"/>
                  <a:pt x="86" y="172"/>
                </a:cubicBezTo>
                <a:cubicBezTo>
                  <a:pt x="86" y="298"/>
                  <a:pt x="86" y="298"/>
                  <a:pt x="86" y="298"/>
                </a:cubicBezTo>
                <a:cubicBezTo>
                  <a:pt x="321" y="443"/>
                  <a:pt x="321" y="443"/>
                  <a:pt x="321" y="443"/>
                </a:cubicBezTo>
                <a:cubicBezTo>
                  <a:pt x="321" y="106"/>
                  <a:pt x="321" y="106"/>
                  <a:pt x="321" y="106"/>
                </a:cubicBezTo>
                <a:lnTo>
                  <a:pt x="226" y="63"/>
                </a:lnTo>
                <a:close/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4049" name="稻壳儿小白白(http://dwz.cn/Wu2UP)"/>
          <p:cNvGrpSpPr>
            <a:grpSpLocks/>
          </p:cNvGrpSpPr>
          <p:nvPr/>
        </p:nvGrpSpPr>
        <p:grpSpPr bwMode="auto">
          <a:xfrm>
            <a:off x="6407150" y="1862138"/>
            <a:ext cx="1606550" cy="515937"/>
            <a:chOff x="0" y="0"/>
            <a:chExt cx="1606953" cy="515155"/>
          </a:xfrm>
        </p:grpSpPr>
        <p:cxnSp>
          <p:nvCxnSpPr>
            <p:cNvPr id="44072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 flipV="1">
              <a:off x="0" y="0"/>
              <a:ext cx="220663" cy="515155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73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>
              <a:off x="220663" y="3591"/>
              <a:ext cx="1386290" cy="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4050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88" y="2627313"/>
            <a:ext cx="1652587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051" name="稻壳儿小白白(http://dwz.cn/Wu2UP)"/>
          <p:cNvCxnSpPr>
            <a:cxnSpLocks noChangeShapeType="1"/>
          </p:cNvCxnSpPr>
          <p:nvPr/>
        </p:nvCxnSpPr>
        <p:spPr bwMode="auto">
          <a:xfrm flipV="1">
            <a:off x="7481888" y="4965700"/>
            <a:ext cx="1385887" cy="0"/>
          </a:xfrm>
          <a:prstGeom prst="line">
            <a:avLst/>
          </a:prstGeom>
          <a:noFill/>
          <a:ln w="6350">
            <a:solidFill>
              <a:srgbClr val="D9D9D9"/>
            </a:solidFill>
            <a:prstDash val="sys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4052" name="稻壳儿小白白(http://dwz.cn/Wu2UP)"/>
          <p:cNvGrpSpPr>
            <a:grpSpLocks/>
          </p:cNvGrpSpPr>
          <p:nvPr/>
        </p:nvGrpSpPr>
        <p:grpSpPr bwMode="auto">
          <a:xfrm flipH="1">
            <a:off x="3400425" y="2474913"/>
            <a:ext cx="1349375" cy="514350"/>
            <a:chOff x="0" y="0"/>
            <a:chExt cx="1606953" cy="515155"/>
          </a:xfrm>
        </p:grpSpPr>
        <p:cxnSp>
          <p:nvCxnSpPr>
            <p:cNvPr id="44070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 flipV="1">
              <a:off x="0" y="0"/>
              <a:ext cx="220663" cy="515155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71" name="稻壳儿小白白(http://dwz.cn/Wu2UP)@|9FFC:0|FBC:0|LFC:14277081|LBC:16777215"/>
            <p:cNvCxnSpPr>
              <a:cxnSpLocks noChangeShapeType="1"/>
            </p:cNvCxnSpPr>
            <p:nvPr/>
          </p:nvCxnSpPr>
          <p:spPr bwMode="auto">
            <a:xfrm>
              <a:off x="220663" y="3591"/>
              <a:ext cx="1386290" cy="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053" name="稻壳儿小白白(http://dwz.cn/Wu2UP)"/>
          <p:cNvCxnSpPr>
            <a:cxnSpLocks noChangeShapeType="1"/>
          </p:cNvCxnSpPr>
          <p:nvPr/>
        </p:nvCxnSpPr>
        <p:spPr bwMode="auto">
          <a:xfrm flipH="1" flipV="1">
            <a:off x="3063875" y="4068763"/>
            <a:ext cx="1385888" cy="0"/>
          </a:xfrm>
          <a:prstGeom prst="line">
            <a:avLst/>
          </a:prstGeom>
          <a:noFill/>
          <a:ln w="6350">
            <a:solidFill>
              <a:srgbClr val="D9D9D9"/>
            </a:solidFill>
            <a:prstDash val="sys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4" name="稻壳儿小白白(http://dwz.cn/Wu2UP)"/>
          <p:cNvCxnSpPr>
            <a:cxnSpLocks noChangeShapeType="1"/>
          </p:cNvCxnSpPr>
          <p:nvPr/>
        </p:nvCxnSpPr>
        <p:spPr bwMode="auto">
          <a:xfrm flipH="1" flipV="1">
            <a:off x="3825875" y="5295900"/>
            <a:ext cx="1387475" cy="0"/>
          </a:xfrm>
          <a:prstGeom prst="line">
            <a:avLst/>
          </a:prstGeom>
          <a:noFill/>
          <a:ln w="6350">
            <a:solidFill>
              <a:srgbClr val="D9D9D9"/>
            </a:solidFill>
            <a:prstDash val="sys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9" name="稻壳儿小白白(http://dwz.cn/Wu2UP)"/>
          <p:cNvSpPr txBox="1">
            <a:spLocks noChangeArrowheads="1"/>
          </p:cNvSpPr>
          <p:nvPr/>
        </p:nvSpPr>
        <p:spPr bwMode="auto">
          <a:xfrm>
            <a:off x="1327268" y="4794362"/>
            <a:ext cx="255750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600" b="1" dirty="0" err="1"/>
              <a:t>drawCard</a:t>
            </a:r>
            <a:r>
              <a:rPr lang="en-US" altLang="zh-CN" sz="1600" b="1" dirty="0"/>
              <a:t>(address who, string wish)external</a:t>
            </a:r>
          </a:p>
        </p:txBody>
      </p:sp>
      <p:sp>
        <p:nvSpPr>
          <p:cNvPr id="44060" name="稻壳儿小白白(http://dwz.cn/Wu2UP)"/>
          <p:cNvSpPr txBox="1">
            <a:spLocks noChangeArrowheads="1"/>
          </p:cNvSpPr>
          <p:nvPr/>
        </p:nvSpPr>
        <p:spPr bwMode="auto">
          <a:xfrm>
            <a:off x="1524000" y="5314950"/>
            <a:ext cx="20193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600" dirty="0"/>
              <a:t>//</a:t>
            </a:r>
            <a:r>
              <a:rPr lang="zh-CN" altLang="en-US" sz="1600" dirty="0"/>
              <a:t>抽卡（得到卡片的等级和</a:t>
            </a:r>
            <a:r>
              <a:rPr lang="en-US" altLang="zh-CN" sz="1600" dirty="0"/>
              <a:t>id</a:t>
            </a:r>
            <a:r>
              <a:rPr lang="zh-CN" altLang="en-US" sz="1600" dirty="0"/>
              <a:t>）</a:t>
            </a:r>
            <a:endParaRPr lang="en-US" altLang="zh-CN" sz="1600" dirty="0"/>
          </a:p>
        </p:txBody>
      </p:sp>
      <p:sp>
        <p:nvSpPr>
          <p:cNvPr id="44061" name="稻壳儿小白白(http://dwz.cn/Wu2UP)"/>
          <p:cNvSpPr txBox="1">
            <a:spLocks noChangeArrowheads="1"/>
          </p:cNvSpPr>
          <p:nvPr/>
        </p:nvSpPr>
        <p:spPr bwMode="auto">
          <a:xfrm>
            <a:off x="9359156" y="2408235"/>
            <a:ext cx="255344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600" b="1" dirty="0" err="1"/>
              <a:t>buyCard</a:t>
            </a:r>
            <a:r>
              <a:rPr lang="en-US" altLang="zh-CN" sz="1600" b="1" dirty="0"/>
              <a:t>(address buyer, address </a:t>
            </a:r>
            <a:r>
              <a:rPr lang="en-US" altLang="zh-CN" sz="1600" b="1" dirty="0" err="1"/>
              <a:t>cardId</a:t>
            </a:r>
            <a:r>
              <a:rPr lang="en-US" altLang="zh-CN" sz="1600" b="1" dirty="0"/>
              <a:t>)external</a:t>
            </a:r>
          </a:p>
        </p:txBody>
      </p:sp>
      <p:sp>
        <p:nvSpPr>
          <p:cNvPr id="44062" name="稻壳儿小白白(http://dwz.cn/Wu2UP)"/>
          <p:cNvSpPr txBox="1">
            <a:spLocks noChangeArrowheads="1"/>
          </p:cNvSpPr>
          <p:nvPr/>
        </p:nvSpPr>
        <p:spPr bwMode="auto">
          <a:xfrm>
            <a:off x="9359156" y="3014259"/>
            <a:ext cx="20208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600" dirty="0"/>
              <a:t>//</a:t>
            </a:r>
            <a:r>
              <a:rPr lang="zh-CN" altLang="en-US" sz="1600" dirty="0"/>
              <a:t>购买卡片</a:t>
            </a:r>
            <a:endParaRPr lang="en-US" altLang="zh-CN" sz="1600" dirty="0"/>
          </a:p>
        </p:txBody>
      </p:sp>
      <p:sp>
        <p:nvSpPr>
          <p:cNvPr id="44065" name="稻壳儿小白白(http://dwz.cn/Wu2UP)"/>
          <p:cNvSpPr txBox="1">
            <a:spLocks noChangeArrowheads="1"/>
          </p:cNvSpPr>
          <p:nvPr/>
        </p:nvSpPr>
        <p:spPr bwMode="auto">
          <a:xfrm>
            <a:off x="9155113" y="4389594"/>
            <a:ext cx="2757487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600" b="1" dirty="0" err="1"/>
              <a:t>createCardAndGiveTo</a:t>
            </a:r>
            <a:r>
              <a:rPr lang="en-US" altLang="zh-CN" sz="1600" b="1" dirty="0"/>
              <a:t>(string name, address who, address </a:t>
            </a:r>
            <a:r>
              <a:rPr lang="en-US" altLang="zh-CN" sz="1600" b="1" dirty="0" err="1"/>
              <a:t>cardId</a:t>
            </a:r>
            <a:r>
              <a:rPr lang="en-US" altLang="zh-CN" sz="1600" b="1" dirty="0"/>
              <a:t>, string </a:t>
            </a:r>
            <a:r>
              <a:rPr lang="en-US" altLang="zh-CN" sz="1600" b="1" dirty="0" err="1"/>
              <a:t>url</a:t>
            </a:r>
            <a:r>
              <a:rPr lang="en-US" altLang="zh-CN" sz="1600" b="1" dirty="0"/>
              <a:t>, int8 level)external</a:t>
            </a:r>
            <a:endParaRPr lang="zh-CN" altLang="en-US" sz="1600" b="1" dirty="0"/>
          </a:p>
        </p:txBody>
      </p:sp>
      <p:sp>
        <p:nvSpPr>
          <p:cNvPr id="44066" name="稻壳儿小白白(http://dwz.cn/Wu2UP)"/>
          <p:cNvSpPr txBox="1">
            <a:spLocks noChangeArrowheads="1"/>
          </p:cNvSpPr>
          <p:nvPr/>
        </p:nvSpPr>
        <p:spPr bwMode="auto">
          <a:xfrm>
            <a:off x="9155113" y="5561171"/>
            <a:ext cx="20208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600" dirty="0"/>
              <a:t>//</a:t>
            </a:r>
            <a:r>
              <a:rPr lang="zh-CN" altLang="en-US" sz="1600" dirty="0"/>
              <a:t>抽卡（创建卡片和将卡片给抽卡者）</a:t>
            </a:r>
            <a:endParaRPr lang="en-US" altLang="zh-CN" sz="1600" dirty="0"/>
          </a:p>
        </p:txBody>
      </p:sp>
      <p:pic>
        <p:nvPicPr>
          <p:cNvPr id="44067" name="图片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68" name="文本框 47"/>
          <p:cNvSpPr txBox="1">
            <a:spLocks noChangeArrowheads="1"/>
          </p:cNvSpPr>
          <p:nvPr/>
        </p:nvSpPr>
        <p:spPr bwMode="auto">
          <a:xfrm>
            <a:off x="987425" y="266700"/>
            <a:ext cx="32989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智能合约与后端逻辑</a:t>
            </a:r>
          </a:p>
        </p:txBody>
      </p:sp>
      <p:sp>
        <p:nvSpPr>
          <p:cNvPr id="44069" name="文本框 63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2" name="文本框 47">
            <a:extLst>
              <a:ext uri="{FF2B5EF4-FFF2-40B4-BE49-F238E27FC236}">
                <a16:creationId xmlns:a16="http://schemas.microsoft.com/office/drawing/2014/main" id="{1FAF5224-6304-4447-9539-C57A1A509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476" y="993279"/>
            <a:ext cx="32989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市场合约</a:t>
            </a:r>
          </a:p>
        </p:txBody>
      </p:sp>
      <p:sp>
        <p:nvSpPr>
          <p:cNvPr id="43" name="稻壳儿小白白(http://dwz.cn/Wu2UP)">
            <a:extLst>
              <a:ext uri="{FF2B5EF4-FFF2-40B4-BE49-F238E27FC236}">
                <a16:creationId xmlns:a16="http://schemas.microsoft.com/office/drawing/2014/main" id="{2A422732-0080-4F25-B23A-A434EDAF4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95" y="1823721"/>
            <a:ext cx="294572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600" b="1" dirty="0" err="1"/>
              <a:t>buyDrawCards</a:t>
            </a:r>
            <a:r>
              <a:rPr lang="en-US" altLang="zh-CN" sz="1600" b="1" dirty="0"/>
              <a:t>(address </a:t>
            </a:r>
            <a:r>
              <a:rPr lang="en-US" altLang="zh-CN" sz="1600" b="1" dirty="0" err="1"/>
              <a:t>addr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uint</a:t>
            </a:r>
            <a:r>
              <a:rPr lang="en-US" altLang="zh-CN" sz="1600" b="1" dirty="0"/>
              <a:t> times)external returns(</a:t>
            </a:r>
            <a:r>
              <a:rPr lang="en-US" altLang="zh-CN" sz="1600" b="1" dirty="0" err="1"/>
              <a:t>uint</a:t>
            </a:r>
            <a:r>
              <a:rPr lang="en-US" altLang="zh-CN" sz="1600" b="1" dirty="0"/>
              <a:t>)</a:t>
            </a:r>
          </a:p>
        </p:txBody>
      </p:sp>
      <p:sp>
        <p:nvSpPr>
          <p:cNvPr id="44" name="稻壳儿小白白(http://dwz.cn/Wu2UP)">
            <a:extLst>
              <a:ext uri="{FF2B5EF4-FFF2-40B4-BE49-F238E27FC236}">
                <a16:creationId xmlns:a16="http://schemas.microsoft.com/office/drawing/2014/main" id="{F09E2D0B-B12C-4AEE-9F87-D5BD25E70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492" y="2613660"/>
            <a:ext cx="20208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600" dirty="0"/>
              <a:t>//</a:t>
            </a:r>
            <a:r>
              <a:rPr lang="zh-CN" altLang="en-US" sz="1600" dirty="0"/>
              <a:t>购买抽卡次数</a:t>
            </a:r>
            <a:endParaRPr lang="en-US" altLang="zh-CN" sz="1600" dirty="0"/>
          </a:p>
        </p:txBody>
      </p:sp>
      <p:sp>
        <p:nvSpPr>
          <p:cNvPr id="47" name="稻壳儿小白白(http://dwz.cn/Wu2UP)">
            <a:extLst>
              <a:ext uri="{FF2B5EF4-FFF2-40B4-BE49-F238E27FC236}">
                <a16:creationId xmlns:a16="http://schemas.microsoft.com/office/drawing/2014/main" id="{1BA91A17-24F4-4C9F-9B7E-BCE143AD1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912" y="1157843"/>
            <a:ext cx="294572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b="1" dirty="0" err="1"/>
              <a:t>pushCard</a:t>
            </a:r>
            <a:r>
              <a:rPr lang="en-US" altLang="zh-CN" sz="1600" b="1" dirty="0"/>
              <a:t>(address </a:t>
            </a:r>
            <a:r>
              <a:rPr lang="en-US" altLang="zh-CN" sz="1600" b="1" dirty="0" err="1"/>
              <a:t>cardId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uint</a:t>
            </a:r>
            <a:r>
              <a:rPr lang="en-US" altLang="zh-CN" sz="1600" b="1" dirty="0"/>
              <a:t> price)external returns(</a:t>
            </a:r>
            <a:r>
              <a:rPr lang="en-US" altLang="zh-CN" sz="1600" b="1" dirty="0" err="1"/>
              <a:t>uint</a:t>
            </a:r>
            <a:r>
              <a:rPr lang="en-US" altLang="zh-CN" sz="1600" b="1" dirty="0"/>
              <a:t>)</a:t>
            </a:r>
            <a:endParaRPr lang="en-US" altLang="zh-CN" sz="1600" b="1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8" name="稻壳儿小白白(http://dwz.cn/Wu2UP)">
            <a:extLst>
              <a:ext uri="{FF2B5EF4-FFF2-40B4-BE49-F238E27FC236}">
                <a16:creationId xmlns:a16="http://schemas.microsoft.com/office/drawing/2014/main" id="{17EBE302-4E5B-4AC9-B330-E12E0B0B9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168" y="1989579"/>
            <a:ext cx="2019300" cy="5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dirty="0"/>
              <a:t>//</a:t>
            </a:r>
            <a:r>
              <a:rPr lang="zh-CN" altLang="en-US" sz="1600" dirty="0"/>
              <a:t>上架卡片</a:t>
            </a:r>
            <a:endParaRPr lang="en-US" altLang="zh-CN" sz="1600" dirty="0"/>
          </a:p>
          <a:p>
            <a:pPr eaLnBrk="1" hangingPunct="1">
              <a:spcBef>
                <a:spcPct val="20000"/>
              </a:spcBef>
            </a:pPr>
            <a:endParaRPr lang="en-US" altLang="zh-CN" sz="16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49" name="稻壳儿小白白(http://dwz.cn/Wu2UP)">
            <a:extLst>
              <a:ext uri="{FF2B5EF4-FFF2-40B4-BE49-F238E27FC236}">
                <a16:creationId xmlns:a16="http://schemas.microsoft.com/office/drawing/2014/main" id="{F16048D8-094E-4AB3-AD14-F681A7EBD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95" y="3301955"/>
            <a:ext cx="290054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600" b="1" dirty="0" err="1"/>
              <a:t>pullCard</a:t>
            </a:r>
            <a:r>
              <a:rPr lang="en-US" altLang="zh-CN" sz="1600" b="1" dirty="0"/>
              <a:t>(address </a:t>
            </a:r>
            <a:r>
              <a:rPr lang="en-US" altLang="zh-CN" sz="1600" b="1" dirty="0" err="1"/>
              <a:t>cardId</a:t>
            </a:r>
            <a:r>
              <a:rPr lang="en-US" altLang="zh-CN" sz="1600" b="1" dirty="0"/>
              <a:t>)external returns(</a:t>
            </a:r>
            <a:r>
              <a:rPr lang="en-US" altLang="zh-CN" sz="1600" b="1" dirty="0" err="1"/>
              <a:t>uint</a:t>
            </a:r>
            <a:r>
              <a:rPr lang="en-US" altLang="zh-CN" sz="1600" b="1" dirty="0"/>
              <a:t>)</a:t>
            </a:r>
          </a:p>
        </p:txBody>
      </p:sp>
      <p:sp>
        <p:nvSpPr>
          <p:cNvPr id="50" name="稻壳儿小白白(http://dwz.cn/Wu2UP)">
            <a:extLst>
              <a:ext uri="{FF2B5EF4-FFF2-40B4-BE49-F238E27FC236}">
                <a16:creationId xmlns:a16="http://schemas.microsoft.com/office/drawing/2014/main" id="{F2FB1B12-24E4-40F6-9336-8B699D094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8" y="3940175"/>
            <a:ext cx="20208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600" dirty="0"/>
              <a:t>//</a:t>
            </a:r>
            <a:r>
              <a:rPr lang="zh-CN" altLang="en-US" sz="1600" dirty="0"/>
              <a:t>下架卡片</a:t>
            </a:r>
            <a:endParaRPr lang="en-US" altLang="zh-CN" sz="1600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稻壳儿小白白(http://dwz.cn/Wu2UP)"/>
          <p:cNvSpPr>
            <a:spLocks noEditPoints="1"/>
          </p:cNvSpPr>
          <p:nvPr/>
        </p:nvSpPr>
        <p:spPr bwMode="auto">
          <a:xfrm rot="-1550821">
            <a:off x="2386013" y="2041525"/>
            <a:ext cx="1627187" cy="3757613"/>
          </a:xfrm>
          <a:custGeom>
            <a:avLst/>
            <a:gdLst>
              <a:gd name="T0" fmla="*/ 0 w 168"/>
              <a:gd name="T1" fmla="*/ 2147483646 h 392"/>
              <a:gd name="T2" fmla="*/ 2147483646 w 168"/>
              <a:gd name="T3" fmla="*/ 2147483646 h 392"/>
              <a:gd name="T4" fmla="*/ 2147483646 w 168"/>
              <a:gd name="T5" fmla="*/ 2147483646 h 392"/>
              <a:gd name="T6" fmla="*/ 2147483646 w 168"/>
              <a:gd name="T7" fmla="*/ 2147483646 h 392"/>
              <a:gd name="T8" fmla="*/ 2147483646 w 168"/>
              <a:gd name="T9" fmla="*/ 2147483646 h 392"/>
              <a:gd name="T10" fmla="*/ 2147483646 w 168"/>
              <a:gd name="T11" fmla="*/ 2147483646 h 392"/>
              <a:gd name="T12" fmla="*/ 2147483646 w 168"/>
              <a:gd name="T13" fmla="*/ 2147483646 h 392"/>
              <a:gd name="T14" fmla="*/ 2147483646 w 168"/>
              <a:gd name="T15" fmla="*/ 2147483646 h 392"/>
              <a:gd name="T16" fmla="*/ 2147483646 w 168"/>
              <a:gd name="T17" fmla="*/ 2147483646 h 392"/>
              <a:gd name="T18" fmla="*/ 2147483646 w 168"/>
              <a:gd name="T19" fmla="*/ 2147483646 h 392"/>
              <a:gd name="T20" fmla="*/ 2147483646 w 168"/>
              <a:gd name="T21" fmla="*/ 2147483646 h 392"/>
              <a:gd name="T22" fmla="*/ 2147483646 w 168"/>
              <a:gd name="T23" fmla="*/ 2147483646 h 392"/>
              <a:gd name="T24" fmla="*/ 2147483646 w 168"/>
              <a:gd name="T25" fmla="*/ 2147483646 h 392"/>
              <a:gd name="T26" fmla="*/ 2147483646 w 168"/>
              <a:gd name="T27" fmla="*/ 2147483646 h 392"/>
              <a:gd name="T28" fmla="*/ 2147483646 w 168"/>
              <a:gd name="T29" fmla="*/ 2147483646 h 392"/>
              <a:gd name="T30" fmla="*/ 2147483646 w 168"/>
              <a:gd name="T31" fmla="*/ 2147483646 h 392"/>
              <a:gd name="T32" fmla="*/ 2147483646 w 168"/>
              <a:gd name="T33" fmla="*/ 2147483646 h 392"/>
              <a:gd name="T34" fmla="*/ 2147483646 w 168"/>
              <a:gd name="T35" fmla="*/ 2147483646 h 392"/>
              <a:gd name="T36" fmla="*/ 2147483646 w 168"/>
              <a:gd name="T37" fmla="*/ 2147483646 h 392"/>
              <a:gd name="T38" fmla="*/ 2147483646 w 168"/>
              <a:gd name="T39" fmla="*/ 2147483646 h 392"/>
              <a:gd name="T40" fmla="*/ 2147483646 w 168"/>
              <a:gd name="T41" fmla="*/ 2147483646 h 392"/>
              <a:gd name="T42" fmla="*/ 2147483646 w 168"/>
              <a:gd name="T43" fmla="*/ 2147483646 h 392"/>
              <a:gd name="T44" fmla="*/ 2147483646 w 168"/>
              <a:gd name="T45" fmla="*/ 2147483646 h 392"/>
              <a:gd name="T46" fmla="*/ 2147483646 w 168"/>
              <a:gd name="T47" fmla="*/ 2147483646 h 392"/>
              <a:gd name="T48" fmla="*/ 2147483646 w 168"/>
              <a:gd name="T49" fmla="*/ 2147483646 h 392"/>
              <a:gd name="T50" fmla="*/ 2147483646 w 168"/>
              <a:gd name="T51" fmla="*/ 2147483646 h 392"/>
              <a:gd name="T52" fmla="*/ 2147483646 w 168"/>
              <a:gd name="T53" fmla="*/ 2147483646 h 392"/>
              <a:gd name="T54" fmla="*/ 2147483646 w 168"/>
              <a:gd name="T55" fmla="*/ 2147483646 h 392"/>
              <a:gd name="T56" fmla="*/ 2147483646 w 168"/>
              <a:gd name="T57" fmla="*/ 2147483646 h 392"/>
              <a:gd name="T58" fmla="*/ 2147483646 w 168"/>
              <a:gd name="T59" fmla="*/ 0 h 392"/>
              <a:gd name="T60" fmla="*/ 2147483646 w 168"/>
              <a:gd name="T61" fmla="*/ 2147483646 h 392"/>
              <a:gd name="T62" fmla="*/ 0 w 168"/>
              <a:gd name="T63" fmla="*/ 2147483646 h 392"/>
              <a:gd name="T64" fmla="*/ 2147483646 w 168"/>
              <a:gd name="T65" fmla="*/ 2147483646 h 392"/>
              <a:gd name="T66" fmla="*/ 2147483646 w 168"/>
              <a:gd name="T67" fmla="*/ 2147483646 h 392"/>
              <a:gd name="T68" fmla="*/ 2147483646 w 168"/>
              <a:gd name="T69" fmla="*/ 2147483646 h 392"/>
              <a:gd name="T70" fmla="*/ 2147483646 w 168"/>
              <a:gd name="T71" fmla="*/ 2147483646 h 392"/>
              <a:gd name="T72" fmla="*/ 2147483646 w 168"/>
              <a:gd name="T73" fmla="*/ 2147483646 h 392"/>
              <a:gd name="T74" fmla="*/ 2147483646 w 168"/>
              <a:gd name="T75" fmla="*/ 2147483646 h 392"/>
              <a:gd name="T76" fmla="*/ 2147483646 w 168"/>
              <a:gd name="T77" fmla="*/ 2147483646 h 392"/>
              <a:gd name="T78" fmla="*/ 2147483646 w 168"/>
              <a:gd name="T79" fmla="*/ 2147483646 h 392"/>
              <a:gd name="T80" fmla="*/ 2147483646 w 168"/>
              <a:gd name="T81" fmla="*/ 2147483646 h 392"/>
              <a:gd name="T82" fmla="*/ 2147483646 w 168"/>
              <a:gd name="T83" fmla="*/ 2147483646 h 392"/>
              <a:gd name="T84" fmla="*/ 2147483646 w 168"/>
              <a:gd name="T85" fmla="*/ 2147483646 h 392"/>
              <a:gd name="T86" fmla="*/ 2147483646 w 168"/>
              <a:gd name="T87" fmla="*/ 2147483646 h 392"/>
              <a:gd name="T88" fmla="*/ 2147483646 w 168"/>
              <a:gd name="T89" fmla="*/ 2147483646 h 39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68" h="392">
                <a:moveTo>
                  <a:pt x="0" y="84"/>
                </a:moveTo>
                <a:cubicBezTo>
                  <a:pt x="0" y="112"/>
                  <a:pt x="23" y="134"/>
                  <a:pt x="50" y="134"/>
                </a:cubicBezTo>
                <a:cubicBezTo>
                  <a:pt x="54" y="134"/>
                  <a:pt x="57" y="134"/>
                  <a:pt x="61" y="133"/>
                </a:cubicBezTo>
                <a:cubicBezTo>
                  <a:pt x="61" y="148"/>
                  <a:pt x="61" y="148"/>
                  <a:pt x="61" y="148"/>
                </a:cubicBezTo>
                <a:cubicBezTo>
                  <a:pt x="73" y="154"/>
                  <a:pt x="73" y="154"/>
                  <a:pt x="73" y="154"/>
                </a:cubicBezTo>
                <a:cubicBezTo>
                  <a:pt x="73" y="278"/>
                  <a:pt x="73" y="278"/>
                  <a:pt x="73" y="278"/>
                </a:cubicBezTo>
                <a:cubicBezTo>
                  <a:pt x="61" y="284"/>
                  <a:pt x="61" y="284"/>
                  <a:pt x="61" y="284"/>
                </a:cubicBezTo>
                <a:cubicBezTo>
                  <a:pt x="61" y="377"/>
                  <a:pt x="61" y="377"/>
                  <a:pt x="61" y="377"/>
                </a:cubicBezTo>
                <a:cubicBezTo>
                  <a:pt x="61" y="385"/>
                  <a:pt x="67" y="392"/>
                  <a:pt x="75" y="392"/>
                </a:cubicBezTo>
                <a:cubicBezTo>
                  <a:pt x="93" y="392"/>
                  <a:pt x="93" y="392"/>
                  <a:pt x="93" y="392"/>
                </a:cubicBezTo>
                <a:cubicBezTo>
                  <a:pt x="101" y="392"/>
                  <a:pt x="107" y="385"/>
                  <a:pt x="107" y="377"/>
                </a:cubicBezTo>
                <a:cubicBezTo>
                  <a:pt x="107" y="357"/>
                  <a:pt x="107" y="357"/>
                  <a:pt x="107" y="357"/>
                </a:cubicBezTo>
                <a:cubicBezTo>
                  <a:pt x="143" y="357"/>
                  <a:pt x="143" y="357"/>
                  <a:pt x="143" y="357"/>
                </a:cubicBezTo>
                <a:cubicBezTo>
                  <a:pt x="150" y="357"/>
                  <a:pt x="157" y="350"/>
                  <a:pt x="157" y="343"/>
                </a:cubicBezTo>
                <a:cubicBezTo>
                  <a:pt x="157" y="335"/>
                  <a:pt x="150" y="329"/>
                  <a:pt x="143" y="329"/>
                </a:cubicBezTo>
                <a:cubicBezTo>
                  <a:pt x="107" y="329"/>
                  <a:pt x="107" y="329"/>
                  <a:pt x="107" y="329"/>
                </a:cubicBezTo>
                <a:cubicBezTo>
                  <a:pt x="107" y="321"/>
                  <a:pt x="107" y="321"/>
                  <a:pt x="107" y="321"/>
                </a:cubicBezTo>
                <a:cubicBezTo>
                  <a:pt x="143" y="321"/>
                  <a:pt x="143" y="321"/>
                  <a:pt x="143" y="321"/>
                </a:cubicBezTo>
                <a:cubicBezTo>
                  <a:pt x="150" y="321"/>
                  <a:pt x="157" y="314"/>
                  <a:pt x="157" y="307"/>
                </a:cubicBezTo>
                <a:cubicBezTo>
                  <a:pt x="157" y="299"/>
                  <a:pt x="150" y="293"/>
                  <a:pt x="143" y="293"/>
                </a:cubicBezTo>
                <a:cubicBezTo>
                  <a:pt x="107" y="293"/>
                  <a:pt x="107" y="293"/>
                  <a:pt x="107" y="293"/>
                </a:cubicBezTo>
                <a:cubicBezTo>
                  <a:pt x="107" y="283"/>
                  <a:pt x="107" y="283"/>
                  <a:pt x="107" y="283"/>
                </a:cubicBezTo>
                <a:cubicBezTo>
                  <a:pt x="95" y="277"/>
                  <a:pt x="95" y="277"/>
                  <a:pt x="95" y="277"/>
                </a:cubicBezTo>
                <a:cubicBezTo>
                  <a:pt x="95" y="156"/>
                  <a:pt x="95" y="156"/>
                  <a:pt x="95" y="156"/>
                </a:cubicBezTo>
                <a:cubicBezTo>
                  <a:pt x="107" y="150"/>
                  <a:pt x="107" y="150"/>
                  <a:pt x="107" y="150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10" y="134"/>
                  <a:pt x="114" y="134"/>
                  <a:pt x="117" y="134"/>
                </a:cubicBezTo>
                <a:cubicBezTo>
                  <a:pt x="145" y="134"/>
                  <a:pt x="168" y="112"/>
                  <a:pt x="168" y="84"/>
                </a:cubicBezTo>
                <a:cubicBezTo>
                  <a:pt x="168" y="61"/>
                  <a:pt x="153" y="42"/>
                  <a:pt x="132" y="36"/>
                </a:cubicBezTo>
                <a:cubicBezTo>
                  <a:pt x="126" y="15"/>
                  <a:pt x="107" y="0"/>
                  <a:pt x="84" y="0"/>
                </a:cubicBezTo>
                <a:cubicBezTo>
                  <a:pt x="61" y="0"/>
                  <a:pt x="42" y="15"/>
                  <a:pt x="36" y="36"/>
                </a:cubicBezTo>
                <a:cubicBezTo>
                  <a:pt x="15" y="42"/>
                  <a:pt x="0" y="61"/>
                  <a:pt x="0" y="84"/>
                </a:cubicBezTo>
                <a:close/>
                <a:moveTo>
                  <a:pt x="84" y="31"/>
                </a:moveTo>
                <a:cubicBezTo>
                  <a:pt x="97" y="31"/>
                  <a:pt x="107" y="41"/>
                  <a:pt x="107" y="54"/>
                </a:cubicBezTo>
                <a:cubicBezTo>
                  <a:pt x="107" y="57"/>
                  <a:pt x="106" y="59"/>
                  <a:pt x="106" y="62"/>
                </a:cubicBezTo>
                <a:cubicBezTo>
                  <a:pt x="119" y="62"/>
                  <a:pt x="129" y="73"/>
                  <a:pt x="129" y="87"/>
                </a:cubicBezTo>
                <a:cubicBezTo>
                  <a:pt x="129" y="100"/>
                  <a:pt x="118" y="111"/>
                  <a:pt x="105" y="111"/>
                </a:cubicBezTo>
                <a:cubicBezTo>
                  <a:pt x="96" y="111"/>
                  <a:pt x="88" y="107"/>
                  <a:pt x="84" y="100"/>
                </a:cubicBezTo>
                <a:cubicBezTo>
                  <a:pt x="79" y="107"/>
                  <a:pt x="72" y="111"/>
                  <a:pt x="63" y="111"/>
                </a:cubicBezTo>
                <a:cubicBezTo>
                  <a:pt x="49" y="111"/>
                  <a:pt x="38" y="100"/>
                  <a:pt x="38" y="87"/>
                </a:cubicBezTo>
                <a:cubicBezTo>
                  <a:pt x="38" y="73"/>
                  <a:pt x="49" y="62"/>
                  <a:pt x="62" y="62"/>
                </a:cubicBezTo>
                <a:cubicBezTo>
                  <a:pt x="61" y="59"/>
                  <a:pt x="61" y="57"/>
                  <a:pt x="61" y="54"/>
                </a:cubicBezTo>
                <a:cubicBezTo>
                  <a:pt x="61" y="41"/>
                  <a:pt x="71" y="31"/>
                  <a:pt x="84" y="31"/>
                </a:cubicBezTo>
                <a:close/>
                <a:moveTo>
                  <a:pt x="84" y="31"/>
                </a:moveTo>
                <a:cubicBezTo>
                  <a:pt x="84" y="31"/>
                  <a:pt x="84" y="31"/>
                  <a:pt x="84" y="31"/>
                </a:cubicBezTo>
              </a:path>
            </a:pathLst>
          </a:cu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7" name="稻壳儿小白白(http://dwz.cn/Wu2UP)"/>
          <p:cNvSpPr>
            <a:spLocks noChangeArrowheads="1"/>
          </p:cNvSpPr>
          <p:nvPr/>
        </p:nvSpPr>
        <p:spPr bwMode="auto">
          <a:xfrm rot="1568449">
            <a:off x="3321050" y="3441700"/>
            <a:ext cx="2786063" cy="998538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88" name="稻壳儿小白白(http://dwz.cn/Wu2UP)"/>
          <p:cNvSpPr>
            <a:spLocks noChangeArrowheads="1"/>
          </p:cNvSpPr>
          <p:nvPr/>
        </p:nvSpPr>
        <p:spPr bwMode="auto">
          <a:xfrm rot="1568449">
            <a:off x="3306763" y="3367088"/>
            <a:ext cx="2784475" cy="998537"/>
          </a:xfrm>
          <a:prstGeom prst="roundRect">
            <a:avLst>
              <a:gd name="adj" fmla="val 16667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 dirty="0" err="1">
                <a:solidFill>
                  <a:srgbClr val="FFFFFF"/>
                </a:solidFill>
                <a:sym typeface="Arial" panose="020B0604020202020204" pitchFamily="34" charset="0"/>
              </a:rPr>
              <a:t>drawCount</a:t>
            </a:r>
            <a:endParaRPr lang="en-US" altLang="zh-CN" b="1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89" name="稻壳儿小白白(http://dwz.cn/Wu2UP)"/>
          <p:cNvSpPr>
            <a:spLocks noChangeArrowheads="1"/>
          </p:cNvSpPr>
          <p:nvPr/>
        </p:nvSpPr>
        <p:spPr bwMode="auto">
          <a:xfrm rot="-3831552">
            <a:off x="3553618" y="3269457"/>
            <a:ext cx="258763" cy="2603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0" name="稻壳儿小白白(http://dwz.cn/Wu2UP)"/>
          <p:cNvSpPr>
            <a:spLocks noChangeArrowheads="1"/>
          </p:cNvSpPr>
          <p:nvPr/>
        </p:nvSpPr>
        <p:spPr bwMode="auto">
          <a:xfrm rot="-3831552">
            <a:off x="3226594" y="2674144"/>
            <a:ext cx="82550" cy="1042988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1" name="稻壳儿小白白(http://dwz.cn/Wu2UP)"/>
          <p:cNvSpPr>
            <a:spLocks noChangeArrowheads="1"/>
          </p:cNvSpPr>
          <p:nvPr/>
        </p:nvSpPr>
        <p:spPr bwMode="auto">
          <a:xfrm rot="140878">
            <a:off x="3740150" y="2505075"/>
            <a:ext cx="2786063" cy="998538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2" name="稻壳儿小白白(http://dwz.cn/Wu2UP)"/>
          <p:cNvSpPr>
            <a:spLocks noChangeArrowheads="1"/>
          </p:cNvSpPr>
          <p:nvPr/>
        </p:nvSpPr>
        <p:spPr bwMode="auto">
          <a:xfrm rot="140878">
            <a:off x="3695700" y="2447925"/>
            <a:ext cx="2786063" cy="998538"/>
          </a:xfrm>
          <a:prstGeom prst="roundRect">
            <a:avLst>
              <a:gd name="adj" fmla="val 16667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FFFFFF"/>
                </a:solidFill>
                <a:sym typeface="Arial" panose="020B0604020202020204" pitchFamily="34" charset="0"/>
              </a:rPr>
              <a:t>balance	</a:t>
            </a:r>
            <a:r>
              <a:rPr lang="zh-CN" altLang="en-US" b="1" dirty="0">
                <a:solidFill>
                  <a:srgbClr val="FFFFFF"/>
                </a:solidFill>
                <a:sym typeface="Arial" panose="020B0604020202020204" pitchFamily="34" charset="0"/>
              </a:rPr>
              <a:t> </a:t>
            </a:r>
            <a:endParaRPr lang="en-US" altLang="zh-CN" b="1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3" name="稻壳儿小白白(http://dwz.cn/Wu2UP)"/>
          <p:cNvSpPr>
            <a:spLocks noChangeArrowheads="1"/>
          </p:cNvSpPr>
          <p:nvPr/>
        </p:nvSpPr>
        <p:spPr bwMode="auto">
          <a:xfrm rot="-5259122">
            <a:off x="3840163" y="2800350"/>
            <a:ext cx="260350" cy="2603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4" name="稻壳儿小白白(http://dwz.cn/Wu2UP)"/>
          <p:cNvSpPr>
            <a:spLocks noChangeArrowheads="1"/>
          </p:cNvSpPr>
          <p:nvPr/>
        </p:nvSpPr>
        <p:spPr bwMode="auto">
          <a:xfrm rot="-5259122">
            <a:off x="3466307" y="2389981"/>
            <a:ext cx="82550" cy="1042987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5" name="稻壳儿小白白(http://dwz.cn/Wu2UP)"/>
          <p:cNvSpPr>
            <a:spLocks noChangeArrowheads="1"/>
          </p:cNvSpPr>
          <p:nvPr/>
        </p:nvSpPr>
        <p:spPr bwMode="auto">
          <a:xfrm rot="-1053712">
            <a:off x="3568700" y="1614488"/>
            <a:ext cx="2786063" cy="998537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6" name="稻壳儿小白白(http://dwz.cn/Wu2UP)"/>
          <p:cNvSpPr>
            <a:spLocks noChangeArrowheads="1"/>
          </p:cNvSpPr>
          <p:nvPr/>
        </p:nvSpPr>
        <p:spPr bwMode="auto">
          <a:xfrm rot="-1053712">
            <a:off x="3505200" y="1576388"/>
            <a:ext cx="2784475" cy="998537"/>
          </a:xfrm>
          <a:prstGeom prst="roundRect">
            <a:avLst>
              <a:gd name="adj" fmla="val 16667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FFFFFF"/>
                </a:solidFill>
                <a:sym typeface="Arial" panose="020B0604020202020204" pitchFamily="34" charset="0"/>
              </a:rPr>
              <a:t>name</a:t>
            </a:r>
          </a:p>
        </p:txBody>
      </p:sp>
      <p:sp>
        <p:nvSpPr>
          <p:cNvPr id="41997" name="稻壳儿小白白(http://dwz.cn/Wu2UP)"/>
          <p:cNvSpPr>
            <a:spLocks noChangeArrowheads="1"/>
          </p:cNvSpPr>
          <p:nvPr/>
        </p:nvSpPr>
        <p:spPr bwMode="auto">
          <a:xfrm rot="-6453712">
            <a:off x="3709988" y="2309813"/>
            <a:ext cx="260350" cy="2603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8" name="稻壳儿小白白(http://dwz.cn/Wu2UP)"/>
          <p:cNvSpPr>
            <a:spLocks noChangeArrowheads="1"/>
          </p:cNvSpPr>
          <p:nvPr/>
        </p:nvSpPr>
        <p:spPr bwMode="auto">
          <a:xfrm rot="-6453712">
            <a:off x="3358357" y="2058194"/>
            <a:ext cx="82550" cy="1042987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999" name="稻壳儿小白白(http://dwz.cn/Wu2UP)"/>
          <p:cNvSpPr>
            <a:spLocks noChangeArrowheads="1"/>
          </p:cNvSpPr>
          <p:nvPr/>
        </p:nvSpPr>
        <p:spPr bwMode="auto">
          <a:xfrm rot="18174686" flipH="1">
            <a:off x="123826" y="4168775"/>
            <a:ext cx="2786062" cy="998537"/>
          </a:xfrm>
          <a:prstGeom prst="roundRect">
            <a:avLst>
              <a:gd name="adj" fmla="val 16667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b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0" name="稻壳儿小白白(http://dwz.cn/Wu2UP)"/>
          <p:cNvSpPr>
            <a:spLocks noChangeArrowheads="1"/>
          </p:cNvSpPr>
          <p:nvPr/>
        </p:nvSpPr>
        <p:spPr bwMode="auto">
          <a:xfrm rot="18174686" flipH="1">
            <a:off x="98425" y="4097338"/>
            <a:ext cx="2786063" cy="998537"/>
          </a:xfrm>
          <a:prstGeom prst="roundRect">
            <a:avLst>
              <a:gd name="adj" fmla="val 16667"/>
            </a:avLst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b="1" dirty="0" err="1">
                <a:solidFill>
                  <a:srgbClr val="FFFFFF"/>
                </a:solidFill>
                <a:sym typeface="Arial" panose="020B0604020202020204" pitchFamily="34" charset="0"/>
              </a:rPr>
              <a:t>cardsId</a:t>
            </a:r>
            <a:endParaRPr lang="en-US" altLang="zh-CN" b="1" dirty="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1" name="稻壳儿小白白(http://dwz.cn/Wu2UP)"/>
          <p:cNvSpPr>
            <a:spLocks noChangeArrowheads="1"/>
          </p:cNvSpPr>
          <p:nvPr/>
        </p:nvSpPr>
        <p:spPr bwMode="auto">
          <a:xfrm rot="1974686" flipH="1">
            <a:off x="1992313" y="3543300"/>
            <a:ext cx="260350" cy="2603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2002" name="稻壳儿小白白(http://dwz.cn/Wu2UP)"/>
          <p:cNvSpPr>
            <a:spLocks noChangeArrowheads="1"/>
          </p:cNvSpPr>
          <p:nvPr/>
        </p:nvSpPr>
        <p:spPr bwMode="auto">
          <a:xfrm rot="1974686" flipH="1">
            <a:off x="2332038" y="2763838"/>
            <a:ext cx="84137" cy="1042987"/>
          </a:xfrm>
          <a:prstGeom prst="roundRect">
            <a:avLst>
              <a:gd name="adj" fmla="val 38542"/>
            </a:avLst>
          </a:prstGeom>
          <a:solidFill>
            <a:srgbClr val="ADB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42025" name="图片 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26" name="文本框 59"/>
          <p:cNvSpPr txBox="1">
            <a:spLocks noChangeArrowheads="1"/>
          </p:cNvSpPr>
          <p:nvPr/>
        </p:nvSpPr>
        <p:spPr bwMode="auto">
          <a:xfrm>
            <a:off x="987425" y="266700"/>
            <a:ext cx="3292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智能合约与后端逻辑</a:t>
            </a:r>
          </a:p>
        </p:txBody>
      </p:sp>
      <p:sp>
        <p:nvSpPr>
          <p:cNvPr id="42027" name="文本框 61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4" name="文本框 59">
            <a:extLst>
              <a:ext uri="{FF2B5EF4-FFF2-40B4-BE49-F238E27FC236}">
                <a16:creationId xmlns:a16="http://schemas.microsoft.com/office/drawing/2014/main" id="{25C26B49-4F0C-40A3-BDF0-F9D1359DD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384" y="1034189"/>
            <a:ext cx="27138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帐户管理合约</a:t>
            </a:r>
          </a:p>
          <a:p>
            <a:pPr eaLnBrk="1" hangingPunct="1"/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03A461-722C-403B-9C14-20993E566CF1}"/>
              </a:ext>
            </a:extLst>
          </p:cNvPr>
          <p:cNvSpPr/>
          <p:nvPr/>
        </p:nvSpPr>
        <p:spPr>
          <a:xfrm>
            <a:off x="6614843" y="1034189"/>
            <a:ext cx="54247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struct Account{</a:t>
            </a:r>
          </a:p>
          <a:p>
            <a:r>
              <a:rPr lang="en-US" altLang="zh-CN" b="1" dirty="0"/>
              <a:t>        string name;               //</a:t>
            </a:r>
            <a:r>
              <a:rPr lang="zh-CN" altLang="en-US" b="1" dirty="0"/>
              <a:t>账户的姓名</a:t>
            </a:r>
            <a:endParaRPr lang="en-US" altLang="zh-CN" b="1" dirty="0"/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uint</a:t>
            </a:r>
            <a:r>
              <a:rPr lang="en-US" altLang="zh-CN" b="1" dirty="0"/>
              <a:t> balance;              //</a:t>
            </a:r>
            <a:r>
              <a:rPr lang="zh-CN" altLang="en-US" b="1" dirty="0"/>
              <a:t>账户的余额</a:t>
            </a:r>
            <a:endParaRPr lang="en-US" altLang="zh-CN" b="1" dirty="0"/>
          </a:p>
          <a:p>
            <a:r>
              <a:rPr lang="en-US" altLang="zh-CN" b="1" dirty="0"/>
              <a:t>        uint32 </a:t>
            </a:r>
            <a:r>
              <a:rPr lang="en-US" altLang="zh-CN" b="1" dirty="0" err="1"/>
              <a:t>drawCount</a:t>
            </a:r>
            <a:r>
              <a:rPr lang="en-US" altLang="zh-CN" b="1" dirty="0"/>
              <a:t>;	 //</a:t>
            </a:r>
            <a:r>
              <a:rPr lang="zh-CN" altLang="en-US" b="1" dirty="0"/>
              <a:t>账户剩余的抽卡次数</a:t>
            </a:r>
            <a:endParaRPr lang="en-US" altLang="zh-CN" b="1" dirty="0"/>
          </a:p>
          <a:p>
            <a:r>
              <a:rPr lang="en-US" altLang="zh-CN" b="1" dirty="0"/>
              <a:t>        address[] </a:t>
            </a:r>
            <a:r>
              <a:rPr lang="en-US" altLang="zh-CN" b="1" dirty="0" err="1"/>
              <a:t>cardsId</a:t>
            </a:r>
            <a:r>
              <a:rPr lang="en-US" altLang="zh-CN" b="1" dirty="0"/>
              <a:t>;	 //</a:t>
            </a:r>
            <a:r>
              <a:rPr lang="zh-CN" altLang="en-US" b="1" dirty="0"/>
              <a:t>账户持有的所有卡片</a:t>
            </a:r>
            <a:r>
              <a:rPr lang="en-US" altLang="zh-CN" b="1" dirty="0"/>
              <a:t>id</a:t>
            </a:r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uint</a:t>
            </a:r>
            <a:r>
              <a:rPr lang="en-US" altLang="zh-CN" b="1" dirty="0"/>
              <a:t>[] </a:t>
            </a:r>
            <a:r>
              <a:rPr lang="en-US" altLang="zh-CN" b="1" dirty="0" err="1"/>
              <a:t>transactionsId</a:t>
            </a:r>
            <a:r>
              <a:rPr lang="en-US" altLang="zh-CN" b="1" dirty="0"/>
              <a:t>;//</a:t>
            </a:r>
            <a:r>
              <a:rPr lang="zh-CN" altLang="en-US" b="1" dirty="0"/>
              <a:t>账户参与的所有交易</a:t>
            </a:r>
            <a:r>
              <a:rPr lang="en-US" altLang="zh-CN" b="1" dirty="0"/>
              <a:t>id</a:t>
            </a:r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uint</a:t>
            </a:r>
            <a:r>
              <a:rPr lang="en-US" altLang="zh-CN" b="1" dirty="0"/>
              <a:t>[] </a:t>
            </a:r>
            <a:r>
              <a:rPr lang="en-US" altLang="zh-CN" b="1" dirty="0" err="1"/>
              <a:t>requestionsId</a:t>
            </a:r>
            <a:r>
              <a:rPr lang="en-US" altLang="zh-CN" b="1" dirty="0"/>
              <a:t>; //</a:t>
            </a:r>
            <a:r>
              <a:rPr lang="zh-CN" altLang="en-US" b="1" dirty="0"/>
              <a:t>账户收到的仲裁通知</a:t>
            </a:r>
            <a:endParaRPr lang="en-US" altLang="zh-CN" b="1" dirty="0"/>
          </a:p>
          <a:p>
            <a:r>
              <a:rPr lang="en-US" altLang="zh-CN" b="1" dirty="0"/>
              <a:t>    }</a:t>
            </a:r>
            <a:endParaRPr lang="zh-CN" altLang="en-US" b="1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32" name="图片 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33" name="文本框 47"/>
          <p:cNvSpPr txBox="1">
            <a:spLocks noChangeArrowheads="1"/>
          </p:cNvSpPr>
          <p:nvPr/>
        </p:nvSpPr>
        <p:spPr bwMode="auto">
          <a:xfrm>
            <a:off x="987425" y="266700"/>
            <a:ext cx="3521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智能合约与后端逻辑</a:t>
            </a:r>
          </a:p>
        </p:txBody>
      </p:sp>
      <p:sp>
        <p:nvSpPr>
          <p:cNvPr id="47134" name="文本框 48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6BA59F0A-4473-49FF-8B1B-90BC3923F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00" y="820315"/>
            <a:ext cx="10911344" cy="600434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框 13"/>
          <p:cNvSpPr txBox="1">
            <a:spLocks noChangeArrowheads="1"/>
          </p:cNvSpPr>
          <p:nvPr/>
        </p:nvSpPr>
        <p:spPr bwMode="auto">
          <a:xfrm>
            <a:off x="2967038" y="4416425"/>
            <a:ext cx="6064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前端与后端</a:t>
            </a:r>
          </a:p>
        </p:txBody>
      </p:sp>
      <p:grpSp>
        <p:nvGrpSpPr>
          <p:cNvPr id="36867" name="组合 4"/>
          <p:cNvGrpSpPr>
            <a:grpSpLocks noChangeAspect="1"/>
          </p:cNvGrpSpPr>
          <p:nvPr/>
        </p:nvGrpSpPr>
        <p:grpSpPr bwMode="auto"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36870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1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68" name="文本框 2"/>
          <p:cNvSpPr txBox="1">
            <a:spLocks noChangeArrowheads="1"/>
          </p:cNvSpPr>
          <p:nvPr/>
        </p:nvSpPr>
        <p:spPr bwMode="auto">
          <a:xfrm>
            <a:off x="5130800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26" name="图片 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27" name="文本框 88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前端与后端</a:t>
            </a:r>
          </a:p>
        </p:txBody>
      </p:sp>
      <p:sp>
        <p:nvSpPr>
          <p:cNvPr id="37928" name="文本框 89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EE274960-9A7E-4185-AB7D-95BEE3DEF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2391900"/>
            <a:ext cx="11468100" cy="229814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55" name="图片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6" name="文本框 36"/>
          <p:cNvSpPr txBox="1">
            <a:spLocks noChangeArrowheads="1"/>
          </p:cNvSpPr>
          <p:nvPr/>
        </p:nvSpPr>
        <p:spPr bwMode="auto">
          <a:xfrm>
            <a:off x="987425" y="266700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前端与后端</a:t>
            </a:r>
          </a:p>
        </p:txBody>
      </p:sp>
      <p:sp>
        <p:nvSpPr>
          <p:cNvPr id="39957" name="文本框 3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D518A873-FEC6-4E88-920E-877EC90A5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553652"/>
              </p:ext>
            </p:extLst>
          </p:nvPr>
        </p:nvGraphicFramePr>
        <p:xfrm>
          <a:off x="2159000" y="834727"/>
          <a:ext cx="7937866" cy="585497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250353">
                  <a:extLst>
                    <a:ext uri="{9D8B030D-6E8A-4147-A177-3AD203B41FA5}">
                      <a16:colId xmlns:a16="http://schemas.microsoft.com/office/drawing/2014/main" val="608226609"/>
                    </a:ext>
                  </a:extLst>
                </a:gridCol>
                <a:gridCol w="2040920">
                  <a:extLst>
                    <a:ext uri="{9D8B030D-6E8A-4147-A177-3AD203B41FA5}">
                      <a16:colId xmlns:a16="http://schemas.microsoft.com/office/drawing/2014/main" val="389234723"/>
                    </a:ext>
                  </a:extLst>
                </a:gridCol>
                <a:gridCol w="2646593">
                  <a:extLst>
                    <a:ext uri="{9D8B030D-6E8A-4147-A177-3AD203B41FA5}">
                      <a16:colId xmlns:a16="http://schemas.microsoft.com/office/drawing/2014/main" val="3048293899"/>
                    </a:ext>
                  </a:extLst>
                </a:gridCol>
              </a:tblGrid>
              <a:tr h="2545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</a:rPr>
                        <a:t>前端</a:t>
                      </a:r>
                      <a:r>
                        <a:rPr lang="zh-CN" sz="1600" kern="100" dirty="0">
                          <a:effectLst/>
                        </a:rPr>
                        <a:t>请求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url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对应</a:t>
                      </a:r>
                      <a:r>
                        <a:rPr lang="zh-CN" altLang="en-US" sz="1600" kern="100" dirty="0">
                          <a:effectLst/>
                        </a:rPr>
                        <a:t>后端</a:t>
                      </a:r>
                      <a:r>
                        <a:rPr lang="zh-CN" sz="1600" kern="100" dirty="0">
                          <a:effectLst/>
                        </a:rPr>
                        <a:t>控制器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463005"/>
                  </a:ext>
                </a:extLst>
              </a:tr>
              <a:tr h="2545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请求登录页面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IndexController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774465"/>
                  </a:ext>
                </a:extLst>
              </a:tr>
              <a:tr h="2545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请求发送校验码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/send_check_code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06743"/>
                  </a:ext>
                </a:extLst>
              </a:tr>
              <a:tr h="2545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注册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/sign_up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27088"/>
                  </a:ext>
                </a:extLst>
              </a:tr>
              <a:tr h="2545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登录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en-US" sz="1600" kern="100" dirty="0" err="1">
                          <a:effectLst/>
                        </a:rPr>
                        <a:t>sign_in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29032"/>
                  </a:ext>
                </a:extLst>
              </a:tr>
              <a:tr h="2545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获取账户信息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en-US" sz="1600" kern="100" dirty="0" err="1">
                          <a:effectLst/>
                        </a:rPr>
                        <a:t>get_account_info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AccountController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869120"/>
                  </a:ext>
                </a:extLst>
              </a:tr>
              <a:tr h="2545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获取卡片信息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/get_card_info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CardController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637133"/>
                  </a:ext>
                </a:extLst>
              </a:tr>
              <a:tr h="2545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设置卡片价格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/set_card_price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090881"/>
                  </a:ext>
                </a:extLst>
              </a:tr>
              <a:tr h="2545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获取正在出售的卡片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en-US" sz="1600" kern="100" dirty="0" err="1">
                          <a:effectLst/>
                        </a:rPr>
                        <a:t>get_cards_on_sale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MarketController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07483"/>
                  </a:ext>
                </a:extLst>
              </a:tr>
              <a:tr h="2545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购买卡片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/buy_card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914575"/>
                  </a:ext>
                </a:extLst>
              </a:tr>
              <a:tr h="2545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下架卡片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en-US" sz="1600" kern="100" dirty="0" err="1">
                          <a:effectLst/>
                        </a:rPr>
                        <a:t>pull_card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954195"/>
                  </a:ext>
                </a:extLst>
              </a:tr>
              <a:tr h="2545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上架卡片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en-US" sz="1600" kern="100" dirty="0" err="1">
                          <a:effectLst/>
                        </a:rPr>
                        <a:t>push_card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5197"/>
                  </a:ext>
                </a:extLst>
              </a:tr>
              <a:tr h="2545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抽卡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en-US" sz="1600" kern="100" dirty="0" err="1">
                          <a:effectLst/>
                        </a:rPr>
                        <a:t>draw_card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171359"/>
                  </a:ext>
                </a:extLst>
              </a:tr>
              <a:tr h="2545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充值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/recharge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14345"/>
                  </a:ext>
                </a:extLst>
              </a:tr>
              <a:tr h="2545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购买抽卡次数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en-US" sz="1600" kern="100" dirty="0" err="1">
                          <a:effectLst/>
                        </a:rPr>
                        <a:t>buy_draw_card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783027"/>
                  </a:ext>
                </a:extLst>
              </a:tr>
              <a:tr h="2545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（账户）申请仲裁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en-US" sz="1600" kern="100" dirty="0" err="1">
                          <a:effectLst/>
                        </a:rPr>
                        <a:t>apply_for_reverse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ReverseController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695630"/>
                  </a:ext>
                </a:extLst>
              </a:tr>
              <a:tr h="5091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获取所有仲裁信息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en-US" sz="1600" kern="100" dirty="0" err="1">
                          <a:effectLst/>
                        </a:rPr>
                        <a:t>get_reverse_applies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270121"/>
                  </a:ext>
                </a:extLst>
              </a:tr>
              <a:tr h="2545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获取单个仲裁信息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en-US" sz="1600" kern="100" dirty="0" err="1">
                          <a:effectLst/>
                        </a:rPr>
                        <a:t>get_reverse_info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248836"/>
                  </a:ext>
                </a:extLst>
              </a:tr>
              <a:tr h="2545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（管理员）发送仲裁信息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/send_reverse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087856"/>
                  </a:ext>
                </a:extLst>
              </a:tr>
              <a:tr h="2545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（被仲裁账户）同意或拒绝仲裁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en-US" sz="1600" kern="100" dirty="0" err="1">
                          <a:effectLst/>
                        </a:rPr>
                        <a:t>set_reverse_result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617515"/>
                  </a:ext>
                </a:extLst>
              </a:tr>
              <a:tr h="5091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获取交易信息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/get_transaction_info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TransactionController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19717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13"/>
          <p:cNvSpPr txBox="1">
            <a:spLocks noChangeArrowheads="1"/>
          </p:cNvSpPr>
          <p:nvPr/>
        </p:nvSpPr>
        <p:spPr bwMode="auto">
          <a:xfrm>
            <a:off x="2967038" y="4416425"/>
            <a:ext cx="6064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前端设计与实际演示</a:t>
            </a:r>
          </a:p>
        </p:txBody>
      </p:sp>
      <p:grpSp>
        <p:nvGrpSpPr>
          <p:cNvPr id="46083" name="组合 4"/>
          <p:cNvGrpSpPr>
            <a:grpSpLocks noChangeAspect="1"/>
          </p:cNvGrpSpPr>
          <p:nvPr/>
        </p:nvGrpSpPr>
        <p:grpSpPr bwMode="auto"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46086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7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084" name="文本框 2"/>
          <p:cNvSpPr txBox="1">
            <a:spLocks noChangeArrowheads="1"/>
          </p:cNvSpPr>
          <p:nvPr/>
        </p:nvSpPr>
        <p:spPr bwMode="auto">
          <a:xfrm>
            <a:off x="5130800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65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6" name="文本框 23"/>
          <p:cNvSpPr txBox="1">
            <a:spLocks noChangeArrowheads="1"/>
          </p:cNvSpPr>
          <p:nvPr/>
        </p:nvSpPr>
        <p:spPr bwMode="auto">
          <a:xfrm>
            <a:off x="987425" y="266700"/>
            <a:ext cx="3000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前端设计与实际演示</a:t>
            </a:r>
          </a:p>
        </p:txBody>
      </p:sp>
      <p:sp>
        <p:nvSpPr>
          <p:cNvPr id="53267" name="文本框 24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1978944-B5EE-438A-A1BB-C07833EB6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034" y="1095703"/>
            <a:ext cx="10304931" cy="564799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文本框 21"/>
          <p:cNvSpPr txBox="1">
            <a:spLocks noChangeArrowheads="1"/>
          </p:cNvSpPr>
          <p:nvPr/>
        </p:nvSpPr>
        <p:spPr bwMode="auto">
          <a:xfrm>
            <a:off x="6819900" y="1247775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125" name="图片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2146300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文本框 25"/>
          <p:cNvSpPr txBox="1">
            <a:spLocks noChangeArrowheads="1"/>
          </p:cNvSpPr>
          <p:nvPr/>
        </p:nvSpPr>
        <p:spPr bwMode="auto">
          <a:xfrm>
            <a:off x="7672388" y="2249488"/>
            <a:ext cx="342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智能合约与后端逻辑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F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27" name="文本框 26"/>
          <p:cNvSpPr txBox="1">
            <a:spLocks noChangeArrowheads="1"/>
          </p:cNvSpPr>
          <p:nvPr/>
        </p:nvSpPr>
        <p:spPr bwMode="auto">
          <a:xfrm>
            <a:off x="6819900" y="2159000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128" name="图片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3033713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文本框 28"/>
          <p:cNvSpPr txBox="1">
            <a:spLocks noChangeArrowheads="1"/>
          </p:cNvSpPr>
          <p:nvPr/>
        </p:nvSpPr>
        <p:spPr bwMode="auto">
          <a:xfrm>
            <a:off x="7672388" y="3136900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前端与后端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F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30" name="文本框 29"/>
          <p:cNvSpPr txBox="1">
            <a:spLocks noChangeArrowheads="1"/>
          </p:cNvSpPr>
          <p:nvPr/>
        </p:nvSpPr>
        <p:spPr bwMode="auto">
          <a:xfrm>
            <a:off x="6819900" y="3046413"/>
            <a:ext cx="5969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Impact" panose="020B0806030902050204" pitchFamily="34" charset="0"/>
              </a:rPr>
              <a:t>4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131" name="图片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3946525"/>
            <a:ext cx="72548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文本框 31"/>
          <p:cNvSpPr txBox="1">
            <a:spLocks noChangeArrowheads="1"/>
          </p:cNvSpPr>
          <p:nvPr/>
        </p:nvSpPr>
        <p:spPr bwMode="auto">
          <a:xfrm>
            <a:off x="7672388" y="4048125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F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前端设计与实际演示</a:t>
            </a:r>
          </a:p>
        </p:txBody>
      </p:sp>
      <p:sp>
        <p:nvSpPr>
          <p:cNvPr id="5133" name="文本框 33"/>
          <p:cNvSpPr txBox="1">
            <a:spLocks noChangeArrowheads="1"/>
          </p:cNvSpPr>
          <p:nvPr/>
        </p:nvSpPr>
        <p:spPr bwMode="auto">
          <a:xfrm>
            <a:off x="6819900" y="3959225"/>
            <a:ext cx="5969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Impact" panose="020B0806030902050204" pitchFamily="34" charset="0"/>
              </a:rPr>
              <a:t>5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134" name="图片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4857750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文本框 35"/>
          <p:cNvSpPr txBox="1">
            <a:spLocks noChangeArrowheads="1"/>
          </p:cNvSpPr>
          <p:nvPr/>
        </p:nvSpPr>
        <p:spPr bwMode="auto">
          <a:xfrm>
            <a:off x="7672388" y="4959350"/>
            <a:ext cx="342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项目测试与项目规划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F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36" name="文本框 37"/>
          <p:cNvSpPr txBox="1">
            <a:spLocks noChangeArrowheads="1"/>
          </p:cNvSpPr>
          <p:nvPr/>
        </p:nvSpPr>
        <p:spPr bwMode="auto">
          <a:xfrm>
            <a:off x="6819900" y="4870450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dirty="0">
                <a:solidFill>
                  <a:srgbClr val="FFFFFF"/>
                </a:solidFill>
                <a:latin typeface="Impact" panose="020B0806030902050204" pitchFamily="34" charset="0"/>
              </a:rPr>
              <a:t>6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137" name="图片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423863" y="1516063"/>
            <a:ext cx="5759450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文本框 32"/>
          <p:cNvSpPr txBox="1">
            <a:spLocks noChangeArrowheads="1"/>
          </p:cNvSpPr>
          <p:nvPr/>
        </p:nvSpPr>
        <p:spPr bwMode="auto">
          <a:xfrm>
            <a:off x="1250950" y="2717800"/>
            <a:ext cx="4445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6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4" name="图片 19">
            <a:extLst>
              <a:ext uri="{FF2B5EF4-FFF2-40B4-BE49-F238E27FC236}">
                <a16:creationId xmlns:a16="http://schemas.microsoft.com/office/drawing/2014/main" id="{20091B6C-3AEE-4D7D-B944-D7944F361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445293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20">
            <a:extLst>
              <a:ext uri="{FF2B5EF4-FFF2-40B4-BE49-F238E27FC236}">
                <a16:creationId xmlns:a16="http://schemas.microsoft.com/office/drawing/2014/main" id="{AE508E65-7FC3-4FCF-A166-F40419602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388" y="548481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F5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项目介绍与需求概览</a:t>
            </a:r>
          </a:p>
        </p:txBody>
      </p:sp>
      <p:sp>
        <p:nvSpPr>
          <p:cNvPr id="26" name="文本框 21">
            <a:extLst>
              <a:ext uri="{FF2B5EF4-FFF2-40B4-BE49-F238E27FC236}">
                <a16:creationId xmlns:a16="http://schemas.microsoft.com/office/drawing/2014/main" id="{9FE4C5AD-5DDB-4D21-8074-FFBE0B088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457993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7" name="图片 24">
            <a:extLst>
              <a:ext uri="{FF2B5EF4-FFF2-40B4-BE49-F238E27FC236}">
                <a16:creationId xmlns:a16="http://schemas.microsoft.com/office/drawing/2014/main" id="{7CB1E8EA-A985-46A3-B7C5-8D94D749A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1273705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文本框 25">
            <a:extLst>
              <a:ext uri="{FF2B5EF4-FFF2-40B4-BE49-F238E27FC236}">
                <a16:creationId xmlns:a16="http://schemas.microsoft.com/office/drawing/2014/main" id="{D0D6C1B7-D32A-480C-B45B-9EC9775A8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388" y="1376893"/>
            <a:ext cx="342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智能合约与典型场景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F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文本框 26">
            <a:extLst>
              <a:ext uri="{FF2B5EF4-FFF2-40B4-BE49-F238E27FC236}">
                <a16:creationId xmlns:a16="http://schemas.microsoft.com/office/drawing/2014/main" id="{FDD3660D-E01C-4711-90EE-CB947BD11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1286405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3" name="图片 34">
            <a:extLst>
              <a:ext uri="{FF2B5EF4-FFF2-40B4-BE49-F238E27FC236}">
                <a16:creationId xmlns:a16="http://schemas.microsoft.com/office/drawing/2014/main" id="{A2B3E8E8-9AD8-4579-B0A4-33C240444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5742781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文本框 35">
            <a:extLst>
              <a:ext uri="{FF2B5EF4-FFF2-40B4-BE49-F238E27FC236}">
                <a16:creationId xmlns:a16="http://schemas.microsoft.com/office/drawing/2014/main" id="{3C916ED3-51B6-4FFD-ABE7-F721D25E2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388" y="5844381"/>
            <a:ext cx="342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其他技术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F5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文本框 37">
            <a:extLst>
              <a:ext uri="{FF2B5EF4-FFF2-40B4-BE49-F238E27FC236}">
                <a16:creationId xmlns:a16="http://schemas.microsoft.com/office/drawing/2014/main" id="{682E87CE-DA45-4F86-9E5D-0B41F77CC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5755481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3971CC5-3113-41DA-AFA6-A6A75DAB1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899"/>
            <a:ext cx="4426226" cy="18195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7250751-57C3-4E91-911B-22731F5EA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772" y="777898"/>
            <a:ext cx="4426227" cy="18195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870616-3D35-49A2-836F-B39FE4407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37139"/>
            <a:ext cx="4426226" cy="21764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FB3156-9E1B-41CE-A4FD-7ED3F7B69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5771" y="2676851"/>
            <a:ext cx="4426228" cy="21764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B586CF-E922-43D8-BD0A-5F92309C3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853253"/>
            <a:ext cx="4426226" cy="20047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41A672-AD96-460F-930D-E8E8D253E2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5771" y="4932677"/>
            <a:ext cx="4426226" cy="1925324"/>
          </a:xfrm>
          <a:prstGeom prst="rect">
            <a:avLst/>
          </a:prstGeom>
        </p:spPr>
      </p:pic>
      <p:sp>
        <p:nvSpPr>
          <p:cNvPr id="10" name="文本框 23">
            <a:extLst>
              <a:ext uri="{FF2B5EF4-FFF2-40B4-BE49-F238E27FC236}">
                <a16:creationId xmlns:a16="http://schemas.microsoft.com/office/drawing/2014/main" id="{DFE10835-51AF-439E-A8C6-D10460753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266700"/>
            <a:ext cx="3000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前端设计与实际演示</a:t>
            </a:r>
          </a:p>
        </p:txBody>
      </p:sp>
      <p:sp>
        <p:nvSpPr>
          <p:cNvPr id="11" name="文本框 24">
            <a:extLst>
              <a:ext uri="{FF2B5EF4-FFF2-40B4-BE49-F238E27FC236}">
                <a16:creationId xmlns:a16="http://schemas.microsoft.com/office/drawing/2014/main" id="{18071A86-E799-4D62-B8BA-5BB79CB97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2" name="图片 22">
            <a:extLst>
              <a:ext uri="{FF2B5EF4-FFF2-40B4-BE49-F238E27FC236}">
                <a16:creationId xmlns:a16="http://schemas.microsoft.com/office/drawing/2014/main" id="{3CE83334-86F5-4685-96AC-73922AC91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74638" y="182575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24">
            <a:extLst>
              <a:ext uri="{FF2B5EF4-FFF2-40B4-BE49-F238E27FC236}">
                <a16:creationId xmlns:a16="http://schemas.microsoft.com/office/drawing/2014/main" id="{24BCBE4F-F473-405A-B7A3-2217479A1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200037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52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13"/>
          <p:cNvSpPr txBox="1">
            <a:spLocks noChangeArrowheads="1"/>
          </p:cNvSpPr>
          <p:nvPr/>
        </p:nvSpPr>
        <p:spPr bwMode="auto">
          <a:xfrm>
            <a:off x="2967038" y="4416425"/>
            <a:ext cx="6064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eaLnBrk="1" hangingPunct="1">
              <a:defRPr/>
            </a:pPr>
            <a:r>
              <a:rPr lang="zh-CN" altLang="en-US" sz="48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项目测试与项目规划</a:t>
            </a:r>
          </a:p>
        </p:txBody>
      </p:sp>
      <p:grpSp>
        <p:nvGrpSpPr>
          <p:cNvPr id="46083" name="组合 4"/>
          <p:cNvGrpSpPr>
            <a:grpSpLocks noChangeAspect="1"/>
          </p:cNvGrpSpPr>
          <p:nvPr/>
        </p:nvGrpSpPr>
        <p:grpSpPr bwMode="auto"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46086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7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084" name="文本框 2"/>
          <p:cNvSpPr txBox="1">
            <a:spLocks noChangeArrowheads="1"/>
          </p:cNvSpPr>
          <p:nvPr/>
        </p:nvSpPr>
        <p:spPr bwMode="auto">
          <a:xfrm>
            <a:off x="5130800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639662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65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6" name="文本框 23"/>
          <p:cNvSpPr txBox="1">
            <a:spLocks noChangeArrowheads="1"/>
          </p:cNvSpPr>
          <p:nvPr/>
        </p:nvSpPr>
        <p:spPr bwMode="auto">
          <a:xfrm>
            <a:off x="987425" y="266700"/>
            <a:ext cx="3000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项目测试与项目规划</a:t>
            </a:r>
          </a:p>
        </p:txBody>
      </p:sp>
      <p:sp>
        <p:nvSpPr>
          <p:cNvPr id="53267" name="文本框 24"/>
          <p:cNvSpPr txBox="1">
            <a:spLocks noChangeArrowheads="1"/>
          </p:cNvSpPr>
          <p:nvPr/>
        </p:nvSpPr>
        <p:spPr bwMode="auto">
          <a:xfrm>
            <a:off x="261938" y="1143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BB0B92-315F-431A-8A0C-A9EBFE387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00" y="728347"/>
            <a:ext cx="10439400" cy="615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72710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65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6" name="文本框 23"/>
          <p:cNvSpPr txBox="1">
            <a:spLocks noChangeArrowheads="1"/>
          </p:cNvSpPr>
          <p:nvPr/>
        </p:nvSpPr>
        <p:spPr bwMode="auto">
          <a:xfrm>
            <a:off x="987425" y="266700"/>
            <a:ext cx="3000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项目测试与项目规划</a:t>
            </a:r>
          </a:p>
        </p:txBody>
      </p:sp>
      <p:sp>
        <p:nvSpPr>
          <p:cNvPr id="53267" name="文本框 24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稻壳儿小白白(http://dwz.cn/Wu2UP)">
            <a:extLst>
              <a:ext uri="{FF2B5EF4-FFF2-40B4-BE49-F238E27FC236}">
                <a16:creationId xmlns:a16="http://schemas.microsoft.com/office/drawing/2014/main" id="{EF4464D3-8D75-4A22-A99A-89EEB21EF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831" y="2597188"/>
            <a:ext cx="5896769" cy="252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6600" b="1" dirty="0">
                <a:solidFill>
                  <a:srgbClr val="117A68"/>
                </a:solidFill>
                <a:sym typeface="Arial" panose="020B0604020202020204" pitchFamily="34" charset="0"/>
              </a:rPr>
              <a:t>测试文档解读</a:t>
            </a:r>
            <a:endParaRPr lang="en-US" altLang="zh-CN" sz="6600" b="1" dirty="0">
              <a:solidFill>
                <a:srgbClr val="117A68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en-US" altLang="zh-CN" sz="6600" b="1" dirty="0">
              <a:solidFill>
                <a:srgbClr val="117A68"/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070972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13"/>
          <p:cNvSpPr txBox="1">
            <a:spLocks noChangeArrowheads="1"/>
          </p:cNvSpPr>
          <p:nvPr/>
        </p:nvSpPr>
        <p:spPr bwMode="auto">
          <a:xfrm>
            <a:off x="4648200" y="4416425"/>
            <a:ext cx="43830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eaLnBrk="1" hangingPunct="1">
              <a:defRPr/>
            </a:pPr>
            <a:r>
              <a:rPr lang="zh-CN" altLang="en-US" sz="48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其他技术</a:t>
            </a:r>
          </a:p>
        </p:txBody>
      </p:sp>
      <p:grpSp>
        <p:nvGrpSpPr>
          <p:cNvPr id="46083" name="组合 4"/>
          <p:cNvGrpSpPr>
            <a:grpSpLocks noChangeAspect="1"/>
          </p:cNvGrpSpPr>
          <p:nvPr/>
        </p:nvGrpSpPr>
        <p:grpSpPr bwMode="auto"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46086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7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084" name="文本框 2"/>
          <p:cNvSpPr txBox="1">
            <a:spLocks noChangeArrowheads="1"/>
          </p:cNvSpPr>
          <p:nvPr/>
        </p:nvSpPr>
        <p:spPr bwMode="auto">
          <a:xfrm>
            <a:off x="5130800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</a:rPr>
              <a:t>7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191592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65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6" name="文本框 23"/>
          <p:cNvSpPr txBox="1">
            <a:spLocks noChangeArrowheads="1"/>
          </p:cNvSpPr>
          <p:nvPr/>
        </p:nvSpPr>
        <p:spPr bwMode="auto">
          <a:xfrm>
            <a:off x="987425" y="266700"/>
            <a:ext cx="3000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其他技术</a:t>
            </a:r>
          </a:p>
        </p:txBody>
      </p:sp>
      <p:sp>
        <p:nvSpPr>
          <p:cNvPr id="53267" name="文本框 24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7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BA924FC-4DE3-4426-830B-CB7A3C5CCAE9}"/>
              </a:ext>
            </a:extLst>
          </p:cNvPr>
          <p:cNvSpPr/>
          <p:nvPr/>
        </p:nvSpPr>
        <p:spPr>
          <a:xfrm>
            <a:off x="3048000" y="458956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下载安装</a:t>
            </a:r>
            <a:r>
              <a:rPr lang="en-US" altLang="zh-CN" sz="2400" dirty="0"/>
              <a:t>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联盟链初始化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初始化机构</a:t>
            </a:r>
            <a:r>
              <a:rPr lang="en-US" altLang="zh-CN" sz="2000" dirty="0"/>
              <a:t>A</a:t>
            </a:r>
            <a:r>
              <a:rPr lang="zh-CN" altLang="en-US" sz="2000" dirty="0"/>
              <a:t>，</a:t>
            </a:r>
            <a:r>
              <a:rPr lang="en-US" altLang="zh-CN" sz="2000" dirty="0"/>
              <a:t>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初始化链证书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机构</a:t>
            </a:r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B</a:t>
            </a:r>
            <a:r>
              <a:rPr lang="zh-CN" altLang="en-US" sz="2400" dirty="0"/>
              <a:t>构建群组</a:t>
            </a:r>
            <a:r>
              <a:rPr lang="en-US" altLang="zh-CN" sz="2400" dirty="0"/>
              <a:t>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初始化机构</a:t>
            </a:r>
            <a:r>
              <a:rPr lang="en-US" altLang="zh-CN" sz="2000" dirty="0"/>
              <a:t>A</a:t>
            </a:r>
            <a:r>
              <a:rPr lang="zh-CN" altLang="en-US" sz="2000" dirty="0"/>
              <a:t>，</a:t>
            </a:r>
            <a:r>
              <a:rPr lang="en-US" altLang="zh-CN" sz="2000" dirty="0"/>
              <a:t>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机构</a:t>
            </a:r>
            <a:r>
              <a:rPr lang="en-US" altLang="zh-CN" sz="2000" dirty="0"/>
              <a:t>A</a:t>
            </a:r>
            <a:r>
              <a:rPr lang="zh-CN" altLang="en-US" sz="2000" dirty="0"/>
              <a:t>，</a:t>
            </a:r>
            <a:r>
              <a:rPr lang="en-US" altLang="zh-CN" sz="2000" dirty="0"/>
              <a:t>B</a:t>
            </a:r>
            <a:r>
              <a:rPr lang="zh-CN" altLang="en-US" sz="2000" dirty="0"/>
              <a:t>修改配置文件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机构</a:t>
            </a:r>
            <a:r>
              <a:rPr lang="en-US" altLang="zh-CN" sz="2000" dirty="0"/>
              <a:t>A</a:t>
            </a:r>
            <a:r>
              <a:rPr lang="zh-CN" altLang="en-US" sz="2000" dirty="0"/>
              <a:t>，</a:t>
            </a:r>
            <a:r>
              <a:rPr lang="en-US" altLang="zh-CN" sz="2000" dirty="0"/>
              <a:t>B</a:t>
            </a:r>
            <a:r>
              <a:rPr lang="zh-CN" altLang="en-US" sz="2000" dirty="0"/>
              <a:t>生成并发送节点信息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机构</a:t>
            </a:r>
            <a:r>
              <a:rPr lang="en-US" altLang="zh-CN" sz="2000" dirty="0"/>
              <a:t>A</a:t>
            </a:r>
            <a:r>
              <a:rPr lang="zh-CN" altLang="en-US" sz="2000" dirty="0"/>
              <a:t>生成群组</a:t>
            </a:r>
            <a:r>
              <a:rPr lang="en-US" altLang="zh-CN" sz="2000" dirty="0"/>
              <a:t>1</a:t>
            </a:r>
            <a:r>
              <a:rPr lang="zh-CN" altLang="en-US" sz="2000" dirty="0"/>
              <a:t>创世区块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机构</a:t>
            </a:r>
            <a:r>
              <a:rPr lang="en-US" altLang="zh-CN" sz="2000" dirty="0"/>
              <a:t>A</a:t>
            </a:r>
            <a:r>
              <a:rPr lang="zh-CN" altLang="en-US" sz="2000" dirty="0"/>
              <a:t>，</a:t>
            </a:r>
            <a:r>
              <a:rPr lang="en-US" altLang="zh-CN" sz="2000" dirty="0"/>
              <a:t>B</a:t>
            </a:r>
            <a:r>
              <a:rPr lang="zh-CN" altLang="en-US" sz="2000" dirty="0"/>
              <a:t>生成所属节点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证书授权机构初始化机构</a:t>
            </a:r>
            <a:r>
              <a:rPr lang="en-US" altLang="zh-CN" sz="2400" dirty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机构</a:t>
            </a:r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C</a:t>
            </a:r>
            <a:r>
              <a:rPr lang="zh-CN" altLang="en-US" sz="2400" dirty="0"/>
              <a:t>构建群组</a:t>
            </a:r>
            <a:r>
              <a:rPr lang="en-US" altLang="zh-CN" sz="2400" dirty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机构</a:t>
            </a:r>
            <a:r>
              <a:rPr lang="en-US" altLang="zh-CN" sz="2000" dirty="0"/>
              <a:t>A</a:t>
            </a:r>
            <a:r>
              <a:rPr lang="zh-CN" altLang="en-US" sz="2000" dirty="0"/>
              <a:t>发送节点信息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机构</a:t>
            </a:r>
            <a:r>
              <a:rPr lang="en-US" altLang="zh-CN" sz="2000" dirty="0"/>
              <a:t>C</a:t>
            </a:r>
            <a:r>
              <a:rPr lang="zh-CN" altLang="en-US" sz="2000" dirty="0"/>
              <a:t>修改配置文件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机构</a:t>
            </a:r>
            <a:r>
              <a:rPr lang="en-US" altLang="zh-CN" sz="2000" dirty="0"/>
              <a:t>C</a:t>
            </a:r>
            <a:r>
              <a:rPr lang="zh-CN" altLang="en-US" sz="2000" dirty="0"/>
              <a:t>生成并发送节点信息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机构</a:t>
            </a:r>
            <a:r>
              <a:rPr lang="en-US" altLang="zh-CN" sz="2000" dirty="0"/>
              <a:t>C</a:t>
            </a:r>
            <a:r>
              <a:rPr lang="zh-CN" altLang="en-US" sz="2000" dirty="0"/>
              <a:t>生成群组</a:t>
            </a:r>
            <a:r>
              <a:rPr lang="en-US" altLang="zh-CN" sz="2000" dirty="0"/>
              <a:t>2</a:t>
            </a:r>
            <a:r>
              <a:rPr lang="zh-CN" altLang="en-US" sz="2000" dirty="0"/>
              <a:t>创世区块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机构</a:t>
            </a:r>
            <a:r>
              <a:rPr lang="en-US" altLang="zh-CN" sz="2000" dirty="0"/>
              <a:t>C</a:t>
            </a:r>
            <a:r>
              <a:rPr lang="zh-CN" altLang="en-US" sz="2000" dirty="0"/>
              <a:t>生成所属节点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机构</a:t>
            </a:r>
            <a:r>
              <a:rPr lang="en-US" altLang="zh-CN" sz="2000" dirty="0"/>
              <a:t>A</a:t>
            </a:r>
            <a:r>
              <a:rPr lang="zh-CN" altLang="en-US" sz="2000" dirty="0"/>
              <a:t>为现有节点初始化群组</a:t>
            </a:r>
            <a:r>
              <a:rPr lang="en-US" altLang="zh-CN" sz="2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04820996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65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6" name="文本框 23"/>
          <p:cNvSpPr txBox="1">
            <a:spLocks noChangeArrowheads="1"/>
          </p:cNvSpPr>
          <p:nvPr/>
        </p:nvSpPr>
        <p:spPr bwMode="auto">
          <a:xfrm>
            <a:off x="987425" y="266700"/>
            <a:ext cx="30003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其他技术</a:t>
            </a:r>
            <a:endParaRPr lang="en-US" altLang="zh-CN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  <a:p>
            <a:pPr eaLnBrk="1" hangingPunct="1"/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53267" name="文本框 24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7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稻壳儿小白白(http://dwz.cn/Wu2UP)">
            <a:extLst>
              <a:ext uri="{FF2B5EF4-FFF2-40B4-BE49-F238E27FC236}">
                <a16:creationId xmlns:a16="http://schemas.microsoft.com/office/drawing/2014/main" id="{EF4464D3-8D75-4A22-A99A-89EEB21EF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2597188"/>
            <a:ext cx="6858000" cy="111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6600" b="1" dirty="0">
                <a:solidFill>
                  <a:srgbClr val="117A68"/>
                </a:solidFill>
                <a:sym typeface="Arial" panose="020B0604020202020204" pitchFamily="34" charset="0"/>
              </a:rPr>
              <a:t>类比特币概要设计</a:t>
            </a:r>
            <a:endParaRPr lang="en-US" altLang="zh-CN" sz="6600" b="1" dirty="0">
              <a:solidFill>
                <a:srgbClr val="117A68"/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7755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2967038" y="4416425"/>
            <a:ext cx="6064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项目介绍与需求概览</a:t>
            </a:r>
          </a:p>
        </p:txBody>
      </p:sp>
      <p:grpSp>
        <p:nvGrpSpPr>
          <p:cNvPr id="6147" name="组合 4"/>
          <p:cNvGrpSpPr>
            <a:grpSpLocks noChangeAspect="1"/>
          </p:cNvGrpSpPr>
          <p:nvPr/>
        </p:nvGrpSpPr>
        <p:grpSpPr bwMode="auto"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6150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1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文本框 2"/>
          <p:cNvSpPr txBox="1">
            <a:spLocks noChangeArrowheads="1"/>
          </p:cNvSpPr>
          <p:nvPr/>
        </p:nvSpPr>
        <p:spPr bwMode="auto">
          <a:xfrm>
            <a:off x="5130800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7" name="图片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8" name="文本框 46"/>
          <p:cNvSpPr txBox="1">
            <a:spLocks noChangeArrowheads="1"/>
          </p:cNvSpPr>
          <p:nvPr/>
        </p:nvSpPr>
        <p:spPr bwMode="auto">
          <a:xfrm>
            <a:off x="987425" y="266700"/>
            <a:ext cx="325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项目介绍与需求概览</a:t>
            </a:r>
          </a:p>
        </p:txBody>
      </p:sp>
      <p:sp>
        <p:nvSpPr>
          <p:cNvPr id="7189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B14E560-4AF7-43ED-A64C-79B2BE81A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86" y="1458758"/>
            <a:ext cx="6820179" cy="3437054"/>
          </a:xfrm>
          <a:prstGeom prst="rect">
            <a:avLst/>
          </a:prstGeom>
        </p:spPr>
      </p:pic>
      <p:sp>
        <p:nvSpPr>
          <p:cNvPr id="24" name="稻壳儿小白白(http://dwz.cn/Wu2UP)">
            <a:extLst>
              <a:ext uri="{FF2B5EF4-FFF2-40B4-BE49-F238E27FC236}">
                <a16:creationId xmlns:a16="http://schemas.microsoft.com/office/drawing/2014/main" id="{7F497B25-B2C3-42BB-9A4B-DEB82478D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422" y="3429000"/>
            <a:ext cx="4503737" cy="293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今日方舟是一款基于</a:t>
            </a:r>
            <a:r>
              <a:rPr lang="zh-CN" altLang="en-US" b="1" dirty="0">
                <a:solidFill>
                  <a:srgbClr val="117A68"/>
                </a:solidFill>
                <a:sym typeface="Arial" panose="020B0604020202020204" pitchFamily="34" charset="0"/>
              </a:rPr>
              <a:t>区块链</a:t>
            </a:r>
            <a:r>
              <a:rPr lang="zh-CN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的集换式卡牌游戏</a:t>
            </a:r>
            <a:endParaRPr lang="en-US" altLang="zh-CN" sz="1600" dirty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你可以通过</a:t>
            </a:r>
            <a:r>
              <a:rPr lang="zh-CN" altLang="en-US" b="1" dirty="0">
                <a:solidFill>
                  <a:srgbClr val="117A68"/>
                </a:solidFill>
                <a:sym typeface="Arial" panose="020B0604020202020204" pitchFamily="34" charset="0"/>
              </a:rPr>
              <a:t>抽取</a:t>
            </a:r>
            <a:r>
              <a:rPr lang="zh-CN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获得你喜欢的卡片</a:t>
            </a:r>
            <a:endParaRPr lang="en-US" altLang="zh-CN" sz="1600" dirty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你可以通过</a:t>
            </a:r>
            <a:r>
              <a:rPr lang="zh-CN" altLang="en-US" b="1" dirty="0">
                <a:solidFill>
                  <a:srgbClr val="117A68"/>
                </a:solidFill>
                <a:sym typeface="Arial" panose="020B0604020202020204" pitchFamily="34" charset="0"/>
              </a:rPr>
              <a:t>交易</a:t>
            </a:r>
            <a:r>
              <a:rPr lang="zh-CN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挣取货币或购买卡片</a:t>
            </a:r>
            <a:endParaRPr lang="en-US" altLang="zh-CN" sz="1600" dirty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卡片抽取的算法是</a:t>
            </a:r>
            <a:r>
              <a:rPr lang="zh-CN" altLang="en-US" b="1" dirty="0">
                <a:solidFill>
                  <a:srgbClr val="117A68"/>
                </a:solidFill>
                <a:sym typeface="Arial" panose="020B0604020202020204" pitchFamily="34" charset="0"/>
              </a:rPr>
              <a:t>透明</a:t>
            </a:r>
            <a:r>
              <a:rPr lang="zh-CN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而</a:t>
            </a:r>
            <a:r>
              <a:rPr lang="zh-CN" altLang="en-US" b="1" dirty="0">
                <a:solidFill>
                  <a:srgbClr val="117A68"/>
                </a:solidFill>
                <a:sym typeface="Arial" panose="020B0604020202020204" pitchFamily="34" charset="0"/>
              </a:rPr>
              <a:t>不可篡改</a:t>
            </a:r>
            <a:r>
              <a:rPr lang="zh-CN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的链上合约</a:t>
            </a:r>
            <a:endParaRPr lang="en-US" altLang="zh-CN" sz="1600" dirty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所有的交易都是</a:t>
            </a:r>
            <a:r>
              <a:rPr lang="zh-CN" altLang="en-US" b="1" dirty="0">
                <a:solidFill>
                  <a:srgbClr val="117A68"/>
                </a:solidFill>
                <a:sym typeface="Arial" panose="020B0604020202020204" pitchFamily="34" charset="0"/>
              </a:rPr>
              <a:t>匿名</a:t>
            </a:r>
            <a:r>
              <a:rPr lang="zh-CN" altLang="en-US" sz="1600" dirty="0">
                <a:solidFill>
                  <a:srgbClr val="445469"/>
                </a:solidFill>
                <a:sym typeface="Arial" panose="020B0604020202020204" pitchFamily="34" charset="0"/>
              </a:rPr>
              <a:t>但是可以</a:t>
            </a:r>
            <a:r>
              <a:rPr lang="zh-CN" altLang="en-US" b="1" dirty="0">
                <a:solidFill>
                  <a:srgbClr val="117A68"/>
                </a:solidFill>
                <a:sym typeface="Arial" panose="020B0604020202020204" pitchFamily="34" charset="0"/>
              </a:rPr>
              <a:t>链上追溯</a:t>
            </a:r>
            <a:endParaRPr lang="en-US" altLang="zh-CN" b="1" dirty="0">
              <a:solidFill>
                <a:srgbClr val="117A68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117A68"/>
                </a:solidFill>
                <a:sym typeface="Arial" panose="020B0604020202020204" pitchFamily="34" charset="0"/>
              </a:rPr>
              <a:t>……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en-US" altLang="zh-CN" sz="1600" dirty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en-US" altLang="zh-CN" sz="160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5" name="稻壳儿小白白(http://dwz.cn/Wu2UP)">
            <a:extLst>
              <a:ext uri="{FF2B5EF4-FFF2-40B4-BE49-F238E27FC236}">
                <a16:creationId xmlns:a16="http://schemas.microsoft.com/office/drawing/2014/main" id="{4731D5B0-AE1F-45C8-B011-60E3B0C2A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7422" y="2465916"/>
            <a:ext cx="51419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4800" dirty="0">
                <a:solidFill>
                  <a:srgbClr val="445469"/>
                </a:solidFill>
                <a:sym typeface="Arial" panose="020B0604020202020204" pitchFamily="34" charset="0"/>
              </a:rPr>
              <a:t>今日</a:t>
            </a:r>
            <a:r>
              <a:rPr lang="zh-CN" altLang="en-US" sz="4800" b="1" dirty="0">
                <a:solidFill>
                  <a:srgbClr val="117A68"/>
                </a:solidFill>
                <a:sym typeface="Arial" panose="020B0604020202020204" pitchFamily="34" charset="0"/>
              </a:rPr>
              <a:t>方舟</a:t>
            </a:r>
            <a:endParaRPr lang="en-US" altLang="zh-CN" sz="4800" b="1" dirty="0">
              <a:solidFill>
                <a:srgbClr val="117A68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50" name="图片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51" name="文本框 44"/>
          <p:cNvSpPr txBox="1">
            <a:spLocks noChangeArrowheads="1"/>
          </p:cNvSpPr>
          <p:nvPr/>
        </p:nvSpPr>
        <p:spPr bwMode="auto">
          <a:xfrm>
            <a:off x="987425" y="266700"/>
            <a:ext cx="32120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项目介绍与需求概览</a:t>
            </a:r>
          </a:p>
        </p:txBody>
      </p:sp>
      <p:sp>
        <p:nvSpPr>
          <p:cNvPr id="9252" name="文本框 47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2B788F1-951F-4B13-8473-483A1EA75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556648"/>
              </p:ext>
            </p:extLst>
          </p:nvPr>
        </p:nvGraphicFramePr>
        <p:xfrm>
          <a:off x="2683934" y="728365"/>
          <a:ext cx="7196666" cy="60632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3878">
                  <a:extLst>
                    <a:ext uri="{9D8B030D-6E8A-4147-A177-3AD203B41FA5}">
                      <a16:colId xmlns:a16="http://schemas.microsoft.com/office/drawing/2014/main" val="1757168709"/>
                    </a:ext>
                  </a:extLst>
                </a:gridCol>
                <a:gridCol w="4962788">
                  <a:extLst>
                    <a:ext uri="{9D8B030D-6E8A-4147-A177-3AD203B41FA5}">
                      <a16:colId xmlns:a16="http://schemas.microsoft.com/office/drawing/2014/main" val="820274149"/>
                    </a:ext>
                  </a:extLst>
                </a:gridCol>
              </a:tblGrid>
              <a:tr h="258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需求名称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35" marR="59135" marT="0" marB="0">
                    <a:solidFill>
                      <a:srgbClr val="117A6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需求描述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35" marR="59135" marT="0" marB="0">
                    <a:solidFill>
                      <a:srgbClr val="117A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992654"/>
                  </a:ext>
                </a:extLst>
              </a:tr>
              <a:tr h="5985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用户注册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35" marR="59135" marT="0" marB="0">
                    <a:solidFill>
                      <a:srgbClr val="117A6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登陆界面，填写用户名、手机号，获取验证码并验证，通过后获得公钥和私钥，用户创建成功。（同一手机号不能重复注册）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35" marR="59135" marT="0" marB="0">
                    <a:solidFill>
                      <a:srgbClr val="5AC8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376022"/>
                  </a:ext>
                </a:extLst>
              </a:tr>
              <a:tr h="4398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用户登陆及信息显示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35" marR="59135" marT="0" marB="0">
                    <a:solidFill>
                      <a:srgbClr val="117A6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用户通过自己的私钥登陆。登陆后从区块链上返回用户信息，前端显示用户信息。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35" marR="59135" marT="0" marB="0">
                    <a:solidFill>
                      <a:srgbClr val="5AC8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361836"/>
                  </a:ext>
                </a:extLst>
              </a:tr>
              <a:tr h="4398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抽卡资格获取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35" marR="59135" marT="0" marB="0">
                    <a:solidFill>
                      <a:srgbClr val="117A6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新创建用户可免费获得</a:t>
                      </a:r>
                      <a:r>
                        <a:rPr lang="en-US" sz="1400" kern="100" dirty="0">
                          <a:effectLst/>
                        </a:rPr>
                        <a:t>5</a:t>
                      </a:r>
                      <a:r>
                        <a:rPr lang="zh-CN" sz="1400" kern="100" dirty="0">
                          <a:effectLst/>
                        </a:rPr>
                        <a:t>次免费抽卡资格，用户可以通过支付平台货币购买抽卡资格。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35" marR="59135" marT="0" marB="0">
                    <a:solidFill>
                      <a:srgbClr val="5AC8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841131"/>
                  </a:ext>
                </a:extLst>
              </a:tr>
              <a:tr h="2513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用户充值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35" marR="59135" marT="0" marB="0">
                    <a:solidFill>
                      <a:srgbClr val="117A6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用户可通过向平台支付，兑换平台货币。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35" marR="59135" marT="0" marB="0">
                    <a:solidFill>
                      <a:srgbClr val="5AC8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46942"/>
                  </a:ext>
                </a:extLst>
              </a:tr>
              <a:tr h="4398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抽卡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35" marR="59135" marT="0" marB="0">
                    <a:solidFill>
                      <a:srgbClr val="117A6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拥有抽卡资格的用户可以抽取卡片，抽取结果由随机算法生成，卡片加入用户卡组。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35" marR="59135" marT="0" marB="0">
                    <a:solidFill>
                      <a:srgbClr val="5AC8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572001"/>
                  </a:ext>
                </a:extLst>
              </a:tr>
              <a:tr h="6598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卡片交易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35" marR="59135" marT="0" marB="0">
                    <a:solidFill>
                      <a:srgbClr val="117A6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用户可以将自己卡组中的卡片在卡片市场出售以赚取平台货币，也可以使用平台货币在卡片市场购买卡片。交易达成后，卡片由卖方用户卡组转移至买方用户卡组。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35" marR="59135" marT="0" marB="0">
                    <a:solidFill>
                      <a:srgbClr val="5AC8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33162"/>
                  </a:ext>
                </a:extLst>
              </a:tr>
              <a:tr h="438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查看交易历史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35" marR="59135" marT="0" marB="0">
                    <a:solidFill>
                      <a:srgbClr val="117A6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400" kern="100" dirty="0">
                          <a:effectLst/>
                        </a:rPr>
                        <a:t>交易纪录写入用户链上，</a:t>
                      </a:r>
                      <a:r>
                        <a:rPr lang="zh-CN" altLang="en-US" sz="1400" kern="100" dirty="0">
                          <a:effectLst/>
                        </a:rPr>
                        <a:t>仅</a:t>
                      </a:r>
                      <a:r>
                        <a:rPr lang="zh-CN" altLang="zh-CN" sz="1400" kern="100" dirty="0">
                          <a:effectLst/>
                        </a:rPr>
                        <a:t>用户可以调用链上合约获取自己的交易纪录</a:t>
                      </a:r>
                      <a:r>
                        <a:rPr lang="zh-CN" altLang="en-US" sz="1400" kern="100" dirty="0">
                          <a:effectLst/>
                        </a:rPr>
                        <a:t>。</a:t>
                      </a:r>
                      <a:endParaRPr lang="en-US" altLang="zh-CN" sz="1400" kern="100" dirty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effectLst/>
                        </a:rPr>
                        <a:t>用户可以</a:t>
                      </a:r>
                      <a:r>
                        <a:rPr lang="zh-CN" altLang="zh-CN" sz="1400" kern="100" dirty="0">
                          <a:effectLst/>
                        </a:rPr>
                        <a:t>对希望撤销的交易申请仲裁</a:t>
                      </a:r>
                      <a:r>
                        <a:rPr lang="zh-CN" altLang="en-US" sz="1400" kern="100" dirty="0">
                          <a:effectLst/>
                        </a:rPr>
                        <a:t>。</a:t>
                      </a:r>
                      <a:endParaRPr lang="en-US" altLang="zh-CN" sz="1400" kern="100" dirty="0">
                        <a:effectLst/>
                      </a:endParaRPr>
                    </a:p>
                  </a:txBody>
                  <a:tcPr marL="59135" marR="59135" marT="0" marB="0">
                    <a:solidFill>
                      <a:srgbClr val="5AC8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00523"/>
                  </a:ext>
                </a:extLst>
              </a:tr>
              <a:tr h="8797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市场仲裁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35" marR="59135" marT="0" marB="0">
                    <a:solidFill>
                      <a:srgbClr val="117A6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如果对某项交易不满意，可以</a:t>
                      </a:r>
                      <a:r>
                        <a:rPr lang="zh-CN" altLang="en-US" sz="1400" kern="100" dirty="0">
                          <a:effectLst/>
                        </a:rPr>
                        <a:t>向</a:t>
                      </a:r>
                      <a:r>
                        <a:rPr lang="zh-CN" sz="1400" kern="100" dirty="0">
                          <a:effectLst/>
                        </a:rPr>
                        <a:t>监管员发起仲裁，监督员可获取</a:t>
                      </a:r>
                      <a:r>
                        <a:rPr lang="zh-CN" altLang="en-US" sz="1400" kern="100" dirty="0">
                          <a:effectLst/>
                        </a:rPr>
                        <a:t>被请求方</a:t>
                      </a:r>
                      <a:r>
                        <a:rPr lang="zh-CN" sz="1400" kern="100" dirty="0">
                          <a:effectLst/>
                        </a:rPr>
                        <a:t>地址，</a:t>
                      </a:r>
                      <a:r>
                        <a:rPr lang="zh-CN" altLang="en-US" sz="1400" kern="100" dirty="0">
                          <a:effectLst/>
                        </a:rPr>
                        <a:t>向其</a:t>
                      </a:r>
                      <a:r>
                        <a:rPr lang="zh-CN" sz="1400" kern="100" dirty="0">
                          <a:effectLst/>
                        </a:rPr>
                        <a:t>发送交易撤回确认。</a:t>
                      </a:r>
                      <a:r>
                        <a:rPr lang="zh-CN" altLang="en-US" sz="1400" kern="100" dirty="0">
                          <a:effectLst/>
                        </a:rPr>
                        <a:t>被请求方如果同意，冲正通过，</a:t>
                      </a:r>
                      <a:r>
                        <a:rPr lang="zh-CN" sz="1400" kern="100" dirty="0">
                          <a:effectLst/>
                        </a:rPr>
                        <a:t>交易回溯。</a:t>
                      </a:r>
                      <a:endParaRPr lang="en-US" alt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用户可以查看自己收到的撤回请求。</a:t>
                      </a:r>
                    </a:p>
                  </a:txBody>
                  <a:tcPr marL="59135" marR="59135" marT="0" marB="0">
                    <a:solidFill>
                      <a:srgbClr val="5AC8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305126"/>
                  </a:ext>
                </a:extLst>
              </a:tr>
              <a:tr h="258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用户信息更改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35" marR="59135" marT="0" marB="0">
                    <a:solidFill>
                      <a:srgbClr val="117A6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用户可以修改个人信息。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35" marR="59135" marT="0" marB="0">
                    <a:solidFill>
                      <a:srgbClr val="5AC8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042865"/>
                  </a:ext>
                </a:extLst>
              </a:tr>
              <a:tr h="11971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卡片设置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35" marR="59135" marT="0" marB="0">
                    <a:solidFill>
                      <a:srgbClr val="117A6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卡片需要有特定立绘（卡片之间可能相同，公开立绘获取随机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算法），每张卡片应有独一</a:t>
                      </a:r>
                      <a:r>
                        <a:rPr lang="en-US" sz="1400" kern="100" dirty="0">
                          <a:effectLst/>
                        </a:rPr>
                        <a:t>ID(</a:t>
                      </a:r>
                      <a:r>
                        <a:rPr lang="en-US" sz="1400" kern="100" dirty="0" err="1">
                          <a:effectLst/>
                        </a:rPr>
                        <a:t>uint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r>
                        <a:rPr lang="zh-CN" sz="1400" kern="100" dirty="0">
                          <a:effectLst/>
                        </a:rPr>
                        <a:t>。卡片分为一星至六星六等，星等越高越难获取。卡片星等计算通过用户输入一段话加上获取当前时间秒数（自</a:t>
                      </a:r>
                      <a:r>
                        <a:rPr lang="en-US" sz="1400" kern="100" dirty="0">
                          <a:effectLst/>
                        </a:rPr>
                        <a:t>1970.1.1</a:t>
                      </a:r>
                      <a:r>
                        <a:rPr lang="zh-CN" sz="1400" kern="100" dirty="0">
                          <a:effectLst/>
                        </a:rPr>
                        <a:t>），传入根据相应算法生成。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135" marR="59135" marT="0" marB="0">
                    <a:solidFill>
                      <a:srgbClr val="5AC8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7921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13"/>
          <p:cNvSpPr txBox="1">
            <a:spLocks noChangeArrowheads="1"/>
          </p:cNvSpPr>
          <p:nvPr/>
        </p:nvSpPr>
        <p:spPr bwMode="auto">
          <a:xfrm>
            <a:off x="2967038" y="4416425"/>
            <a:ext cx="6064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智能合约与典型场景</a:t>
            </a:r>
          </a:p>
        </p:txBody>
      </p:sp>
      <p:grpSp>
        <p:nvGrpSpPr>
          <p:cNvPr id="17411" name="组合 4"/>
          <p:cNvGrpSpPr>
            <a:grpSpLocks noChangeAspect="1"/>
          </p:cNvGrpSpPr>
          <p:nvPr/>
        </p:nvGrpSpPr>
        <p:grpSpPr bwMode="auto"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17414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5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2" name="文本框 2"/>
          <p:cNvSpPr txBox="1">
            <a:spLocks noChangeArrowheads="1"/>
          </p:cNvSpPr>
          <p:nvPr/>
        </p:nvSpPr>
        <p:spPr bwMode="auto">
          <a:xfrm>
            <a:off x="5130800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4" name="图片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文本框 42"/>
          <p:cNvSpPr txBox="1">
            <a:spLocks noChangeArrowheads="1"/>
          </p:cNvSpPr>
          <p:nvPr/>
        </p:nvSpPr>
        <p:spPr bwMode="auto">
          <a:xfrm>
            <a:off x="987425" y="266700"/>
            <a:ext cx="2936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智能合约与典型场景</a:t>
            </a:r>
          </a:p>
        </p:txBody>
      </p:sp>
      <p:sp>
        <p:nvSpPr>
          <p:cNvPr id="11286" name="文本框 43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7F2F14-AB52-46DD-A769-1566CEB49187}"/>
              </a:ext>
            </a:extLst>
          </p:cNvPr>
          <p:cNvSpPr/>
          <p:nvPr/>
        </p:nvSpPr>
        <p:spPr>
          <a:xfrm>
            <a:off x="1611312" y="1481666"/>
            <a:ext cx="9048221" cy="3904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 algn="just">
              <a:lnSpc>
                <a:spcPct val="150000"/>
              </a:lnSpc>
              <a:spcAft>
                <a:spcPts val="0"/>
              </a:spcAft>
              <a:buFont typeface="+mj-lt"/>
              <a:buAutoNum type="romanLcPeriod"/>
            </a:pPr>
            <a:r>
              <a:rPr lang="en-US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AccountManagementContract</a:t>
            </a:r>
            <a:r>
              <a:rPr lang="zh-CN" altLang="zh-CN" sz="2800" b="1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（用户管理合</a:t>
            </a:r>
            <a:r>
              <a:rPr lang="zh-CN" altLang="en-US" sz="2800" b="1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约</a:t>
            </a:r>
            <a:r>
              <a:rPr lang="zh-CN" altLang="zh-CN" sz="2800" b="1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28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spcAft>
                <a:spcPts val="0"/>
              </a:spcAft>
              <a:buFont typeface="+mj-lt"/>
              <a:buAutoNum type="romanLcPeriod"/>
            </a:pPr>
            <a:r>
              <a:rPr lang="en-US" altLang="zh-CN" sz="2800" b="1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CardManagementContract</a:t>
            </a:r>
            <a:r>
              <a:rPr lang="en-US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800" b="1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卡片管理合约</a:t>
            </a:r>
            <a:r>
              <a:rPr lang="en-US" altLang="zh-CN" sz="2800" b="1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8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spcAft>
                <a:spcPts val="0"/>
              </a:spcAft>
              <a:buFont typeface="+mj-lt"/>
              <a:buAutoNum type="romanLcPeriod"/>
            </a:pPr>
            <a:r>
              <a:rPr lang="en-US" altLang="zh-CN" sz="2800" b="1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MarketContract</a:t>
            </a:r>
            <a:r>
              <a:rPr lang="en-US" altLang="zh-CN" sz="2800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800" b="1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市场合约</a:t>
            </a:r>
            <a:r>
              <a:rPr lang="en-US" altLang="zh-CN" sz="2800" b="1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8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spcAft>
                <a:spcPts val="0"/>
              </a:spcAft>
              <a:buFont typeface="+mj-lt"/>
              <a:buAutoNum type="romanLcPeriod"/>
            </a:pPr>
            <a:r>
              <a:rPr lang="en-US" altLang="zh-CN" sz="2800" b="1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ReverseManagementContract</a:t>
            </a:r>
            <a:r>
              <a:rPr lang="zh-CN" altLang="zh-CN" sz="2800" b="1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（仲裁合约）</a:t>
            </a:r>
            <a:endParaRPr lang="zh-CN" altLang="zh-CN" sz="28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spcAft>
                <a:spcPts val="0"/>
              </a:spcAft>
              <a:buFont typeface="+mj-lt"/>
              <a:buAutoNum type="romanLcPeriod"/>
            </a:pPr>
            <a:r>
              <a:rPr lang="en-US" altLang="zh-CN" sz="2800" b="1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TransactionManagementContract</a:t>
            </a:r>
            <a:r>
              <a:rPr lang="zh-CN" altLang="zh-CN" sz="2800" b="1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（交易管理合约</a:t>
            </a:r>
            <a:r>
              <a:rPr lang="zh-CN" altLang="zh-CN" sz="2000" b="1" kern="1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41">
            <a:extLst>
              <a:ext uri="{FF2B5EF4-FFF2-40B4-BE49-F238E27FC236}">
                <a16:creationId xmlns:a16="http://schemas.microsoft.com/office/drawing/2014/main" id="{5B703E9D-7151-4A18-8300-49AF44628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文本框 42">
            <a:extLst>
              <a:ext uri="{FF2B5EF4-FFF2-40B4-BE49-F238E27FC236}">
                <a16:creationId xmlns:a16="http://schemas.microsoft.com/office/drawing/2014/main" id="{A704C63B-713D-44D5-9B96-B084C04B8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266700"/>
            <a:ext cx="2936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智能合约与典型场景</a:t>
            </a:r>
          </a:p>
        </p:txBody>
      </p:sp>
      <p:sp>
        <p:nvSpPr>
          <p:cNvPr id="31" name="文本框 43">
            <a:extLst>
              <a:ext uri="{FF2B5EF4-FFF2-40B4-BE49-F238E27FC236}">
                <a16:creationId xmlns:a16="http://schemas.microsoft.com/office/drawing/2014/main" id="{AED37F7A-A64E-47F1-AE63-6698B97A9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32" name="图片 31" descr="D:\Bin\948167893\Image\C2C\(G`U$`EJZ5_PCI_HAU~J`0Z.png">
            <a:extLst>
              <a:ext uri="{FF2B5EF4-FFF2-40B4-BE49-F238E27FC236}">
                <a16:creationId xmlns:a16="http://schemas.microsoft.com/office/drawing/2014/main" id="{1F2532CB-0038-428E-B1D1-4FF932B06C3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267" y="914399"/>
            <a:ext cx="9431866" cy="5401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41">
            <a:extLst>
              <a:ext uri="{FF2B5EF4-FFF2-40B4-BE49-F238E27FC236}">
                <a16:creationId xmlns:a16="http://schemas.microsoft.com/office/drawing/2014/main" id="{1F718B64-7B2C-4FF1-997C-864456EC1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文本框 42">
            <a:extLst>
              <a:ext uri="{FF2B5EF4-FFF2-40B4-BE49-F238E27FC236}">
                <a16:creationId xmlns:a16="http://schemas.microsoft.com/office/drawing/2014/main" id="{F0B42D81-A8BB-4463-9503-0F6DB64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266700"/>
            <a:ext cx="2936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智能合约与典型场景</a:t>
            </a:r>
          </a:p>
        </p:txBody>
      </p:sp>
      <p:sp>
        <p:nvSpPr>
          <p:cNvPr id="40" name="文本框 43">
            <a:extLst>
              <a:ext uri="{FF2B5EF4-FFF2-40B4-BE49-F238E27FC236}">
                <a16:creationId xmlns:a16="http://schemas.microsoft.com/office/drawing/2014/main" id="{F032CC84-8238-4F45-A4D3-43EA87047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E5AF3BE-AEE2-4AA3-8DF5-1480ED9E715E}"/>
              </a:ext>
            </a:extLst>
          </p:cNvPr>
          <p:cNvSpPr/>
          <p:nvPr/>
        </p:nvSpPr>
        <p:spPr>
          <a:xfrm>
            <a:off x="889000" y="72836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购买卡片（时序图及接口）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2" name="图片 41" descr="D:\Bin\948167893\Image\C2C\WHW1]YTG0TOXPZ$U8G7ETCR.png">
            <a:extLst>
              <a:ext uri="{FF2B5EF4-FFF2-40B4-BE49-F238E27FC236}">
                <a16:creationId xmlns:a16="http://schemas.microsoft.com/office/drawing/2014/main" id="{4814DF2C-8A1D-41BF-AB71-B567582ED23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133" y="1038430"/>
            <a:ext cx="6493934" cy="5819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2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2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Pages>0</Pages>
  <Words>1111</Words>
  <Characters>0</Characters>
  <Application>Microsoft Office PowerPoint</Application>
  <DocSecurity>0</DocSecurity>
  <PresentationFormat>宽屏</PresentationFormat>
  <Lines>0</Lines>
  <Paragraphs>223</Paragraphs>
  <Slides>26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方正粗活意简体</vt:lpstr>
      <vt:lpstr>微软雅黑</vt:lpstr>
      <vt:lpstr>Arial</vt:lpstr>
      <vt:lpstr>Calibri</vt:lpstr>
      <vt:lpstr>Impact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Chen Patrick</cp:lastModifiedBy>
  <cp:revision>531</cp:revision>
  <dcterms:created xsi:type="dcterms:W3CDTF">2015-07-10T05:07:58Z</dcterms:created>
  <dcterms:modified xsi:type="dcterms:W3CDTF">2019-07-05T02:20:53Z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