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45" r:id="rId3"/>
    <p:sldId id="422" r:id="rId4"/>
    <p:sldId id="430" r:id="rId5"/>
    <p:sldId id="440" r:id="rId6"/>
    <p:sldId id="423" r:id="rId7"/>
    <p:sldId id="429" r:id="rId8"/>
    <p:sldId id="431" r:id="rId9"/>
    <p:sldId id="432" r:id="rId10"/>
    <p:sldId id="433" r:id="rId11"/>
    <p:sldId id="434" r:id="rId12"/>
    <p:sldId id="441" r:id="rId13"/>
    <p:sldId id="442" r:id="rId14"/>
    <p:sldId id="436" r:id="rId15"/>
    <p:sldId id="437" r:id="rId16"/>
    <p:sldId id="438" r:id="rId17"/>
    <p:sldId id="443" r:id="rId18"/>
    <p:sldId id="446" r:id="rId19"/>
    <p:sldId id="447" r:id="rId20"/>
    <p:sldId id="439" r:id="rId21"/>
    <p:sldId id="44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2AF7-6F85-41EF-A2A1-09A008431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9E0CF-9ABB-49CB-8144-140D6C72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75CC5-F587-4904-A96A-F3E25457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A6178-469D-4713-8C77-5A0A2CB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3CC3-6EE6-47FF-93CF-810013D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24A0-01E7-4435-BD0F-65C10D6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0370B7-CB19-44DF-8DFB-6C7A7C0B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D48D3-5FBF-438B-A573-20CB4518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BFE2B-272F-459A-94E1-5EE47059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B2D15-FC78-4B20-841D-D25C2439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0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C9D50-785A-4180-9FFF-4C39DB559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76D16-A4EC-4012-AD1D-5516B933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6020A-2A89-4BE7-87CA-5DCDF905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49280-FA44-416C-ADE5-CBF916F4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9622-4A06-4D4E-9DAF-9177EE30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DEE1-A9CC-4BDC-B95D-134F073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B0A6A-B412-4446-ABE0-C434FDC6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2DA3-A8BD-4FC3-AFEE-901D6D68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C562A-CDFB-4D5A-B8AA-C074A6C1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BAE25-0359-4385-A1DA-46B72967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791F7-51CB-47EF-B1BE-E2E80673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B6752-466B-4B36-860D-6EC67337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B4756-0C4B-46AC-A170-503026BF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FDA2-5BFC-42F2-98AA-CE092708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1FFF3-89F7-48AE-8066-AB6543C8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3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2457-EA14-4CEC-AE22-097C2FC7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BB8E8-1E39-45A6-A993-5F3D3F808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D1989-2004-4FD1-B2BF-64C051D0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9E7ED-7278-4CBD-9312-9C214CF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523F6-4C03-430D-A173-595CEE2A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F114C-2B61-4C30-B94C-C263995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FC24-147F-40E1-87A5-72D10CF6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51A37-37B8-43AF-A78F-8760C360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11D83-E9AF-49F6-B4F0-6A3A12936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37627A-ECF0-4188-87F5-481A50F8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A9986-79E3-4813-A17B-92CFFDC40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B7E4A-DD90-4E8B-B16E-8061C9CC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2EB1D-9AB4-43CB-931C-FA7AF0B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D7EABB-33AB-4713-A241-9EA0EFD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5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C025-FDAD-4E23-B41C-AF9EC2FB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19ED39-128C-4CC9-826D-058D3E3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31EE7-5155-4419-8885-16D113B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B1C89-B62E-4A62-A792-92E8E8C9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9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5E32C-5227-4BB5-A671-DAC6B556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48EC9-868A-4B94-8ADE-B890B1D6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B3E74-5FCC-44EC-85A3-1FA672F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9FC4-5F69-40ED-BDDB-D18D86EE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F27D-865E-4344-80DF-9BDDBA42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274F1-B4C7-455D-A445-FF018CEA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FAB95-8522-46A9-9527-2FAB88A2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FA17A-9C6E-4E29-962F-71590E1F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F8A28-40AF-47A0-81F0-3BF9C834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25B05-695B-48A7-8187-E218DDAE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4E6AD-DDA7-43FE-90F3-3572960CB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2DFE0-8F9C-4970-B696-9A14152B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646A6-6A4A-4737-A36B-004EA96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EBFBE-BF41-4E26-A86A-DA66BDD1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E0998-1CE2-4DA5-9EF1-7F8D9104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3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3D87A-D690-468A-95EE-460691AE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9AA6B-54C1-4D94-AE46-6D40484D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C5F1E-3958-4B1C-A5AA-660D94020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308C-462E-40DB-9943-3A1BB72F7A2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31E-734B-485E-850E-A8B613A76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84D43-24B4-46FF-80DE-1E2D4769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7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444930" y="2411155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build_chain.sh</a:t>
            </a:r>
          </a:p>
          <a:p>
            <a:pPr eaLnBrk="1" hangingPunct="1"/>
            <a:r>
              <a:rPr lang="zh-CN" altLang="en-US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脚本研读报告</a:t>
            </a:r>
            <a:endParaRPr lang="zh-CN" altLang="en-US" sz="3600" dirty="0">
              <a:solidFill>
                <a:srgbClr val="7A8EA9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081088" y="2718594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Group 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判断文件或者目录是否存在函数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85674"/>
              </p:ext>
            </p:extLst>
          </p:nvPr>
        </p:nvGraphicFramePr>
        <p:xfrm>
          <a:off x="2032000" y="2082799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file_must_exists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判断文件是否存在，如果不存在则输出提示并结束脚本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dir_must_exists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判断目录是否存在，如果不存在则输出提示并结束脚本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dir_must_not_exists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判断目录是否存在，如果存在则输出提示（删除旧的目录）并结束脚本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8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3" y="273314"/>
            <a:ext cx="6970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用来生成证书、私钥、配置等文件的函数，共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个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20880"/>
              </p:ext>
            </p:extLst>
          </p:nvPr>
        </p:nvGraphicFramePr>
        <p:xfrm>
          <a:off x="460888" y="734979"/>
          <a:ext cx="11270223" cy="59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0">
                  <a:extLst>
                    <a:ext uri="{9D8B030D-6E8A-4147-A177-3AD203B41FA5}">
                      <a16:colId xmlns:a16="http://schemas.microsoft.com/office/drawing/2014/main" val="1165937765"/>
                    </a:ext>
                  </a:extLst>
                </a:gridCol>
                <a:gridCol w="235386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8009343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gen_chain_cert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生成区块链私钥和证书：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ca.key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cert.cnf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移动到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 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gen_chain_cert_gm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生成国密版区块链私钥和证书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gen_agency_cert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生成机构私钥和证书：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/nodes/cert/agency/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agency.key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/nodes/cert/agency/agency.crt    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ca.crt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cert.cnf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复制到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/nodes/cert/agency/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    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然后用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ca.crt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agency.crt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ca-agency.crt 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gen_agency_cert_gm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生成国密版机构私钥和证书 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生成节点</a:t>
                      </a:r>
                      <a:r>
                        <a:rPr lang="en-US" altLang="zh-CN" b="0" dirty="0"/>
                        <a:t>id</a:t>
                      </a:r>
                      <a:r>
                        <a:rPr lang="zh-CN" altLang="en-US" b="0" dirty="0"/>
                        <a:t>、私钥和证书：   </a:t>
                      </a:r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/node*/conf/node.crt    </a:t>
                      </a:r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</a:t>
                      </a:r>
                      <a:r>
                        <a:rPr lang="en-US" altLang="zh-CN" b="0" dirty="0" err="1"/>
                        <a:t>node.key</a:t>
                      </a:r>
                      <a:r>
                        <a:rPr lang="en-US" altLang="zh-CN" b="0" dirty="0"/>
                        <a:t>   </a:t>
                      </a:r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</a:t>
                      </a:r>
                      <a:r>
                        <a:rPr lang="en-US" altLang="zh-CN" b="0" dirty="0" err="1"/>
                        <a:t>node.nodeid</a:t>
                      </a:r>
                      <a:r>
                        <a:rPr lang="en-US" altLang="zh-CN" b="0" dirty="0"/>
                        <a:t>    </a:t>
                      </a:r>
                    </a:p>
                    <a:p>
                      <a:r>
                        <a:rPr lang="zh-CN" altLang="en-US" b="0" dirty="0"/>
                        <a:t>将</a:t>
                      </a:r>
                      <a:r>
                        <a:rPr lang="en-US" altLang="zh-CN" b="0" dirty="0"/>
                        <a:t>ca.crt</a:t>
                      </a:r>
                      <a:r>
                        <a:rPr lang="zh-CN" altLang="en-US" b="0" dirty="0"/>
                        <a:t>和</a:t>
                      </a:r>
                      <a:r>
                        <a:rPr lang="en-US" altLang="zh-CN" b="0" dirty="0"/>
                        <a:t>agency.crt</a:t>
                      </a:r>
                      <a:r>
                        <a:rPr lang="zh-CN" altLang="en-US" b="0" dirty="0"/>
                        <a:t>复制到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</a:t>
                      </a:r>
                      <a:r>
                        <a:rPr lang="zh-CN" altLang="en-US" b="0" dirty="0"/>
                        <a:t>里 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生成国密版的节点私钥和证书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gen_cert_secp256k1()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gen_node_cert</a:t>
                      </a:r>
                      <a:r>
                        <a:rPr lang="zh-CN" altLang="en-US" b="0" dirty="0"/>
                        <a:t>函数中被调用，用椭圆曲线加密算法生成节点的私钥和证书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7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2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3" y="273314"/>
            <a:ext cx="6970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用来生成证书、私钥、配置等文件的函数，共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个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83447"/>
              </p:ext>
            </p:extLst>
          </p:nvPr>
        </p:nvGraphicFramePr>
        <p:xfrm>
          <a:off x="460888" y="863600"/>
          <a:ext cx="11270223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0">
                  <a:extLst>
                    <a:ext uri="{9D8B030D-6E8A-4147-A177-3AD203B41FA5}">
                      <a16:colId xmlns:a16="http://schemas.microsoft.com/office/drawing/2014/main" val="1165937765"/>
                    </a:ext>
                  </a:extLst>
                </a:gridCol>
                <a:gridCol w="3930233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643297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gen_node_cert_with_extensions_gm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gen_node_cert_gm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函数中被调用，用来生成国密版节点私钥和证书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generate_gmsm2_param()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gen_chain_cert_gm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函数中被调用，用来辅助生成国密版区块链私钥和证书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generate_config_ini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生成节点的配置文件：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ip_addr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/node*/config.ini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generate_group_genesis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生成群组的</a:t>
                      </a:r>
                      <a:r>
                        <a:rPr lang="en-US" altLang="zh-CN" b="0" dirty="0"/>
                        <a:t>genesis</a:t>
                      </a:r>
                      <a:r>
                        <a:rPr lang="zh-CN" altLang="en-US" b="0" dirty="0"/>
                        <a:t>文件：</a:t>
                      </a:r>
                      <a:endParaRPr lang="en-US" altLang="zh-CN" b="0" dirty="0"/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/node*/conf/group.1.genesis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generate_group_ini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生成群组的配置文件</a:t>
                      </a:r>
                      <a:endParaRPr lang="en-US" altLang="zh-CN" b="0" dirty="0"/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/node*/conf/group.1.ini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generate_cert_conf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生成区块链证书的配置文件：</a:t>
                      </a:r>
                      <a:endParaRPr lang="en-US" altLang="zh-CN" b="0" dirty="0"/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cert.cnf</a:t>
                      </a:r>
                      <a:r>
                        <a:rPr lang="zh-CN" altLang="en-US" b="0" dirty="0"/>
                        <a:t>之后这个文件会在</a:t>
                      </a:r>
                      <a:r>
                        <a:rPr lang="en-US" altLang="zh-CN" b="0" dirty="0" err="1"/>
                        <a:t>gen_chain_cert</a:t>
                      </a:r>
                      <a:r>
                        <a:rPr lang="zh-CN" altLang="en-US" b="0" dirty="0"/>
                        <a:t>函数中被移动到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/nodes/cert/</a:t>
                      </a:r>
                      <a:r>
                        <a:rPr lang="zh-CN" altLang="en-US" b="0" dirty="0"/>
                        <a:t>里面，在</a:t>
                      </a:r>
                      <a:r>
                        <a:rPr lang="en-US" altLang="zh-CN" b="0" dirty="0" err="1"/>
                        <a:t>gen_agency_cert</a:t>
                      </a:r>
                      <a:r>
                        <a:rPr lang="zh-CN" altLang="en-US" b="0" dirty="0"/>
                        <a:t>函数中被复制到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/nodes/cert/agency/</a:t>
                      </a:r>
                      <a:r>
                        <a:rPr lang="zh-CN" altLang="en-US" b="0" dirty="0"/>
                        <a:t>里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generate_cert_conf_gm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生成国密版区块链证书的配置文件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7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6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3" y="273314"/>
            <a:ext cx="6970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用来生成证书、私钥、配置等文件的函数，共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个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02200"/>
              </p:ext>
            </p:extLst>
          </p:nvPr>
        </p:nvGraphicFramePr>
        <p:xfrm>
          <a:off x="460888" y="1111026"/>
          <a:ext cx="11270223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0">
                  <a:extLst>
                    <a:ext uri="{9D8B030D-6E8A-4147-A177-3AD203B41FA5}">
                      <a16:colId xmlns:a16="http://schemas.microsoft.com/office/drawing/2014/main" val="1165937765"/>
                    </a:ext>
                  </a:extLst>
                </a:gridCol>
                <a:gridCol w="3930233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643297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generate_script_template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generate_script_template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生成节点脚本的模板，这个函数会在后面的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generate_node_scripts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genTransTest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generate_server_scripts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这三个函数中被调用，作用就是为每个生成的脚本文件的一开始加上下面这两行代码：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#!/bin/bash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SHELL_FOLDER=\$(cd \$(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\$0);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并且把脚本文件的权限改成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+x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generate_node_scripts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生成节点的脚本，也就是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ip_addr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/node*/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文件夹里的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nohup.out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start.sh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stop.sh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这三个文件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genTransTest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pwd/nodes/ip_addr/.transTest.sh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，它是一个隐藏文件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generate_server_scripts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生成服务器脚本，也就是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文件夹里的</a:t>
                      </a:r>
                      <a:r>
                        <a:rPr lang="en-US" altLang="zh-CN" b="0" dirty="0"/>
                        <a:t>start_all.sh</a:t>
                      </a:r>
                      <a:r>
                        <a:rPr lang="zh-CN" altLang="en-US" b="0" dirty="0"/>
                        <a:t>和</a:t>
                      </a:r>
                      <a:r>
                        <a:rPr lang="en-US" altLang="zh-CN" b="0" dirty="0"/>
                        <a:t>stop_all.sh</a:t>
                      </a:r>
                      <a:r>
                        <a:rPr lang="zh-CN" altLang="en-US" b="0" dirty="0"/>
                        <a:t>这两个文件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解析函数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62137"/>
              </p:ext>
            </p:extLst>
          </p:nvPr>
        </p:nvGraphicFramePr>
        <p:xfrm>
          <a:off x="2032000" y="1917700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parse_params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解析命令行参数，总共有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个选项，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函数中给出了这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个选项的作用，如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用来设置生成的区块链的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用来指定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文件，而如果有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则使用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Raft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共识算法，没有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则默认使用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PBFT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共识算法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parse_ip_config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配置：如果命令行参数中有指定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文件，那么在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函数中就会调用这个函数，然后从文件中读取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06241"/>
              </p:ext>
            </p:extLst>
          </p:nvPr>
        </p:nvGraphicFramePr>
        <p:xfrm>
          <a:off x="1417170" y="1778000"/>
          <a:ext cx="935766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84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7422776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根据路径生成名字。这个函数主要是使用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生成证书的时候用到的。在使用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生成证书的时候，可以使用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-subj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选项指定生成的证书请求的用户信息。而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就是根据文件的路径来生成常用名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(CN,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，比如：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name=$(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"$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agencypath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.... -subj "/CN=$name/O=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fisco-bcos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/OU=agency" 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3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89" y="282741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其他函数（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main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函数）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28004-049C-43BD-8380-9FA364AB7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70" y="111371"/>
            <a:ext cx="8223315" cy="66352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608DF1-AC12-429E-9534-F95CD7A0FCC2}"/>
              </a:ext>
            </a:extLst>
          </p:cNvPr>
          <p:cNvSpPr/>
          <p:nvPr/>
        </p:nvSpPr>
        <p:spPr>
          <a:xfrm>
            <a:off x="441593" y="2871280"/>
            <a:ext cx="3088746" cy="111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main</a:t>
            </a:r>
            <a:r>
              <a:rPr lang="zh-CN" altLang="en-US" sz="2800" dirty="0">
                <a:solidFill>
                  <a:schemeClr val="tx1"/>
                </a:solidFill>
              </a:rPr>
              <a:t>函数可以分为七个部分，如图：</a:t>
            </a:r>
          </a:p>
        </p:txBody>
      </p:sp>
    </p:spTree>
    <p:extLst>
      <p:ext uri="{BB962C8B-B14F-4D97-AF65-F5344CB8AC3E}">
        <p14:creationId xmlns:p14="http://schemas.microsoft.com/office/powerpoint/2010/main" val="312966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89" y="282741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其他函数（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main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函数）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0ACE07-B1A1-4BB0-94EC-EEA02CE1D036}"/>
              </a:ext>
            </a:extLst>
          </p:cNvPr>
          <p:cNvSpPr/>
          <p:nvPr/>
        </p:nvSpPr>
        <p:spPr>
          <a:xfrm>
            <a:off x="750216" y="942948"/>
            <a:ext cx="106915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准备输出目录   </a:t>
            </a:r>
          </a:p>
          <a:p>
            <a:r>
              <a:rPr lang="zh-CN" altLang="en-US" dirty="0"/>
              <a:t>    确保输出目录不存在，并且创建目录。默认的输出目录名是</a:t>
            </a:r>
            <a:r>
              <a:rPr lang="en-US" altLang="zh-CN" dirty="0"/>
              <a:t>nodes</a:t>
            </a:r>
            <a:r>
              <a:rPr lang="zh-CN" altLang="en-US" dirty="0"/>
              <a:t>，可以通过</a:t>
            </a:r>
            <a:r>
              <a:rPr lang="en-US" altLang="zh-CN" dirty="0"/>
              <a:t>-o</a:t>
            </a:r>
            <a:r>
              <a:rPr lang="zh-CN" altLang="en-US" dirty="0"/>
              <a:t>选项指定目录名。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处理</a:t>
            </a:r>
            <a:r>
              <a:rPr lang="en-US" altLang="zh-CN" dirty="0" err="1"/>
              <a:t>ip</a:t>
            </a:r>
            <a:r>
              <a:rPr lang="zh-CN" altLang="en-US" dirty="0"/>
              <a:t>参数   </a:t>
            </a:r>
          </a:p>
          <a:p>
            <a:r>
              <a:rPr lang="zh-CN" altLang="en-US" dirty="0"/>
              <a:t>    可以通过</a:t>
            </a:r>
            <a:r>
              <a:rPr lang="en-US" altLang="zh-CN" dirty="0"/>
              <a:t>-l</a:t>
            </a:r>
            <a:r>
              <a:rPr lang="zh-CN" altLang="en-US" dirty="0"/>
              <a:t>选项从命令行给出</a:t>
            </a:r>
            <a:r>
              <a:rPr lang="en-US" altLang="zh-CN" dirty="0" err="1"/>
              <a:t>ip</a:t>
            </a:r>
            <a:r>
              <a:rPr lang="zh-CN" altLang="en-US" dirty="0"/>
              <a:t>地址（可以有多个，用逗号分隔），也可以通过</a:t>
            </a:r>
            <a:r>
              <a:rPr lang="en-US" altLang="zh-CN" dirty="0"/>
              <a:t>-f</a:t>
            </a:r>
            <a:r>
              <a:rPr lang="zh-CN" altLang="en-US" dirty="0"/>
              <a:t>选项从指定的文件给出</a:t>
            </a:r>
            <a:r>
              <a:rPr lang="en-US" altLang="zh-CN" dirty="0" err="1"/>
              <a:t>ip</a:t>
            </a:r>
            <a:r>
              <a:rPr lang="zh-CN" altLang="en-US" dirty="0"/>
              <a:t>地址。有多少个</a:t>
            </a:r>
            <a:r>
              <a:rPr lang="en-US" altLang="zh-CN" dirty="0" err="1"/>
              <a:t>ip</a:t>
            </a:r>
            <a:r>
              <a:rPr lang="zh-CN" altLang="en-US" dirty="0"/>
              <a:t>地址，就有多少个</a:t>
            </a:r>
            <a:r>
              <a:rPr lang="en-US" altLang="zh-CN" dirty="0"/>
              <a:t>agency</a:t>
            </a:r>
            <a:r>
              <a:rPr lang="zh-CN" altLang="en-US" dirty="0"/>
              <a:t>和</a:t>
            </a:r>
            <a:r>
              <a:rPr lang="en-US" altLang="zh-CN" dirty="0"/>
              <a:t>group</a:t>
            </a:r>
            <a:r>
              <a:rPr lang="zh-CN" altLang="en-US" dirty="0"/>
              <a:t>；如果是用命令行参数给出</a:t>
            </a:r>
            <a:r>
              <a:rPr lang="en-US" altLang="zh-CN" dirty="0" err="1"/>
              <a:t>ip</a:t>
            </a:r>
            <a:r>
              <a:rPr lang="zh-CN" altLang="en-US" dirty="0"/>
              <a:t>地址，那么</a:t>
            </a:r>
            <a:r>
              <a:rPr lang="en-US" altLang="zh-CN" dirty="0"/>
              <a:t>agency</a:t>
            </a:r>
            <a:r>
              <a:rPr lang="zh-CN" altLang="en-US" dirty="0"/>
              <a:t>默认是</a:t>
            </a:r>
            <a:r>
              <a:rPr lang="en-US" altLang="zh-CN" dirty="0"/>
              <a:t>"agency"</a:t>
            </a:r>
            <a:r>
              <a:rPr lang="zh-CN" altLang="en-US" dirty="0"/>
              <a:t>，</a:t>
            </a:r>
            <a:r>
              <a:rPr lang="en-US" altLang="zh-CN" dirty="0"/>
              <a:t>group</a:t>
            </a:r>
            <a:r>
              <a:rPr lang="zh-CN" altLang="en-US" dirty="0"/>
              <a:t>默认是</a:t>
            </a:r>
            <a:r>
              <a:rPr lang="en-US" altLang="zh-CN" dirty="0"/>
              <a:t>1</a:t>
            </a:r>
            <a:r>
              <a:rPr lang="zh-CN" altLang="en-US" dirty="0"/>
              <a:t>；根据参数或者文件得到</a:t>
            </a:r>
            <a:r>
              <a:rPr lang="en-US" altLang="zh-CN" dirty="0" err="1"/>
              <a:t>ip_array</a:t>
            </a:r>
            <a:r>
              <a:rPr lang="zh-CN" altLang="en-US" dirty="0"/>
              <a:t>，后面会对每个</a:t>
            </a:r>
            <a:r>
              <a:rPr lang="en-US" altLang="zh-CN" dirty="0" err="1"/>
              <a:t>ip</a:t>
            </a:r>
            <a:r>
              <a:rPr lang="zh-CN" altLang="en-US" dirty="0"/>
              <a:t>都执行操作。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获取</a:t>
            </a:r>
            <a:r>
              <a:rPr lang="en-US" altLang="zh-CN" dirty="0" err="1"/>
              <a:t>fisco</a:t>
            </a:r>
            <a:r>
              <a:rPr lang="zh-CN" altLang="en-US" dirty="0"/>
              <a:t>版本、下载并校验</a:t>
            </a:r>
            <a:r>
              <a:rPr lang="en-US" altLang="zh-CN" dirty="0" err="1"/>
              <a:t>fisco-bcos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可以通过</a:t>
            </a:r>
            <a:r>
              <a:rPr lang="en-US" altLang="zh-CN" dirty="0"/>
              <a:t>-v</a:t>
            </a:r>
            <a:r>
              <a:rPr lang="zh-CN" altLang="en-US" dirty="0"/>
              <a:t>选项指定</a:t>
            </a:r>
            <a:r>
              <a:rPr lang="en-US" altLang="zh-CN" dirty="0" err="1"/>
              <a:t>fisco</a:t>
            </a:r>
            <a:r>
              <a:rPr lang="zh-CN" altLang="en-US" dirty="0"/>
              <a:t>的版本，如果没有指定版本，那么默认使用</a:t>
            </a:r>
            <a:r>
              <a:rPr lang="en-US" altLang="zh-CN" dirty="0"/>
              <a:t>master</a:t>
            </a:r>
            <a:r>
              <a:rPr lang="zh-CN" altLang="en-US" dirty="0"/>
              <a:t>版本。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准备</a:t>
            </a:r>
            <a:r>
              <a:rPr lang="en-US" altLang="zh-CN" dirty="0"/>
              <a:t>CA  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如果</a:t>
            </a:r>
            <a:r>
              <a:rPr lang="en-US" altLang="zh-CN" dirty="0"/>
              <a:t>CA</a:t>
            </a:r>
            <a:r>
              <a:rPr lang="zh-CN" altLang="en-US" dirty="0"/>
              <a:t>文件已经存在，那么就会跳过这一步。如果不存在的话，首先，它会先确保</a:t>
            </a:r>
            <a:r>
              <a:rPr lang="en-US" altLang="zh-CN" dirty="0"/>
              <a:t>${</a:t>
            </a:r>
            <a:r>
              <a:rPr lang="en-US" altLang="zh-CN" dirty="0" err="1"/>
              <a:t>output_dir</a:t>
            </a:r>
            <a:r>
              <a:rPr lang="en-US" altLang="zh-CN" dirty="0"/>
              <a:t>}/chain</a:t>
            </a:r>
            <a:r>
              <a:rPr lang="zh-CN" altLang="en-US" dirty="0"/>
              <a:t>目录不存在，然后调用</a:t>
            </a:r>
            <a:r>
              <a:rPr lang="en-US" altLang="zh-CN" dirty="0" err="1"/>
              <a:t>gen_chain_cert</a:t>
            </a:r>
            <a:r>
              <a:rPr lang="zh-CN" altLang="en-US" dirty="0"/>
              <a:t>生成区块链的证书，然后再调用</a:t>
            </a:r>
            <a:r>
              <a:rPr lang="en-US" altLang="zh-CN" dirty="0" err="1"/>
              <a:t>gen_agency_cert</a:t>
            </a:r>
            <a:r>
              <a:rPr lang="zh-CN" altLang="en-US" dirty="0"/>
              <a:t>为每个机构生成证书。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处理国密模式   </a:t>
            </a:r>
          </a:p>
          <a:p>
            <a:r>
              <a:rPr lang="zh-CN" altLang="en-US" dirty="0"/>
              <a:t>    如果使用</a:t>
            </a:r>
            <a:r>
              <a:rPr lang="en-US" altLang="zh-CN" dirty="0"/>
              <a:t>-g</a:t>
            </a:r>
            <a:r>
              <a:rPr lang="zh-CN" altLang="en-US" dirty="0"/>
              <a:t>选项，那么就会使用国密模式。首先，它会先检查并安装</a:t>
            </a:r>
            <a:r>
              <a:rPr lang="en-US" altLang="zh-CN" dirty="0" err="1"/>
              <a:t>TaSSL</a:t>
            </a:r>
            <a:r>
              <a:rPr lang="zh-CN" altLang="en-US" dirty="0"/>
              <a:t>，然后调用</a:t>
            </a:r>
            <a:r>
              <a:rPr lang="en-US" altLang="zh-CN" dirty="0" err="1"/>
              <a:t>generate_cert_conf_gm</a:t>
            </a:r>
            <a:r>
              <a:rPr lang="zh-CN" altLang="en-US" dirty="0"/>
              <a:t>生成国密版的证书配置，然后调用</a:t>
            </a:r>
            <a:r>
              <a:rPr lang="en-US" altLang="zh-CN" dirty="0" err="1"/>
              <a:t>gen_chain_cert_gm</a:t>
            </a:r>
            <a:r>
              <a:rPr lang="zh-CN" altLang="en-US" dirty="0"/>
              <a:t>生成国密版的区块链证书，最后调用</a:t>
            </a:r>
            <a:r>
              <a:rPr lang="en-US" altLang="zh-CN" dirty="0" err="1"/>
              <a:t>gen_agency_cert_gm</a:t>
            </a:r>
            <a:r>
              <a:rPr lang="zh-CN" altLang="en-US" dirty="0"/>
              <a:t>生成国密版的机构证书。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生成密钥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生成节点的私钥、证书等文件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生成配置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生成配置文件以及脚本文件等</a:t>
            </a:r>
          </a:p>
        </p:txBody>
      </p:sp>
    </p:spTree>
    <p:extLst>
      <p:ext uri="{BB962C8B-B14F-4D97-AF65-F5344CB8AC3E}">
        <p14:creationId xmlns:p14="http://schemas.microsoft.com/office/powerpoint/2010/main" val="223920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调用函数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3006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18" y="1432874"/>
            <a:ext cx="45021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依次调用</a:t>
            </a:r>
            <a:endParaRPr lang="en-US" altLang="zh-CN" sz="36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36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rgbClr val="007F58"/>
                </a:solidFill>
                <a:latin typeface="微软雅黑" panose="020B0503020204020204" pitchFamily="34" charset="-122"/>
              </a:rPr>
              <a:t>check_env</a:t>
            </a:r>
            <a:endParaRPr lang="en-US" altLang="zh-CN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rgbClr val="007F58"/>
                </a:solidFill>
                <a:latin typeface="微软雅黑" panose="020B0503020204020204" pitchFamily="34" charset="-122"/>
              </a:rPr>
              <a:t>parse_params</a:t>
            </a:r>
            <a:endParaRPr lang="en-US" altLang="zh-CN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main</a:t>
            </a:r>
          </a:p>
          <a:p>
            <a:r>
              <a:rPr lang="en-US" altLang="zh-CN" sz="2400" b="1" dirty="0" err="1">
                <a:solidFill>
                  <a:srgbClr val="007F58"/>
                </a:solidFill>
                <a:latin typeface="微软雅黑" panose="020B0503020204020204" pitchFamily="34" charset="-122"/>
              </a:rPr>
              <a:t>print_result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4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>
            <a:extLst>
              <a:ext uri="{FF2B5EF4-FFF2-40B4-BE49-F238E27FC236}">
                <a16:creationId xmlns:a16="http://schemas.microsoft.com/office/drawing/2014/main" id="{C472A03B-4C1C-44F9-B1A7-43A1DDF4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536243" y="1106093"/>
            <a:ext cx="7821351" cy="464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3EDCD0-726E-4B68-B5F1-7C08AEC578D6}"/>
              </a:ext>
            </a:extLst>
          </p:cNvPr>
          <p:cNvSpPr txBox="1"/>
          <p:nvPr/>
        </p:nvSpPr>
        <p:spPr>
          <a:xfrm>
            <a:off x="3701626" y="1874728"/>
            <a:ext cx="47887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声明和定义全局变量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</a:p>
        </p:txBody>
      </p:sp>
    </p:spTree>
    <p:extLst>
      <p:ext uri="{BB962C8B-B14F-4D97-AF65-F5344CB8AC3E}">
        <p14:creationId xmlns:p14="http://schemas.microsoft.com/office/powerpoint/2010/main" val="341723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AA77EF4-5410-465E-AD8F-2128274E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思维导图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28320E-268D-4DFB-BF5A-86173CED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8" y="897497"/>
            <a:ext cx="11385904" cy="58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CBD455-0CE7-496D-9DCA-3E58481C44CB}"/>
              </a:ext>
            </a:extLst>
          </p:cNvPr>
          <p:cNvSpPr txBox="1"/>
          <p:nvPr/>
        </p:nvSpPr>
        <p:spPr>
          <a:xfrm>
            <a:off x="5206341" y="2921168"/>
            <a:ext cx="17793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400" b="1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0828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声明和定义全局变量</a:t>
            </a: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EC4111-7AE3-48E2-AE23-891F27CD8D2F}"/>
              </a:ext>
            </a:extLst>
          </p:cNvPr>
          <p:cNvSpPr txBox="1"/>
          <p:nvPr/>
        </p:nvSpPr>
        <p:spPr>
          <a:xfrm>
            <a:off x="1227667" y="319669"/>
            <a:ext cx="857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个全局变量，其中有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个是通过命令行参数确定的</a:t>
            </a:r>
            <a:endParaRPr lang="en-US" altLang="zh-CN" sz="2400" b="1" dirty="0">
              <a:solidFill>
                <a:srgbClr val="007F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30E9AD7-76E5-4B07-BAFF-B357FB66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50405"/>
              </p:ext>
            </p:extLst>
          </p:nvPr>
        </p:nvGraphicFramePr>
        <p:xfrm>
          <a:off x="665748" y="1125384"/>
          <a:ext cx="1086050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3752003716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1406625542"/>
                    </a:ext>
                  </a:extLst>
                </a:gridCol>
                <a:gridCol w="7652084">
                  <a:extLst>
                    <a:ext uri="{9D8B030D-6E8A-4147-A177-3AD203B41FA5}">
                      <a16:colId xmlns:a16="http://schemas.microsoft.com/office/drawing/2014/main" val="1838408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ip_file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文件，用来存储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、机构、群组信息的文件，通过</a:t>
                      </a:r>
                      <a:r>
                        <a:rPr lang="en-US" altLang="zh-CN" dirty="0"/>
                        <a:t>-f</a:t>
                      </a:r>
                      <a:r>
                        <a:rPr lang="zh-CN" altLang="en-US" dirty="0"/>
                        <a:t>选项指定，如果有指定则</a:t>
                      </a:r>
                      <a:r>
                        <a:rPr lang="en-US" altLang="zh-CN" dirty="0" err="1"/>
                        <a:t>use_ip_param</a:t>
                      </a:r>
                      <a:r>
                        <a:rPr lang="zh-CN" altLang="en-US" dirty="0"/>
                        <a:t>参数会被赋为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3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ip_param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参数，用来指定服务器的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地址以及节点数，通过</a:t>
                      </a:r>
                      <a:r>
                        <a:rPr lang="en-US" altLang="zh-CN" dirty="0"/>
                        <a:t>-l</a:t>
                      </a:r>
                      <a:r>
                        <a:rPr lang="zh-CN" altLang="en-US" dirty="0"/>
                        <a:t>选项指定，如果有指定则</a:t>
                      </a:r>
                      <a:r>
                        <a:rPr lang="en-US" altLang="zh-CN" dirty="0" err="1"/>
                        <a:t>use_ip_param</a:t>
                      </a:r>
                      <a:r>
                        <a:rPr lang="zh-CN" altLang="en-US" dirty="0"/>
                        <a:t>参数会被赋为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3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use_ip_param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参数，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表示通过命令行参数指定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表示通过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文件指定</a:t>
                      </a:r>
                      <a:r>
                        <a:rPr lang="en-US" altLang="zh-CN" dirty="0" err="1"/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output_dir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输出路径，通过</a:t>
                      </a:r>
                      <a:r>
                        <a:rPr lang="en-US" altLang="zh-CN" dirty="0"/>
                        <a:t>-o</a:t>
                      </a:r>
                      <a:r>
                        <a:rPr lang="zh-CN" altLang="en-US" dirty="0"/>
                        <a:t>选项指定，默认是</a:t>
                      </a:r>
                      <a:r>
                        <a:rPr lang="en-US" altLang="zh-CN" dirty="0"/>
                        <a:t>nodes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9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listen_ip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主机的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地址，通过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选项修改，如果没有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选项，则默认是</a:t>
                      </a:r>
                      <a:r>
                        <a:rPr lang="en-US" altLang="zh-CN" dirty="0"/>
                        <a:t>127.0.0.1</a:t>
                      </a:r>
                      <a:r>
                        <a:rPr lang="zh-CN" altLang="en-US" dirty="0"/>
                        <a:t>；如果有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选项，则为</a:t>
                      </a: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9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fisco_version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fisco-bcos</a:t>
                      </a:r>
                      <a:r>
                        <a:rPr lang="zh-CN" altLang="en-US" dirty="0"/>
                        <a:t>的版本，通过</a:t>
                      </a:r>
                      <a:r>
                        <a:rPr lang="en-US" altLang="zh-CN" dirty="0"/>
                        <a:t>-v</a:t>
                      </a:r>
                      <a:r>
                        <a:rPr lang="zh-CN" altLang="en-US" dirty="0"/>
                        <a:t>选项指定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port_start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p2p</a:t>
                      </a:r>
                      <a:r>
                        <a:rPr lang="zh-CN" altLang="en-US" dirty="0"/>
                        <a:t>端口、</a:t>
                      </a:r>
                      <a:r>
                        <a:rPr lang="en-US" altLang="zh-CN" dirty="0"/>
                        <a:t>channel</a:t>
                      </a:r>
                      <a:r>
                        <a:rPr lang="zh-CN" altLang="en-US" dirty="0"/>
                        <a:t>端口和</a:t>
                      </a:r>
                      <a:r>
                        <a:rPr lang="en-US" altLang="zh-CN" dirty="0" err="1"/>
                        <a:t>jsonrpc</a:t>
                      </a:r>
                      <a:r>
                        <a:rPr lang="zh-CN" altLang="en-US" dirty="0"/>
                        <a:t>端口，通过</a:t>
                      </a:r>
                      <a:r>
                        <a:rPr lang="en-US" altLang="zh-CN" dirty="0"/>
                        <a:t>-p</a:t>
                      </a:r>
                      <a:r>
                        <a:rPr lang="zh-CN" altLang="en-US" dirty="0"/>
                        <a:t>选项指定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bin_path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fisco-bcos</a:t>
                      </a:r>
                      <a:r>
                        <a:rPr lang="zh-CN" altLang="en-US" dirty="0"/>
                        <a:t>二进制文件的路径，通过</a:t>
                      </a:r>
                      <a:r>
                        <a:rPr lang="en-US" altLang="zh-CN" dirty="0"/>
                        <a:t>-e</a:t>
                      </a:r>
                      <a:r>
                        <a:rPr lang="zh-CN" altLang="en-US" dirty="0"/>
                        <a:t>选项指定，默认是从</a:t>
                      </a:r>
                      <a:r>
                        <a:rPr lang="en-US" altLang="zh-CN" dirty="0" err="1"/>
                        <a:t>github</a:t>
                      </a:r>
                      <a:r>
                        <a:rPr lang="zh-CN" altLang="en-US" dirty="0"/>
                        <a:t>上下载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state_type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选项指定，默认是</a:t>
                      </a:r>
                      <a:r>
                        <a:rPr lang="en-US" altLang="zh-CN" dirty="0"/>
                        <a:t>storage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可指定为</a:t>
                      </a:r>
                      <a:r>
                        <a:rPr lang="en-US" altLang="zh-CN" dirty="0" err="1"/>
                        <a:t>mpt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Storage_type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选项指定，默认是</a:t>
                      </a:r>
                      <a:r>
                        <a:rPr lang="en-US" altLang="zh-CN" dirty="0" err="1"/>
                        <a:t>leveldb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可指定为</a:t>
                      </a:r>
                      <a:r>
                        <a:rPr lang="en-US" altLang="zh-CN" dirty="0"/>
                        <a:t>external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37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EC4111-7AE3-48E2-AE23-891F27CD8D2F}"/>
              </a:ext>
            </a:extLst>
          </p:cNvPr>
          <p:cNvSpPr txBox="1"/>
          <p:nvPr/>
        </p:nvSpPr>
        <p:spPr>
          <a:xfrm>
            <a:off x="1227667" y="319669"/>
            <a:ext cx="857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个全局变量，其中有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个是通过命令行参数确定的</a:t>
            </a:r>
            <a:endParaRPr lang="en-US" altLang="zh-CN" sz="2400" b="1" dirty="0">
              <a:solidFill>
                <a:srgbClr val="007F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30E9AD7-76E5-4B07-BAFF-B357FB66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4290"/>
              </p:ext>
            </p:extLst>
          </p:nvPr>
        </p:nvGraphicFramePr>
        <p:xfrm>
          <a:off x="665748" y="1308100"/>
          <a:ext cx="10860504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3752003716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1406625542"/>
                    </a:ext>
                  </a:extLst>
                </a:gridCol>
                <a:gridCol w="7652084">
                  <a:extLst>
                    <a:ext uri="{9D8B030D-6E8A-4147-A177-3AD203B41FA5}">
                      <a16:colId xmlns:a16="http://schemas.microsoft.com/office/drawing/2014/main" val="1838408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CertConfig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证书的配置文件，默认情况下是自动生成的，也可以通过</a:t>
                      </a:r>
                      <a:r>
                        <a:rPr lang="en-US" altLang="zh-CN" dirty="0"/>
                        <a:t>-t</a:t>
                      </a:r>
                      <a:r>
                        <a:rPr lang="zh-CN" altLang="en-US" dirty="0"/>
                        <a:t>选项指定配置文件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3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consensus_type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共识算法类型，默认是</a:t>
                      </a:r>
                      <a:r>
                        <a:rPr lang="en-US" altLang="zh-CN" dirty="0" err="1"/>
                        <a:t>pbft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-c</a:t>
                      </a:r>
                      <a:r>
                        <a:rPr lang="zh-CN" altLang="en-US" dirty="0"/>
                        <a:t>选项可修改为</a:t>
                      </a:r>
                      <a:r>
                        <a:rPr lang="en-US" altLang="zh-CN" dirty="0"/>
                        <a:t>raft</a:t>
                      </a:r>
                      <a:r>
                        <a:rPr lang="zh-CN" altLang="en-US" dirty="0"/>
                        <a:t>共识算法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3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chain_id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区块链的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，默认是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，通过</a:t>
                      </a:r>
                      <a:r>
                        <a:rPr lang="en-US" altLang="zh-CN" dirty="0"/>
                        <a:t>-C</a:t>
                      </a:r>
                      <a:r>
                        <a:rPr lang="zh-CN" altLang="en-US" dirty="0"/>
                        <a:t>选项可以指定一个无符号整数作为区块链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debug_log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是否开启调试日志，默认是关闭的，用</a:t>
                      </a:r>
                      <a:r>
                        <a:rPr lang="en-US" altLang="zh-CN" dirty="0"/>
                        <a:t>-T</a:t>
                      </a:r>
                      <a:r>
                        <a:rPr lang="zh-CN" altLang="en-US" dirty="0"/>
                        <a:t>选项开启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9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log_level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日志的等级，默认是</a:t>
                      </a:r>
                      <a:r>
                        <a:rPr lang="en-US" altLang="zh-CN" dirty="0"/>
                        <a:t>info</a:t>
                      </a:r>
                      <a:r>
                        <a:rPr lang="zh-CN" altLang="en-US" dirty="0"/>
                        <a:t>，在用</a:t>
                      </a:r>
                      <a:r>
                        <a:rPr lang="en-US" altLang="zh-CN" dirty="0"/>
                        <a:t>-T</a:t>
                      </a:r>
                      <a:r>
                        <a:rPr lang="zh-CN" altLang="en-US" dirty="0"/>
                        <a:t>选项开启调试日志时会被修改为</a:t>
                      </a:r>
                      <a:r>
                        <a:rPr lang="en-US" altLang="zh-CN" dirty="0"/>
                        <a:t>debug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9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auto_flush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是否自动刷新日志，默认自动刷新，用</a:t>
                      </a:r>
                      <a:r>
                        <a:rPr lang="en-US" altLang="zh-CN" dirty="0"/>
                        <a:t>-F</a:t>
                      </a:r>
                      <a:r>
                        <a:rPr lang="zh-CN" altLang="en-US" dirty="0"/>
                        <a:t>关闭自动刷新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make_tar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是否将</a:t>
                      </a:r>
                      <a:r>
                        <a:rPr lang="en-US" altLang="zh-CN" dirty="0" err="1"/>
                        <a:t>pwd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ip_addr</a:t>
                      </a:r>
                      <a:r>
                        <a:rPr lang="zh-CN" altLang="en-US" dirty="0"/>
                        <a:t>文件夹打包成</a:t>
                      </a:r>
                      <a:r>
                        <a:rPr lang="en-US" altLang="zh-CN" dirty="0" err="1"/>
                        <a:t>pwd</a:t>
                      </a:r>
                      <a:r>
                        <a:rPr lang="en-US" altLang="zh-CN" dirty="0"/>
                        <a:t>/ip_addr.tar.gz</a:t>
                      </a:r>
                      <a:r>
                        <a:rPr lang="zh-CN" altLang="en-US" dirty="0"/>
                        <a:t>，默认不打包，如果要打包则使用</a:t>
                      </a:r>
                      <a:r>
                        <a:rPr lang="en-US" altLang="zh-CN" dirty="0"/>
                        <a:t>-z</a:t>
                      </a:r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guomi_mode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是否使用国密模式，默认不使用，用</a:t>
                      </a:r>
                      <a:r>
                        <a:rPr lang="en-US" altLang="zh-CN" dirty="0"/>
                        <a:t>-g</a:t>
                      </a:r>
                      <a:r>
                        <a:rPr lang="zh-CN" altLang="en-US" dirty="0"/>
                        <a:t>选项表示使用国密模式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docker_mode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模式，默认不使用，用</a:t>
                      </a:r>
                      <a:r>
                        <a:rPr lang="en-US" altLang="zh-CN" dirty="0"/>
                        <a:t>-d</a:t>
                      </a:r>
                      <a:r>
                        <a:rPr lang="zh-CN" altLang="en-US" dirty="0"/>
                        <a:t>选项表示使用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8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定义函数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384969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484981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打印信息函数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753490" y="438149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1297781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1215657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检验是否满足某些条件函数</a:t>
            </a: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750579" y="1310481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221059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2128469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判断文件或者目录是否存在函数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750579" y="222329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3123405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3976" y="3040487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生成证书、密钥、配置文件函数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750579" y="313610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402986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128078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解析函数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750579" y="4042568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函数分类</a:t>
            </a:r>
          </a:p>
        </p:txBody>
      </p:sp>
      <p:pic>
        <p:nvPicPr>
          <p:cNvPr id="22" name="图片 34">
            <a:extLst>
              <a:ext uri="{FF2B5EF4-FFF2-40B4-BE49-F238E27FC236}">
                <a16:creationId xmlns:a16="http://schemas.microsoft.com/office/drawing/2014/main" id="{744F6C59-60CD-4393-95B4-65A3ABAD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493791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35">
            <a:extLst>
              <a:ext uri="{FF2B5EF4-FFF2-40B4-BE49-F238E27FC236}">
                <a16:creationId xmlns:a16="http://schemas.microsoft.com/office/drawing/2014/main" id="{5EB3B184-CEE7-4F92-A49D-D7C28684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4990616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</a:t>
            </a:r>
          </a:p>
        </p:txBody>
      </p:sp>
      <p:sp>
        <p:nvSpPr>
          <p:cNvPr id="24" name="文本框 37">
            <a:extLst>
              <a:ext uri="{FF2B5EF4-FFF2-40B4-BE49-F238E27FC236}">
                <a16:creationId xmlns:a16="http://schemas.microsoft.com/office/drawing/2014/main" id="{C93191AE-5497-44D5-8EF2-3FA2EC54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579" y="4950618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D2D777-9986-4468-99AE-3F65D7DA8B4D}"/>
              </a:ext>
            </a:extLst>
          </p:cNvPr>
          <p:cNvSpPr txBox="1"/>
          <p:nvPr/>
        </p:nvSpPr>
        <p:spPr>
          <a:xfrm>
            <a:off x="6750579" y="5844679"/>
            <a:ext cx="308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总计：</a:t>
            </a:r>
            <a:r>
              <a:rPr lang="en-US" altLang="zh-CN" sz="28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8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5" y="27331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打印信息函数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9054"/>
              </p:ext>
            </p:extLst>
          </p:nvPr>
        </p:nvGraphicFramePr>
        <p:xfrm>
          <a:off x="2032000" y="20827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打印帮助信息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LOG_WARN()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打印警告信息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LOG_INFO()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打印普通信息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print_result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打印脚本的执行结果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fail_message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打印失败信息，并终止脚本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6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3977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检验是否满足某些条件函数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18866"/>
              </p:ext>
            </p:extLst>
          </p:nvPr>
        </p:nvGraphicFramePr>
        <p:xfrm>
          <a:off x="2032000" y="2082799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check_env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主要检查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的版本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(1.0.2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以及操作系统类型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(macOS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check_and_install_tassl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是国密版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，这个函数主要检查是否有已经安装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，如果没有则下载并安装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如果在命令行参数中有指定国密模式，那么在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函数中就会调用这个函数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用来判断名字是满足正则表达式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^[a-zA-Z0-9._-]+$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，在后面生成证书的时候会多次使用到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5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2155</Words>
  <Application>Microsoft Office PowerPoint</Application>
  <PresentationFormat>宽屏</PresentationFormat>
  <Paragraphs>255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方正粗活意简体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Patrick</dc:creator>
  <cp:lastModifiedBy>359749340@qq.com</cp:lastModifiedBy>
  <cp:revision>51</cp:revision>
  <dcterms:created xsi:type="dcterms:W3CDTF">2019-06-03T05:06:40Z</dcterms:created>
  <dcterms:modified xsi:type="dcterms:W3CDTF">2019-06-11T01:30:01Z</dcterms:modified>
</cp:coreProperties>
</file>