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5A"/>
    <a:srgbClr val="0073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34" y="-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3C1DC-5D70-47AD-BE14-CA8FFE673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5104BE-7390-48E8-A669-C831C91B5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2E05C-30C4-4446-B724-DF61E716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30D0-A591-4AB0-94DD-80F2945F9DC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E7A196-AFB6-4C09-9967-EBFE73F0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4A9CB-8243-4E4B-9765-A2546603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45C1-0717-43B6-B884-FF0AD925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7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B4CE3-E604-4BA5-B4B0-C48DDBBF6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8AEA48-F7B3-428B-8CF9-A796A3E07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AD849-CBAA-42AA-B4F8-A09E482A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30D0-A591-4AB0-94DD-80F2945F9DC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5807E-C142-4FF2-9357-076352FA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474A0-A837-40EC-BBBD-D48A4C6A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45C1-0717-43B6-B884-FF0AD925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86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18A9EE-1647-4565-91B7-0F47B15C5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3FCACD-65DB-4A3E-A430-888EC64C6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7E69D-9446-4E38-A3C4-6B05327C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30D0-A591-4AB0-94DD-80F2945F9DC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1F274-0E30-4D8E-82A7-08D1AFF1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EC285-D3A4-45BD-84DB-0A2B2041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45C1-0717-43B6-B884-FF0AD925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23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06716-1BFF-4113-8590-E4C7727F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34C57-AEB7-4BBE-918B-A97E33606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B5221-484D-4439-BF64-B490BB69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30D0-A591-4AB0-94DD-80F2945F9DC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52C1A-8538-4494-AA69-2D4BDEED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6D04AC-2CED-467A-A5FC-7517DD5A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45C1-0717-43B6-B884-FF0AD925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3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F2986-0991-41EA-A6F1-707003D5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01DFF2-A1C2-4FF7-87D6-89EA8020C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D36C1-3002-40D8-8D52-CE4C5E875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30D0-A591-4AB0-94DD-80F2945F9DC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32EDF-0F68-4C0A-952C-5CC5ADE8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37DAB4-C1E7-4590-99F9-E93A1AD8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45C1-0717-43B6-B884-FF0AD925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27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C157D-A554-439D-B5FE-4D4ACCBE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9027B-C86E-4223-B216-6FC1138D9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939235-F5CA-44E2-A012-E4DF19342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A78F72-552B-42AE-BC28-5B1C04E1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30D0-A591-4AB0-94DD-80F2945F9DC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B9301C-35F3-4027-A243-C156E042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D2CDAF-C222-4961-85EE-CDCFF00B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45C1-0717-43B6-B884-FF0AD925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40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142D2-898C-43F5-9FBC-FB067658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64CA68-D9DF-46B8-9FD5-213D8148D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7DA18A-B140-4D1D-AD29-90CEEC3BB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D677F6-D2F9-4ABB-B0B8-FFB5E6512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BE50CB-4487-485C-8309-0FB6E0669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F73C4F-6C45-4AEB-A24A-1B22FD02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30D0-A591-4AB0-94DD-80F2945F9DC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77B342-1E1A-47E9-B94C-5C28B99A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40D3F5-5361-4E36-B765-1DB9E067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45C1-0717-43B6-B884-FF0AD925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50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04599-103E-4536-AB95-5C8F7931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FB066E-FF5E-4F9B-BF6B-82EAC5B4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30D0-A591-4AB0-94DD-80F2945F9DC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90643E-D544-427D-8EB2-38F590E7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DD0787-B949-492F-940D-D5D10538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45C1-0717-43B6-B884-FF0AD925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16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20444E-91DC-4A08-B1D9-7252D418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30D0-A591-4AB0-94DD-80F2945F9DC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1B5E18-7AE1-4E70-A963-1434EFFD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9E715F-5A72-4D73-B0C3-6282E695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45C1-0717-43B6-B884-FF0AD925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5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BD6B9-1DD3-4711-832F-AEEE54B94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447F2-4E98-4502-A722-537E30320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0774E4-B57E-4D88-9155-80183A58C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EF1E5C-EFD5-4BB5-AD76-663836C4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30D0-A591-4AB0-94DD-80F2945F9DC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887792-9682-4A40-AEDB-37165645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548A41-17AA-4082-90AE-15046210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45C1-0717-43B6-B884-FF0AD925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83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FDB7C-D10C-4761-8A1B-A54BB262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1D9A20-7E6F-431D-B972-3B54D84D9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3BD256-7865-4B2B-9E33-A69597FA4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9B89A-285D-4BA6-A5D1-2D7A2312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30D0-A591-4AB0-94DD-80F2945F9DC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DEBF29-DF5B-41B2-908A-165A8ECA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6128B1-C515-4A1F-9190-16E61D9A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45C1-0717-43B6-B884-FF0AD925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1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81FB28-EB92-446A-A40D-5938EB87A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99D5E-EC45-4A66-91CD-900F76FE8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77F070-F690-4A92-B9A1-552FAAE43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B30D0-A591-4AB0-94DD-80F2945F9DC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D2362-21ED-4B27-B727-2AB99DFBD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93F31-90B4-4FED-92F9-EC0F21955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645C1-0717-43B6-B884-FF0AD92553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01425A1-12F0-482D-AAE3-3295AE9BC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94120">
            <a:off x="1234912" y="599554"/>
            <a:ext cx="9398523" cy="582741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D0DC4BF-9448-4ACA-8341-ABA9EDF68338}"/>
              </a:ext>
            </a:extLst>
          </p:cNvPr>
          <p:cNvSpPr txBox="1"/>
          <p:nvPr/>
        </p:nvSpPr>
        <p:spPr>
          <a:xfrm>
            <a:off x="3864072" y="3513262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Day2 </a:t>
            </a:r>
            <a:r>
              <a:rPr lang="zh-CN" altLang="en-US" sz="4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实训汇报</a:t>
            </a:r>
            <a:r>
              <a:rPr lang="en-US" altLang="zh-CN" sz="4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4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27419150-59CE-4D9E-A0FB-31A33F2D2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594" y="2413000"/>
            <a:ext cx="4445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6600" dirty="0">
                <a:solidFill>
                  <a:schemeClr val="bg1"/>
                </a:solidFill>
                <a:latin typeface="Impact" panose="020B0806030902050204" pitchFamily="34" charset="0"/>
              </a:rPr>
              <a:t>Group 4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342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114EB3-290D-43D6-84C6-B4460104925D}"/>
              </a:ext>
            </a:extLst>
          </p:cNvPr>
          <p:cNvSpPr txBox="1"/>
          <p:nvPr/>
        </p:nvSpPr>
        <p:spPr>
          <a:xfrm>
            <a:off x="904672" y="642025"/>
            <a:ext cx="9650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编写测试代码测试服务类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85F43B-BBC5-4884-9EC9-8262C324D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070" y="1508381"/>
            <a:ext cx="5350773" cy="466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9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114EB3-290D-43D6-84C6-B4460104925D}"/>
              </a:ext>
            </a:extLst>
          </p:cNvPr>
          <p:cNvSpPr txBox="1"/>
          <p:nvPr/>
        </p:nvSpPr>
        <p:spPr>
          <a:xfrm>
            <a:off x="904672" y="642025"/>
            <a:ext cx="9650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idea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上执行测试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CBFAA1-9AAB-4313-90F1-7BEE59B7E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75" y="1588377"/>
            <a:ext cx="9945650" cy="313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13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39D8163-2FC6-4939-ACA1-F975A3BA0731}"/>
              </a:ext>
            </a:extLst>
          </p:cNvPr>
          <p:cNvSpPr txBox="1"/>
          <p:nvPr/>
        </p:nvSpPr>
        <p:spPr>
          <a:xfrm>
            <a:off x="4274075" y="2921168"/>
            <a:ext cx="3643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60862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BA002F-8BF8-4D38-9269-07462D8C1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45553">
            <a:off x="643177" y="296055"/>
            <a:ext cx="10102812" cy="63189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8B6326D-018D-4608-B465-0A16C450F4A0}"/>
              </a:ext>
            </a:extLst>
          </p:cNvPr>
          <p:cNvSpPr txBox="1"/>
          <p:nvPr/>
        </p:nvSpPr>
        <p:spPr>
          <a:xfrm>
            <a:off x="4005523" y="1481382"/>
            <a:ext cx="4180953" cy="2870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en-US" altLang="zh-CN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</a:t>
            </a:r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solidity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部署合约并进行测试</a:t>
            </a:r>
            <a:endParaRPr lang="en-US" altLang="zh-CN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066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BA002F-8BF8-4D38-9269-07462D8C1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45553">
            <a:off x="2440018" y="945642"/>
            <a:ext cx="7163357" cy="472161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8B6326D-018D-4608-B465-0A16C450F4A0}"/>
              </a:ext>
            </a:extLst>
          </p:cNvPr>
          <p:cNvSpPr txBox="1"/>
          <p:nvPr/>
        </p:nvSpPr>
        <p:spPr>
          <a:xfrm>
            <a:off x="4764546" y="2978877"/>
            <a:ext cx="2662908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</a:t>
            </a:r>
            <a:r>
              <a:rPr lang="en-US" altLang="zh-CN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solidity</a:t>
            </a:r>
          </a:p>
        </p:txBody>
      </p:sp>
    </p:spTree>
    <p:extLst>
      <p:ext uri="{BB962C8B-B14F-4D97-AF65-F5344CB8AC3E}">
        <p14:creationId xmlns:p14="http://schemas.microsoft.com/office/powerpoint/2010/main" val="405136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7804BF2-7BC2-4834-BDDF-B7BCEFC78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30" y="1570494"/>
            <a:ext cx="4576411" cy="41892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52FDA6B-782A-4AA1-971B-71BEDA4C0E72}"/>
              </a:ext>
            </a:extLst>
          </p:cNvPr>
          <p:cNvSpPr txBox="1"/>
          <p:nvPr/>
        </p:nvSpPr>
        <p:spPr>
          <a:xfrm>
            <a:off x="936547" y="735291"/>
            <a:ext cx="9161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用僵尸游戏熟悉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solidity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规则，总结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solidity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的基本语法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D4CFFD1-26D2-46CC-858B-9E7912DFA993}"/>
              </a:ext>
            </a:extLst>
          </p:cNvPr>
          <p:cNvGrpSpPr/>
          <p:nvPr/>
        </p:nvGrpSpPr>
        <p:grpSpPr>
          <a:xfrm>
            <a:off x="5810654" y="1436898"/>
            <a:ext cx="5706894" cy="451523"/>
            <a:chOff x="6063574" y="1654112"/>
            <a:chExt cx="5418455" cy="45152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A549EAB-7FF6-4FE2-BFD0-153DA8B59CE0}"/>
                </a:ext>
              </a:extLst>
            </p:cNvPr>
            <p:cNvSpPr/>
            <p:nvPr/>
          </p:nvSpPr>
          <p:spPr>
            <a:xfrm>
              <a:off x="6509743" y="1654112"/>
              <a:ext cx="4972286" cy="4515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基本变量类型：</a:t>
              </a:r>
              <a:r>
                <a:rPr lang="en-US" altLang="zh-CN" sz="2000" dirty="0">
                  <a:solidFill>
                    <a:schemeClr val="tx1"/>
                  </a:solidFill>
                </a:rPr>
                <a:t>string</a:t>
              </a:r>
              <a:r>
                <a:rPr lang="zh-CN" altLang="en-US" sz="2000" dirty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>
                  <a:solidFill>
                    <a:schemeClr val="tx1"/>
                  </a:solidFill>
                </a:rPr>
                <a:t>int256</a:t>
              </a:r>
              <a:r>
                <a:rPr lang="zh-CN" altLang="en-US" sz="2000" dirty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>
                  <a:solidFill>
                    <a:schemeClr val="tx1"/>
                  </a:solidFill>
                </a:rPr>
                <a:t>uint256……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6A85183-56B7-472E-9964-0A8C56C144FF}"/>
                </a:ext>
              </a:extLst>
            </p:cNvPr>
            <p:cNvSpPr/>
            <p:nvPr/>
          </p:nvSpPr>
          <p:spPr>
            <a:xfrm>
              <a:off x="6063574" y="1699911"/>
              <a:ext cx="359924" cy="359924"/>
            </a:xfrm>
            <a:prstGeom prst="ellipse">
              <a:avLst/>
            </a:prstGeom>
            <a:solidFill>
              <a:srgbClr val="00805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D408587-01BE-4556-93F3-21C2C3C8FC48}"/>
              </a:ext>
            </a:extLst>
          </p:cNvPr>
          <p:cNvGrpSpPr/>
          <p:nvPr/>
        </p:nvGrpSpPr>
        <p:grpSpPr>
          <a:xfrm>
            <a:off x="5810654" y="2104059"/>
            <a:ext cx="5706894" cy="451523"/>
            <a:chOff x="6063574" y="1654112"/>
            <a:chExt cx="5418455" cy="45152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5148F45-FE2E-4D6A-9783-D34E67659000}"/>
                </a:ext>
              </a:extLst>
            </p:cNvPr>
            <p:cNvSpPr/>
            <p:nvPr/>
          </p:nvSpPr>
          <p:spPr>
            <a:xfrm>
              <a:off x="6509743" y="1654112"/>
              <a:ext cx="4972286" cy="4515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循环、控制语句：</a:t>
              </a:r>
              <a:r>
                <a:rPr lang="en-US" altLang="zh-CN" sz="2000" dirty="0">
                  <a:solidFill>
                    <a:schemeClr val="tx1"/>
                  </a:solidFill>
                </a:rPr>
                <a:t>for</a:t>
              </a:r>
              <a:r>
                <a:rPr lang="zh-CN" altLang="en-US" sz="2000" dirty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>
                  <a:solidFill>
                    <a:schemeClr val="tx1"/>
                  </a:solidFill>
                </a:rPr>
                <a:t>if……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BE762A6-A5DD-49E4-A3A1-8C5546A8DA33}"/>
                </a:ext>
              </a:extLst>
            </p:cNvPr>
            <p:cNvSpPr/>
            <p:nvPr/>
          </p:nvSpPr>
          <p:spPr>
            <a:xfrm>
              <a:off x="6063574" y="1699911"/>
              <a:ext cx="359924" cy="359924"/>
            </a:xfrm>
            <a:prstGeom prst="ellipse">
              <a:avLst/>
            </a:prstGeom>
            <a:solidFill>
              <a:srgbClr val="00805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BCF88C0-373D-4BAB-9E93-9F61764F818E}"/>
              </a:ext>
            </a:extLst>
          </p:cNvPr>
          <p:cNvGrpSpPr/>
          <p:nvPr/>
        </p:nvGrpSpPr>
        <p:grpSpPr>
          <a:xfrm>
            <a:off x="5810654" y="2771220"/>
            <a:ext cx="5706894" cy="451523"/>
            <a:chOff x="6063574" y="1654112"/>
            <a:chExt cx="5418455" cy="451523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A1C6677-F08F-4B59-9907-E80F4D35CF0B}"/>
                </a:ext>
              </a:extLst>
            </p:cNvPr>
            <p:cNvSpPr/>
            <p:nvPr/>
          </p:nvSpPr>
          <p:spPr>
            <a:xfrm>
              <a:off x="6509743" y="1654112"/>
              <a:ext cx="4972286" cy="4515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内置函数的使用：</a:t>
              </a:r>
              <a:r>
                <a:rPr lang="en-US" altLang="zh-CN" sz="2000" dirty="0">
                  <a:solidFill>
                    <a:schemeClr val="tx1"/>
                  </a:solidFill>
                </a:rPr>
                <a:t>keccak256……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DE1ADC7-8FF6-4958-87E5-E0F9844F22C3}"/>
                </a:ext>
              </a:extLst>
            </p:cNvPr>
            <p:cNvSpPr/>
            <p:nvPr/>
          </p:nvSpPr>
          <p:spPr>
            <a:xfrm>
              <a:off x="6063574" y="1699911"/>
              <a:ext cx="359924" cy="359924"/>
            </a:xfrm>
            <a:prstGeom prst="ellipse">
              <a:avLst/>
            </a:prstGeom>
            <a:solidFill>
              <a:srgbClr val="00805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DC51FCC-4D64-47DD-990E-07776B1F0216}"/>
              </a:ext>
            </a:extLst>
          </p:cNvPr>
          <p:cNvGrpSpPr/>
          <p:nvPr/>
        </p:nvGrpSpPr>
        <p:grpSpPr>
          <a:xfrm>
            <a:off x="5810654" y="3433921"/>
            <a:ext cx="5706894" cy="451523"/>
            <a:chOff x="6063574" y="1654112"/>
            <a:chExt cx="5418455" cy="451523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AEE051E-40BB-488B-AC45-E7E42EC90D51}"/>
                </a:ext>
              </a:extLst>
            </p:cNvPr>
            <p:cNvSpPr/>
            <p:nvPr/>
          </p:nvSpPr>
          <p:spPr>
            <a:xfrm>
              <a:off x="6509743" y="1654112"/>
              <a:ext cx="4972286" cy="4515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定义和使用函数：使用</a:t>
              </a:r>
              <a:r>
                <a:rPr lang="en-US" altLang="zh-CN" sz="2000" dirty="0">
                  <a:solidFill>
                    <a:schemeClr val="tx1"/>
                  </a:solidFill>
                </a:rPr>
                <a:t>function</a:t>
              </a:r>
              <a:r>
                <a:rPr lang="zh-CN" altLang="en-US" sz="2000" dirty="0">
                  <a:solidFill>
                    <a:schemeClr val="tx1"/>
                  </a:solidFill>
                </a:rPr>
                <a:t>关键字</a:t>
              </a: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71DE393-6C3B-4EF9-93C0-993F40AC428D}"/>
                </a:ext>
              </a:extLst>
            </p:cNvPr>
            <p:cNvSpPr/>
            <p:nvPr/>
          </p:nvSpPr>
          <p:spPr>
            <a:xfrm>
              <a:off x="6063574" y="1699911"/>
              <a:ext cx="359924" cy="359924"/>
            </a:xfrm>
            <a:prstGeom prst="ellipse">
              <a:avLst/>
            </a:prstGeom>
            <a:solidFill>
              <a:srgbClr val="00805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4124AB0-AAB0-472B-A79F-7B4F839F1479}"/>
              </a:ext>
            </a:extLst>
          </p:cNvPr>
          <p:cNvGrpSpPr/>
          <p:nvPr/>
        </p:nvGrpSpPr>
        <p:grpSpPr>
          <a:xfrm>
            <a:off x="5810654" y="4096622"/>
            <a:ext cx="5706894" cy="451523"/>
            <a:chOff x="6063574" y="1654112"/>
            <a:chExt cx="5418455" cy="45152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1A07A19-6F3E-4D17-A241-317832D123A0}"/>
                </a:ext>
              </a:extLst>
            </p:cNvPr>
            <p:cNvSpPr/>
            <p:nvPr/>
          </p:nvSpPr>
          <p:spPr>
            <a:xfrm>
              <a:off x="6509743" y="1654112"/>
              <a:ext cx="4972286" cy="4515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定义合约：使用</a:t>
              </a:r>
              <a:r>
                <a:rPr lang="en-US" altLang="zh-CN" sz="2000" dirty="0">
                  <a:solidFill>
                    <a:schemeClr val="tx1"/>
                  </a:solidFill>
                </a:rPr>
                <a:t>contract</a:t>
              </a:r>
              <a:r>
                <a:rPr lang="zh-CN" altLang="en-US" sz="2000" dirty="0">
                  <a:solidFill>
                    <a:schemeClr val="tx1"/>
                  </a:solidFill>
                </a:rPr>
                <a:t>关键字</a:t>
              </a: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484A2DD-5657-4FC7-AF9B-6D577632C4BE}"/>
                </a:ext>
              </a:extLst>
            </p:cNvPr>
            <p:cNvSpPr/>
            <p:nvPr/>
          </p:nvSpPr>
          <p:spPr>
            <a:xfrm>
              <a:off x="6063574" y="1699911"/>
              <a:ext cx="359924" cy="359924"/>
            </a:xfrm>
            <a:prstGeom prst="ellipse">
              <a:avLst/>
            </a:prstGeom>
            <a:solidFill>
              <a:srgbClr val="00805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5DDB1BB-66F2-4E22-82CD-FB3FCA184498}"/>
              </a:ext>
            </a:extLst>
          </p:cNvPr>
          <p:cNvGrpSpPr/>
          <p:nvPr/>
        </p:nvGrpSpPr>
        <p:grpSpPr>
          <a:xfrm>
            <a:off x="5843080" y="4760912"/>
            <a:ext cx="5674468" cy="451523"/>
            <a:chOff x="6063574" y="1654112"/>
            <a:chExt cx="5418455" cy="451523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9CF798E-6234-4350-A5FD-AB004B6610AD}"/>
                </a:ext>
              </a:extLst>
            </p:cNvPr>
            <p:cNvSpPr/>
            <p:nvPr/>
          </p:nvSpPr>
          <p:spPr>
            <a:xfrm>
              <a:off x="6509743" y="1654112"/>
              <a:ext cx="4972286" cy="4515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通过接口调用其它合约：使用</a:t>
              </a:r>
              <a:r>
                <a:rPr lang="en-US" altLang="zh-CN" sz="2000" dirty="0">
                  <a:solidFill>
                    <a:schemeClr val="tx1"/>
                  </a:solidFill>
                </a:rPr>
                <a:t>external</a:t>
              </a:r>
              <a:r>
                <a:rPr lang="zh-CN" altLang="en-US" sz="2000" dirty="0">
                  <a:solidFill>
                    <a:schemeClr val="tx1"/>
                  </a:solidFill>
                </a:rPr>
                <a:t>关键字</a:t>
              </a: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22CCB022-FFED-4C31-9201-FF2453D324F6}"/>
                </a:ext>
              </a:extLst>
            </p:cNvPr>
            <p:cNvSpPr/>
            <p:nvPr/>
          </p:nvSpPr>
          <p:spPr>
            <a:xfrm>
              <a:off x="6063574" y="1699911"/>
              <a:ext cx="359924" cy="359924"/>
            </a:xfrm>
            <a:prstGeom prst="ellipse">
              <a:avLst/>
            </a:prstGeom>
            <a:solidFill>
              <a:srgbClr val="00805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73E4306-4571-42E0-A9B9-0C40BEFF3D0F}"/>
              </a:ext>
            </a:extLst>
          </p:cNvPr>
          <p:cNvGrpSpPr/>
          <p:nvPr/>
        </p:nvGrpSpPr>
        <p:grpSpPr>
          <a:xfrm>
            <a:off x="5843080" y="5419309"/>
            <a:ext cx="5674468" cy="451523"/>
            <a:chOff x="6063574" y="1654112"/>
            <a:chExt cx="5418455" cy="451523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5848425-296A-475A-87A7-C6AE642491F6}"/>
                </a:ext>
              </a:extLst>
            </p:cNvPr>
            <p:cNvSpPr/>
            <p:nvPr/>
          </p:nvSpPr>
          <p:spPr>
            <a:xfrm>
              <a:off x="6509743" y="1654112"/>
              <a:ext cx="4972286" cy="4515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继承：使用</a:t>
              </a:r>
              <a:r>
                <a:rPr lang="en-US" altLang="zh-CN" sz="2000" dirty="0">
                  <a:solidFill>
                    <a:schemeClr val="tx1"/>
                  </a:solidFill>
                </a:rPr>
                <a:t>is</a:t>
              </a:r>
              <a:r>
                <a:rPr lang="zh-CN" altLang="en-US" sz="2000" dirty="0">
                  <a:solidFill>
                    <a:schemeClr val="tx1"/>
                  </a:solidFill>
                </a:rPr>
                <a:t>关键字</a:t>
              </a: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3184124-4B51-45DA-9914-4B214A1A4B49}"/>
                </a:ext>
              </a:extLst>
            </p:cNvPr>
            <p:cNvSpPr/>
            <p:nvPr/>
          </p:nvSpPr>
          <p:spPr>
            <a:xfrm>
              <a:off x="6063574" y="1699911"/>
              <a:ext cx="359924" cy="359924"/>
            </a:xfrm>
            <a:prstGeom prst="ellipse">
              <a:avLst/>
            </a:prstGeom>
            <a:solidFill>
              <a:srgbClr val="00805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141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BA002F-8BF8-4D38-9269-07462D8C1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45553">
            <a:off x="2440018" y="945642"/>
            <a:ext cx="7163357" cy="472161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8B6326D-018D-4608-B465-0A16C450F4A0}"/>
              </a:ext>
            </a:extLst>
          </p:cNvPr>
          <p:cNvSpPr txBox="1"/>
          <p:nvPr/>
        </p:nvSpPr>
        <p:spPr>
          <a:xfrm>
            <a:off x="4297618" y="2764868"/>
            <a:ext cx="3892412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部署合约并进行测试</a:t>
            </a:r>
            <a:endParaRPr lang="en-US" altLang="zh-CN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368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4C8E42-82AB-4C4F-83B9-B72933158535}"/>
              </a:ext>
            </a:extLst>
          </p:cNvPr>
          <p:cNvSpPr txBox="1"/>
          <p:nvPr/>
        </p:nvSpPr>
        <p:spPr>
          <a:xfrm>
            <a:off x="904672" y="642025"/>
            <a:ext cx="68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Remix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上编写积分系统的智能合约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4D0524-E9B2-4CE3-81AB-B7D1862A6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113" y="1379200"/>
            <a:ext cx="5952400" cy="441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0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114EB3-290D-43D6-84C6-B4460104925D}"/>
              </a:ext>
            </a:extLst>
          </p:cNvPr>
          <p:cNvSpPr txBox="1"/>
          <p:nvPr/>
        </p:nvSpPr>
        <p:spPr>
          <a:xfrm>
            <a:off x="904672" y="642025"/>
            <a:ext cx="68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用控制台工具将合约转换为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85B570-2D82-4C5B-BF75-713FF1FE9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72" y="1391479"/>
            <a:ext cx="7971385" cy="49397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C04F2D7-8737-4A24-8D23-B8C48B3FF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194" y="2623570"/>
            <a:ext cx="6040923" cy="3707657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F54F01D6-D548-48F0-91BB-11C4AC8A23AD}"/>
              </a:ext>
            </a:extLst>
          </p:cNvPr>
          <p:cNvSpPr/>
          <p:nvPr/>
        </p:nvSpPr>
        <p:spPr>
          <a:xfrm rot="4033163">
            <a:off x="7898748" y="1809096"/>
            <a:ext cx="824661" cy="6261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37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114EB3-290D-43D6-84C6-B4460104925D}"/>
              </a:ext>
            </a:extLst>
          </p:cNvPr>
          <p:cNvSpPr txBox="1"/>
          <p:nvPr/>
        </p:nvSpPr>
        <p:spPr>
          <a:xfrm>
            <a:off x="904672" y="642025"/>
            <a:ext cx="68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生成账户地址、公钥、私钥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DE921C-BFC6-418D-AE8E-21B7AF4C5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65" y="1393798"/>
            <a:ext cx="8641080" cy="18440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4BD8F57-2EF0-46D2-A81C-4129B72B0FA9}"/>
              </a:ext>
            </a:extLst>
          </p:cNvPr>
          <p:cNvSpPr txBox="1"/>
          <p:nvPr/>
        </p:nvSpPr>
        <p:spPr>
          <a:xfrm>
            <a:off x="904671" y="3620163"/>
            <a:ext cx="68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修改配置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1686FDA-230B-4F07-9C4E-4043DF27C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814" y="4094921"/>
            <a:ext cx="4858896" cy="24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3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3114EB3-290D-43D6-84C6-B4460104925D}"/>
              </a:ext>
            </a:extLst>
          </p:cNvPr>
          <p:cNvSpPr txBox="1"/>
          <p:nvPr/>
        </p:nvSpPr>
        <p:spPr>
          <a:xfrm>
            <a:off x="904672" y="642025"/>
            <a:ext cx="96506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下载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spring-boot-starter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项目，并导入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idea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，将合约类放进项目并封装为</a:t>
            </a:r>
            <a:r>
              <a:rPr lang="en-US" altLang="zh-CN" sz="3200" dirty="0" err="1">
                <a:latin typeface="楷体" panose="02010609060101010101" pitchFamily="49" charset="-122"/>
                <a:ea typeface="楷体" panose="02010609060101010101" pitchFamily="49" charset="-122"/>
              </a:rPr>
              <a:t>LAGCreditService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B26A74-A543-43B8-A254-F7CD970A2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9" y="1798756"/>
            <a:ext cx="5186209" cy="474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6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146</Words>
  <Application>Microsoft Office PowerPoint</Application>
  <PresentationFormat>宽屏</PresentationFormat>
  <Paragraphs>23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楷体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359749340@qq.com</dc:creator>
  <cp:lastModifiedBy>359749340@qq.com</cp:lastModifiedBy>
  <cp:revision>66</cp:revision>
  <dcterms:created xsi:type="dcterms:W3CDTF">2019-06-24T03:36:48Z</dcterms:created>
  <dcterms:modified xsi:type="dcterms:W3CDTF">2019-06-25T05:18:07Z</dcterms:modified>
</cp:coreProperties>
</file>