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2" r:id="rId1"/>
  </p:sldMasterIdLst>
  <p:notesMasterIdLst>
    <p:notesMasterId r:id="rId18"/>
  </p:notesMasterIdLst>
  <p:sldIdLst>
    <p:sldId id="256" r:id="rId2"/>
    <p:sldId id="267" r:id="rId3"/>
    <p:sldId id="258" r:id="rId4"/>
    <p:sldId id="268" r:id="rId5"/>
    <p:sldId id="257" r:id="rId6"/>
    <p:sldId id="269" r:id="rId7"/>
    <p:sldId id="259" r:id="rId8"/>
    <p:sldId id="266" r:id="rId9"/>
    <p:sldId id="263" r:id="rId10"/>
    <p:sldId id="270" r:id="rId11"/>
    <p:sldId id="271" r:id="rId12"/>
    <p:sldId id="261" r:id="rId13"/>
    <p:sldId id="272" r:id="rId14"/>
    <p:sldId id="262" r:id="rId15"/>
    <p:sldId id="27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snapToGrid="0" snapToObjects="1">
      <p:cViewPr>
        <p:scale>
          <a:sx n="100" d="100"/>
          <a:sy n="100" d="100"/>
        </p:scale>
        <p:origin x="53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6DFB7-844D-6B43-9DF7-D4F9D78620C9}" type="datetimeFigureOut">
              <a:rPr lang="en-US" smtClean="0"/>
              <a:t>3/27/19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86DEC-7B7A-8647-8C40-BB5B5B9B9A9E}" type="slidenum">
              <a:rPr lang="en-US" smtClean="0"/>
              <a:t>‹#›</a:t>
            </a:fld>
            <a:endParaRPr lang="en-US"/>
          </a:p>
        </p:txBody>
      </p:sp>
    </p:spTree>
    <p:extLst>
      <p:ext uri="{BB962C8B-B14F-4D97-AF65-F5344CB8AC3E}">
        <p14:creationId xmlns:p14="http://schemas.microsoft.com/office/powerpoint/2010/main" val="184672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Dai Stayed at $1 While ETH Crashed From $1,400 to $85</a:t>
            </a:r>
            <a:endParaRPr lang="en-US" dirty="0"/>
          </a:p>
        </p:txBody>
      </p:sp>
      <p:sp>
        <p:nvSpPr>
          <p:cNvPr id="4" name="Slide Number Placeholder 3"/>
          <p:cNvSpPr>
            <a:spLocks noGrp="1"/>
          </p:cNvSpPr>
          <p:nvPr>
            <p:ph type="sldNum" sz="quarter" idx="10"/>
          </p:nvPr>
        </p:nvSpPr>
        <p:spPr/>
        <p:txBody>
          <a:bodyPr/>
          <a:lstStyle/>
          <a:p>
            <a:fld id="{7E786DEC-7B7A-8647-8C40-BB5B5B9B9A9E}" type="slidenum">
              <a:rPr lang="en-US" smtClean="0"/>
              <a:t>2</a:t>
            </a:fld>
            <a:endParaRPr lang="en-US"/>
          </a:p>
        </p:txBody>
      </p:sp>
    </p:spTree>
    <p:extLst>
      <p:ext uri="{BB962C8B-B14F-4D97-AF65-F5344CB8AC3E}">
        <p14:creationId xmlns:p14="http://schemas.microsoft.com/office/powerpoint/2010/main" val="136432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 started being distributed amongst friends, family,</a:t>
            </a:r>
            <a:r>
              <a:rPr lang="en-US" b="1" baseline="0" dirty="0" smtClean="0"/>
              <a:t> investors such as </a:t>
            </a:r>
            <a:r>
              <a:rPr lang="en-US" b="1" baseline="0" dirty="0" err="1" smtClean="0"/>
              <a:t>Polychain</a:t>
            </a:r>
            <a:r>
              <a:rPr lang="en-US" b="1" baseline="0" dirty="0" smtClean="0"/>
              <a:t> and Andreessen Horowitz and other early adaptors in their user chats.</a:t>
            </a:r>
            <a:endParaRPr lang="en-US" b="1" dirty="0"/>
          </a:p>
        </p:txBody>
      </p:sp>
      <p:sp>
        <p:nvSpPr>
          <p:cNvPr id="4" name="Slide Number Placeholder 3"/>
          <p:cNvSpPr>
            <a:spLocks noGrp="1"/>
          </p:cNvSpPr>
          <p:nvPr>
            <p:ph type="sldNum" sz="quarter" idx="10"/>
          </p:nvPr>
        </p:nvSpPr>
        <p:spPr/>
        <p:txBody>
          <a:bodyPr/>
          <a:lstStyle/>
          <a:p>
            <a:fld id="{7E786DEC-7B7A-8647-8C40-BB5B5B9B9A9E}" type="slidenum">
              <a:rPr lang="en-US" smtClean="0"/>
              <a:t>3</a:t>
            </a:fld>
            <a:endParaRPr lang="en-US"/>
          </a:p>
        </p:txBody>
      </p:sp>
    </p:spTree>
    <p:extLst>
      <p:ext uri="{BB962C8B-B14F-4D97-AF65-F5344CB8AC3E}">
        <p14:creationId xmlns:p14="http://schemas.microsoft.com/office/powerpoint/2010/main" val="61387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786DEC-7B7A-8647-8C40-BB5B5B9B9A9E}" type="slidenum">
              <a:rPr lang="en-US" smtClean="0"/>
              <a:t>4</a:t>
            </a:fld>
            <a:endParaRPr lang="en-US"/>
          </a:p>
        </p:txBody>
      </p:sp>
    </p:spTree>
    <p:extLst>
      <p:ext uri="{BB962C8B-B14F-4D97-AF65-F5344CB8AC3E}">
        <p14:creationId xmlns:p14="http://schemas.microsoft.com/office/powerpoint/2010/main" val="121123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Most stable coins can break the peg in the future (similar to the dollar back in 1970)</a:t>
            </a:r>
            <a:endParaRPr lang="en-US" b="1" dirty="0"/>
          </a:p>
        </p:txBody>
      </p:sp>
      <p:sp>
        <p:nvSpPr>
          <p:cNvPr id="4" name="Slide Number Placeholder 3"/>
          <p:cNvSpPr>
            <a:spLocks noGrp="1"/>
          </p:cNvSpPr>
          <p:nvPr>
            <p:ph type="sldNum" sz="quarter" idx="10"/>
          </p:nvPr>
        </p:nvSpPr>
        <p:spPr/>
        <p:txBody>
          <a:bodyPr/>
          <a:lstStyle/>
          <a:p>
            <a:fld id="{7E786DEC-7B7A-8647-8C40-BB5B5B9B9A9E}" type="slidenum">
              <a:rPr lang="en-US" smtClean="0"/>
              <a:t>5</a:t>
            </a:fld>
            <a:endParaRPr lang="en-US"/>
          </a:p>
        </p:txBody>
      </p:sp>
    </p:spTree>
    <p:extLst>
      <p:ext uri="{BB962C8B-B14F-4D97-AF65-F5344CB8AC3E}">
        <p14:creationId xmlns:p14="http://schemas.microsoft.com/office/powerpoint/2010/main" val="25748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Other collateral types that Maker will bring</a:t>
            </a:r>
            <a:r>
              <a:rPr lang="en-US" b="1" baseline="0" dirty="0" smtClean="0"/>
              <a:t> </a:t>
            </a:r>
            <a:r>
              <a:rPr lang="mr-IN" b="1" baseline="0" dirty="0" smtClean="0"/>
              <a:t>–</a:t>
            </a:r>
            <a:r>
              <a:rPr lang="en-US" b="1" baseline="0" dirty="0" smtClean="0"/>
              <a:t> cryptocurrencies, gold, stocks, real estate, etc.</a:t>
            </a:r>
            <a:endParaRPr lang="en-US" b="1" dirty="0"/>
          </a:p>
        </p:txBody>
      </p:sp>
      <p:sp>
        <p:nvSpPr>
          <p:cNvPr id="4" name="Slide Number Placeholder 3"/>
          <p:cNvSpPr>
            <a:spLocks noGrp="1"/>
          </p:cNvSpPr>
          <p:nvPr>
            <p:ph type="sldNum" sz="quarter" idx="10"/>
          </p:nvPr>
        </p:nvSpPr>
        <p:spPr/>
        <p:txBody>
          <a:bodyPr/>
          <a:lstStyle/>
          <a:p>
            <a:fld id="{7E786DEC-7B7A-8647-8C40-BB5B5B9B9A9E}" type="slidenum">
              <a:rPr lang="en-US" smtClean="0"/>
              <a:t>6</a:t>
            </a:fld>
            <a:endParaRPr lang="en-US"/>
          </a:p>
        </p:txBody>
      </p:sp>
    </p:spTree>
    <p:extLst>
      <p:ext uri="{BB962C8B-B14F-4D97-AF65-F5344CB8AC3E}">
        <p14:creationId xmlns:p14="http://schemas.microsoft.com/office/powerpoint/2010/main" val="16676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786DEC-7B7A-8647-8C40-BB5B5B9B9A9E}" type="slidenum">
              <a:rPr lang="en-US" smtClean="0"/>
              <a:t>8</a:t>
            </a:fld>
            <a:endParaRPr lang="en-US"/>
          </a:p>
        </p:txBody>
      </p:sp>
    </p:spTree>
    <p:extLst>
      <p:ext uri="{BB962C8B-B14F-4D97-AF65-F5344CB8AC3E}">
        <p14:creationId xmlns:p14="http://schemas.microsoft.com/office/powerpoint/2010/main" val="197364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a:t>
            </a:r>
            <a:r>
              <a:rPr lang="en-US" b="1" baseline="0" dirty="0" smtClean="0"/>
              <a:t> use case here is to escape paying capital gains on your ETH.</a:t>
            </a:r>
            <a:endParaRPr lang="en-US" b="1" dirty="0"/>
          </a:p>
        </p:txBody>
      </p:sp>
      <p:sp>
        <p:nvSpPr>
          <p:cNvPr id="4" name="Slide Number Placeholder 3"/>
          <p:cNvSpPr>
            <a:spLocks noGrp="1"/>
          </p:cNvSpPr>
          <p:nvPr>
            <p:ph type="sldNum" sz="quarter" idx="10"/>
          </p:nvPr>
        </p:nvSpPr>
        <p:spPr/>
        <p:txBody>
          <a:bodyPr/>
          <a:lstStyle/>
          <a:p>
            <a:fld id="{7E786DEC-7B7A-8647-8C40-BB5B5B9B9A9E}" type="slidenum">
              <a:rPr lang="en-US" smtClean="0"/>
              <a:t>10</a:t>
            </a:fld>
            <a:endParaRPr lang="en-US"/>
          </a:p>
        </p:txBody>
      </p:sp>
    </p:spTree>
    <p:extLst>
      <p:ext uri="{BB962C8B-B14F-4D97-AF65-F5344CB8AC3E}">
        <p14:creationId xmlns:p14="http://schemas.microsoft.com/office/powerpoint/2010/main" val="131351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Multi</a:t>
            </a:r>
            <a:r>
              <a:rPr lang="en-US" b="1" baseline="0" dirty="0" smtClean="0"/>
              <a:t> Collateral Dai the process is fully decentralized and controlled by MKR voters who can trigger this by depositing MKR into the emergency shutdown contract. </a:t>
            </a:r>
            <a:r>
              <a:rPr lang="mr-IN" b="1" baseline="0" dirty="0" smtClean="0"/>
              <a:t>–</a:t>
            </a:r>
            <a:r>
              <a:rPr lang="en-US" b="1" baseline="0" dirty="0" smtClean="0"/>
              <a:t> 50,000 MKR target.</a:t>
            </a:r>
            <a:endParaRPr lang="en-US" b="1" dirty="0"/>
          </a:p>
        </p:txBody>
      </p:sp>
      <p:sp>
        <p:nvSpPr>
          <p:cNvPr id="4" name="Slide Number Placeholder 3"/>
          <p:cNvSpPr>
            <a:spLocks noGrp="1"/>
          </p:cNvSpPr>
          <p:nvPr>
            <p:ph type="sldNum" sz="quarter" idx="10"/>
          </p:nvPr>
        </p:nvSpPr>
        <p:spPr/>
        <p:txBody>
          <a:bodyPr/>
          <a:lstStyle/>
          <a:p>
            <a:fld id="{7E786DEC-7B7A-8647-8C40-BB5B5B9B9A9E}" type="slidenum">
              <a:rPr lang="en-US" smtClean="0"/>
              <a:t>14</a:t>
            </a:fld>
            <a:endParaRPr lang="en-US"/>
          </a:p>
        </p:txBody>
      </p:sp>
    </p:spTree>
    <p:extLst>
      <p:ext uri="{BB962C8B-B14F-4D97-AF65-F5344CB8AC3E}">
        <p14:creationId xmlns:p14="http://schemas.microsoft.com/office/powerpoint/2010/main" val="157703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D726A-FCE3-2749-BDAC-85848F0BC736}"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D726A-FCE3-2749-BDAC-85848F0BC736}"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FD726A-FCE3-2749-BDAC-85848F0BC736}"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FD726A-FCE3-2749-BDAC-85848F0BC736}" type="datetimeFigureOut">
              <a:rPr lang="en-US" smtClean="0"/>
              <a:t>3/27/19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FD726A-FCE3-2749-BDAC-85848F0BC736}" type="datetimeFigureOut">
              <a:rPr lang="en-US" smtClean="0"/>
              <a:t>3/27/19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3B2CD-F65E-7F4E-B850-F3C3BA6AA0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D726A-FCE3-2749-BDAC-85848F0BC736}" type="datetimeFigureOut">
              <a:rPr lang="en-US" smtClean="0"/>
              <a:t>3/27/19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D726A-FCE3-2749-BDAC-85848F0BC736}"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3B2CD-F65E-7F4E-B850-F3C3BA6AA05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1FD726A-FCE3-2749-BDAC-85848F0BC736}" type="datetimeFigureOut">
              <a:rPr lang="en-US" smtClean="0"/>
              <a:t>3/27/19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CE3B2CD-F65E-7F4E-B850-F3C3BA6AA0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1FD726A-FCE3-2749-BDAC-85848F0BC736}" type="datetimeFigureOut">
              <a:rPr lang="en-US" smtClean="0"/>
              <a:t>3/27/19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E3B2CD-F65E-7F4E-B850-F3C3BA6AA05C}" type="slidenum">
              <a:rPr lang="en-US" smtClean="0"/>
              <a:t>‹#›</a:t>
            </a:fld>
            <a:endParaRPr lang="en-US"/>
          </a:p>
        </p:txBody>
      </p:sp>
    </p:spTree>
    <p:extLst>
      <p:ext uri="{BB962C8B-B14F-4D97-AF65-F5344CB8AC3E}">
        <p14:creationId xmlns:p14="http://schemas.microsoft.com/office/powerpoint/2010/main" val="2039537758"/>
      </p:ext>
    </p:extLst>
  </p:cSld>
  <p:clrMap bg1="dk1" tx1="lt1" bg2="dk2" tx2="lt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cryptolinks/maker-for-dummies-a-plain-english-explanation-of-the-dai-stablecoin-e4481d79b90" TargetMode="External"/><Relationship Id="rId4" Type="http://schemas.openxmlformats.org/officeDocument/2006/relationships/hyperlink" Target="https://medium.com/@greg_10160/maker-for-dummies-part-2-3b364f86bbfd" TargetMode="External"/><Relationship Id="rId5" Type="http://schemas.openxmlformats.org/officeDocument/2006/relationships/hyperlink" Target="https://www.youtube.com/watch?v=hg5-uzrAgiI" TargetMode="External"/><Relationship Id="rId6" Type="http://schemas.openxmlformats.org/officeDocument/2006/relationships/hyperlink" Target="https://makerscan.io/" TargetMode="External"/><Relationship Id="rId7" Type="http://schemas.openxmlformats.org/officeDocument/2006/relationships/hyperlink" Target="https://mikemcdonald.github.io/eth-defi/" TargetMode="External"/><Relationship Id="rId1" Type="http://schemas.openxmlformats.org/officeDocument/2006/relationships/slideLayout" Target="../slideLayouts/slideLayout2.xml"/><Relationship Id="rId2" Type="http://schemas.openxmlformats.org/officeDocument/2006/relationships/hyperlink" Target="https://makerda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968229"/>
          </a:xfrm>
        </p:spPr>
        <p:txBody>
          <a:bodyPr/>
          <a:lstStyle/>
          <a:p>
            <a:r>
              <a:rPr lang="en-US" dirty="0" err="1" smtClean="0"/>
              <a:t>MAKERdao</a:t>
            </a:r>
            <a:endParaRPr lang="en-US" dirty="0"/>
          </a:p>
        </p:txBody>
      </p:sp>
      <p:sp>
        <p:nvSpPr>
          <p:cNvPr id="3" name="Subtitle 2"/>
          <p:cNvSpPr>
            <a:spLocks noGrp="1"/>
          </p:cNvSpPr>
          <p:nvPr>
            <p:ph type="subTitle" idx="1"/>
          </p:nvPr>
        </p:nvSpPr>
        <p:spPr>
          <a:xfrm>
            <a:off x="1751012" y="4863830"/>
            <a:ext cx="8676222" cy="927370"/>
          </a:xfrm>
        </p:spPr>
        <p:txBody>
          <a:bodyPr/>
          <a:lstStyle/>
          <a:p>
            <a:pPr algn="l"/>
            <a:r>
              <a:rPr lang="en-US" b="1" dirty="0" smtClean="0">
                <a:latin typeface="Calibri" charset="0"/>
                <a:ea typeface="Calibri" charset="0"/>
                <a:cs typeface="Calibri" charset="0"/>
              </a:rPr>
              <a:t>Emanuell Dan Minciu</a:t>
            </a:r>
          </a:p>
          <a:p>
            <a:pPr algn="l"/>
            <a:r>
              <a:rPr lang="en-US" b="1" dirty="0" smtClean="0">
                <a:latin typeface="Calibri" charset="0"/>
                <a:ea typeface="Calibri" charset="0"/>
                <a:cs typeface="Calibri" charset="0"/>
              </a:rPr>
              <a:t>Web Developer @</a:t>
            </a:r>
            <a:r>
              <a:rPr lang="en-US" b="1" dirty="0" err="1" smtClean="0">
                <a:latin typeface="Calibri" charset="0"/>
                <a:ea typeface="Calibri" charset="0"/>
                <a:cs typeface="Calibri" charset="0"/>
              </a:rPr>
              <a:t>Moneysupermarket</a:t>
            </a:r>
            <a:endParaRPr lang="en-US" b="1" dirty="0">
              <a:latin typeface="Calibri" charset="0"/>
              <a:ea typeface="Calibri" charset="0"/>
              <a:cs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609601"/>
            <a:ext cx="2540000" cy="2540000"/>
          </a:xfrm>
          <a:prstGeom prst="rect">
            <a:avLst/>
          </a:prstGeom>
        </p:spPr>
      </p:pic>
    </p:spTree>
    <p:extLst>
      <p:ext uri="{BB962C8B-B14F-4D97-AF65-F5344CB8AC3E}">
        <p14:creationId xmlns:p14="http://schemas.microsoft.com/office/powerpoint/2010/main" val="1289737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pPr marL="0" indent="0">
              <a:buNone/>
            </a:pPr>
            <a:r>
              <a:rPr lang="en-US" dirty="0">
                <a:effectLst/>
                <a:latin typeface="Calibri" charset="0"/>
                <a:ea typeface="Calibri" charset="0"/>
                <a:cs typeface="Calibri" charset="0"/>
              </a:rPr>
              <a:t>Bob needs a loan, so he decides to generate 100 Dai. He locks an amount of ETH worth significantly more than 100 Dai into a CDP and uses it to generate 100 Dai. The 100 Dai is instantly sent directly to his </a:t>
            </a:r>
            <a:r>
              <a:rPr lang="en-US" dirty="0" err="1">
                <a:effectLst/>
                <a:latin typeface="Calibri" charset="0"/>
                <a:ea typeface="Calibri" charset="0"/>
                <a:cs typeface="Calibri" charset="0"/>
              </a:rPr>
              <a:t>Ethereum</a:t>
            </a:r>
            <a:r>
              <a:rPr lang="en-US" dirty="0">
                <a:effectLst/>
                <a:latin typeface="Calibri" charset="0"/>
                <a:ea typeface="Calibri" charset="0"/>
                <a:cs typeface="Calibri" charset="0"/>
              </a:rPr>
              <a:t> account. Assuming that the Stability Fee is 1% per year, Bob will need 101 Dai to cover the CDP if he decides to retrieve his ETH one year later</a:t>
            </a:r>
            <a:r>
              <a:rPr lang="en-US" dirty="0" smtClean="0">
                <a:effectLst/>
                <a:latin typeface="Calibri" charset="0"/>
                <a:ea typeface="Calibri" charset="0"/>
                <a:cs typeface="Calibri" charset="0"/>
              </a:rPr>
              <a:t>.</a:t>
            </a:r>
          </a:p>
          <a:p>
            <a:pPr marL="0" indent="0">
              <a:buNone/>
            </a:pPr>
            <a:endParaRPr lang="en-US" dirty="0">
              <a:effectLst/>
              <a:latin typeface="Calibri" charset="0"/>
              <a:ea typeface="Calibri" charset="0"/>
              <a:cs typeface="Calibri" charset="0"/>
            </a:endParaRPr>
          </a:p>
          <a:p>
            <a:pPr marL="0" indent="0">
              <a:buNone/>
            </a:pPr>
            <a:r>
              <a:rPr lang="en-US" b="1" i="1" dirty="0">
                <a:solidFill>
                  <a:srgbClr val="FF0000"/>
                </a:solidFill>
                <a:effectLst/>
                <a:latin typeface="Calibri" charset="0"/>
                <a:ea typeface="Calibri" charset="0"/>
                <a:cs typeface="Calibri" charset="0"/>
              </a:rPr>
              <a:t>One of the primary use cases of CDPs is margin trading by CDP users.</a:t>
            </a:r>
            <a:endParaRPr lang="en-US" b="1" dirty="0">
              <a:solidFill>
                <a:srgbClr val="FF0000"/>
              </a:solidFill>
              <a:latin typeface="Calibri" charset="0"/>
              <a:ea typeface="Calibri" charset="0"/>
              <a:cs typeface="Calibri" charset="0"/>
            </a:endParaRPr>
          </a:p>
        </p:txBody>
      </p:sp>
    </p:spTree>
    <p:extLst>
      <p:ext uri="{BB962C8B-B14F-4D97-AF65-F5344CB8AC3E}">
        <p14:creationId xmlns:p14="http://schemas.microsoft.com/office/powerpoint/2010/main" val="79629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buNone/>
            </a:pPr>
            <a:r>
              <a:rPr lang="en-US" dirty="0">
                <a:effectLst/>
                <a:latin typeface="Calibri" charset="0"/>
                <a:ea typeface="Calibri" charset="0"/>
                <a:cs typeface="Calibri" charset="0"/>
              </a:rPr>
              <a:t>Bob wishes to go margin long on the ETH/DAI pair, so he generates 100 USD worth of Dai by posting 150 USD worth of ETH to a CDP. He then buys another 100 USD worth of ETH with his newly generated Dai, giving him a net 1.66x ETH/USD exposure. He’s free to do whatever he wants with the 100 USD worth of ETH he obtained by selling the Dai. The original ETH collateral (150 USD worth) remains locked in the CDP until the debt plus the Stability Fee is covered.</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481377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liquidations of risky CDPs</a:t>
            </a:r>
            <a:endParaRPr lang="en-US" dirty="0"/>
          </a:p>
        </p:txBody>
      </p:sp>
      <p:sp>
        <p:nvSpPr>
          <p:cNvPr id="3" name="Content Placeholder 2"/>
          <p:cNvSpPr>
            <a:spLocks noGrp="1"/>
          </p:cNvSpPr>
          <p:nvPr>
            <p:ph idx="1"/>
          </p:nvPr>
        </p:nvSpPr>
        <p:spPr/>
        <p:txBody>
          <a:bodyPr/>
          <a:lstStyle/>
          <a:p>
            <a:r>
              <a:rPr lang="en-US" b="1" dirty="0" smtClean="0">
                <a:latin typeface="Calibri" charset="0"/>
                <a:ea typeface="Calibri" charset="0"/>
                <a:cs typeface="Calibri" charset="0"/>
              </a:rPr>
              <a:t>Triggered when a CDP hits its liquidation ratio</a:t>
            </a:r>
          </a:p>
          <a:p>
            <a:r>
              <a:rPr lang="en-US" b="1" dirty="0" smtClean="0">
                <a:latin typeface="Calibri" charset="0"/>
                <a:ea typeface="Calibri" charset="0"/>
                <a:cs typeface="Calibri" charset="0"/>
              </a:rPr>
              <a:t>Maker buys the collateral of the CDP and auctions it</a:t>
            </a:r>
            <a:endParaRPr lang="en-US" b="1" dirty="0">
              <a:latin typeface="Calibri" charset="0"/>
              <a:ea typeface="Calibri" charset="0"/>
              <a:cs typeface="Calibri" charset="0"/>
            </a:endParaRPr>
          </a:p>
          <a:p>
            <a:r>
              <a:rPr lang="en-US" b="1" dirty="0" smtClean="0">
                <a:latin typeface="Calibri" charset="0"/>
                <a:ea typeface="Calibri" charset="0"/>
                <a:cs typeface="Calibri" charset="0"/>
              </a:rPr>
              <a:t>Initial CDP owner will get back the leftover collateral minus the debt, stability fee and liquidation penalty</a:t>
            </a:r>
          </a:p>
        </p:txBody>
      </p:sp>
    </p:spTree>
    <p:extLst>
      <p:ext uri="{BB962C8B-B14F-4D97-AF65-F5344CB8AC3E}">
        <p14:creationId xmlns:p14="http://schemas.microsoft.com/office/powerpoint/2010/main" val="106219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effectLst/>
                <a:latin typeface="Calibri" charset="0"/>
                <a:ea typeface="Calibri" charset="0"/>
                <a:cs typeface="Calibri" charset="0"/>
              </a:rPr>
              <a:t>Let's assume that there is an Ether CDP type with a Liquidation Ratio of 145%, a Penalty Ratio of 105%, and we have an Ether CDP with a collateral-to-debt ratio of 150% . The Ether price now crashes 10% against the Target Price, causing the collateral-to-debt ratio of the CDP to fall to ~</a:t>
            </a:r>
            <a:r>
              <a:rPr lang="en-US" dirty="0" smtClean="0">
                <a:effectLst/>
                <a:latin typeface="Calibri" charset="0"/>
                <a:ea typeface="Calibri" charset="0"/>
                <a:cs typeface="Calibri" charset="0"/>
              </a:rPr>
              <a:t>140%. </a:t>
            </a:r>
            <a:r>
              <a:rPr lang="en-US" dirty="0">
                <a:effectLst/>
                <a:latin typeface="Calibri" charset="0"/>
                <a:ea typeface="Calibri" charset="0"/>
                <a:cs typeface="Calibri" charset="0"/>
              </a:rPr>
              <a:t>As it falls below the Liquidation Ratio, traders can trigger its Liquidation and begin bidding with Dai for buying MKR in the debt auction. Simultaneously, traders can begin bidding with Dai for buying the ~</a:t>
            </a:r>
            <a:r>
              <a:rPr lang="en-US" dirty="0" smtClean="0">
                <a:effectLst/>
                <a:latin typeface="Calibri" charset="0"/>
                <a:ea typeface="Calibri" charset="0"/>
                <a:cs typeface="Calibri" charset="0"/>
              </a:rPr>
              <a:t>140 </a:t>
            </a:r>
            <a:r>
              <a:rPr lang="en-US" dirty="0">
                <a:effectLst/>
                <a:latin typeface="Calibri" charset="0"/>
                <a:ea typeface="Calibri" charset="0"/>
                <a:cs typeface="Calibri" charset="0"/>
              </a:rPr>
              <a:t>Dai worth of collateral in the collateral auction. Once there is at least 105 Dai being bid on the Ether collateral, traders reverse bid to take the least amount of collateral for 105 Dai. Any remaining collateral is returned to the CDP owner.</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699496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Shutdown </a:t>
            </a:r>
            <a:r>
              <a:rPr lang="mr-IN" dirty="0" smtClean="0"/>
              <a:t>–</a:t>
            </a:r>
            <a:r>
              <a:rPr lang="en-US" dirty="0" smtClean="0"/>
              <a:t> Black swan event</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Calibri" charset="0"/>
                <a:ea typeface="Calibri" charset="0"/>
                <a:cs typeface="Calibri" charset="0"/>
              </a:rPr>
              <a:t>Formerly known as Global Settlement</a:t>
            </a:r>
          </a:p>
          <a:p>
            <a:r>
              <a:rPr lang="en-US" b="1" dirty="0" smtClean="0">
                <a:latin typeface="Calibri" charset="0"/>
                <a:ea typeface="Calibri" charset="0"/>
                <a:cs typeface="Calibri" charset="0"/>
              </a:rPr>
              <a:t>Triggered by Emergency Oracles</a:t>
            </a:r>
          </a:p>
          <a:p>
            <a:pPr marL="914400" lvl="1" indent="-457200">
              <a:buFont typeface="+mj-lt"/>
              <a:buAutoNum type="arabicPeriod"/>
            </a:pPr>
            <a:r>
              <a:rPr lang="en-US" b="1" dirty="0" smtClean="0">
                <a:latin typeface="Calibri" charset="0"/>
                <a:ea typeface="Calibri" charset="0"/>
                <a:cs typeface="Calibri" charset="0"/>
              </a:rPr>
              <a:t>If the platform gets attacked</a:t>
            </a:r>
          </a:p>
          <a:p>
            <a:pPr marL="914400" lvl="1" indent="-457200">
              <a:buFont typeface="+mj-lt"/>
              <a:buAutoNum type="arabicPeriod"/>
            </a:pPr>
            <a:r>
              <a:rPr lang="en-US" b="1" dirty="0" smtClean="0">
                <a:latin typeface="Calibri" charset="0"/>
                <a:ea typeface="Calibri" charset="0"/>
                <a:cs typeface="Calibri" charset="0"/>
              </a:rPr>
              <a:t>If a technical upgrade to the platform is scheduled</a:t>
            </a:r>
          </a:p>
          <a:p>
            <a:pPr marL="914400" lvl="1" indent="-457200">
              <a:buFont typeface="+mj-lt"/>
              <a:buAutoNum type="arabicPeriod"/>
            </a:pPr>
            <a:r>
              <a:rPr lang="en-US" b="1" dirty="0">
                <a:latin typeface="Calibri" charset="0"/>
                <a:ea typeface="Calibri" charset="0"/>
                <a:cs typeface="Calibri" charset="0"/>
              </a:rPr>
              <a:t>When there’s an instant 70% </a:t>
            </a:r>
            <a:r>
              <a:rPr lang="en-US" b="1" dirty="0" smtClean="0">
                <a:latin typeface="Calibri" charset="0"/>
                <a:ea typeface="Calibri" charset="0"/>
                <a:cs typeface="Calibri" charset="0"/>
              </a:rPr>
              <a:t>market crash</a:t>
            </a:r>
          </a:p>
          <a:p>
            <a:pPr marL="914400" lvl="1" indent="-457200">
              <a:buFont typeface="+mj-lt"/>
              <a:buAutoNum type="arabicPeriod"/>
            </a:pPr>
            <a:r>
              <a:rPr lang="en-US" b="1" dirty="0" smtClean="0">
                <a:latin typeface="Calibri" charset="0"/>
                <a:ea typeface="Calibri" charset="0"/>
                <a:cs typeface="Calibri" charset="0"/>
              </a:rPr>
              <a:t>Or, an 80-85% market crash over 8 hours</a:t>
            </a:r>
          </a:p>
          <a:p>
            <a:r>
              <a:rPr lang="en-US" b="1" dirty="0" smtClean="0">
                <a:latin typeface="Calibri" charset="0"/>
                <a:ea typeface="Calibri" charset="0"/>
                <a:cs typeface="Calibri" charset="0"/>
              </a:rPr>
              <a:t>Users are not able to create Dai anymore</a:t>
            </a:r>
          </a:p>
          <a:p>
            <a:r>
              <a:rPr lang="en-US" b="1" dirty="0" smtClean="0">
                <a:latin typeface="Calibri" charset="0"/>
                <a:ea typeface="Calibri" charset="0"/>
                <a:cs typeface="Calibri" charset="0"/>
              </a:rPr>
              <a:t>Dai holders can redeem back $</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40907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01600"/>
            <a:ext cx="9905998" cy="749300"/>
          </a:xfrm>
        </p:spPr>
        <p:txBody>
          <a:bodyPr/>
          <a:lstStyle/>
          <a:p>
            <a:pPr algn="ctr"/>
            <a:r>
              <a:rPr lang="en-US" dirty="0" smtClean="0"/>
              <a:t>Adaption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45" y="1092201"/>
            <a:ext cx="11470735" cy="5507538"/>
          </a:xfrm>
        </p:spPr>
      </p:pic>
    </p:spTree>
    <p:extLst>
      <p:ext uri="{BB962C8B-B14F-4D97-AF65-F5344CB8AC3E}">
        <p14:creationId xmlns:p14="http://schemas.microsoft.com/office/powerpoint/2010/main" val="1308277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141413" y="2159001"/>
            <a:ext cx="9905998" cy="4546600"/>
          </a:xfrm>
        </p:spPr>
        <p:txBody>
          <a:bodyPr>
            <a:normAutofit fontScale="92500" lnSpcReduction="10000"/>
          </a:bodyPr>
          <a:lstStyle/>
          <a:p>
            <a:r>
              <a:rPr lang="en-US" b="1" dirty="0" err="1" smtClean="0">
                <a:latin typeface="Calibri" charset="0"/>
                <a:ea typeface="Calibri" charset="0"/>
                <a:cs typeface="Calibri" charset="0"/>
              </a:rPr>
              <a:t>MakerDAO.com</a:t>
            </a:r>
            <a:endParaRPr lang="en-US" b="1" dirty="0" smtClean="0">
              <a:latin typeface="Calibri" charset="0"/>
              <a:ea typeface="Calibri" charset="0"/>
              <a:cs typeface="Calibri" charset="0"/>
            </a:endParaRPr>
          </a:p>
          <a:p>
            <a:pPr marL="457200" lvl="1" indent="0">
              <a:buNone/>
            </a:pPr>
            <a:r>
              <a:rPr lang="en-US" sz="1500" dirty="0">
                <a:latin typeface="Calibri" charset="0"/>
                <a:ea typeface="Calibri" charset="0"/>
                <a:cs typeface="Calibri" charset="0"/>
                <a:hlinkClick r:id="rId2"/>
              </a:rPr>
              <a:t>https://makerdao.com/</a:t>
            </a:r>
            <a:endParaRPr lang="en-US" sz="1500" b="1" dirty="0">
              <a:latin typeface="Calibri" charset="0"/>
              <a:ea typeface="Calibri" charset="0"/>
              <a:cs typeface="Calibri" charset="0"/>
            </a:endParaRPr>
          </a:p>
          <a:p>
            <a:r>
              <a:rPr lang="en-US" b="1" dirty="0" smtClean="0">
                <a:latin typeface="Calibri" charset="0"/>
                <a:ea typeface="Calibri" charset="0"/>
                <a:cs typeface="Calibri" charset="0"/>
              </a:rPr>
              <a:t>Maker </a:t>
            </a:r>
            <a:r>
              <a:rPr lang="en-US" b="1" dirty="0">
                <a:latin typeface="Calibri" charset="0"/>
                <a:ea typeface="Calibri" charset="0"/>
                <a:cs typeface="Calibri" charset="0"/>
              </a:rPr>
              <a:t>for Dummies: A Plain English Explanation of the Dai </a:t>
            </a:r>
            <a:r>
              <a:rPr lang="en-US" b="1" dirty="0" err="1" smtClean="0">
                <a:latin typeface="Calibri" charset="0"/>
                <a:ea typeface="Calibri" charset="0"/>
                <a:cs typeface="Calibri" charset="0"/>
              </a:rPr>
              <a:t>Stablecoin</a:t>
            </a:r>
            <a:endParaRPr lang="en-US" b="1" dirty="0" smtClean="0">
              <a:latin typeface="Calibri" charset="0"/>
              <a:ea typeface="Calibri" charset="0"/>
              <a:cs typeface="Calibri" charset="0"/>
            </a:endParaRPr>
          </a:p>
          <a:p>
            <a:pPr marL="457200" lvl="1" indent="0">
              <a:buNone/>
            </a:pPr>
            <a:r>
              <a:rPr lang="en-US" sz="1500" b="1" dirty="0" smtClean="0">
                <a:latin typeface="Calibri" charset="0"/>
                <a:ea typeface="Calibri" charset="0"/>
                <a:cs typeface="Calibri" charset="0"/>
                <a:hlinkClick r:id="rId3"/>
              </a:rPr>
              <a:t>https</a:t>
            </a:r>
            <a:r>
              <a:rPr lang="en-US" sz="1500" b="1" dirty="0">
                <a:latin typeface="Calibri" charset="0"/>
                <a:ea typeface="Calibri" charset="0"/>
                <a:cs typeface="Calibri" charset="0"/>
                <a:hlinkClick r:id="rId3"/>
              </a:rPr>
              <a:t>://</a:t>
            </a:r>
            <a:r>
              <a:rPr lang="en-US" sz="1500" b="1" dirty="0" smtClean="0">
                <a:latin typeface="Calibri" charset="0"/>
                <a:ea typeface="Calibri" charset="0"/>
                <a:cs typeface="Calibri" charset="0"/>
                <a:hlinkClick r:id="rId3"/>
              </a:rPr>
              <a:t>medium.com/cryptolinks/maker-for-dummies-a-plain-english-explanation-of-the-dai-stablecoin-e4481d79b90</a:t>
            </a:r>
            <a:endParaRPr lang="en-US" sz="1500" b="1" dirty="0">
              <a:latin typeface="Calibri" charset="0"/>
              <a:ea typeface="Calibri" charset="0"/>
              <a:cs typeface="Calibri" charset="0"/>
            </a:endParaRPr>
          </a:p>
          <a:p>
            <a:r>
              <a:rPr lang="en-US" b="1" dirty="0">
                <a:latin typeface="Calibri" charset="0"/>
                <a:ea typeface="Calibri" charset="0"/>
                <a:cs typeface="Calibri" charset="0"/>
              </a:rPr>
              <a:t>Maker for Dummies, Part </a:t>
            </a:r>
            <a:r>
              <a:rPr lang="en-US" b="1" dirty="0" smtClean="0">
                <a:latin typeface="Calibri" charset="0"/>
                <a:ea typeface="Calibri" charset="0"/>
                <a:cs typeface="Calibri" charset="0"/>
              </a:rPr>
              <a:t>2</a:t>
            </a:r>
          </a:p>
          <a:p>
            <a:pPr marL="457200" lvl="1" indent="0">
              <a:buNone/>
            </a:pPr>
            <a:r>
              <a:rPr lang="en-US" sz="1500" b="1" dirty="0" smtClean="0">
                <a:latin typeface="Calibri" charset="0"/>
                <a:ea typeface="Calibri" charset="0"/>
                <a:cs typeface="Calibri" charset="0"/>
                <a:hlinkClick r:id="rId4"/>
              </a:rPr>
              <a:t>https://medium.com/@greg_10160/maker-for-dummies-part-2-3b364f86bbfd</a:t>
            </a:r>
            <a:endParaRPr lang="en-US" sz="1500" b="1" dirty="0" smtClean="0">
              <a:latin typeface="Calibri" charset="0"/>
              <a:ea typeface="Calibri" charset="0"/>
              <a:cs typeface="Calibri" charset="0"/>
            </a:endParaRPr>
          </a:p>
          <a:p>
            <a:r>
              <a:rPr lang="en-US" b="1" dirty="0" smtClean="0">
                <a:latin typeface="Calibri" charset="0"/>
                <a:ea typeface="Calibri" charset="0"/>
                <a:cs typeface="Calibri" charset="0"/>
              </a:rPr>
              <a:t>Rune Christensen </a:t>
            </a:r>
            <a:r>
              <a:rPr lang="mr-IN" b="1" dirty="0" smtClean="0">
                <a:latin typeface="Calibri" charset="0"/>
                <a:ea typeface="Calibri" charset="0"/>
                <a:cs typeface="Calibri" charset="0"/>
              </a:rPr>
              <a:t>–</a:t>
            </a:r>
            <a:r>
              <a:rPr lang="en-US" b="1" dirty="0" smtClean="0">
                <a:latin typeface="Calibri" charset="0"/>
                <a:ea typeface="Calibri" charset="0"/>
                <a:cs typeface="Calibri" charset="0"/>
              </a:rPr>
              <a:t> Maker DAO and DAI Stable Coin</a:t>
            </a:r>
          </a:p>
          <a:p>
            <a:pPr marL="0" indent="0">
              <a:buNone/>
            </a:pPr>
            <a:r>
              <a:rPr lang="en-US" b="1" dirty="0">
                <a:latin typeface="Calibri" charset="0"/>
                <a:ea typeface="Calibri" charset="0"/>
                <a:cs typeface="Calibri" charset="0"/>
              </a:rPr>
              <a:t>	</a:t>
            </a:r>
            <a:r>
              <a:rPr lang="en-US" sz="1500" b="1" dirty="0">
                <a:latin typeface="Calibri" charset="0"/>
                <a:ea typeface="Calibri" charset="0"/>
                <a:cs typeface="Calibri" charset="0"/>
                <a:hlinkClick r:id="rId5"/>
              </a:rPr>
              <a:t>https://</a:t>
            </a:r>
            <a:r>
              <a:rPr lang="en-US" sz="1500" b="1" dirty="0" smtClean="0">
                <a:latin typeface="Calibri" charset="0"/>
                <a:ea typeface="Calibri" charset="0"/>
                <a:cs typeface="Calibri" charset="0"/>
                <a:hlinkClick r:id="rId5"/>
              </a:rPr>
              <a:t>www.youtube.com/watch?v=hg5-uzrAgiI</a:t>
            </a:r>
            <a:r>
              <a:rPr lang="en-US" sz="1500" b="1" dirty="0" smtClean="0">
                <a:latin typeface="Calibri" charset="0"/>
                <a:ea typeface="Calibri" charset="0"/>
                <a:cs typeface="Calibri" charset="0"/>
              </a:rPr>
              <a:t> </a:t>
            </a:r>
          </a:p>
          <a:p>
            <a:r>
              <a:rPr lang="en-US" b="1" dirty="0" err="1" smtClean="0">
                <a:latin typeface="Calibri" charset="0"/>
                <a:ea typeface="Calibri" charset="0"/>
                <a:cs typeface="Calibri" charset="0"/>
              </a:rPr>
              <a:t>MakerScan</a:t>
            </a:r>
            <a:r>
              <a:rPr lang="en-US" b="1" dirty="0" smtClean="0">
                <a:latin typeface="Calibri" charset="0"/>
                <a:ea typeface="Calibri" charset="0"/>
                <a:cs typeface="Calibri" charset="0"/>
              </a:rPr>
              <a:t> (CDPs creation &amp; transactions)</a:t>
            </a:r>
          </a:p>
          <a:p>
            <a:pPr marL="0" indent="0">
              <a:buNone/>
            </a:pPr>
            <a:r>
              <a:rPr lang="en-US" b="1" dirty="0">
                <a:latin typeface="Calibri" charset="0"/>
                <a:ea typeface="Calibri" charset="0"/>
                <a:cs typeface="Calibri" charset="0"/>
              </a:rPr>
              <a:t>	</a:t>
            </a:r>
            <a:r>
              <a:rPr lang="en-US" sz="1500" dirty="0">
                <a:latin typeface="Calibri" charset="0"/>
                <a:ea typeface="Calibri" charset="0"/>
                <a:cs typeface="Calibri" charset="0"/>
                <a:hlinkClick r:id="rId6"/>
              </a:rPr>
              <a:t>https://makerscan.io</a:t>
            </a:r>
            <a:r>
              <a:rPr lang="en-US" sz="1500" dirty="0" smtClean="0">
                <a:latin typeface="Calibri" charset="0"/>
                <a:ea typeface="Calibri" charset="0"/>
                <a:cs typeface="Calibri" charset="0"/>
                <a:hlinkClick r:id="rId6"/>
              </a:rPr>
              <a:t>/</a:t>
            </a:r>
            <a:endParaRPr lang="en-US" sz="1500" dirty="0" smtClean="0">
              <a:latin typeface="Calibri" charset="0"/>
              <a:ea typeface="Calibri" charset="0"/>
              <a:cs typeface="Calibri" charset="0"/>
            </a:endParaRPr>
          </a:p>
          <a:p>
            <a:r>
              <a:rPr lang="en-US" b="1" dirty="0" smtClean="0">
                <a:latin typeface="Calibri" charset="0"/>
                <a:ea typeface="Calibri" charset="0"/>
                <a:cs typeface="Calibri" charset="0"/>
              </a:rPr>
              <a:t>ETH locked in </a:t>
            </a:r>
            <a:r>
              <a:rPr lang="en-US" b="1" dirty="0" err="1" smtClean="0">
                <a:latin typeface="Calibri" charset="0"/>
                <a:ea typeface="Calibri" charset="0"/>
                <a:cs typeface="Calibri" charset="0"/>
              </a:rPr>
              <a:t>DeFI</a:t>
            </a:r>
            <a:endParaRPr lang="en-US" b="1" dirty="0" smtClean="0">
              <a:latin typeface="Calibri" charset="0"/>
              <a:ea typeface="Calibri" charset="0"/>
              <a:cs typeface="Calibri" charset="0"/>
            </a:endParaRPr>
          </a:p>
          <a:p>
            <a:pPr marL="0" indent="0">
              <a:buNone/>
            </a:pPr>
            <a:r>
              <a:rPr lang="en-US" b="1" dirty="0">
                <a:latin typeface="Calibri" charset="0"/>
                <a:ea typeface="Calibri" charset="0"/>
                <a:cs typeface="Calibri" charset="0"/>
              </a:rPr>
              <a:t>	</a:t>
            </a:r>
            <a:r>
              <a:rPr lang="en-US" sz="1500" dirty="0">
                <a:latin typeface="Calibri" charset="0"/>
                <a:ea typeface="Calibri" charset="0"/>
                <a:cs typeface="Calibri" charset="0"/>
                <a:hlinkClick r:id="rId7"/>
              </a:rPr>
              <a:t>https://mikemcdonald.github.io/eth-defi/</a:t>
            </a:r>
            <a:endParaRPr lang="en-US" sz="1500" b="1" dirty="0">
              <a:latin typeface="Calibri" charset="0"/>
              <a:ea typeface="Calibri" charset="0"/>
              <a:cs typeface="Calibri" charset="0"/>
            </a:endParaRPr>
          </a:p>
        </p:txBody>
      </p:sp>
    </p:spTree>
    <p:extLst>
      <p:ext uri="{BB962C8B-B14F-4D97-AF65-F5344CB8AC3E}">
        <p14:creationId xmlns:p14="http://schemas.microsoft.com/office/powerpoint/2010/main" val="1732394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152400"/>
            <a:ext cx="9905998" cy="444500"/>
          </a:xfrm>
        </p:spPr>
        <p:txBody>
          <a:bodyPr>
            <a:normAutofit fontScale="90000"/>
          </a:bodyPr>
          <a:lstStyle/>
          <a:p>
            <a:pPr algn="ctr"/>
            <a:r>
              <a:rPr lang="en-US" dirty="0" smtClean="0">
                <a:latin typeface="Calibri" charset="0"/>
                <a:ea typeface="Calibri" charset="0"/>
                <a:cs typeface="Calibri" charset="0"/>
              </a:rPr>
              <a:t>How did I get here?</a:t>
            </a:r>
            <a:endParaRPr lang="en-US" dirty="0">
              <a:latin typeface="Calibri" charset="0"/>
              <a:ea typeface="Calibri" charset="0"/>
              <a:cs typeface="Calibri"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4611" y="768488"/>
            <a:ext cx="9550400" cy="5873612"/>
          </a:xfrm>
        </p:spPr>
      </p:pic>
    </p:spTree>
    <p:extLst>
      <p:ext uri="{BB962C8B-B14F-4D97-AF65-F5344CB8AC3E}">
        <p14:creationId xmlns:p14="http://schemas.microsoft.com/office/powerpoint/2010/main" val="270001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Maker </a:t>
            </a:r>
            <a:r>
              <a:rPr lang="mr-IN" dirty="0" smtClean="0"/>
              <a:t>–</a:t>
            </a:r>
            <a:r>
              <a:rPr lang="en-US" dirty="0" smtClean="0"/>
              <a:t> a platform for stability</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Calibri" charset="0"/>
                <a:cs typeface="Calibri" charset="0"/>
              </a:rPr>
              <a:t>Build on top of </a:t>
            </a:r>
            <a:r>
              <a:rPr lang="en-US" dirty="0" err="1" smtClean="0">
                <a:latin typeface="Calibri" charset="0"/>
                <a:ea typeface="Calibri" charset="0"/>
                <a:cs typeface="Calibri" charset="0"/>
              </a:rPr>
              <a:t>Ethereum</a:t>
            </a:r>
            <a:endParaRPr lang="en-US" dirty="0" smtClean="0">
              <a:latin typeface="Calibri" charset="0"/>
              <a:ea typeface="Calibri" charset="0"/>
              <a:cs typeface="Calibri" charset="0"/>
            </a:endParaRPr>
          </a:p>
          <a:p>
            <a:r>
              <a:rPr lang="en-US" dirty="0" smtClean="0">
                <a:latin typeface="Calibri" charset="0"/>
                <a:ea typeface="Calibri" charset="0"/>
                <a:cs typeface="Calibri" charset="0"/>
              </a:rPr>
              <a:t>A system made of smart contracts</a:t>
            </a:r>
          </a:p>
          <a:p>
            <a:r>
              <a:rPr lang="en-US" dirty="0" smtClean="0">
                <a:latin typeface="Calibri" charset="0"/>
                <a:ea typeface="Calibri" charset="0"/>
                <a:cs typeface="Calibri" charset="0"/>
              </a:rPr>
              <a:t>CDP (collateral debt position) is the most widely used</a:t>
            </a:r>
          </a:p>
          <a:p>
            <a:r>
              <a:rPr lang="en-US" dirty="0" smtClean="0">
                <a:latin typeface="Calibri" charset="0"/>
                <a:ea typeface="Calibri" charset="0"/>
                <a:cs typeface="Calibri" charset="0"/>
              </a:rPr>
              <a:t>Fairly old, 2015</a:t>
            </a:r>
          </a:p>
          <a:p>
            <a:r>
              <a:rPr lang="en-US" dirty="0">
                <a:latin typeface="Calibri" charset="0"/>
                <a:ea typeface="Calibri" charset="0"/>
                <a:cs typeface="Calibri" charset="0"/>
              </a:rPr>
              <a:t>No </a:t>
            </a:r>
            <a:r>
              <a:rPr lang="en-US" dirty="0" smtClean="0">
                <a:latin typeface="Calibri" charset="0"/>
                <a:ea typeface="Calibri" charset="0"/>
                <a:cs typeface="Calibri" charset="0"/>
              </a:rPr>
              <a:t>ICO</a:t>
            </a:r>
          </a:p>
          <a:p>
            <a:r>
              <a:rPr lang="en-US" dirty="0" smtClean="0">
                <a:latin typeface="Calibri" charset="0"/>
                <a:ea typeface="Calibri" charset="0"/>
                <a:cs typeface="Calibri" charset="0"/>
              </a:rPr>
              <a:t>1,000,000 </a:t>
            </a:r>
            <a:r>
              <a:rPr lang="en-US" dirty="0">
                <a:latin typeface="Calibri" charset="0"/>
                <a:ea typeface="Calibri" charset="0"/>
                <a:cs typeface="Calibri" charset="0"/>
              </a:rPr>
              <a:t>MKR (350,000 held by the foundation distributed over time</a:t>
            </a:r>
            <a:r>
              <a:rPr lang="en-US" dirty="0" smtClean="0">
                <a:latin typeface="Calibri" charset="0"/>
                <a:ea typeface="Calibri" charset="0"/>
                <a:cs typeface="Calibri" charset="0"/>
              </a:rPr>
              <a:t>)</a:t>
            </a:r>
          </a:p>
        </p:txBody>
      </p:sp>
    </p:spTree>
    <p:extLst>
      <p:ext uri="{BB962C8B-B14F-4D97-AF65-F5344CB8AC3E}">
        <p14:creationId xmlns:p14="http://schemas.microsoft.com/office/powerpoint/2010/main" val="132110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Mkr</a:t>
            </a:r>
            <a:r>
              <a:rPr lang="en-US" dirty="0" smtClean="0"/>
              <a:t> holders</a:t>
            </a:r>
            <a:endParaRPr lang="en-US" dirty="0"/>
          </a:p>
        </p:txBody>
      </p:sp>
      <p:sp>
        <p:nvSpPr>
          <p:cNvPr id="3" name="Content Placeholder 2"/>
          <p:cNvSpPr>
            <a:spLocks noGrp="1"/>
          </p:cNvSpPr>
          <p:nvPr>
            <p:ph idx="1"/>
          </p:nvPr>
        </p:nvSpPr>
        <p:spPr>
          <a:xfrm>
            <a:off x="1141413" y="2857500"/>
            <a:ext cx="9905998" cy="3606800"/>
          </a:xfrm>
        </p:spPr>
        <p:txBody>
          <a:bodyPr>
            <a:normAutofit/>
          </a:bodyPr>
          <a:lstStyle/>
          <a:p>
            <a:r>
              <a:rPr lang="en-US" dirty="0" smtClean="0"/>
              <a:t>Have voting </a:t>
            </a:r>
            <a:r>
              <a:rPr lang="en-US" dirty="0"/>
              <a:t>power</a:t>
            </a:r>
          </a:p>
          <a:p>
            <a:r>
              <a:rPr lang="en-US" dirty="0"/>
              <a:t>Decide on collateral</a:t>
            </a:r>
          </a:p>
          <a:p>
            <a:r>
              <a:rPr lang="en-US" dirty="0"/>
              <a:t>Decide the </a:t>
            </a:r>
            <a:r>
              <a:rPr lang="en-US" dirty="0" smtClean="0"/>
              <a:t>collateralization/liquidation </a:t>
            </a:r>
            <a:r>
              <a:rPr lang="en-US" dirty="0"/>
              <a:t>ratio</a:t>
            </a:r>
          </a:p>
          <a:p>
            <a:r>
              <a:rPr lang="en-US" dirty="0"/>
              <a:t>Decide the stability </a:t>
            </a:r>
            <a:r>
              <a:rPr lang="en-US" dirty="0" smtClean="0"/>
              <a:t>fee</a:t>
            </a:r>
          </a:p>
          <a:p>
            <a:r>
              <a:rPr lang="en-US" dirty="0" smtClean="0"/>
              <a:t>Choose a set of Price Oracles</a:t>
            </a:r>
          </a:p>
          <a:p>
            <a:r>
              <a:rPr lang="en-US" dirty="0" smtClean="0"/>
              <a:t>Choose the Emergency Oracles (in single collateral Dai)</a:t>
            </a:r>
            <a:endParaRPr lang="en-US" dirty="0"/>
          </a:p>
          <a:p>
            <a:r>
              <a:rPr lang="en-US" dirty="0"/>
              <a:t>Bail out the </a:t>
            </a:r>
            <a:r>
              <a:rPr lang="en-US" dirty="0" smtClean="0"/>
              <a:t>system</a:t>
            </a:r>
          </a:p>
          <a:p>
            <a:r>
              <a:rPr lang="en-US" dirty="0"/>
              <a:t>Share profits but also loses</a:t>
            </a:r>
          </a:p>
          <a:p>
            <a:endParaRPr lang="en-US" dirty="0"/>
          </a:p>
          <a:p>
            <a:endParaRPr lang="en-US" dirty="0"/>
          </a:p>
        </p:txBody>
      </p:sp>
    </p:spTree>
    <p:extLst>
      <p:ext uri="{BB962C8B-B14F-4D97-AF65-F5344CB8AC3E}">
        <p14:creationId xmlns:p14="http://schemas.microsoft.com/office/powerpoint/2010/main" val="79655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a:t>
            </a:r>
            <a:endParaRPr lang="en-US" dirty="0"/>
          </a:p>
        </p:txBody>
      </p:sp>
      <p:sp>
        <p:nvSpPr>
          <p:cNvPr id="3" name="Content Placeholder 2"/>
          <p:cNvSpPr>
            <a:spLocks noGrp="1"/>
          </p:cNvSpPr>
          <p:nvPr>
            <p:ph idx="1"/>
          </p:nvPr>
        </p:nvSpPr>
        <p:spPr/>
        <p:txBody>
          <a:bodyPr/>
          <a:lstStyle/>
          <a:p>
            <a:r>
              <a:rPr lang="en-US" b="1" dirty="0" smtClean="0">
                <a:latin typeface="Calibri" charset="0"/>
                <a:ea typeface="Calibri" charset="0"/>
                <a:cs typeface="Calibri" charset="0"/>
              </a:rPr>
              <a:t>1 Dai = $1</a:t>
            </a:r>
          </a:p>
          <a:p>
            <a:r>
              <a:rPr lang="en-US" b="1" dirty="0" smtClean="0">
                <a:latin typeface="Calibri" charset="0"/>
                <a:ea typeface="Calibri" charset="0"/>
                <a:cs typeface="Calibri" charset="0"/>
              </a:rPr>
              <a:t>Backed by collateral (Ether)</a:t>
            </a:r>
          </a:p>
          <a:p>
            <a:r>
              <a:rPr lang="en-US" b="1" dirty="0" smtClean="0">
                <a:latin typeface="Calibri" charset="0"/>
                <a:ea typeface="Calibri" charset="0"/>
                <a:cs typeface="Calibri" charset="0"/>
              </a:rPr>
              <a:t>Lives completely on the </a:t>
            </a:r>
            <a:r>
              <a:rPr lang="en-US" b="1" dirty="0" err="1" smtClean="0">
                <a:latin typeface="Calibri" charset="0"/>
                <a:ea typeface="Calibri" charset="0"/>
                <a:cs typeface="Calibri" charset="0"/>
              </a:rPr>
              <a:t>blockchain</a:t>
            </a:r>
            <a:endParaRPr lang="en-US" b="1" dirty="0" smtClean="0">
              <a:latin typeface="Calibri" charset="0"/>
              <a:ea typeface="Calibri" charset="0"/>
              <a:cs typeface="Calibri" charset="0"/>
            </a:endParaRPr>
          </a:p>
          <a:p>
            <a:r>
              <a:rPr lang="en-US" b="1" dirty="0" smtClean="0">
                <a:latin typeface="Calibri" charset="0"/>
                <a:ea typeface="Calibri" charset="0"/>
                <a:cs typeface="Calibri" charset="0"/>
              </a:rPr>
              <a:t>First stable coin not to rely on a legal system</a:t>
            </a:r>
          </a:p>
          <a:p>
            <a:endParaRPr lang="en-US" b="1" dirty="0">
              <a:latin typeface="Calibri" charset="0"/>
              <a:ea typeface="Calibri" charset="0"/>
              <a:cs typeface="Calibri"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450" y="2823183"/>
            <a:ext cx="2540000" cy="2540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5333" y="837569"/>
            <a:ext cx="3783162" cy="8890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483" y="1478942"/>
            <a:ext cx="2355850" cy="2927350"/>
          </a:xfrm>
          <a:prstGeom prst="rect">
            <a:avLst/>
          </a:prstGeom>
        </p:spPr>
      </p:pic>
    </p:spTree>
    <p:extLst>
      <p:ext uri="{BB962C8B-B14F-4D97-AF65-F5344CB8AC3E}">
        <p14:creationId xmlns:p14="http://schemas.microsoft.com/office/powerpoint/2010/main" val="20055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Collateral Dai</a:t>
            </a:r>
            <a:br>
              <a:rPr lang="en-US" dirty="0" smtClean="0"/>
            </a:br>
            <a:r>
              <a:rPr lang="en-US" dirty="0" smtClean="0"/>
              <a:t>&amp; Multi </a:t>
            </a:r>
            <a:r>
              <a:rPr lang="en-US" dirty="0"/>
              <a:t>Collateral Dai</a:t>
            </a:r>
            <a:br>
              <a:rPr lang="en-US" dirty="0"/>
            </a:br>
            <a:endParaRPr lang="en-US" dirty="0"/>
          </a:p>
        </p:txBody>
      </p:sp>
      <p:sp>
        <p:nvSpPr>
          <p:cNvPr id="3" name="Content Placeholder 2"/>
          <p:cNvSpPr>
            <a:spLocks noGrp="1"/>
          </p:cNvSpPr>
          <p:nvPr>
            <p:ph idx="1"/>
          </p:nvPr>
        </p:nvSpPr>
        <p:spPr/>
        <p:txBody>
          <a:bodyPr/>
          <a:lstStyle/>
          <a:p>
            <a:r>
              <a:rPr lang="en-US" dirty="0" smtClean="0">
                <a:latin typeface="Calibri" charset="0"/>
                <a:ea typeface="Calibri" charset="0"/>
                <a:cs typeface="Calibri" charset="0"/>
              </a:rPr>
              <a:t>Pooled Ether or PETH (Temporary mechanism for Single Collateral Dai)</a:t>
            </a:r>
          </a:p>
          <a:p>
            <a:r>
              <a:rPr lang="en-US" dirty="0" smtClean="0">
                <a:latin typeface="Calibri" charset="0"/>
                <a:ea typeface="Calibri" charset="0"/>
                <a:cs typeface="Calibri" charset="0"/>
              </a:rPr>
              <a:t>Multi Collateral will bring more stability</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58798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a:t>
            </a:r>
            <a:endParaRPr lang="en-US" dirty="0"/>
          </a:p>
        </p:txBody>
      </p:sp>
      <p:sp>
        <p:nvSpPr>
          <p:cNvPr id="3" name="Text Placeholder 2"/>
          <p:cNvSpPr>
            <a:spLocks noGrp="1"/>
          </p:cNvSpPr>
          <p:nvPr>
            <p:ph type="body" idx="1"/>
          </p:nvPr>
        </p:nvSpPr>
        <p:spPr/>
        <p:txBody>
          <a:bodyPr/>
          <a:lstStyle/>
          <a:p>
            <a:r>
              <a:rPr lang="en-US" b="1" dirty="0" smtClean="0">
                <a:latin typeface="Calibri" charset="0"/>
                <a:ea typeface="Calibri" charset="0"/>
                <a:cs typeface="Calibri" charset="0"/>
              </a:rPr>
              <a:t>Traditional system</a:t>
            </a:r>
            <a:endParaRPr lang="en-US" b="1" dirty="0">
              <a:latin typeface="Calibri" charset="0"/>
              <a:ea typeface="Calibri" charset="0"/>
              <a:cs typeface="Calibri" charset="0"/>
            </a:endParaRPr>
          </a:p>
        </p:txBody>
      </p:sp>
      <p:sp>
        <p:nvSpPr>
          <p:cNvPr id="4" name="Content Placeholder 3"/>
          <p:cNvSpPr>
            <a:spLocks noGrp="1"/>
          </p:cNvSpPr>
          <p:nvPr>
            <p:ph sz="half" idx="2"/>
          </p:nvPr>
        </p:nvSpPr>
        <p:spPr/>
        <p:txBody>
          <a:bodyPr/>
          <a:lstStyle/>
          <a:p>
            <a:r>
              <a:rPr lang="en-US" b="1" dirty="0" smtClean="0">
                <a:latin typeface="Calibri" charset="0"/>
                <a:ea typeface="Calibri" charset="0"/>
                <a:cs typeface="Calibri" charset="0"/>
              </a:rPr>
              <a:t>Go to the bank</a:t>
            </a:r>
          </a:p>
          <a:p>
            <a:r>
              <a:rPr lang="en-US" b="1" dirty="0" smtClean="0">
                <a:latin typeface="Calibri" charset="0"/>
                <a:ea typeface="Calibri" charset="0"/>
                <a:cs typeface="Calibri" charset="0"/>
              </a:rPr>
              <a:t>Put your house as collateral in exchange for cash</a:t>
            </a:r>
          </a:p>
          <a:p>
            <a:r>
              <a:rPr lang="en-US" b="1" dirty="0" smtClean="0">
                <a:latin typeface="Calibri" charset="0"/>
                <a:ea typeface="Calibri" charset="0"/>
                <a:cs typeface="Calibri" charset="0"/>
              </a:rPr>
              <a:t>If your house value decreases:</a:t>
            </a:r>
          </a:p>
          <a:p>
            <a:pPr marL="800100" lvl="1" indent="-342900">
              <a:buFont typeface="+mj-lt"/>
              <a:buAutoNum type="arabicPeriod"/>
            </a:pPr>
            <a:r>
              <a:rPr lang="en-US" b="1" dirty="0" smtClean="0">
                <a:latin typeface="Calibri" charset="0"/>
                <a:ea typeface="Calibri" charset="0"/>
                <a:cs typeface="Calibri" charset="0"/>
              </a:rPr>
              <a:t>Pay the loan back</a:t>
            </a:r>
          </a:p>
          <a:p>
            <a:pPr marL="800100" lvl="1" indent="-342900">
              <a:buFont typeface="+mj-lt"/>
              <a:buAutoNum type="arabicPeriod"/>
            </a:pPr>
            <a:r>
              <a:rPr lang="en-US" b="1" dirty="0" smtClean="0">
                <a:latin typeface="Calibri" charset="0"/>
                <a:ea typeface="Calibri" charset="0"/>
                <a:cs typeface="Calibri" charset="0"/>
              </a:rPr>
              <a:t>Or, the bank takes your house</a:t>
            </a:r>
            <a:endParaRPr lang="en-US" b="1" dirty="0">
              <a:latin typeface="Calibri" charset="0"/>
              <a:ea typeface="Calibri" charset="0"/>
              <a:cs typeface="Calibri" charset="0"/>
            </a:endParaRPr>
          </a:p>
        </p:txBody>
      </p:sp>
      <p:sp>
        <p:nvSpPr>
          <p:cNvPr id="5" name="Text Placeholder 4"/>
          <p:cNvSpPr>
            <a:spLocks noGrp="1"/>
          </p:cNvSpPr>
          <p:nvPr>
            <p:ph type="body" sz="quarter" idx="3"/>
          </p:nvPr>
        </p:nvSpPr>
        <p:spPr/>
        <p:txBody>
          <a:bodyPr/>
          <a:lstStyle/>
          <a:p>
            <a:r>
              <a:rPr lang="en-US" b="1" dirty="0" smtClean="0">
                <a:latin typeface="Calibri" charset="0"/>
                <a:ea typeface="Calibri" charset="0"/>
                <a:cs typeface="Calibri" charset="0"/>
              </a:rPr>
              <a:t>Maker </a:t>
            </a:r>
            <a:r>
              <a:rPr lang="en-US" b="1" dirty="0">
                <a:latin typeface="Calibri" charset="0"/>
                <a:ea typeface="Calibri" charset="0"/>
                <a:cs typeface="Calibri" charset="0"/>
              </a:rPr>
              <a:t>s</a:t>
            </a:r>
            <a:r>
              <a:rPr lang="en-US" b="1" dirty="0" smtClean="0">
                <a:latin typeface="Calibri" charset="0"/>
                <a:ea typeface="Calibri" charset="0"/>
                <a:cs typeface="Calibri" charset="0"/>
              </a:rPr>
              <a:t>ystem</a:t>
            </a:r>
            <a:endParaRPr lang="en-US" b="1" dirty="0">
              <a:latin typeface="Calibri" charset="0"/>
              <a:ea typeface="Calibri" charset="0"/>
              <a:cs typeface="Calibri" charset="0"/>
            </a:endParaRPr>
          </a:p>
        </p:txBody>
      </p:sp>
      <p:sp>
        <p:nvSpPr>
          <p:cNvPr id="6" name="Content Placeholder 5"/>
          <p:cNvSpPr>
            <a:spLocks noGrp="1"/>
          </p:cNvSpPr>
          <p:nvPr>
            <p:ph sz="quarter" idx="4"/>
          </p:nvPr>
        </p:nvSpPr>
        <p:spPr/>
        <p:txBody>
          <a:bodyPr/>
          <a:lstStyle/>
          <a:p>
            <a:r>
              <a:rPr lang="en-US" b="1" dirty="0" smtClean="0">
                <a:latin typeface="Calibri" charset="0"/>
                <a:ea typeface="Calibri" charset="0"/>
                <a:cs typeface="Calibri" charset="0"/>
              </a:rPr>
              <a:t>Go to Maker</a:t>
            </a:r>
          </a:p>
          <a:p>
            <a:r>
              <a:rPr lang="en-US" b="1" dirty="0" smtClean="0">
                <a:latin typeface="Calibri" charset="0"/>
                <a:ea typeface="Calibri" charset="0"/>
                <a:cs typeface="Calibri" charset="0"/>
              </a:rPr>
              <a:t>Lock Ether in the CDP smart contract in exchange for Dai</a:t>
            </a:r>
          </a:p>
          <a:p>
            <a:r>
              <a:rPr lang="en-US" b="1" dirty="0" smtClean="0">
                <a:latin typeface="Calibri" charset="0"/>
                <a:ea typeface="Calibri" charset="0"/>
                <a:cs typeface="Calibri" charset="0"/>
              </a:rPr>
              <a:t>If Ether value drops:</a:t>
            </a:r>
          </a:p>
          <a:p>
            <a:pPr marL="800100" lvl="1" indent="-342900">
              <a:buFont typeface="+mj-lt"/>
              <a:buAutoNum type="arabicPeriod"/>
            </a:pPr>
            <a:r>
              <a:rPr lang="en-US" b="1" dirty="0" smtClean="0">
                <a:latin typeface="Calibri" charset="0"/>
                <a:ea typeface="Calibri" charset="0"/>
                <a:cs typeface="Calibri" charset="0"/>
              </a:rPr>
              <a:t>Pay the smart contract back</a:t>
            </a:r>
          </a:p>
          <a:p>
            <a:pPr marL="800100" lvl="1" indent="-342900">
              <a:buFont typeface="+mj-lt"/>
              <a:buAutoNum type="arabicPeriod"/>
            </a:pPr>
            <a:r>
              <a:rPr lang="en-US" b="1" dirty="0" smtClean="0">
                <a:latin typeface="Calibri" charset="0"/>
                <a:ea typeface="Calibri" charset="0"/>
                <a:cs typeface="Calibri" charset="0"/>
              </a:rPr>
              <a:t>Or, the CDP will auction off your Ether to the highest bidder</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72430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Collateral debts positions</a:t>
            </a:r>
            <a:endParaRPr lang="en-US" dirty="0"/>
          </a:p>
        </p:txBody>
      </p:sp>
      <p:sp>
        <p:nvSpPr>
          <p:cNvPr id="3" name="Content Placeholder 2"/>
          <p:cNvSpPr>
            <a:spLocks noGrp="1"/>
          </p:cNvSpPr>
          <p:nvPr>
            <p:ph idx="1"/>
          </p:nvPr>
        </p:nvSpPr>
        <p:spPr>
          <a:xfrm>
            <a:off x="1141413" y="2514600"/>
            <a:ext cx="9905998" cy="3657599"/>
          </a:xfrm>
        </p:spPr>
        <p:txBody>
          <a:bodyPr>
            <a:normAutofit/>
          </a:bodyPr>
          <a:lstStyle/>
          <a:p>
            <a:pPr marL="457200" indent="-457200">
              <a:buFont typeface="+mj-lt"/>
              <a:buAutoNum type="arabicPeriod"/>
            </a:pPr>
            <a:r>
              <a:rPr lang="en-US" dirty="0" smtClean="0">
                <a:latin typeface="Calibri" charset="0"/>
                <a:ea typeface="Calibri" charset="0"/>
                <a:cs typeface="Calibri" charset="0"/>
              </a:rPr>
              <a:t>Step 1: Creating the CDP and depositing collateral</a:t>
            </a:r>
          </a:p>
          <a:p>
            <a:pPr lvl="1"/>
            <a:r>
              <a:rPr lang="en-US" dirty="0" smtClean="0">
                <a:latin typeface="Calibri" charset="0"/>
                <a:ea typeface="Calibri" charset="0"/>
                <a:cs typeface="Calibri" charset="0"/>
              </a:rPr>
              <a:t>One transaction to create the CDP</a:t>
            </a:r>
          </a:p>
          <a:p>
            <a:pPr lvl="1"/>
            <a:r>
              <a:rPr lang="en-US" dirty="0" smtClean="0">
                <a:latin typeface="Calibri" charset="0"/>
                <a:ea typeface="Calibri" charset="0"/>
                <a:cs typeface="Calibri" charset="0"/>
              </a:rPr>
              <a:t>A second one with the collateral/input (Ether) used to generate Dai</a:t>
            </a:r>
          </a:p>
          <a:p>
            <a:pPr marL="457200" indent="-457200">
              <a:buFont typeface="+mj-lt"/>
              <a:buAutoNum type="arabicPeriod"/>
            </a:pPr>
            <a:r>
              <a:rPr lang="en-US" dirty="0" smtClean="0">
                <a:latin typeface="Calibri" charset="0"/>
                <a:ea typeface="Calibri" charset="0"/>
                <a:cs typeface="Calibri" charset="0"/>
              </a:rPr>
              <a:t>Step 2: Generating Dai from the collateralized CDP</a:t>
            </a:r>
          </a:p>
          <a:p>
            <a:pPr lvl="1"/>
            <a:r>
              <a:rPr lang="en-US" dirty="0" smtClean="0">
                <a:latin typeface="Calibri" charset="0"/>
                <a:ea typeface="Calibri" charset="0"/>
                <a:cs typeface="Calibri" charset="0"/>
              </a:rPr>
              <a:t>A transaction is sent to retrieve Dai and in return the CDP accrues an equivalent amount of debt</a:t>
            </a:r>
          </a:p>
          <a:p>
            <a:pPr marL="457200" indent="-457200">
              <a:buFont typeface="+mj-lt"/>
              <a:buAutoNum type="arabicPeriod"/>
            </a:pPr>
            <a:r>
              <a:rPr lang="en-US" dirty="0" smtClean="0">
                <a:latin typeface="Calibri" charset="0"/>
                <a:ea typeface="Calibri" charset="0"/>
                <a:cs typeface="Calibri" charset="0"/>
              </a:rPr>
              <a:t>Step 3: Paying down the debt and stability fee</a:t>
            </a:r>
          </a:p>
          <a:p>
            <a:pPr marL="457200" indent="-457200">
              <a:buFont typeface="+mj-lt"/>
              <a:buAutoNum type="arabicPeriod"/>
            </a:pPr>
            <a:r>
              <a:rPr lang="en-US" dirty="0" smtClean="0">
                <a:latin typeface="Calibri" charset="0"/>
                <a:ea typeface="Calibri" charset="0"/>
                <a:cs typeface="Calibri" charset="0"/>
              </a:rPr>
              <a:t>Step 4: Withdrawing collateral and closing the CDP</a:t>
            </a:r>
          </a:p>
          <a:p>
            <a:pPr lvl="1"/>
            <a:r>
              <a:rPr lang="en-US" dirty="0" smtClean="0">
                <a:latin typeface="Calibri" charset="0"/>
                <a:ea typeface="Calibri" charset="0"/>
                <a:cs typeface="Calibri" charset="0"/>
              </a:rPr>
              <a:t>A final transaction is sent to Maker to retrieve back the collateral</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02064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Fee</a:t>
            </a:r>
            <a:endParaRPr lang="en-US" dirty="0"/>
          </a:p>
        </p:txBody>
      </p:sp>
      <p:sp>
        <p:nvSpPr>
          <p:cNvPr id="3" name="Content Placeholder 2"/>
          <p:cNvSpPr>
            <a:spLocks noGrp="1"/>
          </p:cNvSpPr>
          <p:nvPr>
            <p:ph idx="1"/>
          </p:nvPr>
        </p:nvSpPr>
        <p:spPr/>
        <p:txBody>
          <a:bodyPr/>
          <a:lstStyle/>
          <a:p>
            <a:r>
              <a:rPr lang="en-US" b="1" dirty="0" smtClean="0">
                <a:latin typeface="Calibri" charset="0"/>
                <a:ea typeface="Calibri" charset="0"/>
                <a:cs typeface="Calibri" charset="0"/>
              </a:rPr>
              <a:t>Decided by MKR holders</a:t>
            </a:r>
          </a:p>
          <a:p>
            <a:r>
              <a:rPr lang="en-US" b="1" dirty="0" smtClean="0">
                <a:latin typeface="Calibri" charset="0"/>
                <a:ea typeface="Calibri" charset="0"/>
                <a:cs typeface="Calibri" charset="0"/>
              </a:rPr>
              <a:t>Continuously accrues on debt over time</a:t>
            </a:r>
          </a:p>
          <a:p>
            <a:r>
              <a:rPr lang="en-US" b="1" dirty="0" smtClean="0">
                <a:latin typeface="Calibri" charset="0"/>
                <a:ea typeface="Calibri" charset="0"/>
                <a:cs typeface="Calibri" charset="0"/>
              </a:rPr>
              <a:t>Can only be paid in MKR (or Dai if using the CDP Portal UI)</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59947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2956</TotalTime>
  <Words>957</Words>
  <Application>Microsoft Macintosh PowerPoint</Application>
  <PresentationFormat>Widescreen</PresentationFormat>
  <Paragraphs>103</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Mangal</vt:lpstr>
      <vt:lpstr>Arial</vt:lpstr>
      <vt:lpstr>Mesh</vt:lpstr>
      <vt:lpstr>MAKERdao</vt:lpstr>
      <vt:lpstr>How did I get here?</vt:lpstr>
      <vt:lpstr>Maker – a platform for stability</vt:lpstr>
      <vt:lpstr>Mkr holders</vt:lpstr>
      <vt:lpstr>Dai</vt:lpstr>
      <vt:lpstr>Single Collateral Dai &amp; Multi Collateral Dai </vt:lpstr>
      <vt:lpstr>Loans</vt:lpstr>
      <vt:lpstr>Collateral debts positions</vt:lpstr>
      <vt:lpstr>Stability Fee</vt:lpstr>
      <vt:lpstr>Example 1</vt:lpstr>
      <vt:lpstr>Example 2</vt:lpstr>
      <vt:lpstr>Automatic liquidations of risky CDPs</vt:lpstr>
      <vt:lpstr>Example</vt:lpstr>
      <vt:lpstr>Emergency Shutdown – Black swan event</vt:lpstr>
      <vt:lpstr>Adaption</vt:lpstr>
      <vt:lpstr>Resources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dc:title>
  <dc:creator>Emanuell Minciu</dc:creator>
  <cp:lastModifiedBy>Emanuell Minciu</cp:lastModifiedBy>
  <cp:revision>48</cp:revision>
  <dcterms:created xsi:type="dcterms:W3CDTF">2019-03-03T10:17:17Z</dcterms:created>
  <dcterms:modified xsi:type="dcterms:W3CDTF">2019-03-27T23:00:34Z</dcterms:modified>
</cp:coreProperties>
</file>