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327AF5-E754-1646-9AF6-9DA314A16416}" v="103" dt="2022-04-28T09:14:58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ccounts.spotify.com/api/toke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i.spotify.com/v1/search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pi.unsplash.com/search/photo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771966-C66B-7D8C-002D-B3FB012ED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9600" dirty="0"/>
              <a:t>MHW3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724B22E-F330-03C2-8340-6C1A1A812B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GIUSEPPE FERLANTE</a:t>
            </a:r>
          </a:p>
          <a:p>
            <a:r>
              <a:rPr lang="it-IT" dirty="0"/>
              <a:t>1000001085</a:t>
            </a:r>
          </a:p>
        </p:txBody>
      </p:sp>
    </p:spTree>
    <p:extLst>
      <p:ext uri="{BB962C8B-B14F-4D97-AF65-F5344CB8AC3E}">
        <p14:creationId xmlns:p14="http://schemas.microsoft.com/office/powerpoint/2010/main" val="2175045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8640DAD-E07D-7EC4-8BC6-D551F1DD7E19}"/>
              </a:ext>
            </a:extLst>
          </p:cNvPr>
          <p:cNvSpPr txBox="1"/>
          <p:nvPr/>
        </p:nvSpPr>
        <p:spPr>
          <a:xfrm>
            <a:off x="3462173" y="1273738"/>
            <a:ext cx="4452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FORMATO RISPOSTA:JSON</a:t>
            </a:r>
          </a:p>
        </p:txBody>
      </p:sp>
      <p:pic>
        <p:nvPicPr>
          <p:cNvPr id="7" name="Picture 11" descr="Unsplash - Insight Platforms">
            <a:extLst>
              <a:ext uri="{FF2B5EF4-FFF2-40B4-BE49-F238E27FC236}">
                <a16:creationId xmlns:a16="http://schemas.microsoft.com/office/drawing/2014/main" id="{688F85CD-B472-19CF-0E22-5ED880194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26" y="95685"/>
            <a:ext cx="1898374" cy="189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C5B1E60-86AA-CC60-CC7E-C4D840580913}"/>
              </a:ext>
            </a:extLst>
          </p:cNvPr>
          <p:cNvSpPr txBox="1"/>
          <p:nvPr/>
        </p:nvSpPr>
        <p:spPr>
          <a:xfrm>
            <a:off x="2209618" y="2156950"/>
            <a:ext cx="6497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Allora si estrapola l’immagine accedendo a </a:t>
            </a:r>
            <a:r>
              <a:rPr lang="it-IT" sz="2000" b="1" dirty="0" err="1"/>
              <a:t>urls.full</a:t>
            </a:r>
            <a:r>
              <a:rPr lang="it-IT" sz="2000" b="1" dirty="0"/>
              <a:t> :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4EB08E55-6D75-905E-BCD0-1889ED250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69" y="2917053"/>
            <a:ext cx="8216900" cy="14986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0859111-8337-6B2E-A4BB-F16CB2EC9A88}"/>
              </a:ext>
            </a:extLst>
          </p:cNvPr>
          <p:cNvSpPr txBox="1"/>
          <p:nvPr/>
        </p:nvSpPr>
        <p:spPr>
          <a:xfrm>
            <a:off x="1219213" y="4691402"/>
            <a:ext cx="846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Sintassi completa per accedere all’immagine di un i-esimo elemento 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0EC1DD0-848B-16CD-9F7D-167F5A763AB4}"/>
              </a:ext>
            </a:extLst>
          </p:cNvPr>
          <p:cNvSpPr/>
          <p:nvPr/>
        </p:nvSpPr>
        <p:spPr>
          <a:xfrm>
            <a:off x="3198511" y="5214930"/>
            <a:ext cx="10270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rgbClr val="9CDCFE"/>
                </a:solidFill>
                <a:latin typeface="Monaco" pitchFamily="2" charset="77"/>
              </a:rPr>
              <a:t>response</a:t>
            </a:r>
            <a:r>
              <a:rPr lang="it-IT" dirty="0" err="1">
                <a:solidFill>
                  <a:srgbClr val="D4D4D4"/>
                </a:solidFill>
                <a:latin typeface="Monaco" pitchFamily="2" charset="77"/>
              </a:rPr>
              <a:t>.</a:t>
            </a:r>
            <a:r>
              <a:rPr lang="it-IT" dirty="0" err="1">
                <a:solidFill>
                  <a:srgbClr val="9CDCFE"/>
                </a:solidFill>
                <a:latin typeface="Monaco" pitchFamily="2" charset="77"/>
              </a:rPr>
              <a:t>results</a:t>
            </a:r>
            <a:r>
              <a:rPr lang="it-IT" dirty="0">
                <a:solidFill>
                  <a:srgbClr val="D4D4D4"/>
                </a:solidFill>
                <a:latin typeface="Monaco" pitchFamily="2" charset="77"/>
              </a:rPr>
              <a:t>[i].</a:t>
            </a:r>
            <a:r>
              <a:rPr lang="it-IT" dirty="0" err="1">
                <a:solidFill>
                  <a:srgbClr val="9CDCFE"/>
                </a:solidFill>
                <a:latin typeface="Monaco" pitchFamily="2" charset="77"/>
              </a:rPr>
              <a:t>urls</a:t>
            </a:r>
            <a:r>
              <a:rPr lang="it-IT" dirty="0" err="1">
                <a:solidFill>
                  <a:srgbClr val="D4D4D4"/>
                </a:solidFill>
                <a:latin typeface="Monaco" pitchFamily="2" charset="77"/>
              </a:rPr>
              <a:t>.</a:t>
            </a:r>
            <a:r>
              <a:rPr lang="it-IT" dirty="0" err="1">
                <a:solidFill>
                  <a:srgbClr val="9CDCFE"/>
                </a:solidFill>
                <a:latin typeface="Monaco" pitchFamily="2" charset="77"/>
              </a:rPr>
              <a:t>full</a:t>
            </a:r>
            <a:r>
              <a:rPr lang="it-IT" dirty="0">
                <a:solidFill>
                  <a:srgbClr val="D4D4D4"/>
                </a:solidFill>
                <a:latin typeface="Monaco" pitchFamily="2" charset="77"/>
              </a:rPr>
              <a:t>;</a:t>
            </a:r>
            <a:endParaRPr lang="it-IT" b="0" dirty="0">
              <a:solidFill>
                <a:srgbClr val="D4D4D4"/>
              </a:solidFill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04268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8640DAD-E07D-7EC4-8BC6-D551F1DD7E19}"/>
              </a:ext>
            </a:extLst>
          </p:cNvPr>
          <p:cNvSpPr txBox="1"/>
          <p:nvPr/>
        </p:nvSpPr>
        <p:spPr>
          <a:xfrm>
            <a:off x="3437459" y="521652"/>
            <a:ext cx="4959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MODALITA’ DI INTEGRAZIONE</a:t>
            </a:r>
          </a:p>
        </p:txBody>
      </p:sp>
      <p:pic>
        <p:nvPicPr>
          <p:cNvPr id="7" name="Picture 11" descr="Unsplash - Insight Platforms">
            <a:extLst>
              <a:ext uri="{FF2B5EF4-FFF2-40B4-BE49-F238E27FC236}">
                <a16:creationId xmlns:a16="http://schemas.microsoft.com/office/drawing/2014/main" id="{688F85CD-B472-19CF-0E22-5ED880194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26" y="95685"/>
            <a:ext cx="1898374" cy="189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E224B28F-33A6-90DB-AA53-4BEB07628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41" y="2094215"/>
            <a:ext cx="3552593" cy="1898374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0D0F2B15-248C-413C-95B7-E15EF7ECA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130" y="2025998"/>
            <a:ext cx="3807916" cy="2034809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73D3E1D3-7DA5-854C-5941-0F43F12271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2865" y="4452694"/>
            <a:ext cx="4229698" cy="2260194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D254D162-615D-18EC-6941-4AE13957281F}"/>
              </a:ext>
            </a:extLst>
          </p:cNvPr>
          <p:cNvSpPr/>
          <p:nvPr/>
        </p:nvSpPr>
        <p:spPr>
          <a:xfrm>
            <a:off x="1136821" y="2094215"/>
            <a:ext cx="345989" cy="16707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E6537062-4E1F-09C8-4476-8ADB829070B1}"/>
              </a:ext>
            </a:extLst>
          </p:cNvPr>
          <p:cNvSpPr/>
          <p:nvPr/>
        </p:nvSpPr>
        <p:spPr>
          <a:xfrm>
            <a:off x="5923005" y="2030116"/>
            <a:ext cx="345989" cy="16707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4997C9C6-3352-E996-C4AA-D50206E0F272}"/>
              </a:ext>
            </a:extLst>
          </p:cNvPr>
          <p:cNvSpPr/>
          <p:nvPr/>
        </p:nvSpPr>
        <p:spPr>
          <a:xfrm>
            <a:off x="3437459" y="4452694"/>
            <a:ext cx="345989" cy="16707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43F51F3-1092-A503-3381-2B10E4AEB4EC}"/>
              </a:ext>
            </a:extLst>
          </p:cNvPr>
          <p:cNvSpPr txBox="1"/>
          <p:nvPr/>
        </p:nvSpPr>
        <p:spPr>
          <a:xfrm>
            <a:off x="2422589" y="1118485"/>
            <a:ext cx="7346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/>
              <a:t>AD OGNI REGRESH DELLA PAGINA HOME, CAMBIA L’IMMAGINE DI COPERTINA</a:t>
            </a:r>
          </a:p>
        </p:txBody>
      </p:sp>
    </p:spTree>
    <p:extLst>
      <p:ext uri="{BB962C8B-B14F-4D97-AF65-F5344CB8AC3E}">
        <p14:creationId xmlns:p14="http://schemas.microsoft.com/office/powerpoint/2010/main" val="1197633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C7CD79-4FFE-91C6-E402-C45E08692CD7}"/>
              </a:ext>
            </a:extLst>
          </p:cNvPr>
          <p:cNvSpPr txBox="1"/>
          <p:nvPr/>
        </p:nvSpPr>
        <p:spPr>
          <a:xfrm>
            <a:off x="5163216" y="1680220"/>
            <a:ext cx="2427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+mj-lt"/>
                <a:cs typeface="Arial Hebrew Light" pitchFamily="2" charset="-79"/>
              </a:rPr>
              <a:t>Autenticazione: OAUTH2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8640DAD-E07D-7EC4-8BC6-D551F1DD7E19}"/>
              </a:ext>
            </a:extLst>
          </p:cNvPr>
          <p:cNvSpPr txBox="1"/>
          <p:nvPr/>
        </p:nvSpPr>
        <p:spPr>
          <a:xfrm>
            <a:off x="3462173" y="1273738"/>
            <a:ext cx="4770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FORMATO RICHIESTA TOKEN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3D5AD08-ABA9-CECC-7463-6E15AD1306D2}"/>
              </a:ext>
            </a:extLst>
          </p:cNvPr>
          <p:cNvSpPr/>
          <p:nvPr/>
        </p:nvSpPr>
        <p:spPr>
          <a:xfrm>
            <a:off x="1176329" y="4383933"/>
            <a:ext cx="93417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URL RICHIESTA:: </a:t>
            </a:r>
            <a:r>
              <a:rPr lang="it-IT" dirty="0">
                <a:hlinkClick r:id="rId2"/>
              </a:rPr>
              <a:t>https://accounts.spotify.com/api/token</a:t>
            </a:r>
            <a:br>
              <a:rPr lang="it-IT" dirty="0"/>
            </a:br>
            <a:r>
              <a:rPr lang="it-IT" dirty="0"/>
              <a:t>METHOD: POST</a:t>
            </a:r>
            <a:br>
              <a:rPr lang="it-IT" dirty="0"/>
            </a:br>
            <a:r>
              <a:rPr lang="it-IT" b="1" dirty="0" err="1"/>
              <a:t>content-type</a:t>
            </a:r>
            <a:r>
              <a:rPr lang="it-IT" b="1" dirty="0"/>
              <a:t>:  </a:t>
            </a:r>
            <a:r>
              <a:rPr lang="it-IT" dirty="0" err="1"/>
              <a:t>application</a:t>
            </a:r>
            <a:r>
              <a:rPr lang="it-IT" dirty="0"/>
              <a:t>/x-www-</a:t>
            </a:r>
            <a:r>
              <a:rPr lang="it-IT" dirty="0" err="1"/>
              <a:t>form</a:t>
            </a:r>
            <a:r>
              <a:rPr lang="it-IT" dirty="0"/>
              <a:t>-</a:t>
            </a:r>
            <a:r>
              <a:rPr lang="it-IT" dirty="0" err="1"/>
              <a:t>urlencoded</a:t>
            </a:r>
            <a:br>
              <a:rPr lang="it-IT" dirty="0"/>
            </a:br>
            <a:r>
              <a:rPr lang="it-IT" dirty="0" err="1"/>
              <a:t>Authorization</a:t>
            </a:r>
            <a:r>
              <a:rPr lang="it-IT" dirty="0"/>
              <a:t>: Basic </a:t>
            </a:r>
            <a:r>
              <a:rPr lang="it-IT" b="1" dirty="0"/>
              <a:t>BASE64ECONDED</a:t>
            </a:r>
            <a:r>
              <a:rPr lang="it-IT" dirty="0"/>
              <a:t>(</a:t>
            </a:r>
            <a:r>
              <a:rPr lang="it-IT" dirty="0" err="1"/>
              <a:t>client_id:client:secret</a:t>
            </a:r>
            <a:r>
              <a:rPr lang="it-IT" dirty="0"/>
              <a:t>)</a:t>
            </a:r>
            <a:br>
              <a:rPr lang="it-IT" dirty="0"/>
            </a:br>
            <a:r>
              <a:rPr lang="it-IT" dirty="0"/>
              <a:t>body: </a:t>
            </a:r>
            <a:r>
              <a:rPr lang="it-IT" dirty="0" err="1"/>
              <a:t>grant_type</a:t>
            </a:r>
            <a:r>
              <a:rPr lang="it-IT" dirty="0"/>
              <a:t>=</a:t>
            </a:r>
            <a:r>
              <a:rPr lang="it-IT" dirty="0" err="1"/>
              <a:t>client_credentials</a:t>
            </a:r>
            <a:endParaRPr lang="it-IT" dirty="0"/>
          </a:p>
          <a:p>
            <a:endParaRPr lang="it-IT" dirty="0"/>
          </a:p>
        </p:txBody>
      </p:sp>
      <p:pic>
        <p:nvPicPr>
          <p:cNvPr id="12" name="Picture 9" descr="Logo and Brand Assets — Spotify">
            <a:extLst>
              <a:ext uri="{FF2B5EF4-FFF2-40B4-BE49-F238E27FC236}">
                <a16:creationId xmlns:a16="http://schemas.microsoft.com/office/drawing/2014/main" id="{9418369C-EDC5-418F-D831-A0330068D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53" y="313261"/>
            <a:ext cx="3021220" cy="90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F9841F8-AAFD-25C4-4716-DF6E59A5A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1231" y="2078826"/>
            <a:ext cx="3911905" cy="176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25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C7CD79-4FFE-91C6-E402-C45E08692CD7}"/>
              </a:ext>
            </a:extLst>
          </p:cNvPr>
          <p:cNvSpPr txBox="1"/>
          <p:nvPr/>
        </p:nvSpPr>
        <p:spPr>
          <a:xfrm>
            <a:off x="5163216" y="1680220"/>
            <a:ext cx="2427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+mj-lt"/>
                <a:cs typeface="Arial Hebrew Light" pitchFamily="2" charset="-79"/>
              </a:rPr>
              <a:t>Autenticazione: OAUTH2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8640DAD-E07D-7EC4-8BC6-D551F1DD7E19}"/>
              </a:ext>
            </a:extLst>
          </p:cNvPr>
          <p:cNvSpPr txBox="1"/>
          <p:nvPr/>
        </p:nvSpPr>
        <p:spPr>
          <a:xfrm>
            <a:off x="3462173" y="1273738"/>
            <a:ext cx="5650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FORMATO RISPOSTA TOKEN:JSON</a:t>
            </a:r>
          </a:p>
        </p:txBody>
      </p:sp>
      <p:pic>
        <p:nvPicPr>
          <p:cNvPr id="12" name="Picture 9" descr="Logo and Brand Assets — Spotify">
            <a:extLst>
              <a:ext uri="{FF2B5EF4-FFF2-40B4-BE49-F238E27FC236}">
                <a16:creationId xmlns:a16="http://schemas.microsoft.com/office/drawing/2014/main" id="{9418369C-EDC5-418F-D831-A0330068D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53" y="313261"/>
            <a:ext cx="3021220" cy="90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EF11A64-8186-2244-F477-52871D92A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823" y="1990933"/>
            <a:ext cx="4886720" cy="219902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F008DE9-A86B-65BE-8F84-D279B4EF3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53" y="4441180"/>
            <a:ext cx="87376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5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C7CD79-4FFE-91C6-E402-C45E08692CD7}"/>
              </a:ext>
            </a:extLst>
          </p:cNvPr>
          <p:cNvSpPr txBox="1"/>
          <p:nvPr/>
        </p:nvSpPr>
        <p:spPr>
          <a:xfrm>
            <a:off x="6473033" y="1680220"/>
            <a:ext cx="2427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+mj-lt"/>
                <a:cs typeface="Arial Hebrew Light" pitchFamily="2" charset="-79"/>
              </a:rPr>
              <a:t>Autenticazione: OAUTH2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8640DAD-E07D-7EC4-8BC6-D551F1DD7E19}"/>
              </a:ext>
            </a:extLst>
          </p:cNvPr>
          <p:cNvSpPr txBox="1"/>
          <p:nvPr/>
        </p:nvSpPr>
        <p:spPr>
          <a:xfrm>
            <a:off x="3462173" y="1273738"/>
            <a:ext cx="5091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FORMATO RICHIESTA SEARCH</a:t>
            </a:r>
          </a:p>
        </p:txBody>
      </p:sp>
      <p:pic>
        <p:nvPicPr>
          <p:cNvPr id="12" name="Picture 9" descr="Logo and Brand Assets — Spotify">
            <a:extLst>
              <a:ext uri="{FF2B5EF4-FFF2-40B4-BE49-F238E27FC236}">
                <a16:creationId xmlns:a16="http://schemas.microsoft.com/office/drawing/2014/main" id="{9418369C-EDC5-418F-D831-A0330068D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53" y="313261"/>
            <a:ext cx="3021220" cy="90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5DFDBA3-49E9-0F9F-FF70-70E186CAB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31" y="2078826"/>
            <a:ext cx="3911905" cy="1760357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A55A36CB-75FE-CE53-CAA9-89744708A355}"/>
              </a:ext>
            </a:extLst>
          </p:cNvPr>
          <p:cNvSpPr/>
          <p:nvPr/>
        </p:nvSpPr>
        <p:spPr>
          <a:xfrm>
            <a:off x="440953" y="4121051"/>
            <a:ext cx="93417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service: </a:t>
            </a:r>
            <a:r>
              <a:rPr lang="it-IT" dirty="0">
                <a:hlinkClick r:id="rId4"/>
              </a:rPr>
              <a:t>https://api.spotify.com/v1/search</a:t>
            </a:r>
            <a:endParaRPr lang="it-IT" dirty="0"/>
          </a:p>
          <a:p>
            <a:r>
              <a:rPr lang="it-IT" dirty="0" err="1"/>
              <a:t>q</a:t>
            </a:r>
            <a:r>
              <a:rPr lang="it-IT" dirty="0"/>
              <a:t> 	=	</a:t>
            </a:r>
            <a:r>
              <a:rPr lang="it-IT" dirty="0" err="1"/>
              <a:t>naturasong</a:t>
            </a:r>
            <a:br>
              <a:rPr lang="it-IT" dirty="0"/>
            </a:br>
            <a:r>
              <a:rPr lang="it-IT" dirty="0" err="1"/>
              <a:t>type</a:t>
            </a:r>
            <a:r>
              <a:rPr lang="it-IT" dirty="0"/>
              <a:t>	=	track</a:t>
            </a:r>
          </a:p>
          <a:p>
            <a:r>
              <a:rPr lang="it-IT" dirty="0" err="1"/>
              <a:t>limit</a:t>
            </a:r>
            <a:r>
              <a:rPr lang="it-IT" dirty="0"/>
              <a:t>=	6</a:t>
            </a:r>
          </a:p>
          <a:p>
            <a:r>
              <a:rPr lang="it-IT" dirty="0"/>
              <a:t>									HEADERS</a:t>
            </a:r>
            <a:br>
              <a:rPr lang="it-IT" dirty="0"/>
            </a:br>
            <a:r>
              <a:rPr lang="it-IT" dirty="0"/>
              <a:t>AUTHORIZATION: </a:t>
            </a:r>
            <a:r>
              <a:rPr lang="it-IT" dirty="0">
                <a:solidFill>
                  <a:schemeClr val="accent5"/>
                </a:solidFill>
              </a:rPr>
              <a:t>BEARER BQDgtHMsWIJB4yafpo_19vOt81m5Bt8bqB2QtH-…</a:t>
            </a:r>
            <a:br>
              <a:rPr lang="it-IT" dirty="0">
                <a:solidFill>
                  <a:schemeClr val="accent5"/>
                </a:solidFill>
              </a:rPr>
            </a:br>
            <a:r>
              <a:rPr lang="it-IT" dirty="0"/>
              <a:t>Content-</a:t>
            </a:r>
            <a:r>
              <a:rPr lang="it-IT" dirty="0" err="1"/>
              <a:t>Type</a:t>
            </a:r>
            <a:r>
              <a:rPr lang="it-IT" dirty="0"/>
              <a:t>: 	</a:t>
            </a:r>
            <a:r>
              <a:rPr lang="it-IT" dirty="0" err="1"/>
              <a:t>application</a:t>
            </a:r>
            <a:r>
              <a:rPr lang="it-IT" dirty="0"/>
              <a:t>/</a:t>
            </a:r>
            <a:r>
              <a:rPr lang="it-IT" dirty="0" err="1"/>
              <a:t>json</a:t>
            </a:r>
            <a:endParaRPr lang="it-IT" dirty="0"/>
          </a:p>
          <a:p>
            <a:r>
              <a:rPr lang="it-IT" dirty="0" err="1"/>
              <a:t>Accept</a:t>
            </a:r>
            <a:r>
              <a:rPr lang="it-IT" dirty="0"/>
              <a:t>: 			</a:t>
            </a:r>
            <a:r>
              <a:rPr lang="it-IT" dirty="0" err="1"/>
              <a:t>application</a:t>
            </a:r>
            <a:r>
              <a:rPr lang="it-IT" dirty="0"/>
              <a:t>/</a:t>
            </a:r>
            <a:r>
              <a:rPr lang="it-IT" dirty="0" err="1"/>
              <a:t>json</a:t>
            </a:r>
            <a:endParaRPr lang="it-IT" dirty="0"/>
          </a:p>
          <a:p>
            <a:br>
              <a:rPr lang="it-IT" dirty="0"/>
            </a:b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29FDBB1-47A4-D422-063D-DA308B3569E8}"/>
              </a:ext>
            </a:extLst>
          </p:cNvPr>
          <p:cNvSpPr txBox="1"/>
          <p:nvPr/>
        </p:nvSpPr>
        <p:spPr>
          <a:xfrm>
            <a:off x="4921005" y="3654517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METHOD:GET</a:t>
            </a:r>
          </a:p>
        </p:txBody>
      </p:sp>
    </p:spTree>
    <p:extLst>
      <p:ext uri="{BB962C8B-B14F-4D97-AF65-F5344CB8AC3E}">
        <p14:creationId xmlns:p14="http://schemas.microsoft.com/office/powerpoint/2010/main" val="1722997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C7CD79-4FFE-91C6-E402-C45E08692CD7}"/>
              </a:ext>
            </a:extLst>
          </p:cNvPr>
          <p:cNvSpPr txBox="1"/>
          <p:nvPr/>
        </p:nvSpPr>
        <p:spPr>
          <a:xfrm>
            <a:off x="6473033" y="1680220"/>
            <a:ext cx="2427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+mj-lt"/>
                <a:cs typeface="Arial Hebrew Light" pitchFamily="2" charset="-79"/>
              </a:rPr>
              <a:t>Autenticazione: OAUTH2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8640DAD-E07D-7EC4-8BC6-D551F1DD7E19}"/>
              </a:ext>
            </a:extLst>
          </p:cNvPr>
          <p:cNvSpPr txBox="1"/>
          <p:nvPr/>
        </p:nvSpPr>
        <p:spPr>
          <a:xfrm>
            <a:off x="2731798" y="1290375"/>
            <a:ext cx="5839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FORMATO RISPOSTA SEARCH:JSON</a:t>
            </a:r>
          </a:p>
        </p:txBody>
      </p:sp>
      <p:pic>
        <p:nvPicPr>
          <p:cNvPr id="12" name="Picture 9" descr="Logo and Brand Assets — Spotify">
            <a:extLst>
              <a:ext uri="{FF2B5EF4-FFF2-40B4-BE49-F238E27FC236}">
                <a16:creationId xmlns:a16="http://schemas.microsoft.com/office/drawing/2014/main" id="{9418369C-EDC5-418F-D831-A0330068D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53" y="313261"/>
            <a:ext cx="3021220" cy="90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8C59C9D9-07C5-C1F8-7B26-B8406A9DF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60" y="4187180"/>
            <a:ext cx="8737600" cy="19812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B2E4361-A6B8-3E93-1FB2-ED55103D4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372" y="2085454"/>
            <a:ext cx="4886720" cy="219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80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C7CD79-4FFE-91C6-E402-C45E08692CD7}"/>
              </a:ext>
            </a:extLst>
          </p:cNvPr>
          <p:cNvSpPr txBox="1"/>
          <p:nvPr/>
        </p:nvSpPr>
        <p:spPr>
          <a:xfrm>
            <a:off x="5126147" y="1681146"/>
            <a:ext cx="2427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+mj-lt"/>
                <a:cs typeface="Arial Hebrew Light" pitchFamily="2" charset="-79"/>
              </a:rPr>
              <a:t>Autenticazione: OAUTH2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8640DAD-E07D-7EC4-8BC6-D551F1DD7E19}"/>
              </a:ext>
            </a:extLst>
          </p:cNvPr>
          <p:cNvSpPr txBox="1"/>
          <p:nvPr/>
        </p:nvSpPr>
        <p:spPr>
          <a:xfrm>
            <a:off x="3518656" y="1288863"/>
            <a:ext cx="3451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FORMATO RISPOSTA</a:t>
            </a:r>
          </a:p>
        </p:txBody>
      </p:sp>
      <p:pic>
        <p:nvPicPr>
          <p:cNvPr id="12" name="Picture 9" descr="Logo and Brand Assets — Spotify">
            <a:extLst>
              <a:ext uri="{FF2B5EF4-FFF2-40B4-BE49-F238E27FC236}">
                <a16:creationId xmlns:a16="http://schemas.microsoft.com/office/drawing/2014/main" id="{9418369C-EDC5-418F-D831-A0330068D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53" y="313261"/>
            <a:ext cx="3021220" cy="90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466F52B-BD20-5652-D781-9E468AEDDF9F}"/>
              </a:ext>
            </a:extLst>
          </p:cNvPr>
          <p:cNvSpPr txBox="1"/>
          <p:nvPr/>
        </p:nvSpPr>
        <p:spPr>
          <a:xfrm>
            <a:off x="786942" y="2104209"/>
            <a:ext cx="2883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/>
              <a:t>PER OGNI ELEMENTO 0,1,2…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B8CA9A4-C214-7C75-7AD6-0375C66FE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42" y="2841408"/>
            <a:ext cx="89154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77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C7CD79-4FFE-91C6-E402-C45E08692CD7}"/>
              </a:ext>
            </a:extLst>
          </p:cNvPr>
          <p:cNvSpPr txBox="1"/>
          <p:nvPr/>
        </p:nvSpPr>
        <p:spPr>
          <a:xfrm>
            <a:off x="6473033" y="1680220"/>
            <a:ext cx="2427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+mj-lt"/>
                <a:cs typeface="Arial Hebrew Light" pitchFamily="2" charset="-79"/>
              </a:rPr>
              <a:t>Autenticazione: OAUTH2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8640DAD-E07D-7EC4-8BC6-D551F1DD7E19}"/>
              </a:ext>
            </a:extLst>
          </p:cNvPr>
          <p:cNvSpPr txBox="1"/>
          <p:nvPr/>
        </p:nvSpPr>
        <p:spPr>
          <a:xfrm>
            <a:off x="3462173" y="1273738"/>
            <a:ext cx="4839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FORMATO RISPOSTA SEARCH</a:t>
            </a:r>
          </a:p>
        </p:txBody>
      </p:sp>
      <p:pic>
        <p:nvPicPr>
          <p:cNvPr id="12" name="Picture 9" descr="Logo and Brand Assets — Spotify">
            <a:extLst>
              <a:ext uri="{FF2B5EF4-FFF2-40B4-BE49-F238E27FC236}">
                <a16:creationId xmlns:a16="http://schemas.microsoft.com/office/drawing/2014/main" id="{9418369C-EDC5-418F-D831-A0330068D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53" y="313261"/>
            <a:ext cx="3021220" cy="90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466F52B-BD20-5652-D781-9E468AEDDF9F}"/>
              </a:ext>
            </a:extLst>
          </p:cNvPr>
          <p:cNvSpPr txBox="1"/>
          <p:nvPr/>
        </p:nvSpPr>
        <p:spPr>
          <a:xfrm>
            <a:off x="741406" y="2209812"/>
            <a:ext cx="8113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SE SI E’ INTERESSATI AL LINK DELL’IMMAGINE DELL’ALBUM I-ESIMO SI PROCEDE NEL SEGUENTE MODO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BA1ACB42-122B-6162-0D2A-9FE8A4F72864}"/>
              </a:ext>
            </a:extLst>
          </p:cNvPr>
          <p:cNvSpPr/>
          <p:nvPr/>
        </p:nvSpPr>
        <p:spPr>
          <a:xfrm>
            <a:off x="2937018" y="2561111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9CDCFE"/>
                </a:solidFill>
                <a:latin typeface="Monaco" pitchFamily="2" charset="77"/>
              </a:rPr>
              <a:t>items</a:t>
            </a:r>
            <a:r>
              <a:rPr lang="it-IT" dirty="0">
                <a:solidFill>
                  <a:srgbClr val="D4D4D4"/>
                </a:solidFill>
                <a:latin typeface="Monaco" pitchFamily="2" charset="77"/>
              </a:rPr>
              <a:t>[</a:t>
            </a:r>
            <a:r>
              <a:rPr lang="it-IT" dirty="0">
                <a:solidFill>
                  <a:srgbClr val="9CDCFE"/>
                </a:solidFill>
                <a:latin typeface="Monaco" pitchFamily="2" charset="77"/>
              </a:rPr>
              <a:t>i</a:t>
            </a:r>
            <a:r>
              <a:rPr lang="it-IT" dirty="0">
                <a:solidFill>
                  <a:srgbClr val="D4D4D4"/>
                </a:solidFill>
                <a:latin typeface="Monaco" pitchFamily="2" charset="77"/>
              </a:rPr>
              <a:t>].</a:t>
            </a:r>
            <a:r>
              <a:rPr lang="it-IT" dirty="0" err="1">
                <a:solidFill>
                  <a:srgbClr val="9CDCFE"/>
                </a:solidFill>
                <a:latin typeface="Monaco" pitchFamily="2" charset="77"/>
              </a:rPr>
              <a:t>album</a:t>
            </a:r>
            <a:r>
              <a:rPr lang="it-IT" dirty="0" err="1">
                <a:solidFill>
                  <a:srgbClr val="D4D4D4"/>
                </a:solidFill>
                <a:latin typeface="Monaco" pitchFamily="2" charset="77"/>
              </a:rPr>
              <a:t>.</a:t>
            </a:r>
            <a:r>
              <a:rPr lang="it-IT" dirty="0" err="1">
                <a:solidFill>
                  <a:srgbClr val="9CDCFE"/>
                </a:solidFill>
                <a:latin typeface="Monaco" pitchFamily="2" charset="77"/>
              </a:rPr>
              <a:t>images</a:t>
            </a:r>
            <a:r>
              <a:rPr lang="it-IT" dirty="0">
                <a:solidFill>
                  <a:srgbClr val="D4D4D4"/>
                </a:solidFill>
                <a:latin typeface="Monaco" pitchFamily="2" charset="77"/>
              </a:rPr>
              <a:t>[</a:t>
            </a:r>
            <a:r>
              <a:rPr lang="it-IT" dirty="0">
                <a:solidFill>
                  <a:srgbClr val="B5CEA8"/>
                </a:solidFill>
                <a:latin typeface="Monaco" pitchFamily="2" charset="77"/>
              </a:rPr>
              <a:t>1</a:t>
            </a:r>
            <a:r>
              <a:rPr lang="it-IT" dirty="0">
                <a:solidFill>
                  <a:srgbClr val="D4D4D4"/>
                </a:solidFill>
                <a:latin typeface="Monaco" pitchFamily="2" charset="77"/>
              </a:rPr>
              <a:t>].</a:t>
            </a:r>
            <a:r>
              <a:rPr lang="it-IT" dirty="0" err="1">
                <a:solidFill>
                  <a:srgbClr val="9CDCFE"/>
                </a:solidFill>
                <a:latin typeface="Monaco" pitchFamily="2" charset="77"/>
              </a:rPr>
              <a:t>url</a:t>
            </a:r>
            <a:endParaRPr lang="it-IT" b="0" dirty="0">
              <a:solidFill>
                <a:srgbClr val="D4D4D4"/>
              </a:solidFill>
              <a:effectLst/>
              <a:latin typeface="Monaco" pitchFamily="2" charset="77"/>
            </a:endParaRPr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36F21EA6-0EE9-158C-3331-9321CF9D4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2" y="3079894"/>
            <a:ext cx="89154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71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C7CD79-4FFE-91C6-E402-C45E08692CD7}"/>
              </a:ext>
            </a:extLst>
          </p:cNvPr>
          <p:cNvSpPr txBox="1"/>
          <p:nvPr/>
        </p:nvSpPr>
        <p:spPr>
          <a:xfrm>
            <a:off x="6473033" y="1680220"/>
            <a:ext cx="2427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+mj-lt"/>
                <a:cs typeface="Arial Hebrew Light" pitchFamily="2" charset="-79"/>
              </a:rPr>
              <a:t>Autenticazione: OAUTH2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8640DAD-E07D-7EC4-8BC6-D551F1DD7E19}"/>
              </a:ext>
            </a:extLst>
          </p:cNvPr>
          <p:cNvSpPr txBox="1"/>
          <p:nvPr/>
        </p:nvSpPr>
        <p:spPr>
          <a:xfrm>
            <a:off x="3462173" y="1273738"/>
            <a:ext cx="4839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FORMATO RISPOSTA SEARCH</a:t>
            </a:r>
          </a:p>
        </p:txBody>
      </p:sp>
      <p:pic>
        <p:nvPicPr>
          <p:cNvPr id="12" name="Picture 9" descr="Logo and Brand Assets — Spotify">
            <a:extLst>
              <a:ext uri="{FF2B5EF4-FFF2-40B4-BE49-F238E27FC236}">
                <a16:creationId xmlns:a16="http://schemas.microsoft.com/office/drawing/2014/main" id="{9418369C-EDC5-418F-D831-A0330068D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53" y="313261"/>
            <a:ext cx="3021220" cy="90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466F52B-BD20-5652-D781-9E468AEDDF9F}"/>
              </a:ext>
            </a:extLst>
          </p:cNvPr>
          <p:cNvSpPr txBox="1"/>
          <p:nvPr/>
        </p:nvSpPr>
        <p:spPr>
          <a:xfrm>
            <a:off x="741406" y="2209812"/>
            <a:ext cx="5629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SE SI E’ INTERESSATI ALLA PREVIEW .MP3 DELLE’ELEMENTO I-ESIMO  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BA1ACB42-122B-6162-0D2A-9FE8A4F72864}"/>
              </a:ext>
            </a:extLst>
          </p:cNvPr>
          <p:cNvSpPr/>
          <p:nvPr/>
        </p:nvSpPr>
        <p:spPr>
          <a:xfrm>
            <a:off x="4036769" y="2614075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9CDCFE"/>
                </a:solidFill>
                <a:latin typeface="Monaco" pitchFamily="2" charset="77"/>
              </a:rPr>
              <a:t>items</a:t>
            </a:r>
            <a:r>
              <a:rPr lang="it-IT" dirty="0">
                <a:solidFill>
                  <a:srgbClr val="D4D4D4"/>
                </a:solidFill>
                <a:latin typeface="Monaco" pitchFamily="2" charset="77"/>
              </a:rPr>
              <a:t>[</a:t>
            </a:r>
            <a:r>
              <a:rPr lang="it-IT" dirty="0">
                <a:solidFill>
                  <a:srgbClr val="9CDCFE"/>
                </a:solidFill>
                <a:latin typeface="Monaco" pitchFamily="2" charset="77"/>
              </a:rPr>
              <a:t>i</a:t>
            </a:r>
            <a:r>
              <a:rPr lang="it-IT" dirty="0">
                <a:solidFill>
                  <a:srgbClr val="D4D4D4"/>
                </a:solidFill>
                <a:latin typeface="Monaco" pitchFamily="2" charset="77"/>
              </a:rPr>
              <a:t>].</a:t>
            </a:r>
            <a:r>
              <a:rPr lang="it-IT" dirty="0" err="1">
                <a:solidFill>
                  <a:srgbClr val="9CDCFE"/>
                </a:solidFill>
                <a:latin typeface="Monaco" pitchFamily="2" charset="77"/>
              </a:rPr>
              <a:t>preview_url</a:t>
            </a:r>
            <a:endParaRPr lang="it-IT" dirty="0">
              <a:solidFill>
                <a:srgbClr val="D4D4D4"/>
              </a:solidFill>
              <a:latin typeface="Monaco" pitchFamily="2" charset="77"/>
            </a:endParaRP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7A7B5478-88E2-21D2-D0EA-44EBB5A01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53" y="3174445"/>
            <a:ext cx="10566400" cy="3073400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CB4FFC11-9689-9130-5DED-2B29B776DD82}"/>
              </a:ext>
            </a:extLst>
          </p:cNvPr>
          <p:cNvSpPr/>
          <p:nvPr/>
        </p:nvSpPr>
        <p:spPr>
          <a:xfrm>
            <a:off x="580768" y="6042454"/>
            <a:ext cx="10317891" cy="16063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7753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8640DAD-E07D-7EC4-8BC6-D551F1DD7E19}"/>
              </a:ext>
            </a:extLst>
          </p:cNvPr>
          <p:cNvSpPr txBox="1"/>
          <p:nvPr/>
        </p:nvSpPr>
        <p:spPr>
          <a:xfrm>
            <a:off x="3462173" y="1273738"/>
            <a:ext cx="4959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MODALITA’ DI INTEGRAZIONE</a:t>
            </a:r>
          </a:p>
        </p:txBody>
      </p:sp>
      <p:pic>
        <p:nvPicPr>
          <p:cNvPr id="12" name="Picture 9" descr="Logo and Brand Assets — Spotify">
            <a:extLst>
              <a:ext uri="{FF2B5EF4-FFF2-40B4-BE49-F238E27FC236}">
                <a16:creationId xmlns:a16="http://schemas.microsoft.com/office/drawing/2014/main" id="{9418369C-EDC5-418F-D831-A0330068D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53" y="313261"/>
            <a:ext cx="3021220" cy="90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344D53E5-D7C2-0A2A-A9B6-DC610E2B6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991" y="2022687"/>
            <a:ext cx="5435938" cy="281262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E6F5A88-CC27-3880-9A7F-FA5FD6D2C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991" y="3961289"/>
            <a:ext cx="5197792" cy="1483698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FF149AF5-CF2C-BF20-0566-89D1C45D20DF}"/>
              </a:ext>
            </a:extLst>
          </p:cNvPr>
          <p:cNvSpPr/>
          <p:nvPr/>
        </p:nvSpPr>
        <p:spPr>
          <a:xfrm>
            <a:off x="4644883" y="1890584"/>
            <a:ext cx="940004" cy="35834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A19EEB7C-B8EE-61D8-CBDF-1351DB24A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584" y="5145530"/>
            <a:ext cx="601011" cy="896814"/>
          </a:xfrm>
          <a:prstGeom prst="rect">
            <a:avLst/>
          </a:prstGeom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32EED278-7F18-03EB-EF86-435DA9361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758" y="5444987"/>
            <a:ext cx="1068254" cy="106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90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87248C-9F03-92EC-F285-E96078A2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						API UTILIZZATE</a:t>
            </a:r>
          </a:p>
        </p:txBody>
      </p:sp>
      <p:sp>
        <p:nvSpPr>
          <p:cNvPr id="5" name="AutoShape 4" descr="Pl@ntNet">
            <a:extLst>
              <a:ext uri="{FF2B5EF4-FFF2-40B4-BE49-F238E27FC236}">
                <a16:creationId xmlns:a16="http://schemas.microsoft.com/office/drawing/2014/main" id="{228F6F6A-A691-3095-3E87-9266697D5D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898374" cy="189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0A911D71-A22C-5227-FE3C-3B2F74F9A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4340" y="2242275"/>
            <a:ext cx="3004602" cy="588588"/>
          </a:xfrm>
          <a:prstGeom prst="rect">
            <a:avLst/>
          </a:prstGeom>
        </p:spPr>
      </p:pic>
      <p:pic>
        <p:nvPicPr>
          <p:cNvPr id="1033" name="Picture 9" descr="Logo and Brand Assets — Spotify">
            <a:extLst>
              <a:ext uri="{FF2B5EF4-FFF2-40B4-BE49-F238E27FC236}">
                <a16:creationId xmlns:a16="http://schemas.microsoft.com/office/drawing/2014/main" id="{6E0DD740-6B8D-47ED-C883-895FCDC49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654" y="1930400"/>
            <a:ext cx="3021220" cy="90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Unsplash - Insight Platforms">
            <a:extLst>
              <a:ext uri="{FF2B5EF4-FFF2-40B4-BE49-F238E27FC236}">
                <a16:creationId xmlns:a16="http://schemas.microsoft.com/office/drawing/2014/main" id="{A9D46321-0E0C-6336-3718-FF3E19300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481" y="3890080"/>
            <a:ext cx="1898374" cy="189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30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DBEC24DC-8B20-640C-E16A-CC2D10379504}"/>
              </a:ext>
            </a:extLst>
          </p:cNvPr>
          <p:cNvSpPr/>
          <p:nvPr/>
        </p:nvSpPr>
        <p:spPr>
          <a:xfrm>
            <a:off x="96944" y="4298861"/>
            <a:ext cx="11271272" cy="3349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5F71258A-55DE-B62F-516C-F1BDAB6B2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724" y="481552"/>
            <a:ext cx="3004602" cy="58858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C7CD79-4FFE-91C6-E402-C45E08692CD7}"/>
              </a:ext>
            </a:extLst>
          </p:cNvPr>
          <p:cNvSpPr txBox="1"/>
          <p:nvPr/>
        </p:nvSpPr>
        <p:spPr>
          <a:xfrm>
            <a:off x="5181751" y="1658458"/>
            <a:ext cx="2427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+mj-lt"/>
                <a:cs typeface="Arial Hebrew Light" pitchFamily="2" charset="-79"/>
              </a:rPr>
              <a:t>Autenticazione: API KEY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8640DAD-E07D-7EC4-8BC6-D551F1DD7E19}"/>
              </a:ext>
            </a:extLst>
          </p:cNvPr>
          <p:cNvSpPr txBox="1"/>
          <p:nvPr/>
        </p:nvSpPr>
        <p:spPr>
          <a:xfrm>
            <a:off x="3462173" y="1273738"/>
            <a:ext cx="3572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FORMATO RICHIESTA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3D5AD08-ABA9-CECC-7463-6E15AD1306D2}"/>
              </a:ext>
            </a:extLst>
          </p:cNvPr>
          <p:cNvSpPr/>
          <p:nvPr/>
        </p:nvSpPr>
        <p:spPr>
          <a:xfrm>
            <a:off x="492362" y="2084336"/>
            <a:ext cx="93417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service: </a:t>
            </a:r>
            <a:r>
              <a:rPr lang="it-IT" dirty="0">
                <a:solidFill>
                  <a:schemeClr val="accent3"/>
                </a:solidFill>
              </a:rPr>
              <a:t>https://</a:t>
            </a:r>
            <a:r>
              <a:rPr lang="it-IT" dirty="0" err="1">
                <a:solidFill>
                  <a:schemeClr val="accent3"/>
                </a:solidFill>
              </a:rPr>
              <a:t>example.identification.service</a:t>
            </a:r>
            <a:br>
              <a:rPr lang="it-IT" dirty="0"/>
            </a:br>
            <a:r>
              <a:rPr lang="it-IT" dirty="0"/>
              <a:t>api-key: </a:t>
            </a:r>
            <a:r>
              <a:rPr lang="it-IT" dirty="0">
                <a:solidFill>
                  <a:schemeClr val="accent5">
                    <a:lumMod val="75000"/>
                  </a:schemeClr>
                </a:solidFill>
              </a:rPr>
              <a:t>api-key=123456</a:t>
            </a:r>
            <a:br>
              <a:rPr lang="it-IT" dirty="0"/>
            </a:br>
            <a:r>
              <a:rPr lang="it-IT" dirty="0"/>
              <a:t>image_1: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images=https%3A%2F%2Fmy.plantnet.org%2Fimages%2Fimage_1.jpeg</a:t>
            </a:r>
            <a:br>
              <a:rPr lang="it-IT" dirty="0"/>
            </a:br>
            <a:r>
              <a:rPr lang="it-IT" dirty="0"/>
              <a:t>organ_1: </a:t>
            </a:r>
            <a:r>
              <a:rPr lang="it-IT" dirty="0" err="1"/>
              <a:t>organs</a:t>
            </a:r>
            <a:r>
              <a:rPr lang="it-IT" dirty="0"/>
              <a:t>=</a:t>
            </a:r>
            <a:r>
              <a:rPr lang="it-IT" dirty="0" err="1"/>
              <a:t>flower</a:t>
            </a: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6D5623F-D888-8146-C013-676F38545568}"/>
              </a:ext>
            </a:extLst>
          </p:cNvPr>
          <p:cNvSpPr/>
          <p:nvPr/>
        </p:nvSpPr>
        <p:spPr>
          <a:xfrm>
            <a:off x="0" y="4298861"/>
            <a:ext cx="140496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accent3"/>
                </a:solidFill>
              </a:rPr>
              <a:t>https://</a:t>
            </a:r>
            <a:r>
              <a:rPr lang="it-IT" sz="1400" dirty="0" err="1">
                <a:solidFill>
                  <a:schemeClr val="accent3"/>
                </a:solidFill>
              </a:rPr>
              <a:t>example.identification.service</a:t>
            </a:r>
            <a:r>
              <a:rPr lang="it-IT" sz="1400" dirty="0" err="1"/>
              <a:t>?</a:t>
            </a:r>
            <a:r>
              <a:rPr lang="it-IT" sz="1400" dirty="0" err="1">
                <a:solidFill>
                  <a:schemeClr val="accent5">
                    <a:lumMod val="75000"/>
                  </a:schemeClr>
                </a:solidFill>
              </a:rPr>
              <a:t>api-key</a:t>
            </a:r>
            <a:r>
              <a:rPr lang="it-IT" sz="1400" dirty="0">
                <a:solidFill>
                  <a:schemeClr val="accent5">
                    <a:lumMod val="75000"/>
                  </a:schemeClr>
                </a:solidFill>
              </a:rPr>
              <a:t>=123456</a:t>
            </a:r>
            <a:r>
              <a:rPr lang="it-IT" sz="1400" dirty="0"/>
              <a:t>&amp;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images=https%3A%2F%2Fmy.plantnet.org%2Fimages%2Fimage_1.jpeg</a:t>
            </a:r>
            <a:r>
              <a:rPr lang="it-IT" sz="1400" dirty="0"/>
              <a:t>&amp;organs=</a:t>
            </a:r>
            <a:r>
              <a:rPr lang="it-IT" sz="1400" dirty="0" err="1"/>
              <a:t>flower</a:t>
            </a:r>
            <a:br>
              <a:rPr lang="it-IT" sz="1400" dirty="0"/>
            </a:br>
            <a:endParaRPr lang="it-IT" sz="14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AF30FD0-038A-7774-2CFE-03F3304E579F}"/>
              </a:ext>
            </a:extLst>
          </p:cNvPr>
          <p:cNvSpPr txBox="1"/>
          <p:nvPr/>
        </p:nvSpPr>
        <p:spPr>
          <a:xfrm>
            <a:off x="4223817" y="3741232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METHOD:GET</a:t>
            </a:r>
          </a:p>
        </p:txBody>
      </p:sp>
    </p:spTree>
    <p:extLst>
      <p:ext uri="{BB962C8B-B14F-4D97-AF65-F5344CB8AC3E}">
        <p14:creationId xmlns:p14="http://schemas.microsoft.com/office/powerpoint/2010/main" val="3208189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5F71258A-55DE-B62F-516C-F1BDAB6B2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724" y="481552"/>
            <a:ext cx="3004602" cy="58858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8640DAD-E07D-7EC4-8BC6-D551F1DD7E19}"/>
              </a:ext>
            </a:extLst>
          </p:cNvPr>
          <p:cNvSpPr txBox="1"/>
          <p:nvPr/>
        </p:nvSpPr>
        <p:spPr>
          <a:xfrm>
            <a:off x="3462173" y="1273738"/>
            <a:ext cx="4452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FORMATO RISPOSTA:JSON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CDEF00BD-4B2C-9D33-794A-015E289F0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24" y="2100649"/>
            <a:ext cx="9007820" cy="3236478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2D78E8FC-1058-A748-85AF-659E37FFA972}"/>
              </a:ext>
            </a:extLst>
          </p:cNvPr>
          <p:cNvSpPr/>
          <p:nvPr/>
        </p:nvSpPr>
        <p:spPr>
          <a:xfrm>
            <a:off x="331724" y="5456152"/>
            <a:ext cx="4775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chemeClr val="accent2"/>
                </a:solidFill>
              </a:rPr>
              <a:t>bestMatch</a:t>
            </a:r>
            <a:r>
              <a:rPr lang="it-IT" dirty="0">
                <a:solidFill>
                  <a:schemeClr val="accent2"/>
                </a:solidFill>
              </a:rPr>
              <a:t>: Nome pianta della foto caricata.</a:t>
            </a:r>
          </a:p>
        </p:txBody>
      </p:sp>
    </p:spTree>
    <p:extLst>
      <p:ext uri="{BB962C8B-B14F-4D97-AF65-F5344CB8AC3E}">
        <p14:creationId xmlns:p14="http://schemas.microsoft.com/office/powerpoint/2010/main" val="285192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5F71258A-55DE-B62F-516C-F1BDAB6B2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724" y="481552"/>
            <a:ext cx="3004602" cy="58858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05C2F91-067F-D6FD-C99D-DE8687D3B1FB}"/>
              </a:ext>
            </a:extLst>
          </p:cNvPr>
          <p:cNvSpPr txBox="1"/>
          <p:nvPr/>
        </p:nvSpPr>
        <p:spPr>
          <a:xfrm>
            <a:off x="819283" y="639253"/>
            <a:ext cx="92624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                                     </a:t>
            </a:r>
            <a:r>
              <a:rPr lang="it-IT" sz="1600" dirty="0">
                <a:solidFill>
                  <a:schemeClr val="bg1">
                    <a:lumMod val="65000"/>
                  </a:schemeClr>
                </a:solidFill>
              </a:rPr>
              <a:t>di default non permette di usufruire delle sue api da codice </a:t>
            </a:r>
            <a:r>
              <a:rPr lang="it-IT" sz="1600" dirty="0" err="1">
                <a:solidFill>
                  <a:schemeClr val="bg1">
                    <a:lumMod val="65000"/>
                  </a:schemeClr>
                </a:solidFill>
              </a:rPr>
              <a:t>frontend</a:t>
            </a:r>
            <a:r>
              <a:rPr lang="it-IT" sz="16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br>
              <a:rPr lang="it-IT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it-IT" sz="1600" dirty="0">
                <a:solidFill>
                  <a:schemeClr val="bg1">
                    <a:lumMod val="65000"/>
                  </a:schemeClr>
                </a:solidFill>
              </a:rPr>
              <a:t>Per permettere </a:t>
            </a:r>
            <a:r>
              <a:rPr lang="it-IT" sz="1600" dirty="0" err="1">
                <a:solidFill>
                  <a:schemeClr val="bg1">
                    <a:lumMod val="65000"/>
                  </a:schemeClr>
                </a:solidFill>
              </a:rPr>
              <a:t>cio’</a:t>
            </a:r>
            <a:r>
              <a:rPr lang="it-IT" sz="1600" dirty="0">
                <a:solidFill>
                  <a:schemeClr val="bg1">
                    <a:lumMod val="65000"/>
                  </a:schemeClr>
                </a:solidFill>
              </a:rPr>
              <a:t> si deve esporre le api ad un livello di sicurezza minore </a:t>
            </a:r>
            <a:br>
              <a:rPr lang="it-IT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it-IT" sz="1600" dirty="0">
                <a:solidFill>
                  <a:schemeClr val="bg1">
                    <a:lumMod val="65000"/>
                  </a:schemeClr>
                </a:solidFill>
              </a:rPr>
              <a:t>direttamente dal pannello di controllo.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5AEFEF0A-0796-01D4-6562-3DB205DCB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92" y="2429977"/>
            <a:ext cx="8734752" cy="27982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176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5F71258A-55DE-B62F-516C-F1BDAB6B2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724" y="481552"/>
            <a:ext cx="3004602" cy="58858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35117CA-9744-601E-46E6-CBD6781CE23C}"/>
              </a:ext>
            </a:extLst>
          </p:cNvPr>
          <p:cNvSpPr txBox="1"/>
          <p:nvPr/>
        </p:nvSpPr>
        <p:spPr>
          <a:xfrm>
            <a:off x="3017330" y="1422019"/>
            <a:ext cx="4959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MODALITA’ DI INTEGRAZIONE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F466DF1E-C56B-B257-7984-5B6C706B4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9" y="2297118"/>
            <a:ext cx="5296027" cy="3147489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80295C97-4506-84E4-56F5-4FE6FD910C3B}"/>
              </a:ext>
            </a:extLst>
          </p:cNvPr>
          <p:cNvCxnSpPr>
            <a:cxnSpLocks/>
          </p:cNvCxnSpPr>
          <p:nvPr/>
        </p:nvCxnSpPr>
        <p:spPr>
          <a:xfrm flipV="1">
            <a:off x="420130" y="2607276"/>
            <a:ext cx="741405" cy="1263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Rettangolo 13">
            <a:extLst>
              <a:ext uri="{FF2B5EF4-FFF2-40B4-BE49-F238E27FC236}">
                <a16:creationId xmlns:a16="http://schemas.microsoft.com/office/drawing/2014/main" id="{F25C7A9B-5C5F-2E40-4168-AF26692915A6}"/>
              </a:ext>
            </a:extLst>
          </p:cNvPr>
          <p:cNvSpPr/>
          <p:nvPr/>
        </p:nvSpPr>
        <p:spPr>
          <a:xfrm>
            <a:off x="790832" y="2297118"/>
            <a:ext cx="1043193" cy="22366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7DEA5F5A-C21B-A92C-05D5-A2EFB93FEB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66" r="15191"/>
          <a:stretch/>
        </p:blipFill>
        <p:spPr>
          <a:xfrm>
            <a:off x="6096000" y="2297118"/>
            <a:ext cx="5408142" cy="342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8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DBEC24DC-8B20-640C-E16A-CC2D10379504}"/>
              </a:ext>
            </a:extLst>
          </p:cNvPr>
          <p:cNvSpPr/>
          <p:nvPr/>
        </p:nvSpPr>
        <p:spPr>
          <a:xfrm>
            <a:off x="96944" y="4298861"/>
            <a:ext cx="11271272" cy="3349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C7CD79-4FFE-91C6-E402-C45E08692CD7}"/>
              </a:ext>
            </a:extLst>
          </p:cNvPr>
          <p:cNvSpPr txBox="1"/>
          <p:nvPr/>
        </p:nvSpPr>
        <p:spPr>
          <a:xfrm>
            <a:off x="5181751" y="1658458"/>
            <a:ext cx="2427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+mj-lt"/>
                <a:cs typeface="Arial Hebrew Light" pitchFamily="2" charset="-79"/>
              </a:rPr>
              <a:t>Autenticazione: API KEY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8640DAD-E07D-7EC4-8BC6-D551F1DD7E19}"/>
              </a:ext>
            </a:extLst>
          </p:cNvPr>
          <p:cNvSpPr txBox="1"/>
          <p:nvPr/>
        </p:nvSpPr>
        <p:spPr>
          <a:xfrm>
            <a:off x="3462173" y="1273738"/>
            <a:ext cx="3572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FORMATO RICHIESTA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3D5AD08-ABA9-CECC-7463-6E15AD1306D2}"/>
              </a:ext>
            </a:extLst>
          </p:cNvPr>
          <p:cNvSpPr/>
          <p:nvPr/>
        </p:nvSpPr>
        <p:spPr>
          <a:xfrm>
            <a:off x="492362" y="2084336"/>
            <a:ext cx="93417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service: </a:t>
            </a:r>
            <a:r>
              <a:rPr lang="it-IT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https://api.unsplash.com/search/photos</a:t>
            </a:r>
            <a:r>
              <a:rPr lang="it-IT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?</a:t>
            </a:r>
          </a:p>
          <a:p>
            <a:r>
              <a:rPr lang="it-IT" dirty="0">
                <a:solidFill>
                  <a:schemeClr val="accent5">
                    <a:lumMod val="75000"/>
                  </a:schemeClr>
                </a:solidFill>
              </a:rPr>
              <a:t>query=nature</a:t>
            </a:r>
            <a:br>
              <a:rPr lang="it-IT" dirty="0"/>
            </a:b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client-id: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Un7jhhzsJy9N44eW</a:t>
            </a:r>
            <a:br>
              <a:rPr lang="it-IT" dirty="0"/>
            </a:br>
            <a:r>
              <a:rPr lang="it-IT" dirty="0">
                <a:solidFill>
                  <a:srgbClr val="FF0000"/>
                </a:solidFill>
              </a:rPr>
              <a:t>per_page:20</a:t>
            </a:r>
            <a:br>
              <a:rPr lang="it-IT" dirty="0"/>
            </a:b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6D5623F-D888-8146-C013-676F38545568}"/>
              </a:ext>
            </a:extLst>
          </p:cNvPr>
          <p:cNvSpPr/>
          <p:nvPr/>
        </p:nvSpPr>
        <p:spPr>
          <a:xfrm>
            <a:off x="0" y="4298861"/>
            <a:ext cx="140496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accent1"/>
                </a:solidFill>
                <a:latin typeface="Monaco" pitchFamily="2" charset="77"/>
              </a:rPr>
              <a:t>https://</a:t>
            </a:r>
            <a:r>
              <a:rPr lang="it-IT" sz="1400" dirty="0" err="1">
                <a:solidFill>
                  <a:schemeClr val="accent1"/>
                </a:solidFill>
                <a:latin typeface="Monaco" pitchFamily="2" charset="77"/>
              </a:rPr>
              <a:t>api.unsplash.com</a:t>
            </a:r>
            <a:r>
              <a:rPr lang="it-IT" sz="1400" dirty="0">
                <a:solidFill>
                  <a:schemeClr val="accent1"/>
                </a:solidFill>
                <a:latin typeface="Monaco" pitchFamily="2" charset="77"/>
              </a:rPr>
              <a:t>/</a:t>
            </a:r>
            <a:r>
              <a:rPr lang="it-IT" sz="1400" dirty="0" err="1">
                <a:solidFill>
                  <a:schemeClr val="accent1"/>
                </a:solidFill>
                <a:latin typeface="Monaco" pitchFamily="2" charset="77"/>
              </a:rPr>
              <a:t>search</a:t>
            </a:r>
            <a:r>
              <a:rPr lang="it-IT" sz="1400" dirty="0">
                <a:solidFill>
                  <a:schemeClr val="accent1"/>
                </a:solidFill>
                <a:latin typeface="Monaco" pitchFamily="2" charset="77"/>
              </a:rPr>
              <a:t>/</a:t>
            </a:r>
            <a:r>
              <a:rPr lang="it-IT" sz="1400" dirty="0" err="1">
                <a:solidFill>
                  <a:schemeClr val="accent1"/>
                </a:solidFill>
                <a:latin typeface="Monaco" pitchFamily="2" charset="77"/>
              </a:rPr>
              <a:t>photos?</a:t>
            </a:r>
            <a:r>
              <a:rPr lang="it-IT" sz="1400" dirty="0" err="1">
                <a:solidFill>
                  <a:schemeClr val="accent5">
                    <a:lumMod val="75000"/>
                  </a:schemeClr>
                </a:solidFill>
                <a:latin typeface="Monaco" pitchFamily="2" charset="77"/>
              </a:rPr>
              <a:t>query</a:t>
            </a:r>
            <a:r>
              <a:rPr lang="it-IT" sz="1400" dirty="0">
                <a:solidFill>
                  <a:schemeClr val="accent5">
                    <a:lumMod val="75000"/>
                  </a:schemeClr>
                </a:solidFill>
                <a:latin typeface="Monaco" pitchFamily="2" charset="77"/>
              </a:rPr>
              <a:t>=</a:t>
            </a:r>
            <a:r>
              <a:rPr lang="it-IT" sz="1400" dirty="0" err="1">
                <a:solidFill>
                  <a:schemeClr val="accent5">
                    <a:lumMod val="75000"/>
                  </a:schemeClr>
                </a:solidFill>
                <a:latin typeface="Monaco" pitchFamily="2" charset="77"/>
              </a:rPr>
              <a:t>nature</a:t>
            </a:r>
            <a:r>
              <a:rPr lang="it-IT" sz="1400" dirty="0" err="1">
                <a:solidFill>
                  <a:srgbClr val="6A9955"/>
                </a:solidFill>
                <a:latin typeface="Monaco" pitchFamily="2" charset="77"/>
              </a:rPr>
              <a:t>&amp;</a:t>
            </a:r>
            <a:r>
              <a:rPr lang="it-IT" sz="1400" dirty="0" err="1">
                <a:solidFill>
                  <a:srgbClr val="FF0000"/>
                </a:solidFill>
                <a:latin typeface="Monaco" pitchFamily="2" charset="77"/>
              </a:rPr>
              <a:t>per_page</a:t>
            </a:r>
            <a:r>
              <a:rPr lang="it-IT" sz="1400" dirty="0">
                <a:solidFill>
                  <a:srgbClr val="FF0000"/>
                </a:solidFill>
                <a:latin typeface="Monaco" pitchFamily="2" charset="77"/>
              </a:rPr>
              <a:t>=20</a:t>
            </a:r>
            <a:r>
              <a:rPr lang="it-IT" sz="1400" dirty="0">
                <a:solidFill>
                  <a:srgbClr val="6A9955"/>
                </a:solidFill>
                <a:latin typeface="Monaco" pitchFamily="2" charset="77"/>
              </a:rPr>
              <a:t>&amp;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client_id=Un7jhhzsJy9N44eW</a:t>
            </a:r>
            <a:endParaRPr lang="it-IT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AF30FD0-038A-7774-2CFE-03F3304E579F}"/>
              </a:ext>
            </a:extLst>
          </p:cNvPr>
          <p:cNvSpPr txBox="1"/>
          <p:nvPr/>
        </p:nvSpPr>
        <p:spPr>
          <a:xfrm>
            <a:off x="4223817" y="3741232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METHOD:GET</a:t>
            </a:r>
          </a:p>
        </p:txBody>
      </p:sp>
      <p:pic>
        <p:nvPicPr>
          <p:cNvPr id="12" name="Picture 11" descr="Unsplash - Insight Platforms">
            <a:extLst>
              <a:ext uri="{FF2B5EF4-FFF2-40B4-BE49-F238E27FC236}">
                <a16:creationId xmlns:a16="http://schemas.microsoft.com/office/drawing/2014/main" id="{7C2DD250-3018-3ABC-99F6-4DC78EE0B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27" y="91814"/>
            <a:ext cx="1898374" cy="189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A422748-3699-B63E-ED0B-0BC3F426A099}"/>
              </a:ext>
            </a:extLst>
          </p:cNvPr>
          <p:cNvSpPr txBox="1"/>
          <p:nvPr/>
        </p:nvSpPr>
        <p:spPr>
          <a:xfrm>
            <a:off x="0" y="4668192"/>
            <a:ext cx="3708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Ricerchiamo immagini inerenti alla natura</a:t>
            </a:r>
          </a:p>
        </p:txBody>
      </p:sp>
    </p:spTree>
    <p:extLst>
      <p:ext uri="{BB962C8B-B14F-4D97-AF65-F5344CB8AC3E}">
        <p14:creationId xmlns:p14="http://schemas.microsoft.com/office/powerpoint/2010/main" val="3058211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8640DAD-E07D-7EC4-8BC6-D551F1DD7E19}"/>
              </a:ext>
            </a:extLst>
          </p:cNvPr>
          <p:cNvSpPr txBox="1"/>
          <p:nvPr/>
        </p:nvSpPr>
        <p:spPr>
          <a:xfrm>
            <a:off x="3462173" y="1273738"/>
            <a:ext cx="4452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FORMATO RISPOSTA:JSON</a:t>
            </a:r>
          </a:p>
        </p:txBody>
      </p:sp>
      <p:pic>
        <p:nvPicPr>
          <p:cNvPr id="7" name="Picture 11" descr="Unsplash - Insight Platforms">
            <a:extLst>
              <a:ext uri="{FF2B5EF4-FFF2-40B4-BE49-F238E27FC236}">
                <a16:creationId xmlns:a16="http://schemas.microsoft.com/office/drawing/2014/main" id="{688F85CD-B472-19CF-0E22-5ED880194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26" y="95685"/>
            <a:ext cx="1898374" cy="189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magine 11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D4691C9-ACAC-6ED5-D04E-BAF947954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10" y="1994059"/>
            <a:ext cx="9659485" cy="393569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0A03958-55B0-801B-676F-80C4F69C0B2B}"/>
              </a:ext>
            </a:extLst>
          </p:cNvPr>
          <p:cNvSpPr txBox="1"/>
          <p:nvPr/>
        </p:nvSpPr>
        <p:spPr>
          <a:xfrm>
            <a:off x="3726059" y="5769118"/>
            <a:ext cx="3924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20 elementi restituiti.</a:t>
            </a:r>
          </a:p>
        </p:txBody>
      </p:sp>
    </p:spTree>
    <p:extLst>
      <p:ext uri="{BB962C8B-B14F-4D97-AF65-F5344CB8AC3E}">
        <p14:creationId xmlns:p14="http://schemas.microsoft.com/office/powerpoint/2010/main" val="1272538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8640DAD-E07D-7EC4-8BC6-D551F1DD7E19}"/>
              </a:ext>
            </a:extLst>
          </p:cNvPr>
          <p:cNvSpPr txBox="1"/>
          <p:nvPr/>
        </p:nvSpPr>
        <p:spPr>
          <a:xfrm>
            <a:off x="3462173" y="1273738"/>
            <a:ext cx="4452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FORMATO RISPOSTA:JSON</a:t>
            </a:r>
          </a:p>
        </p:txBody>
      </p:sp>
      <p:pic>
        <p:nvPicPr>
          <p:cNvPr id="7" name="Picture 11" descr="Unsplash - Insight Platforms">
            <a:extLst>
              <a:ext uri="{FF2B5EF4-FFF2-40B4-BE49-F238E27FC236}">
                <a16:creationId xmlns:a16="http://schemas.microsoft.com/office/drawing/2014/main" id="{688F85CD-B472-19CF-0E22-5ED880194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26" y="95685"/>
            <a:ext cx="1898374" cy="189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C5B1E60-86AA-CC60-CC7E-C4D840580913}"/>
              </a:ext>
            </a:extLst>
          </p:cNvPr>
          <p:cNvSpPr txBox="1"/>
          <p:nvPr/>
        </p:nvSpPr>
        <p:spPr>
          <a:xfrm>
            <a:off x="3938264" y="1950846"/>
            <a:ext cx="350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Per ogni elemeno:0,1,2,…. </a:t>
            </a:r>
            <a:r>
              <a:rPr lang="it-IT" b="1" dirty="0" err="1"/>
              <a:t>ecc</a:t>
            </a:r>
            <a:endParaRPr lang="it-IT" b="1" dirty="0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1F3E78B2-8331-A778-B81D-F963C83D0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17279"/>
            <a:ext cx="12096740" cy="382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33925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Sfaccettatura</Template>
  <TotalTime>124</TotalTime>
  <Words>508</Words>
  <Application>Microsoft Macintosh PowerPoint</Application>
  <PresentationFormat>Widescreen</PresentationFormat>
  <Paragraphs>58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Arial</vt:lpstr>
      <vt:lpstr>Monaco</vt:lpstr>
      <vt:lpstr>Trebuchet MS</vt:lpstr>
      <vt:lpstr>Wingdings 3</vt:lpstr>
      <vt:lpstr>Sfaccettatura</vt:lpstr>
      <vt:lpstr>MHW3</vt:lpstr>
      <vt:lpstr>      API UTILIZZATE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MHW3</dc:title>
  <dc:creator>GIUSEPPE FERLANTE</dc:creator>
  <cp:lastModifiedBy>GIUSEPPE FERLANTE</cp:lastModifiedBy>
  <cp:revision>2</cp:revision>
  <dcterms:created xsi:type="dcterms:W3CDTF">2022-04-28T07:26:50Z</dcterms:created>
  <dcterms:modified xsi:type="dcterms:W3CDTF">2022-04-28T09:31:11Z</dcterms:modified>
</cp:coreProperties>
</file>