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302" r:id="rId3"/>
    <p:sldId id="303" r:id="rId4"/>
    <p:sldId id="304" r:id="rId5"/>
    <p:sldId id="305" r:id="rId6"/>
    <p:sldId id="308" r:id="rId7"/>
    <p:sldId id="306" r:id="rId8"/>
    <p:sldId id="307" r:id="rId9"/>
    <p:sldId id="309" r:id="rId10"/>
    <p:sldId id="310" r:id="rId11"/>
    <p:sldId id="312" r:id="rId12"/>
    <p:sldId id="311" r:id="rId13"/>
    <p:sldId id="313" r:id="rId14"/>
    <p:sldId id="294" r:id="rId15"/>
    <p:sldId id="314" r:id="rId16"/>
    <p:sldId id="296" r:id="rId17"/>
    <p:sldId id="319" r:id="rId18"/>
    <p:sldId id="318" r:id="rId19"/>
    <p:sldId id="320" r:id="rId20"/>
    <p:sldId id="321" r:id="rId21"/>
    <p:sldId id="322" r:id="rId22"/>
    <p:sldId id="323" r:id="rId23"/>
    <p:sldId id="300" r:id="rId24"/>
    <p:sldId id="324" r:id="rId25"/>
    <p:sldId id="325" r:id="rId26"/>
    <p:sldId id="327" r:id="rId27"/>
    <p:sldId id="328" r:id="rId28"/>
    <p:sldId id="326" r:id="rId29"/>
    <p:sldId id="315" r:id="rId30"/>
    <p:sldId id="329" r:id="rId31"/>
    <p:sldId id="330" r:id="rId32"/>
    <p:sldId id="331" r:id="rId33"/>
    <p:sldId id="293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83898" autoAdjust="0"/>
  </p:normalViewPr>
  <p:slideViewPr>
    <p:cSldViewPr snapToGrid="0">
      <p:cViewPr varScale="1">
        <p:scale>
          <a:sx n="93" d="100"/>
          <a:sy n="93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BDE16-5B48-4340-A90D-4DD6140885ED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AB48A-37A8-4A81-8E9A-FD100D4B77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800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Однако важно подойти к делу без излишнего фанатизма и не кэшировать всю информацию подряд. Во-первых, для этого потребовались бы слишком большие объёмы памяти. Во-вторых, какие-то данные со временем могут устаревать — зачем же держать этот неактуальный хлам в кэше? Именно поэтому в каждом ответе сервера на запрос есть пометка о том, можно ли его кэшировать.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AB48A-37A8-4A81-8E9A-FD100D4B77F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80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OpenAPI</a:t>
            </a:r>
            <a:r>
              <a:rPr lang="ru-RU" dirty="0"/>
              <a:t> (ранее известный как </a:t>
            </a:r>
            <a:r>
              <a:rPr lang="ru-RU" dirty="0" err="1"/>
              <a:t>Swagger</a:t>
            </a:r>
            <a:r>
              <a:rPr lang="ru-RU" dirty="0"/>
              <a:t>) — это спецификация для описания форматов и структур данных, а также правил их обработки в веб-сервисах и API. Она позволяет разработчикам и пользователям легко понимать и использовать эти сервисы, а также автоматизировать процесс генерации клиентских приложений и документации.</a:t>
            </a:r>
          </a:p>
          <a:p>
            <a:endParaRPr lang="ru-RU" dirty="0"/>
          </a:p>
          <a:p>
            <a:r>
              <a:rPr lang="ru-RU" dirty="0" err="1"/>
              <a:t>OpenAPI</a:t>
            </a:r>
            <a:r>
              <a:rPr lang="ru-RU" dirty="0"/>
              <a:t> определяет язык описания API (API </a:t>
            </a:r>
            <a:r>
              <a:rPr lang="ru-RU" dirty="0" err="1"/>
              <a:t>description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), который используется для создания документов, называемых «спецификациями </a:t>
            </a:r>
            <a:r>
              <a:rPr lang="ru-RU" dirty="0" err="1"/>
              <a:t>OpenAPI</a:t>
            </a:r>
            <a:r>
              <a:rPr lang="ru-RU" dirty="0"/>
              <a:t>» (</a:t>
            </a:r>
            <a:r>
              <a:rPr lang="ru-RU" dirty="0" err="1"/>
              <a:t>OpenAPI</a:t>
            </a:r>
            <a:r>
              <a:rPr lang="ru-RU" dirty="0"/>
              <a:t> </a:t>
            </a:r>
            <a:r>
              <a:rPr lang="ru-RU" dirty="0" err="1"/>
              <a:t>specification</a:t>
            </a:r>
            <a:r>
              <a:rPr lang="ru-RU" dirty="0"/>
              <a:t>). Эти спецификации содержат информацию о ресурсах, методах, параметрах, ответах и других аспектах API, что позволяет другим разработчикам использовать эту информацию для создания своих приложений или документации.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AB48A-37A8-4A81-8E9A-FD100D4B77F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757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5451A-CB79-481F-B674-E7C574F47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16327E-8629-4FF5-BE5E-2DC9B013D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11AAD1-CFD1-4989-9A7F-C0B7DA8C1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A7D1-1507-4266-9305-D9D976117699}" type="datetime1">
              <a:rPr lang="ru-RU" smtClean="0"/>
              <a:t>09.09.2023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C81A30-94B4-483B-B7B0-F8D5A6DE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BBE329-2068-4DE4-9C65-1D5C32F0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56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B5356-19D4-4747-8DB9-74706A1F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5A2437-512E-48CF-AA5F-99BED90D5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07FA69-3650-4E6D-B40A-B3712847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B1D9-D5C0-4933-8D35-6096E21EBA53}" type="datetime1">
              <a:rPr lang="ru-RU" smtClean="0"/>
              <a:t>09.09.2023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2DAB90-5D0F-4F74-BC9E-383E9A31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CC5FFD-CD9B-4491-9E84-301AA52C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57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8CEBCCA-7099-4224-8073-58BE0E95B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030DE6-1680-4E8E-996F-88F550C3C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ED27FD-9579-4434-BF29-1BE982C25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2174-60B9-4D93-B161-65D5D8D291A9}" type="datetime1">
              <a:rPr lang="ru-RU" smtClean="0"/>
              <a:t>09.09.2023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85CB33-09E0-4227-8DF9-A35D4510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5BB346-250D-4453-BE87-59F59877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39BD9-2543-44D4-9C46-BF6F1618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B915C1-AE53-4280-AB81-4529E8FCD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A26EDA-065B-4B0D-8D5D-D6DE768B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6D17-6549-492A-8F0C-3F1C9FE6F0D0}" type="datetime1">
              <a:rPr lang="ru-RU" smtClean="0"/>
              <a:t>09.09.2023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2B8AE8-8935-4247-ABD8-25549704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4E4824-4EAA-474A-BB02-B148A835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52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3EC0B5-0ADD-4E5C-AD21-1B4C6BE9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555A54-9C7B-4188-8771-1C9DE8942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B2C06A-4E1E-48C4-B8F4-A0EFA8C43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945B4-69F6-431C-9382-AEFA596238B6}" type="datetime1">
              <a:rPr lang="ru-RU" smtClean="0"/>
              <a:t>09.09.2023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9C4C7D-39B9-4A57-AD1D-27C239E2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FDA930-C9D0-4DCB-B79D-8AD522F6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33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CB7F5-8550-45F1-88FA-619B00A8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2DA2F6-B30F-4D56-8B59-2B8ACE83D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652548-1F17-4EB8-900F-B92F81DD1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3098B2-6965-469F-AEE3-08C32FC7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6350-5881-464D-B90A-019D53C87C87}" type="datetime1">
              <a:rPr lang="ru-RU" smtClean="0"/>
              <a:t>09.09.2023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83E26F-BF79-4509-92E7-474CBD8A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67D4DC-89CB-4176-A2B2-8B819AF8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96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333DA-3C03-48CD-ABB7-2E4C5BF1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008EB6-CEC4-44F4-9C1A-B0DA578E1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683280-82C1-4389-988F-8136D6169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715772-D9A5-4693-9EBD-06992A617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B588D1A-0B19-46E5-946A-76E4A5E2C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3CF31E2-E5A7-42D0-B0C4-F77584FA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90D0-75C9-470D-B7BE-5F42616B87DB}" type="datetime1">
              <a:rPr lang="ru-RU" smtClean="0"/>
              <a:t>09.09.2023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8E50CBD-43AE-4769-904C-DC6C490B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CB508A-E9FE-4366-87D4-6E1AC9C4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80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55AC3C-1662-4AB0-AD95-071F3005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E560CEA-2D84-4DCE-92B9-4741082F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CC29-130B-4ABB-90FF-3B212105CC1B}" type="datetime1">
              <a:rPr lang="ru-RU" smtClean="0"/>
              <a:t>09.09.2023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B6FE232-B758-43E5-80F3-9B003533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66A781A-E155-4CE3-9DF9-106A5DC7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64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DC3DE83-B11D-45CE-A628-9575A5D4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35E3-9BAF-4439-9DD4-6CE08318DC6B}" type="datetime1">
              <a:rPr lang="ru-RU" smtClean="0"/>
              <a:t>09.09.2023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0E651C6-B4D5-41BA-8B02-4DB898E7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414280-8018-4317-8EDF-5B439730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08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CCF70-3397-4BE2-8375-97A18F675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9CCEDE-4F5A-4B56-8062-EB809AFB5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AE521F-E423-49E9-9626-BC00FE403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C68D85-5687-446F-B2DC-621B8863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0FB4-4101-450F-8179-5504A41C85B8}" type="datetime1">
              <a:rPr lang="ru-RU" smtClean="0"/>
              <a:t>09.09.2023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677D91-5D40-4182-BE1B-08D1D622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DB4650-CE49-41AD-B98E-EC8FEC17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29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88BE2A-FD38-487E-950D-D5C78508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A6AA7D6-5D88-4279-B458-EF8E32855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04DC5A-5E2A-4371-9909-7A6EB0526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56DA44-E40A-4776-A9A5-7FFAF91C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2AF9-FD68-457C-92A0-426ADAE21948}" type="datetime1">
              <a:rPr lang="ru-RU" smtClean="0"/>
              <a:t>09.09.2023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155190-72B0-4178-B236-82FF533B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330E0D-C20F-4706-9E2D-74259CAB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01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AB955-B608-40D0-93B6-D5183CF79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A41274-2389-4E44-A89E-C8D4B0F26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BE02E3-1948-4CFC-A0F2-FACFADDF6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47EA2-CB44-449D-9F33-80421D88CC1D}" type="datetime1">
              <a:rPr lang="ru-RU" smtClean="0"/>
              <a:t>09.09.2023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5F66DB-F1D1-49B1-8A84-B1138F531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96AEF3-AD98-4759-A340-257618A14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C91C0-7371-407B-9696-36B720B1D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10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asp.ne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246/WeatherForecast/1" TargetMode="External"/><Relationship Id="rId2" Type="http://schemas.openxmlformats.org/officeDocument/2006/relationships/hyperlink" Target="http://&#1072;&#1076;&#1088;&#1077;&#1089;&#1089;&#1077;&#1088;&#1074;&#1080;&#1089;&#1072;/&#1048;&#1084;&#1103;&#1050;&#1086;&#1085;&#1090;&#1088;&#1086;&#1083;&#1083;&#1077;&#1088;&#1072;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.com/orders/" TargetMode="External"/><Relationship Id="rId2" Type="http://schemas.openxmlformats.org/officeDocument/2006/relationships/hyperlink" Target="https://example.com/posts/123,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0FAA3-586F-48AC-A1A2-D1FA7D9495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D723BB-907F-45AF-833A-688143835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035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86249-F35B-44E1-9E5E-10F90A63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REST API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FAC245-E47A-46CF-A5AC-1EFFD040E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правило, прописан набор действий, который можно описать аббревиатурой CRUD: </a:t>
            </a:r>
            <a:r>
              <a:rPr lang="ru-RU" dirty="0" err="1"/>
              <a:t>create</a:t>
            </a:r>
            <a:r>
              <a:rPr lang="ru-RU" dirty="0"/>
              <a:t> — «создать», </a:t>
            </a:r>
            <a:r>
              <a:rPr lang="ru-RU" dirty="0" err="1"/>
              <a:t>read</a:t>
            </a:r>
            <a:r>
              <a:rPr lang="ru-RU" dirty="0"/>
              <a:t> — «прочитать», </a:t>
            </a:r>
            <a:r>
              <a:rPr lang="ru-RU" dirty="0" err="1"/>
              <a:t>update</a:t>
            </a:r>
            <a:r>
              <a:rPr lang="ru-RU" dirty="0"/>
              <a:t> — «обновить», </a:t>
            </a:r>
            <a:r>
              <a:rPr lang="ru-RU" dirty="0" err="1"/>
              <a:t>delete</a:t>
            </a:r>
            <a:r>
              <a:rPr lang="ru-RU" dirty="0"/>
              <a:t> — «удалить».</a:t>
            </a:r>
          </a:p>
          <a:p>
            <a:r>
              <a:rPr lang="ru-RU" dirty="0"/>
              <a:t>Для каждого такого действия существуют </a:t>
            </a:r>
            <a:r>
              <a:rPr lang="en-US" dirty="0"/>
              <a:t>HTTP </a:t>
            </a:r>
            <a:r>
              <a:rPr lang="ru-RU" dirty="0"/>
              <a:t>методы. Например, GET для чтения, а PUT и PATCH — для разных видов обновления. </a:t>
            </a:r>
          </a:p>
          <a:p>
            <a:r>
              <a:rPr lang="ru-RU" dirty="0"/>
              <a:t>Метод применяется к URL-адресу нужного ресурса.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888514-DEFF-437D-AFAB-25DBD873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818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49A8AD-A175-46F7-92AF-C67C5161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REST API</a:t>
            </a:r>
            <a:r>
              <a:rPr lang="ru-RU" dirty="0"/>
              <a:t>. Пример.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17D23A-6E3D-448C-A55C-40AE535A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C7430048-30F0-4E49-8668-B33C2FD35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960766"/>
              </p:ext>
            </p:extLst>
          </p:nvPr>
        </p:nvGraphicFramePr>
        <p:xfrm>
          <a:off x="838199" y="1690687"/>
          <a:ext cx="10730500" cy="4227228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2146100">
                  <a:extLst>
                    <a:ext uri="{9D8B030D-6E8A-4147-A177-3AD203B41FA5}">
                      <a16:colId xmlns:a16="http://schemas.microsoft.com/office/drawing/2014/main" val="3036250267"/>
                    </a:ext>
                  </a:extLst>
                </a:gridCol>
                <a:gridCol w="2146100">
                  <a:extLst>
                    <a:ext uri="{9D8B030D-6E8A-4147-A177-3AD203B41FA5}">
                      <a16:colId xmlns:a16="http://schemas.microsoft.com/office/drawing/2014/main" val="2211780261"/>
                    </a:ext>
                  </a:extLst>
                </a:gridCol>
                <a:gridCol w="2146100">
                  <a:extLst>
                    <a:ext uri="{9D8B030D-6E8A-4147-A177-3AD203B41FA5}">
                      <a16:colId xmlns:a16="http://schemas.microsoft.com/office/drawing/2014/main" val="1592825804"/>
                    </a:ext>
                  </a:extLst>
                </a:gridCol>
                <a:gridCol w="2146100">
                  <a:extLst>
                    <a:ext uri="{9D8B030D-6E8A-4147-A177-3AD203B41FA5}">
                      <a16:colId xmlns:a16="http://schemas.microsoft.com/office/drawing/2014/main" val="665878229"/>
                    </a:ext>
                  </a:extLst>
                </a:gridCol>
                <a:gridCol w="2146100">
                  <a:extLst>
                    <a:ext uri="{9D8B030D-6E8A-4147-A177-3AD203B41FA5}">
                      <a16:colId xmlns:a16="http://schemas.microsoft.com/office/drawing/2014/main" val="418656042"/>
                    </a:ext>
                  </a:extLst>
                </a:gridCol>
              </a:tblGrid>
              <a:tr h="422723"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b="1">
                          <a:effectLst/>
                        </a:rPr>
                        <a:t>Ресурс</a:t>
                      </a:r>
                      <a:endParaRPr lang="ru-RU" sz="200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>
                          <a:effectLst/>
                        </a:rPr>
                        <a:t>POST</a:t>
                      </a:r>
                      <a:endParaRPr lang="en-US" sz="200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>
                          <a:effectLst/>
                        </a:rPr>
                        <a:t>GET</a:t>
                      </a:r>
                      <a:endParaRPr lang="en-US" sz="200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>
                          <a:effectLst/>
                        </a:rPr>
                        <a:t>PUT</a:t>
                      </a:r>
                      <a:endParaRPr lang="en-US" sz="200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>
                          <a:effectLst/>
                        </a:rPr>
                        <a:t>DELETE</a:t>
                      </a:r>
                      <a:endParaRPr lang="en-US" sz="200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203236"/>
                  </a:ext>
                </a:extLst>
              </a:tr>
              <a:tr h="105680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/customers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dirty="0">
                          <a:effectLst/>
                        </a:rPr>
                        <a:t>Создание нового клиента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>
                          <a:effectLst/>
                        </a:rPr>
                        <a:t>Получение всех клиентов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>
                          <a:effectLst/>
                        </a:rPr>
                        <a:t>Массовое обновление клиентов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>
                          <a:effectLst/>
                        </a:rPr>
                        <a:t>Удаление всех клиентов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113714"/>
                  </a:ext>
                </a:extLst>
              </a:tr>
              <a:tr h="137384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/customers/1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>
                          <a:effectLst/>
                        </a:rPr>
                        <a:t>Ошибка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>
                          <a:effectLst/>
                        </a:rPr>
                        <a:t>Получение сведений для клиента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>
                          <a:effectLst/>
                        </a:rPr>
                        <a:t>Обновление сведения о клиенте 1, если он существует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>
                          <a:effectLst/>
                        </a:rPr>
                        <a:t>Удаление клиента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100275"/>
                  </a:ext>
                </a:extLst>
              </a:tr>
              <a:tr h="137384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/customers/1/orders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>
                          <a:effectLst/>
                        </a:rPr>
                        <a:t>Создание нового заказа для клиента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>
                          <a:effectLst/>
                        </a:rPr>
                        <a:t>Получение всех заказов для клиента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>
                          <a:effectLst/>
                        </a:rPr>
                        <a:t>Массовое обновление заказов для клиента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dirty="0">
                          <a:effectLst/>
                        </a:rPr>
                        <a:t>Удаление всех заказов для клиента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303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954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8DDFD4-493D-498C-9904-A6C8ACFC7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каких случаях используют REST API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E0171F-9419-4B72-B6FD-F24700055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 latinLnBrk="0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Calibri (Основной текст)"/>
              </a:rPr>
              <a:t>проект разбит на 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  <a:latin typeface="Calibri (Основной текст)"/>
              </a:rPr>
              <a:t>микросервисы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Calibri (Основной текст)"/>
              </a:rPr>
              <a:t>;</a:t>
            </a:r>
          </a:p>
          <a:p>
            <a:pPr algn="l" fontAlgn="base" latinLnBrk="0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Calibri (Основной текст)"/>
              </a:rPr>
              <a:t>сервис предоставляет свои ресурсы другим системам (мобильные приложения, веб-приложени</a:t>
            </a:r>
            <a:r>
              <a:rPr lang="ru-RU" dirty="0">
                <a:solidFill>
                  <a:srgbClr val="000000"/>
                </a:solidFill>
                <a:latin typeface="Calibri (Основной текст)"/>
              </a:rPr>
              <a:t>я (</a:t>
            </a:r>
            <a:r>
              <a:rPr lang="en-US" dirty="0">
                <a:solidFill>
                  <a:srgbClr val="000000"/>
                </a:solidFill>
                <a:latin typeface="Calibri (Основной текст)"/>
              </a:rPr>
              <a:t>MVC </a:t>
            </a:r>
            <a:r>
              <a:rPr lang="ru-RU" dirty="0">
                <a:solidFill>
                  <a:srgbClr val="000000"/>
                </a:solidFill>
                <a:latin typeface="Calibri (Основной текст)"/>
              </a:rPr>
              <a:t>и подобные), десктопные и т.д.)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Calibri (Основной текст)"/>
              </a:rPr>
              <a:t>;</a:t>
            </a:r>
          </a:p>
          <a:p>
            <a:pPr algn="l" fontAlgn="base" latinLnBrk="0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Calibri (Основной текст)"/>
              </a:rPr>
              <a:t>использование AJAX.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71919F-3675-4611-915F-DBA25C95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239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3E172-76FB-4357-BFDC-9A2124A6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реализовать?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04D44A-6C00-4935-8173-951E27968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Любой сервис, который будет «слушать» заданный порт и отдавать данные в нужном формате (</a:t>
            </a:r>
            <a:r>
              <a:rPr lang="en-US" dirty="0" err="1"/>
              <a:t>tcp</a:t>
            </a:r>
            <a:r>
              <a:rPr lang="en-US" dirty="0"/>
              <a:t> </a:t>
            </a:r>
            <a:r>
              <a:rPr lang="ru-RU" dirty="0"/>
              <a:t>сокет, </a:t>
            </a:r>
            <a:r>
              <a:rPr lang="en-US" dirty="0" err="1"/>
              <a:t>HttpListener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позволяет реализовать нестандартную логику обработки запроса;</a:t>
            </a:r>
          </a:p>
          <a:p>
            <a:pPr lvl="1"/>
            <a:r>
              <a:rPr lang="ru-RU" dirty="0"/>
              <a:t>более трудоемко в реализации;</a:t>
            </a:r>
          </a:p>
          <a:p>
            <a:pPr lvl="1"/>
            <a:r>
              <a:rPr lang="ru-RU" dirty="0" err="1"/>
              <a:t>м.б</a:t>
            </a:r>
            <a:r>
              <a:rPr lang="ru-RU" dirty="0"/>
              <a:t>. полезно для отладки</a:t>
            </a:r>
            <a:r>
              <a:rPr lang="en-US" dirty="0"/>
              <a:t>/</a:t>
            </a:r>
            <a:r>
              <a:rPr lang="ru-RU" dirty="0"/>
              <a:t>тестирования клиента (позволяет посмотреть тело запроса, заголовки и т.п. до его обработки сервером, формировать нужные для тестирования ответы).</a:t>
            </a:r>
            <a:endParaRPr lang="en-US" dirty="0"/>
          </a:p>
          <a:p>
            <a:r>
              <a:rPr lang="ru-RU" dirty="0"/>
              <a:t>Специальный тип проекта – </a:t>
            </a:r>
            <a:r>
              <a:rPr lang="en-US" dirty="0"/>
              <a:t>ASP.NET (</a:t>
            </a:r>
            <a:r>
              <a:rPr lang="ru-RU" dirty="0"/>
              <a:t>Веб-</a:t>
            </a:r>
            <a:r>
              <a:rPr lang="en-US" dirty="0"/>
              <a:t>API ASP.NET Core, MVC, </a:t>
            </a:r>
            <a:r>
              <a:rPr lang="ru-RU" dirty="0"/>
              <a:t>и т.п.)</a:t>
            </a:r>
            <a:r>
              <a:rPr lang="en-US" dirty="0"/>
              <a:t> + </a:t>
            </a:r>
            <a:r>
              <a:rPr lang="ru-RU" dirty="0"/>
              <a:t>веб сервер (</a:t>
            </a:r>
            <a:r>
              <a:rPr lang="en-US" dirty="0"/>
              <a:t>IIS, Kestrel, Apache</a:t>
            </a:r>
            <a:r>
              <a:rPr lang="ru-RU" dirty="0"/>
              <a:t>, и т.п.)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7C4C01-CDCC-4869-B121-27AE7078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9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2BC1B-0EA0-4983-8A67-0AF2E460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своего сервиса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93B3DB-DA3A-485E-BF32-10496773A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Тип проекта (для </a:t>
            </a:r>
            <a:r>
              <a:rPr lang="en-US" dirty="0"/>
              <a:t>VS 2022 </a:t>
            </a:r>
            <a:r>
              <a:rPr lang="ru-RU" dirty="0"/>
              <a:t>для </a:t>
            </a:r>
            <a:r>
              <a:rPr lang="en-US" dirty="0" err="1"/>
              <a:t>.net</a:t>
            </a:r>
            <a:r>
              <a:rPr lang="en-US" dirty="0"/>
              <a:t> 6,7): </a:t>
            </a:r>
            <a:r>
              <a:rPr lang="ru-RU" dirty="0"/>
              <a:t>Веб-</a:t>
            </a:r>
            <a:r>
              <a:rPr lang="en-US" dirty="0"/>
              <a:t>API ASP.NET Core</a:t>
            </a:r>
          </a:p>
          <a:p>
            <a:r>
              <a:rPr lang="ru-RU" dirty="0"/>
              <a:t>При создании:</a:t>
            </a:r>
          </a:p>
          <a:p>
            <a:pPr lvl="1"/>
            <a:r>
              <a:rPr lang="ru-RU" dirty="0"/>
              <a:t>Тип проверки подлинности – «Нет»</a:t>
            </a:r>
          </a:p>
          <a:p>
            <a:pPr lvl="1"/>
            <a:r>
              <a:rPr lang="ru-RU" dirty="0"/>
              <a:t>Выключить опции «Настроить для </a:t>
            </a:r>
            <a:r>
              <a:rPr lang="en-US" dirty="0"/>
              <a:t>HTTPS</a:t>
            </a:r>
            <a:r>
              <a:rPr lang="ru-RU" dirty="0"/>
              <a:t>»</a:t>
            </a:r>
            <a:r>
              <a:rPr lang="en-US" dirty="0"/>
              <a:t>, </a:t>
            </a:r>
            <a:r>
              <a:rPr lang="ru-RU" dirty="0"/>
              <a:t>Использовать контроллеры, включить поддержку </a:t>
            </a:r>
            <a:r>
              <a:rPr lang="en-US" dirty="0" err="1"/>
              <a:t>OpenAPI</a:t>
            </a:r>
            <a:r>
              <a:rPr lang="ru-RU" dirty="0"/>
              <a:t> (все это полезно, нужно, но позже)</a:t>
            </a:r>
            <a:endParaRPr lang="en-US" dirty="0"/>
          </a:p>
          <a:p>
            <a:pPr lvl="1"/>
            <a:r>
              <a:rPr lang="ru-RU" dirty="0"/>
              <a:t>Оставить включенными: Не использовать операторы верхнего уровня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B1D1DD-6ADB-4D5F-B215-AE1CF7E9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033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A557427-2739-4D5C-B614-60F1F9705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6120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Program.cs</a:t>
            </a:r>
            <a:r>
              <a:rPr lang="en-US" b="1" dirty="0"/>
              <a:t>: </a:t>
            </a:r>
            <a:endParaRPr lang="ru-RU" b="1" dirty="0"/>
          </a:p>
          <a:p>
            <a:pPr marL="0" indent="0">
              <a:buNone/>
            </a:pPr>
            <a:r>
              <a:rPr lang="en-US" dirty="0"/>
              <a:t> var builder = </a:t>
            </a:r>
            <a:r>
              <a:rPr lang="en-US" dirty="0" err="1"/>
              <a:t>WebApplication.CreateBuilder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builder.Services.AddControllers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var app = </a:t>
            </a:r>
            <a:r>
              <a:rPr lang="en-US" dirty="0" err="1"/>
              <a:t>builder.Build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app.UseAuthorization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app.MapControllers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app.Run</a:t>
            </a:r>
            <a:r>
              <a:rPr lang="en-US" dirty="0"/>
              <a:t>();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C834B4-4D42-4DEE-A560-95E56C33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881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7AA8A-CE53-4F84-B96E-D0D3B52E3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65" y="136525"/>
            <a:ext cx="10515600" cy="1325563"/>
          </a:xfrm>
        </p:spPr>
        <p:txBody>
          <a:bodyPr/>
          <a:lstStyle/>
          <a:p>
            <a:r>
              <a:rPr lang="en-US" dirty="0"/>
              <a:t>Controllers/</a:t>
            </a:r>
            <a:r>
              <a:rPr lang="en-US" dirty="0" err="1"/>
              <a:t>WeatherForecastController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0C3CA0-0DB2-4FA1-BFE7-608331F54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265" y="1551398"/>
            <a:ext cx="11538735" cy="50137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ApiController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[Route("[controller]")]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WeatherForecastController</a:t>
            </a:r>
            <a:r>
              <a:rPr lang="en-US" dirty="0"/>
              <a:t> : </a:t>
            </a:r>
            <a:r>
              <a:rPr lang="en-US" dirty="0" err="1"/>
              <a:t>ControllerBase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//</a:t>
            </a:r>
            <a:r>
              <a:rPr lang="ru-RU" dirty="0"/>
              <a:t>методы контроллера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B17D8E-0937-4FCF-8BB8-01BE20BD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600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2E3B6-664E-4328-AF76-950278A2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Котроллеры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59E711-F03E-4391-8E6D-219DBA922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b="0" i="0" dirty="0">
                <a:effectLst/>
                <a:latin typeface="YS Text"/>
              </a:rPr>
              <a:t>Контроллер в </a:t>
            </a:r>
            <a:r>
              <a:rPr lang="ru-RU" b="0" i="0" dirty="0">
                <a:effectLst/>
                <a:latin typeface="YS Text"/>
                <a:hlinkClick r:id="rId2"/>
              </a:rPr>
              <a:t>ASP.NET</a:t>
            </a:r>
            <a:r>
              <a:rPr lang="ru-RU" b="0" i="0" dirty="0">
                <a:effectLst/>
                <a:latin typeface="YS Text"/>
              </a:rPr>
              <a:t> Core Web API это класс, который обрабатывает HTTP-запросы от клиентов и возвращает ответы. Контроллеры определяются в проекте API и содержат методы, которые соответствуют HTTP-методам (например, GET, POST, PUT и т.д.). </a:t>
            </a:r>
            <a:endParaRPr lang="en-US" b="0" i="0" dirty="0">
              <a:effectLst/>
              <a:latin typeface="YS Text"/>
            </a:endParaRPr>
          </a:p>
          <a:p>
            <a:pPr algn="l"/>
            <a:r>
              <a:rPr lang="ru-RU" b="0" i="0" dirty="0">
                <a:effectLst/>
                <a:latin typeface="YS Text"/>
              </a:rPr>
              <a:t>Каждый метод контроллера обрабатывает запрос от клиента и возвращает ответ в виде JSON, XML или другого формата</a:t>
            </a:r>
            <a:r>
              <a:rPr lang="en-US" b="0" i="0" dirty="0">
                <a:effectLst/>
                <a:latin typeface="YS Text"/>
              </a:rPr>
              <a:t> (</a:t>
            </a:r>
            <a:r>
              <a:rPr lang="ru-RU" b="0" i="0" dirty="0" err="1">
                <a:effectLst/>
                <a:latin typeface="YS Text"/>
              </a:rPr>
              <a:t>сериализация</a:t>
            </a:r>
            <a:r>
              <a:rPr lang="en-US" b="0" i="0" dirty="0">
                <a:effectLst/>
                <a:latin typeface="YS Text"/>
              </a:rPr>
              <a:t>/</a:t>
            </a:r>
            <a:r>
              <a:rPr lang="ru-RU" b="0" i="0" dirty="0" err="1">
                <a:effectLst/>
                <a:latin typeface="YS Text"/>
              </a:rPr>
              <a:t>десериализация</a:t>
            </a:r>
            <a:r>
              <a:rPr lang="ru-RU" b="0" i="0" dirty="0">
                <a:effectLst/>
                <a:latin typeface="YS Text"/>
              </a:rPr>
              <a:t> при этом происходит автоматически).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2E7FB7-5B70-4370-9C36-B10893A0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562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E688A-E1F7-46CC-BE0E-330A2106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Котроллеры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31A036-EEC3-4F65-8F7C-815296AB1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Атрибут</a:t>
            </a:r>
            <a:r>
              <a:rPr lang="ru-RU" sz="2800" dirty="0"/>
              <a:t> </a:t>
            </a:r>
            <a:r>
              <a:rPr lang="en-US" sz="2800" dirty="0"/>
              <a:t>[Route("[controller]")]</a:t>
            </a:r>
            <a:r>
              <a:rPr lang="ru-RU" sz="2800" dirty="0"/>
              <a:t> задает способ маршрутизации запросов. </a:t>
            </a:r>
            <a:br>
              <a:rPr lang="ru-RU" sz="2800" dirty="0"/>
            </a:br>
            <a:r>
              <a:rPr lang="ru-RU" sz="2800" dirty="0"/>
              <a:t>При значении </a:t>
            </a:r>
            <a:r>
              <a:rPr lang="en-US" sz="2800" dirty="0"/>
              <a:t>("[controller]")]</a:t>
            </a:r>
            <a:r>
              <a:rPr lang="ru-RU" sz="2800" dirty="0"/>
              <a:t> запросы вида </a:t>
            </a:r>
            <a:r>
              <a:rPr lang="en-US" sz="2800" dirty="0">
                <a:hlinkClick r:id="rId2"/>
              </a:rPr>
              <a:t>http://</a:t>
            </a:r>
            <a:r>
              <a:rPr lang="ru-RU" sz="2800" dirty="0" err="1">
                <a:hlinkClick r:id="rId2"/>
              </a:rPr>
              <a:t>АдресС</a:t>
            </a:r>
            <a:r>
              <a:rPr lang="ru-RU" dirty="0" err="1">
                <a:hlinkClick r:id="rId2"/>
              </a:rPr>
              <a:t>ервиса</a:t>
            </a:r>
            <a:r>
              <a:rPr lang="en-US" dirty="0">
                <a:hlinkClick r:id="rId2"/>
              </a:rPr>
              <a:t>/</a:t>
            </a:r>
            <a:r>
              <a:rPr lang="ru-RU" dirty="0" err="1">
                <a:hlinkClick r:id="rId2"/>
              </a:rPr>
              <a:t>ИмяКонтроллера</a:t>
            </a:r>
            <a:r>
              <a:rPr lang="ru-RU" dirty="0"/>
              <a:t> (например: </a:t>
            </a:r>
            <a:r>
              <a:rPr lang="en-US" dirty="0">
                <a:hlinkClick r:id="rId3"/>
              </a:rPr>
              <a:t>localhost:5246/</a:t>
            </a:r>
            <a:r>
              <a:rPr lang="en-US" dirty="0" err="1">
                <a:hlinkClick r:id="rId3"/>
              </a:rPr>
              <a:t>WeatherForecast</a:t>
            </a:r>
            <a:r>
              <a:rPr lang="en-US" dirty="0">
                <a:hlinkClick r:id="rId3"/>
              </a:rPr>
              <a:t>/</a:t>
            </a:r>
            <a:r>
              <a:rPr lang="ru-RU" dirty="0"/>
              <a:t> ) будут обрабатываться методами этого контроллера.</a:t>
            </a:r>
          </a:p>
          <a:p>
            <a:r>
              <a:rPr lang="ru-RU" dirty="0"/>
              <a:t>Для обработчиков указывается тип </a:t>
            </a:r>
            <a:r>
              <a:rPr lang="en-US" dirty="0"/>
              <a:t>HTTP </a:t>
            </a:r>
            <a:r>
              <a:rPr lang="ru-RU" dirty="0"/>
              <a:t>метода, за который они отвечают (один контроллер может обрабатывать разные виды запросов: </a:t>
            </a:r>
            <a:r>
              <a:rPr lang="en-US" dirty="0" err="1"/>
              <a:t>get,post,put,delete</a:t>
            </a:r>
            <a:r>
              <a:rPr lang="ru-RU" dirty="0"/>
              <a:t> и т.п.) в виде соответствующих атрибутов (</a:t>
            </a:r>
            <a:r>
              <a:rPr lang="en-US" dirty="0" err="1"/>
              <a:t>HttpGet</a:t>
            </a:r>
            <a:r>
              <a:rPr lang="en-US" dirty="0"/>
              <a:t>, </a:t>
            </a:r>
            <a:r>
              <a:rPr lang="en-US" dirty="0" err="1"/>
              <a:t>HttpPost</a:t>
            </a:r>
            <a:r>
              <a:rPr lang="en-US" dirty="0"/>
              <a:t>, …)</a:t>
            </a:r>
          </a:p>
          <a:p>
            <a:endParaRPr lang="ru-RU" dirty="0"/>
          </a:p>
          <a:p>
            <a:endParaRPr lang="ru-RU" dirty="0"/>
          </a:p>
          <a:p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271C0C-E79B-4D15-A57C-D9919059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148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9E5B6D-7CB6-4111-8FF1-6994771A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Котроллеры. Пример метода </a:t>
            </a:r>
            <a:r>
              <a:rPr lang="en-US" dirty="0"/>
              <a:t>Get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E2A12-755E-46BD-B796-026EDFE30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/>
              <a:t> //....</a:t>
            </a:r>
          </a:p>
          <a:p>
            <a:pPr marL="0" indent="0">
              <a:buNone/>
            </a:pPr>
            <a:r>
              <a:rPr lang="en-US" sz="2800" dirty="0"/>
              <a:t>    [</a:t>
            </a:r>
            <a:r>
              <a:rPr lang="en-US" sz="2800" dirty="0" err="1"/>
              <a:t>HttpGet</a:t>
            </a:r>
            <a:r>
              <a:rPr lang="en-US" sz="2800" dirty="0"/>
              <a:t>]</a:t>
            </a:r>
          </a:p>
          <a:p>
            <a:pPr marL="0" indent="0">
              <a:buNone/>
            </a:pPr>
            <a:r>
              <a:rPr lang="en-US" sz="2800" dirty="0"/>
              <a:t>    public </a:t>
            </a:r>
            <a:r>
              <a:rPr lang="en-US" sz="2800" dirty="0" err="1"/>
              <a:t>IEnumerable</a:t>
            </a:r>
            <a:r>
              <a:rPr lang="en-US" sz="2800" dirty="0"/>
              <a:t>&lt;</a:t>
            </a:r>
            <a:r>
              <a:rPr lang="en-US" sz="2800" dirty="0" err="1"/>
              <a:t>WeatherForecast</a:t>
            </a:r>
            <a:r>
              <a:rPr lang="en-US" sz="2800" dirty="0"/>
              <a:t>&gt; Get()</a:t>
            </a:r>
          </a:p>
          <a:p>
            <a:pPr marL="0" indent="0">
              <a:buNone/>
            </a:pPr>
            <a:r>
              <a:rPr lang="en-US" sz="2800" dirty="0"/>
              <a:t>    {</a:t>
            </a:r>
          </a:p>
          <a:p>
            <a:pPr marL="0" indent="0">
              <a:buNone/>
            </a:pPr>
            <a:r>
              <a:rPr lang="en-US" sz="2800" dirty="0"/>
              <a:t>        return </a:t>
            </a:r>
            <a:r>
              <a:rPr lang="en-US" sz="2800" dirty="0" err="1"/>
              <a:t>Enumerable.Range</a:t>
            </a:r>
            <a:r>
              <a:rPr lang="en-US" sz="2800" dirty="0"/>
              <a:t>(1, 5).Select(index =&gt; new </a:t>
            </a:r>
            <a:r>
              <a:rPr lang="en-US" sz="2800" dirty="0" err="1"/>
              <a:t>WeatherForecast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  {</a:t>
            </a:r>
          </a:p>
          <a:p>
            <a:pPr marL="0" indent="0">
              <a:buNone/>
            </a:pPr>
            <a:r>
              <a:rPr lang="en-US" sz="2800" dirty="0"/>
              <a:t>            Date = </a:t>
            </a:r>
            <a:r>
              <a:rPr lang="en-US" sz="2800" dirty="0" err="1"/>
              <a:t>DateOnly.FromDateTime</a:t>
            </a:r>
            <a:r>
              <a:rPr lang="en-US" sz="2800" dirty="0"/>
              <a:t>(</a:t>
            </a:r>
            <a:r>
              <a:rPr lang="en-US" sz="2800" dirty="0" err="1"/>
              <a:t>DateTime.Now.AddDays</a:t>
            </a:r>
            <a:r>
              <a:rPr lang="en-US" sz="2800" dirty="0"/>
              <a:t>(index)),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TemperatureC</a:t>
            </a:r>
            <a:r>
              <a:rPr lang="en-US" sz="2800" dirty="0"/>
              <a:t> = </a:t>
            </a:r>
            <a:r>
              <a:rPr lang="en-US" sz="2800" dirty="0" err="1"/>
              <a:t>Random.Shared.Next</a:t>
            </a:r>
            <a:r>
              <a:rPr lang="en-US" sz="2800" dirty="0"/>
              <a:t>(-20, 55),</a:t>
            </a:r>
          </a:p>
          <a:p>
            <a:pPr marL="0" indent="0">
              <a:buNone/>
            </a:pPr>
            <a:r>
              <a:rPr lang="en-US" sz="2800" dirty="0"/>
              <a:t>            Summary = Summaries[</a:t>
            </a:r>
            <a:r>
              <a:rPr lang="en-US" sz="2800" dirty="0" err="1"/>
              <a:t>Random.Shared.Next</a:t>
            </a:r>
            <a:r>
              <a:rPr lang="en-US" sz="2800" dirty="0"/>
              <a:t>(</a:t>
            </a:r>
            <a:r>
              <a:rPr lang="en-US" sz="2800" dirty="0" err="1"/>
              <a:t>Summaries.Length</a:t>
            </a:r>
            <a:r>
              <a:rPr lang="en-US" sz="2800" dirty="0"/>
              <a:t>)]</a:t>
            </a:r>
          </a:p>
          <a:p>
            <a:pPr marL="0" indent="0">
              <a:buNone/>
            </a:pPr>
            <a:r>
              <a:rPr lang="en-US" sz="2800" dirty="0"/>
              <a:t>        })</a:t>
            </a:r>
          </a:p>
          <a:p>
            <a:pPr marL="0" indent="0">
              <a:buNone/>
            </a:pPr>
            <a:r>
              <a:rPr lang="en-US" sz="2800" dirty="0"/>
              <a:t>        .</a:t>
            </a:r>
            <a:r>
              <a:rPr lang="en-US" sz="2800" dirty="0" err="1"/>
              <a:t>ToArray</a:t>
            </a:r>
            <a:r>
              <a:rPr lang="en-US" sz="2800" dirty="0"/>
              <a:t>();</a:t>
            </a:r>
          </a:p>
          <a:p>
            <a:pPr marL="0" indent="0">
              <a:buNone/>
            </a:pPr>
            <a:r>
              <a:rPr lang="en-US" sz="2800" dirty="0"/>
              <a:t>    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2CF0BC-F2BE-4887-8CE9-65BAFC9F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45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09182-FE07-4AAB-B685-C55CF334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REST/RESTful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7D5B5D-BD35-4280-904E-A15505D9C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249"/>
            <a:ext cx="10515600" cy="4658714"/>
          </a:xfrm>
        </p:spPr>
        <p:txBody>
          <a:bodyPr>
            <a:normAutofit lnSpcReduction="10000"/>
          </a:bodyPr>
          <a:lstStyle/>
          <a:p>
            <a:pPr fontAlgn="base"/>
            <a:r>
              <a:rPr lang="ru-RU" b="0" i="0" u="none" strike="noStrike" dirty="0">
                <a:solidFill>
                  <a:srgbClr val="000000"/>
                </a:solidFill>
                <a:effectLst/>
                <a:latin typeface="Calibri (Основной текст)"/>
              </a:rPr>
              <a:t>REST — 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  <a:latin typeface="Calibri (Основной текст)"/>
              </a:rPr>
              <a:t>Representational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Calibri (Основной текст)"/>
              </a:rPr>
              <a:t> State Transfer</a:t>
            </a:r>
            <a:r>
              <a:rPr lang="en-US" dirty="0">
                <a:solidFill>
                  <a:srgbClr val="000000"/>
                </a:solidFill>
                <a:latin typeface="Calibri (Основной текст)"/>
              </a:rPr>
              <a:t>: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Calibri (Основной текст)"/>
              </a:rPr>
              <a:t>«передача состояния представления», «передача репрезентативного состояния» или «передача „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  <a:latin typeface="Calibri (Основной текст)"/>
              </a:rPr>
              <a:t>самоописываемого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Calibri (Основной текст)"/>
              </a:rPr>
              <a:t>“ состояния».</a:t>
            </a:r>
          </a:p>
          <a:p>
            <a:pPr algn="l" fontAlgn="base" latinLnBrk="0"/>
            <a:r>
              <a:rPr lang="ru-RU" b="1" i="0" u="none" strike="noStrike" dirty="0">
                <a:solidFill>
                  <a:srgbClr val="000000"/>
                </a:solidFill>
                <a:effectLst/>
                <a:latin typeface="Calibri (Основной текст)"/>
              </a:rPr>
              <a:t>REST 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Calibri (Основной текст)"/>
              </a:rPr>
              <a:t>— это архитектурный подход, который устанавливает ограничения для API: как они должны быть устроены и какие функции поддерживать. Это позволяет стандартизировать работу программных интерфейсов, сделать их более удобными и производительными.</a:t>
            </a:r>
            <a:endParaRPr lang="en-US" b="0" i="0" u="none" strike="noStrike" dirty="0">
              <a:solidFill>
                <a:srgbClr val="000000"/>
              </a:solidFill>
              <a:effectLst/>
              <a:latin typeface="Calibri (Основной текст)"/>
            </a:endParaRPr>
          </a:p>
          <a:p>
            <a:pPr algn="l" fontAlgn="base" latinLnBrk="0"/>
            <a:r>
              <a:rPr lang="ru-RU" b="0" i="0" dirty="0" err="1">
                <a:effectLst/>
                <a:latin typeface="Calibri (Основной текст)"/>
              </a:rPr>
              <a:t>RESTful</a:t>
            </a:r>
            <a:r>
              <a:rPr lang="ru-RU" b="0" i="0" dirty="0">
                <a:effectLst/>
                <a:latin typeface="Calibri (Основной текст)"/>
              </a:rPr>
              <a:t> </a:t>
            </a:r>
            <a:r>
              <a:rPr lang="en-US" b="0" i="0" dirty="0">
                <a:effectLst/>
                <a:latin typeface="Calibri (Основной текст)"/>
              </a:rPr>
              <a:t>-</a:t>
            </a:r>
            <a:r>
              <a:rPr lang="ru-RU" b="0" i="0" dirty="0">
                <a:effectLst/>
                <a:latin typeface="Calibri (Основной текст)"/>
              </a:rPr>
              <a:t> подход к разработке веб-приложений, который следует принципам и правилам архитектуры REST</a:t>
            </a:r>
            <a:r>
              <a:rPr lang="en-US" b="0" i="0" dirty="0">
                <a:effectLst/>
                <a:latin typeface="Calibri (Основной текст)"/>
              </a:rPr>
              <a:t>, </a:t>
            </a:r>
            <a:r>
              <a:rPr lang="ru-RU" b="0" i="0" dirty="0">
                <a:effectLst/>
                <a:latin typeface="Calibri (Основной текст)"/>
              </a:rPr>
              <a:t>предполагает использование определенных стандартов и правил для создания распределенных систем.</a:t>
            </a:r>
            <a:r>
              <a:rPr lang="en-US" b="0" i="0" dirty="0">
                <a:effectLst/>
                <a:latin typeface="YS Text"/>
              </a:rPr>
              <a:t> </a:t>
            </a:r>
            <a:endParaRPr lang="ru-RU" b="0" i="0" u="none" strike="noStrike" dirty="0">
              <a:solidFill>
                <a:srgbClr val="000000"/>
              </a:solidFill>
              <a:effectLst/>
              <a:latin typeface="var(--stk-f_family)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CB2EBE-2B93-40BE-A201-5C2753FA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977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C30B-3F90-43C5-ABCD-79633C94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Котроллеры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3F66D1-5A1E-4F72-BEB1-86563D89E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53"/>
            <a:ext cx="10515600" cy="511653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случае, если к одному контроллеру будут выполняться одинаковые </a:t>
            </a:r>
            <a:r>
              <a:rPr lang="en-US" dirty="0"/>
              <a:t>HTTP </a:t>
            </a:r>
            <a:r>
              <a:rPr lang="ru-RU" dirty="0"/>
              <a:t>методы (например метод на получение всех заказов, и метод на получение информации по одному заказу), </a:t>
            </a:r>
            <a:r>
              <a:rPr lang="ru-RU" dirty="0" err="1"/>
              <a:t>м.б</a:t>
            </a:r>
            <a:r>
              <a:rPr lang="ru-RU" dirty="0"/>
              <a:t>. использованы разные </a:t>
            </a:r>
            <a:r>
              <a:rPr lang="en-US" dirty="0" err="1"/>
              <a:t>ActionName</a:t>
            </a:r>
            <a:r>
              <a:rPr lang="ru-RU" dirty="0"/>
              <a:t> (должны указываться в запросе)</a:t>
            </a:r>
            <a:r>
              <a:rPr lang="en-US" dirty="0"/>
              <a:t> </a:t>
            </a:r>
            <a:r>
              <a:rPr lang="ru-RU" dirty="0"/>
              <a:t>или шаблоны: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  [</a:t>
            </a:r>
            <a:r>
              <a:rPr lang="en-US" sz="2800" dirty="0" err="1"/>
              <a:t>HttpGet</a:t>
            </a:r>
            <a:r>
              <a:rPr lang="en-US" sz="2800" dirty="0"/>
              <a:t>("{num}")]</a:t>
            </a:r>
          </a:p>
          <a:p>
            <a:pPr marL="0" indent="0">
              <a:buNone/>
            </a:pPr>
            <a:r>
              <a:rPr lang="en-US" sz="2800" dirty="0"/>
              <a:t>        public </a:t>
            </a:r>
            <a:r>
              <a:rPr lang="en-US" sz="2800" dirty="0" err="1"/>
              <a:t>WeatherForecast</a:t>
            </a:r>
            <a:r>
              <a:rPr lang="en-US" sz="2800" dirty="0"/>
              <a:t> Get(int num)</a:t>
            </a:r>
            <a:r>
              <a:rPr lang="ru-RU" sz="2800" dirty="0"/>
              <a:t> </a:t>
            </a:r>
            <a:r>
              <a:rPr lang="en-US" sz="2800" dirty="0"/>
              <a:t>//</a:t>
            </a:r>
            <a:r>
              <a:rPr lang="ru-RU" dirty="0"/>
              <a:t>один объект по номеру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  {</a:t>
            </a:r>
          </a:p>
          <a:p>
            <a:pPr marL="0" indent="0">
              <a:buNone/>
            </a:pPr>
            <a:r>
              <a:rPr lang="en-US" sz="2800" dirty="0"/>
              <a:t>            return new </a:t>
            </a:r>
            <a:r>
              <a:rPr lang="en-US" sz="2800" dirty="0" err="1"/>
              <a:t>WeatherForecast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      {</a:t>
            </a:r>
          </a:p>
          <a:p>
            <a:pPr marL="0" indent="0">
              <a:buNone/>
            </a:pPr>
            <a:r>
              <a:rPr lang="en-US" sz="2800" dirty="0"/>
              <a:t>            };</a:t>
            </a:r>
          </a:p>
          <a:p>
            <a:pPr marL="0" indent="0">
              <a:buNone/>
            </a:pPr>
            <a:r>
              <a:rPr lang="en-US" sz="2800" dirty="0"/>
              <a:t>        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A907D5-C015-4679-A4F7-49148FC7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372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2A2A2-5423-40C0-9832-824FAD21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контроллеров. Что можно вернуть?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94DA51-AA63-4CAD-9395-9440AA0E0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Данные – только для успешных запросов соответствующего типа (как в примерах выше);</a:t>
            </a:r>
          </a:p>
          <a:p>
            <a:r>
              <a:rPr lang="ru-RU" dirty="0"/>
              <a:t>Объект типа </a:t>
            </a:r>
            <a:r>
              <a:rPr lang="en-US" dirty="0" err="1"/>
              <a:t>ActionResult</a:t>
            </a:r>
            <a:r>
              <a:rPr lang="ru-RU" dirty="0"/>
              <a:t>, </a:t>
            </a:r>
            <a:r>
              <a:rPr lang="en-US" dirty="0" err="1"/>
              <a:t>ActionResult</a:t>
            </a:r>
            <a:r>
              <a:rPr lang="en-US" dirty="0"/>
              <a:t>&lt;</a:t>
            </a:r>
            <a:r>
              <a:rPr lang="ru-RU" dirty="0" err="1"/>
              <a:t>ТипДанных</a:t>
            </a:r>
            <a:r>
              <a:rPr lang="en-US" dirty="0"/>
              <a:t>&gt;</a:t>
            </a:r>
            <a:r>
              <a:rPr lang="ru-RU" dirty="0"/>
              <a:t> - позволяет возвращать статус обработки запроса через методы:</a:t>
            </a:r>
          </a:p>
          <a:p>
            <a:pPr lvl="1"/>
            <a:r>
              <a:rPr lang="en-US" dirty="0"/>
              <a:t>Ok – </a:t>
            </a:r>
            <a:r>
              <a:rPr lang="ru-RU" dirty="0"/>
              <a:t>запрос обработан успешно</a:t>
            </a:r>
          </a:p>
          <a:p>
            <a:pPr lvl="1"/>
            <a:r>
              <a:rPr lang="en-US" dirty="0" err="1"/>
              <a:t>BadRequest</a:t>
            </a:r>
            <a:r>
              <a:rPr lang="en-US" dirty="0"/>
              <a:t> –</a:t>
            </a:r>
            <a:r>
              <a:rPr lang="ru-RU" dirty="0"/>
              <a:t> некорректный запрос </a:t>
            </a:r>
          </a:p>
          <a:p>
            <a:pPr lvl="1"/>
            <a:r>
              <a:rPr lang="en-US" dirty="0" err="1"/>
              <a:t>NotFound</a:t>
            </a:r>
            <a:r>
              <a:rPr lang="en-US" dirty="0"/>
              <a:t> – </a:t>
            </a:r>
            <a:r>
              <a:rPr lang="ru-RU" dirty="0"/>
              <a:t>данные не найдены</a:t>
            </a:r>
            <a:endParaRPr lang="en-US" dirty="0"/>
          </a:p>
          <a:p>
            <a:pPr lvl="1"/>
            <a:r>
              <a:rPr lang="en-US" dirty="0"/>
              <a:t>Unauthorized – </a:t>
            </a:r>
            <a:r>
              <a:rPr lang="ru-RU" dirty="0"/>
              <a:t>запрос не авторизован, не хватает прав для выполнения запроса.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723B9E-2BB9-484C-90C9-2B76B266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053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B66DCFE-05F2-4D11-AC92-A7078B15D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498"/>
            <a:ext cx="10894888" cy="6037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HttpGet</a:t>
            </a:r>
            <a:r>
              <a:rPr lang="en-US" dirty="0"/>
              <a:t>("{num}")]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ActionResult</a:t>
            </a:r>
            <a:r>
              <a:rPr lang="en-US" dirty="0"/>
              <a:t>&lt;</a:t>
            </a:r>
            <a:r>
              <a:rPr lang="en-US" dirty="0" err="1"/>
              <a:t>WeatherForecast</a:t>
            </a:r>
            <a:r>
              <a:rPr lang="en-US" dirty="0"/>
              <a:t>&gt; Get(int num)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if(num &lt; 0 || num &gt; 7 ) {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BadRequest</a:t>
            </a:r>
            <a:r>
              <a:rPr lang="en-US" dirty="0"/>
              <a:t>("invalid day num"); 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Ok(new </a:t>
            </a:r>
            <a:r>
              <a:rPr lang="en-US" dirty="0" err="1"/>
              <a:t>WeatherForecast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//</a:t>
            </a:r>
            <a:r>
              <a:rPr lang="ru-RU" dirty="0"/>
              <a:t>как то заполняем ответ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630334-73DC-4AD0-82F1-9A554EBF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868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8C402-9BCC-4C1F-A755-B15F321C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Сервис просмотра товаров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0F4E31-C5CB-43FF-A3FE-ACB36299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Клиент – </a:t>
            </a:r>
            <a:r>
              <a:rPr lang="en-US" dirty="0"/>
              <a:t>WPF/WinForms </a:t>
            </a:r>
            <a:r>
              <a:rPr lang="ru-RU" dirty="0"/>
              <a:t>приложение</a:t>
            </a:r>
            <a:endParaRPr lang="en-US" dirty="0"/>
          </a:p>
          <a:p>
            <a:r>
              <a:rPr lang="ru-RU" dirty="0"/>
              <a:t>Сервер – </a:t>
            </a:r>
            <a:r>
              <a:rPr lang="en-US" dirty="0"/>
              <a:t>ASP.NET Web API, </a:t>
            </a:r>
            <a:r>
              <a:rPr lang="ru-RU" dirty="0"/>
              <a:t>должен реализовать:</a:t>
            </a:r>
          </a:p>
          <a:p>
            <a:pPr lvl="1"/>
            <a:r>
              <a:rPr lang="ru-RU" dirty="0"/>
              <a:t>хранение информации о товарах: наименование, стоимость, категория (отдельный справочник), наличие на складе (кол-во в штуках);</a:t>
            </a:r>
          </a:p>
          <a:p>
            <a:pPr lvl="1"/>
            <a:r>
              <a:rPr lang="ru-RU" dirty="0"/>
              <a:t>метод просмотра всех товаров: выводятся только те товары, у которых кол-во доступных позиций</a:t>
            </a:r>
            <a:r>
              <a:rPr lang="en-US" dirty="0"/>
              <a:t> </a:t>
            </a:r>
            <a:r>
              <a:rPr lang="ru-RU" dirty="0"/>
              <a:t>больше</a:t>
            </a:r>
            <a:r>
              <a:rPr lang="en-US" dirty="0"/>
              <a:t> 0</a:t>
            </a:r>
            <a:r>
              <a:rPr lang="ru-RU" dirty="0"/>
              <a:t>; в ответе должна быть информация о идентификаторе товара (для операций редактирования), наименовании, стоимости и название категории;</a:t>
            </a:r>
          </a:p>
          <a:p>
            <a:pPr lvl="1"/>
            <a:r>
              <a:rPr lang="ru-RU" dirty="0"/>
              <a:t>просмотра</a:t>
            </a:r>
            <a:r>
              <a:rPr lang="en-US" dirty="0"/>
              <a:t>/</a:t>
            </a:r>
            <a:r>
              <a:rPr lang="ru-RU" dirty="0"/>
              <a:t>редактирования</a:t>
            </a:r>
            <a:r>
              <a:rPr lang="en-US" dirty="0"/>
              <a:t>/</a:t>
            </a:r>
            <a:r>
              <a:rPr lang="ru-RU" dirty="0"/>
              <a:t>удаления информации о заданном товаре;</a:t>
            </a:r>
          </a:p>
          <a:p>
            <a:pPr lvl="1"/>
            <a:r>
              <a:rPr lang="ru-RU" dirty="0"/>
              <a:t>просмотр справочника категорий.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7A7316-47F0-4E88-AF15-B0E7BCC8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96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2800A0-2ADC-4563-834D-85A7A18B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API</a:t>
            </a:r>
            <a:r>
              <a:rPr lang="ru-RU" dirty="0"/>
              <a:t>. Создание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1CF4F1-369E-487C-80F2-20171E3B6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Устанавливаем </a:t>
            </a:r>
            <a:r>
              <a:rPr lang="en-US" dirty="0" err="1"/>
              <a:t>nuget</a:t>
            </a:r>
            <a:r>
              <a:rPr lang="en-US" dirty="0"/>
              <a:t> </a:t>
            </a:r>
            <a:r>
              <a:rPr lang="ru-RU" dirty="0"/>
              <a:t>пакеты:</a:t>
            </a:r>
          </a:p>
          <a:p>
            <a:r>
              <a:rPr lang="en-US" dirty="0" err="1"/>
              <a:t>Microsoft.EntityFrameworkCore</a:t>
            </a:r>
            <a:endParaRPr lang="en-US" dirty="0"/>
          </a:p>
          <a:p>
            <a:r>
              <a:rPr lang="en-US" dirty="0" err="1"/>
              <a:t>Microsoft.EntityFrameworkCore.SqlServer</a:t>
            </a:r>
            <a:r>
              <a:rPr lang="ru-RU" dirty="0"/>
              <a:t> (либо другой, в зависимости от используемой БД)</a:t>
            </a:r>
            <a:r>
              <a:rPr lang="en-US" dirty="0"/>
              <a:t> </a:t>
            </a:r>
          </a:p>
          <a:p>
            <a:r>
              <a:rPr lang="en-US" dirty="0" err="1"/>
              <a:t>Microsoft.EntityframeworkCore.Tools</a:t>
            </a:r>
            <a:endParaRPr lang="en-US" dirty="0"/>
          </a:p>
          <a:p>
            <a:r>
              <a:rPr lang="ru-RU" dirty="0"/>
              <a:t>Версия пакетов должна соответствовать версии используемого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ru-RU" dirty="0"/>
              <a:t>проекта.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160AE2-1C4D-4139-8796-246CCC3B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849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941FFE-2EE6-4578-9E3B-04F46A10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API</a:t>
            </a:r>
            <a:r>
              <a:rPr lang="ru-RU" dirty="0"/>
              <a:t>. Создание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C50735-5633-43B7-884A-7CD5987D8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00371" cy="4351338"/>
          </a:xfrm>
        </p:spPr>
        <p:txBody>
          <a:bodyPr>
            <a:normAutofit/>
          </a:bodyPr>
          <a:lstStyle/>
          <a:p>
            <a:r>
              <a:rPr lang="ru-RU" dirty="0"/>
              <a:t>Описываем класс контекста </a:t>
            </a:r>
            <a:r>
              <a:rPr lang="en-US" dirty="0"/>
              <a:t>Entity Framework</a:t>
            </a:r>
          </a:p>
          <a:p>
            <a:r>
              <a:rPr lang="ru-RU" dirty="0"/>
              <a:t>Описываем классы сущностей </a:t>
            </a:r>
            <a:r>
              <a:rPr lang="en-US" dirty="0"/>
              <a:t>Entity Framework</a:t>
            </a:r>
            <a:r>
              <a:rPr lang="ru-RU" dirty="0"/>
              <a:t> (см. прошлый семестр)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1EEB1A-7445-4C95-84D3-78B92739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098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BF3FC-A041-4782-8FDA-D95F5AD7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API</a:t>
            </a:r>
            <a:r>
              <a:rPr lang="ru-RU" dirty="0"/>
              <a:t>. Создание БД. Классы.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AB7D35-C9A5-417D-AE51-748483489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479"/>
            <a:ext cx="10515600" cy="4697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public class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ApplicationDBContext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public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ApplicationDBContext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DbContextOptions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ApplicationDBContext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options)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: base(options) {}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public DbSet&lt;Product&gt; Products { get; set;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public class Product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public int Id { get; set;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public string Name {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get;set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1A704D-1812-4D85-BDB8-7B8DF878C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349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E899AC-54CC-4459-864D-B45FBFF6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API</a:t>
            </a:r>
            <a:r>
              <a:rPr lang="ru-RU" dirty="0"/>
              <a:t>. Создание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1C049-051A-4043-BE38-5B2F03D7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Добавляем строку подключения к БД в </a:t>
            </a:r>
            <a:r>
              <a:rPr lang="en-US" dirty="0" err="1"/>
              <a:t>appsettings.json</a:t>
            </a:r>
            <a:r>
              <a:rPr lang="en-US" dirty="0"/>
              <a:t>, </a:t>
            </a:r>
            <a:r>
              <a:rPr lang="ru-RU" dirty="0"/>
              <a:t>например: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ConnectionStrings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DefaultConnection</a:t>
            </a:r>
            <a:r>
              <a:rPr lang="en-US" dirty="0"/>
              <a:t>": "Server=.\\</a:t>
            </a:r>
            <a:r>
              <a:rPr lang="en-US" dirty="0" err="1"/>
              <a:t>SQLEXPRESS;Database</a:t>
            </a:r>
            <a:r>
              <a:rPr lang="en-US" dirty="0"/>
              <a:t>=</a:t>
            </a:r>
            <a:r>
              <a:rPr lang="en-US" dirty="0" err="1"/>
              <a:t>API_Test;Trusted_Connection</a:t>
            </a:r>
            <a:r>
              <a:rPr lang="en-US" dirty="0"/>
              <a:t>=</a:t>
            </a:r>
            <a:r>
              <a:rPr lang="en-US" dirty="0" err="1"/>
              <a:t>true;MultipleActiveResultSets</a:t>
            </a:r>
            <a:r>
              <a:rPr lang="en-US" dirty="0"/>
              <a:t>=</a:t>
            </a:r>
            <a:r>
              <a:rPr lang="en-US" dirty="0" err="1"/>
              <a:t>True;TrustServerCertificate</a:t>
            </a:r>
            <a:r>
              <a:rPr lang="en-US" dirty="0"/>
              <a:t>=True"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3A703B-873F-4A0F-8811-1D513380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27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5D485-AB67-4FAE-929E-3D2792FB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API</a:t>
            </a:r>
            <a:r>
              <a:rPr lang="ru-RU" dirty="0"/>
              <a:t>. Создание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E6445E-0EEB-44C9-8DBF-0DB99FB9A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Регистрируем БД как сервис </a:t>
            </a:r>
            <a:r>
              <a:rPr lang="en-US" dirty="0"/>
              <a:t>ASP.NET:</a:t>
            </a:r>
          </a:p>
          <a:p>
            <a:pPr marL="0" indent="0">
              <a:buNone/>
            </a:pPr>
            <a:r>
              <a:rPr lang="en-US" dirty="0" err="1"/>
              <a:t>builder.Services.AddDbContext</a:t>
            </a:r>
            <a:r>
              <a:rPr lang="en-US" dirty="0"/>
              <a:t>&lt;</a:t>
            </a:r>
            <a:r>
              <a:rPr lang="en-US" dirty="0" err="1"/>
              <a:t>ApplicationDBContext</a:t>
            </a:r>
            <a:r>
              <a:rPr lang="en-US" dirty="0"/>
              <a:t>&gt;(options =&gt;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options.UseSqlServer</a:t>
            </a:r>
            <a:r>
              <a:rPr lang="en-US" dirty="0"/>
              <a:t>(                    </a:t>
            </a:r>
            <a:r>
              <a:rPr lang="en-US" dirty="0" err="1"/>
              <a:t>builder.Configuration.GetConnectionString</a:t>
            </a:r>
            <a:r>
              <a:rPr lang="en-US" dirty="0"/>
              <a:t>("</a:t>
            </a:r>
            <a:r>
              <a:rPr lang="en-US" dirty="0" err="1"/>
              <a:t>DefaultConnection</a:t>
            </a:r>
            <a:r>
              <a:rPr lang="en-US" dirty="0"/>
              <a:t>"));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/>
              <a:t>//</a:t>
            </a:r>
            <a:r>
              <a:rPr lang="ru-RU" dirty="0"/>
              <a:t>по умолчанию это происходит в </a:t>
            </a:r>
            <a:r>
              <a:rPr lang="en-US" dirty="0" err="1"/>
              <a:t>Program.cs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ApplicationDBContext</a:t>
            </a:r>
            <a:r>
              <a:rPr lang="en-US" dirty="0"/>
              <a:t> – </a:t>
            </a:r>
            <a:r>
              <a:rPr lang="ru-RU" dirty="0"/>
              <a:t>имя класса контекста БД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DefaultConnection</a:t>
            </a:r>
            <a:r>
              <a:rPr lang="en-US" dirty="0"/>
              <a:t> – </a:t>
            </a:r>
            <a:r>
              <a:rPr lang="ru-RU" dirty="0"/>
              <a:t>имя строки подключения из </a:t>
            </a:r>
            <a:r>
              <a:rPr lang="en-US" dirty="0" err="1"/>
              <a:t>appsettings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71C600-EE51-42D7-B3EA-C536EE89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108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866881-0F67-4164-92BB-27FFD67BE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API</a:t>
            </a:r>
            <a:r>
              <a:rPr lang="ru-RU" dirty="0"/>
              <a:t>. Подключение БД. Сервисы </a:t>
            </a:r>
            <a:r>
              <a:rPr lang="en-US" dirty="0"/>
              <a:t>ASP.NET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646EBE-342F-4B52-A65D-4EFA053A9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77081" cy="4790932"/>
          </a:xfrm>
        </p:spPr>
        <p:txBody>
          <a:bodyPr>
            <a:normAutofit/>
          </a:bodyPr>
          <a:lstStyle/>
          <a:p>
            <a:pPr algn="l"/>
            <a:r>
              <a:rPr lang="ru-RU" b="0" i="0" dirty="0">
                <a:effectLst/>
                <a:latin typeface="YS Text"/>
              </a:rPr>
              <a:t>Компоненты, которые предоставляют дополнительные функции и возможности для работы с данными. Они могут включать в себя функции авторизации, кэширования, логирования, работы с базами данных и другие. Сервисы позволяют разделить функциональность приложения на более мелкие и управляемые блоки, что облегчает разработку, тестирование и поддержку приложения.</a:t>
            </a:r>
          </a:p>
          <a:p>
            <a:pPr algn="l"/>
            <a:r>
              <a:rPr lang="ru-RU" b="0" i="0" dirty="0">
                <a:effectLst/>
                <a:latin typeface="YS Text"/>
              </a:rPr>
              <a:t>Зарегистрированные сервисы доступны через механизм внедрения зависимостей (</a:t>
            </a:r>
            <a:r>
              <a:rPr lang="en-US" b="0" i="0" dirty="0">
                <a:effectLst/>
                <a:latin typeface="YS Text"/>
              </a:rPr>
              <a:t>Dependency Injection)</a:t>
            </a:r>
            <a:endParaRPr lang="ru-RU" b="0" i="0" dirty="0">
              <a:effectLst/>
              <a:latin typeface="YS Text"/>
            </a:endParaRPr>
          </a:p>
          <a:p>
            <a:pPr algn="l"/>
            <a:r>
              <a:rPr lang="ru-RU" b="0" i="0" dirty="0">
                <a:effectLst/>
                <a:latin typeface="YS Text"/>
              </a:rPr>
              <a:t>Возможно написание своих сервисов</a:t>
            </a:r>
          </a:p>
          <a:p>
            <a:r>
              <a:rPr lang="ru-RU" dirty="0"/>
              <a:t>Регистрация происходит через добавление нужных сервисов в коллекцию </a:t>
            </a:r>
            <a:r>
              <a:rPr lang="en-US" dirty="0" err="1"/>
              <a:t>builder.Services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11AE8E-1E18-4A43-94CB-AB059737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91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7B8A8-FDD5-4F83-A00A-1CB3F741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2BA833-7918-428F-AD7F-94945BB04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ru-RU" b="0" i="0" dirty="0">
                <a:effectLst/>
                <a:latin typeface="Calibri (Основной текст)"/>
              </a:rPr>
              <a:t>Основная идея REST заключается в том, чтобы разделить компоненты системы на ряд независимых сервисов, каждый из которых выполняет свою функцию и предоставляет определенный набор </a:t>
            </a:r>
            <a:r>
              <a:rPr lang="ru-RU" b="1" i="0" dirty="0">
                <a:effectLst/>
                <a:latin typeface="Calibri (Основной текст)"/>
              </a:rPr>
              <a:t>ресурсов</a:t>
            </a:r>
            <a:r>
              <a:rPr lang="ru-RU" b="0" i="0" dirty="0">
                <a:effectLst/>
                <a:latin typeface="Calibri (Основной текст)"/>
              </a:rPr>
              <a:t>. </a:t>
            </a:r>
            <a:endParaRPr lang="en-US" b="0" i="0" dirty="0">
              <a:effectLst/>
              <a:latin typeface="Calibri (Основной текст)"/>
            </a:endParaRPr>
          </a:p>
          <a:p>
            <a:pPr algn="l"/>
            <a:r>
              <a:rPr lang="ru-RU" b="0" i="0" dirty="0">
                <a:effectLst/>
                <a:latin typeface="Calibri (Основной текст)"/>
              </a:rPr>
              <a:t>В контексте REST, ресурс - это объект или сущность, которую сервер предоставляет по запросу клиента. Это может быть страница, изображение, файл, API и т.д. Ресурсы идентифицируются с помощью URI (</a:t>
            </a:r>
            <a:r>
              <a:rPr lang="ru-RU" b="0" i="0" dirty="0" err="1">
                <a:effectLst/>
                <a:latin typeface="Calibri (Основной текст)"/>
              </a:rPr>
              <a:t>Uniform</a:t>
            </a:r>
            <a:r>
              <a:rPr lang="ru-RU" b="0" i="0" dirty="0">
                <a:effectLst/>
                <a:latin typeface="Calibri (Основной текст)"/>
              </a:rPr>
              <a:t> Resource </a:t>
            </a:r>
            <a:r>
              <a:rPr lang="ru-RU" b="0" i="0" dirty="0" err="1">
                <a:effectLst/>
                <a:latin typeface="Calibri (Основной текст)"/>
              </a:rPr>
              <a:t>Identifier</a:t>
            </a:r>
            <a:r>
              <a:rPr lang="ru-RU" b="0" i="0" dirty="0">
                <a:effectLst/>
                <a:latin typeface="Calibri (Основной текст)"/>
              </a:rPr>
              <a:t>).</a:t>
            </a:r>
          </a:p>
          <a:p>
            <a:pPr algn="l"/>
            <a:r>
              <a:rPr lang="ru-RU" b="0" i="0" dirty="0">
                <a:effectLst/>
                <a:latin typeface="Calibri (Основной текст)"/>
              </a:rPr>
              <a:t>Взаимодействие между сервисами осуществляется путем обмена сообщениями, содержащими запросы и ответы, и использования стандартных протоколов, таких как HTTP</a:t>
            </a:r>
            <a:r>
              <a:rPr lang="en-US" b="0" i="0" dirty="0">
                <a:effectLst/>
                <a:latin typeface="Calibri (Основной текст)"/>
              </a:rPr>
              <a:t> (</a:t>
            </a:r>
            <a:r>
              <a:rPr lang="ru-RU" b="0" i="0" dirty="0">
                <a:effectLst/>
                <a:latin typeface="Calibri (Основной текст)"/>
              </a:rPr>
              <a:t>но не обязательно его).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DDECB2-775F-4B88-8464-13F38E47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532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0D0775-5295-4447-B489-1F58C039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API</a:t>
            </a:r>
            <a:r>
              <a:rPr lang="ru-RU" dirty="0"/>
              <a:t>. Создание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1403A7-5D18-4F13-AAF0-47418B9E5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Создаем БД</a:t>
            </a:r>
            <a:r>
              <a:rPr lang="en-US" dirty="0"/>
              <a:t> </a:t>
            </a:r>
            <a:r>
              <a:rPr lang="ru-RU" dirty="0"/>
              <a:t>на основе реализованного контекста:</a:t>
            </a:r>
          </a:p>
          <a:p>
            <a:r>
              <a:rPr lang="en-US" dirty="0"/>
              <a:t>Tools-&gt;</a:t>
            </a:r>
            <a:r>
              <a:rPr lang="ru-RU" dirty="0"/>
              <a:t>Диспетчер пакетов </a:t>
            </a:r>
            <a:r>
              <a:rPr lang="en-US" dirty="0" err="1"/>
              <a:t>Nuget</a:t>
            </a:r>
            <a:r>
              <a:rPr lang="en-US" dirty="0"/>
              <a:t> -&gt; </a:t>
            </a:r>
            <a:r>
              <a:rPr lang="ru-RU" dirty="0"/>
              <a:t>Консоль диспетчера пакетов:</a:t>
            </a:r>
          </a:p>
          <a:p>
            <a:pPr lvl="1"/>
            <a:r>
              <a:rPr lang="en-US" dirty="0"/>
              <a:t>add-migration </a:t>
            </a:r>
            <a:r>
              <a:rPr lang="en-US" dirty="0" err="1"/>
              <a:t>InitialMigration</a:t>
            </a:r>
            <a:endParaRPr lang="en-US" dirty="0"/>
          </a:p>
          <a:p>
            <a:pPr lvl="1"/>
            <a:r>
              <a:rPr lang="en-US" dirty="0"/>
              <a:t>update-database</a:t>
            </a:r>
          </a:p>
          <a:p>
            <a:pPr lvl="1"/>
            <a:endParaRPr lang="en-US" dirty="0"/>
          </a:p>
          <a:p>
            <a:pPr lvl="1"/>
            <a:r>
              <a:rPr lang="ru-RU" dirty="0"/>
              <a:t>Эти шаги должны выполняться при любом изменении структуры БД (но вместо </a:t>
            </a:r>
            <a:r>
              <a:rPr lang="en-US" dirty="0" err="1"/>
              <a:t>InitialMigration</a:t>
            </a:r>
            <a:r>
              <a:rPr lang="ru-RU" dirty="0"/>
              <a:t> указываем актуальное название миграции, соответствующее сути изменений)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F5A3A-4B1E-42E0-A7F2-2735A671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964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34CA5B-7B9F-45F6-9849-90661979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API </a:t>
            </a:r>
            <a:r>
              <a:rPr lang="ru-RU" dirty="0"/>
              <a:t>передача сервиса в контроллер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F95F13-453C-4DE5-A857-FF14BCABC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206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Через конструктор передается объект типа </a:t>
            </a:r>
            <a:r>
              <a:rPr lang="en-US" dirty="0" err="1"/>
              <a:t>ApplicationDBContext</a:t>
            </a:r>
            <a:r>
              <a:rPr lang="ru-RU" dirty="0"/>
              <a:t> (того, что регистрировали как сервис), всю остальную «магию» выполняет </a:t>
            </a:r>
            <a:r>
              <a:rPr lang="en-US" dirty="0"/>
              <a:t>ASP.NET (</a:t>
            </a:r>
            <a:r>
              <a:rPr lang="ru-RU" dirty="0"/>
              <a:t>открытие подключения к БД, инициализация этого объекта и т.п.). </a:t>
            </a:r>
          </a:p>
          <a:p>
            <a:r>
              <a:rPr lang="ru-RU" dirty="0"/>
              <a:t>Для последующей работы сохраняем ссылку на него: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dirty="0"/>
              <a:t>    [</a:t>
            </a:r>
            <a:r>
              <a:rPr lang="en-US" dirty="0" err="1"/>
              <a:t>ApiController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 [Route("[controller]")]</a:t>
            </a:r>
          </a:p>
          <a:p>
            <a:pPr marL="0" indent="0">
              <a:buNone/>
            </a:pPr>
            <a:r>
              <a:rPr lang="en-US" dirty="0"/>
              <a:t>    public class </a:t>
            </a:r>
            <a:r>
              <a:rPr lang="en-US" dirty="0" err="1"/>
              <a:t>ProductsController</a:t>
            </a:r>
            <a:r>
              <a:rPr lang="en-US" dirty="0"/>
              <a:t> : </a:t>
            </a:r>
            <a:r>
              <a:rPr lang="en-US" dirty="0" err="1"/>
              <a:t>ControllerBase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ApplicationDBContext</a:t>
            </a:r>
            <a:r>
              <a:rPr lang="en-US" dirty="0"/>
              <a:t> _</a:t>
            </a:r>
            <a:r>
              <a:rPr lang="en-US" dirty="0" err="1"/>
              <a:t>dbContext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public </a:t>
            </a:r>
            <a:r>
              <a:rPr lang="en-US" dirty="0" err="1"/>
              <a:t>ProductsController</a:t>
            </a:r>
            <a:r>
              <a:rPr lang="en-US" dirty="0"/>
              <a:t>(</a:t>
            </a:r>
            <a:r>
              <a:rPr lang="en-US" dirty="0" err="1"/>
              <a:t>ApplicationDBContext</a:t>
            </a:r>
            <a:r>
              <a:rPr lang="en-US" dirty="0"/>
              <a:t> </a:t>
            </a:r>
            <a:r>
              <a:rPr lang="en-US" dirty="0" err="1"/>
              <a:t>dBContext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_</a:t>
            </a:r>
            <a:r>
              <a:rPr lang="en-US" dirty="0" err="1"/>
              <a:t>dbContext</a:t>
            </a:r>
            <a:r>
              <a:rPr lang="en-US" dirty="0"/>
              <a:t> =  </a:t>
            </a:r>
            <a:r>
              <a:rPr lang="en-US" dirty="0" err="1"/>
              <a:t>dBContext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A2ABD6-D56F-4DE9-ADD0-FE53E8BB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445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659D0A-C0AC-46FD-A562-E02C5B5F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API. </a:t>
            </a:r>
            <a:r>
              <a:rPr lang="ru-RU" dirty="0"/>
              <a:t>Получение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DAB3D2-9EE4-47D1-8B03-775651561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IActionResult</a:t>
            </a:r>
            <a:r>
              <a:rPr lang="en-US" dirty="0"/>
              <a:t> Get()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sz="3200" dirty="0"/>
              <a:t>//</a:t>
            </a:r>
            <a:r>
              <a:rPr lang="ru-RU" sz="3200" dirty="0"/>
              <a:t>обращаемся к БД через сохраненный объект контекста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/>
              <a:t>var result = _</a:t>
            </a:r>
            <a:r>
              <a:rPr lang="en-US" dirty="0" err="1"/>
              <a:t>dbContext.Products.ToArray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return Ok( result 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751D11-9934-42AA-A8FB-0D3D46C0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880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E8A37-B903-4243-B76B-25C50334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Клиент. </a:t>
            </a:r>
            <a:r>
              <a:rPr lang="ru-RU"/>
              <a:t>Порядок </a:t>
            </a:r>
            <a:r>
              <a:rPr lang="ru-RU" dirty="0"/>
              <a:t>действий при отправке </a:t>
            </a:r>
            <a:r>
              <a:rPr lang="en-US" dirty="0"/>
              <a:t>http 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0C1509-DE99-4A17-BA52-E0D00BC22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Сформировать данные для запроса (для </a:t>
            </a:r>
            <a:r>
              <a:rPr lang="en-US" dirty="0"/>
              <a:t>post, put, delete)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/>
              <a:t>Сериализовать</a:t>
            </a:r>
            <a:r>
              <a:rPr lang="ru-RU" dirty="0"/>
              <a:t> данные запроса в формат, который принимает сервис (обычно </a:t>
            </a:r>
            <a:r>
              <a:rPr lang="en-US" dirty="0"/>
              <a:t>json/xml)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Указать адрес вызываемого сервиса</a:t>
            </a:r>
            <a:r>
              <a:rPr lang="en-US" dirty="0"/>
              <a:t>, </a:t>
            </a:r>
            <a:r>
              <a:rPr lang="ru-RU" dirty="0"/>
              <a:t>в тело запроса поместить содержимое из п2.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Выполнить запрос, дождаться получения ответа.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Проверить статус ответа, если статус 2</a:t>
            </a:r>
            <a:r>
              <a:rPr lang="en-US" dirty="0"/>
              <a:t>xx – </a:t>
            </a:r>
            <a:r>
              <a:rPr lang="ru-RU" dirty="0"/>
              <a:t>прочитать тело ответа, при необходимости </a:t>
            </a:r>
            <a:r>
              <a:rPr lang="ru-RU" dirty="0" err="1"/>
              <a:t>десериализовать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C54687-4862-40D5-8F11-61E3F5F1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89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D579A9-2756-43B5-B42C-C528DC54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</a:t>
            </a:r>
            <a:r>
              <a:rPr lang="en-US" dirty="0"/>
              <a:t>REST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B3A2C2-13E7-480B-AF87-B7E3153B1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Calibri (Основной текст)"/>
              </a:rPr>
              <a:t>Клиент-серверная архитектура: система состоит из набора серверов, каждый из которых предоставляет свои ресурсы, и клиентов, которые обращаются к этим ресурсам.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Calibri (Основной текст)"/>
              </a:rPr>
              <a:t>Кеширование: серверы могут кэшировать ответы на запросы, чтобы уменьшить нагрузку на систему и ускорить доступ к данным.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Calibri (Основной текст)"/>
              </a:rPr>
              <a:t>Отсутствие состояния (</a:t>
            </a:r>
            <a:r>
              <a:rPr lang="ru-RU" b="0" i="0" dirty="0" err="1">
                <a:effectLst/>
                <a:latin typeface="Calibri (Основной текст)"/>
              </a:rPr>
              <a:t>Stateless</a:t>
            </a:r>
            <a:r>
              <a:rPr lang="ru-RU" b="0" i="0" dirty="0">
                <a:effectLst/>
                <a:latin typeface="Calibri (Основной текст)"/>
              </a:rPr>
              <a:t>): серверы не хранят информацию о состоянии клиента между запросами, каждый запрос обрабатывается независимо от других.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Calibri (Основной текст)"/>
              </a:rPr>
              <a:t>Координация ресурсов через URI: идентификация ресурсов осуществляется через URI, которые могут быть абсолютными или относительными.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Calibri (Основной текст)"/>
              </a:rPr>
              <a:t>Базовые HTTP методы (GET, POST, PUT, DELETE и </a:t>
            </a:r>
            <a:r>
              <a:rPr lang="ru-RU" b="0" i="0" dirty="0" err="1">
                <a:effectLst/>
                <a:latin typeface="Calibri (Основной текст)"/>
              </a:rPr>
              <a:t>др</a:t>
            </a:r>
            <a:r>
              <a:rPr lang="ru-RU" b="0" i="0" dirty="0">
                <a:effectLst/>
                <a:latin typeface="Calibri (Основной текст)"/>
              </a:rPr>
              <a:t>) при использовании </a:t>
            </a:r>
            <a:r>
              <a:rPr lang="en-US" b="0" i="0" dirty="0">
                <a:effectLst/>
                <a:latin typeface="Calibri (Основной текст)"/>
              </a:rPr>
              <a:t>http </a:t>
            </a:r>
            <a:r>
              <a:rPr lang="ru-RU" b="0" i="0" dirty="0">
                <a:effectLst/>
                <a:latin typeface="Calibri (Основной текст)"/>
              </a:rPr>
              <a:t>протокола.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B9D4F1-896E-49C8-8F23-C7F39F94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0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C9902-38CF-4C73-8E3A-07F51F50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YS Text"/>
              </a:rPr>
              <a:t>Клиент-серверная архитектура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EE6F02-1788-4332-8C8F-3D3D3328B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Calibri (Основной текст)"/>
              </a:rPr>
              <a:t>В архитектурном стиле REST реализация клиента и реализация сервера могут быть выполнены независимо друг от друга, код на стороне клиента может быть изменён в любое время без ущерба для работы сервера, а код на стороне сервера может быть изменён без влияния на работу клиента.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Calibri (Основной текст)"/>
              </a:rPr>
              <a:t>До тех пор, пока каждая сторона знает, какой формат сообщений следует направлять другой стороне, они могут храниться модульно и раздельно. 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Calibri (Основной текст)"/>
              </a:rPr>
              <a:t>Отделяя задачи пользовательского интерфейса от задач хранения данных, повышается гибкость интерфейса между платформами и улучшается расширяемость за счёт упрощения компонентов сервера. Кроме того, разделение позволяет каждому компоненту развиваться независимо.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Calibri (Основной текст)"/>
              </a:rPr>
              <a:t>Используя интерфейс REST, различные клиенты попадают в одни и те же конечные точки REST, выполняют те же действия и получают одинаковые ответы.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CAE08C-D261-4E4A-BBE2-B35384A0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033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E218B-011E-478E-A9D5-96C87C0F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YS Text"/>
              </a:rPr>
              <a:t>Клиент-серверная архитектура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E86B55-E9D6-41FA-8E27-758D74E113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91346"/>
            <a:ext cx="10515600" cy="421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258005-B3B9-4BB7-8626-C441B8E0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00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FB07CD-74C9-457E-9481-6473F31B6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Кэширование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F6F5B5-7D19-4CA3-94F3-AD6DD5901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 latinLnBrk="0"/>
            <a:r>
              <a:rPr lang="ru-RU" b="0" i="0" u="none" strike="noStrike" dirty="0">
                <a:solidFill>
                  <a:srgbClr val="000000"/>
                </a:solidFill>
                <a:effectLst/>
                <a:latin typeface="Calibri (Основной текст)"/>
              </a:rPr>
              <a:t>Иногда клиент запрашивает с сервера одни и те же данные по несколько раз.</a:t>
            </a:r>
          </a:p>
          <a:p>
            <a:pPr algn="l" fontAlgn="base" latinLnBrk="0"/>
            <a:r>
              <a:rPr lang="ru-RU" b="0" i="0" u="none" strike="noStrike" dirty="0">
                <a:solidFill>
                  <a:srgbClr val="000000"/>
                </a:solidFill>
                <a:effectLst/>
                <a:latin typeface="Calibri (Основной текст)"/>
              </a:rPr>
              <a:t>Если при каждом таком запросе сервер будет с нуля собирать нужные данные и отправлять их клиенту, нагрузка на систему повысится — особенно когда таких повторов много. Решением проблемы в REST API стало </a:t>
            </a:r>
            <a:r>
              <a:rPr lang="ru-RU" b="1" i="0" u="none" strike="noStrike" dirty="0">
                <a:solidFill>
                  <a:srgbClr val="000000"/>
                </a:solidFill>
                <a:effectLst/>
                <a:latin typeface="Calibri (Основной текст)"/>
              </a:rPr>
              <a:t>кэширование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Calibri (Основной текст)"/>
              </a:rPr>
              <a:t>, то есть сохранение части данных у клиента или на промежуточных серверах.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C4DBD5-6636-49A0-ACC2-589503D71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56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5FD9F7-E908-4923-A459-F775F696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Отсутствие состояния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6F61D4-5477-433B-A9C1-69C197756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Calibri (Основной текст)"/>
              </a:rPr>
              <a:t>Системы, которые следуют парадигме REST, не имеют сохранения состояния, что означает, что серверу не нужно знать о состоянии клиента и наоборот. Таким образом, и сервер, и клиент могут понять любое полученное сообщение, даже не увидев предыдущих сообщений. Это отсутствие сохранения состояния обеспечивается за счёт использования ресурсов, а не команд. Они описывают любые объекты, документы или вещи, которые могут потребоваться для хранения или отправки в другие службы.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Calibri (Основной текст)"/>
              </a:rPr>
              <a:t>Эти ограничения помогают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alibri (Основной текст)"/>
              </a:rPr>
              <a:t>RESTful</a:t>
            </a:r>
            <a:r>
              <a:rPr lang="ru-RU" b="0" i="0" dirty="0">
                <a:solidFill>
                  <a:srgbClr val="000000"/>
                </a:solidFill>
                <a:effectLst/>
                <a:latin typeface="Calibri (Основной текст)"/>
              </a:rPr>
              <a:t>-приложениям достигать надёжности, быстрой производительности и расширяемости, как компонентам, которые могут быть управляемы, обновлены и повторно использованы, не затрагивая систему в целом даже во время её работы.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Calibri (Основной текст)"/>
              </a:rPr>
              <a:t>Теперь мы изучим, как на самом деле происходит взаимодействие между клиентом и сервером, когда мы внедряем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alibri (Основной текст)"/>
              </a:rPr>
              <a:t>RESTful</a:t>
            </a:r>
            <a:r>
              <a:rPr lang="ru-RU" b="0" i="0" dirty="0">
                <a:solidFill>
                  <a:srgbClr val="000000"/>
                </a:solidFill>
                <a:effectLst/>
                <a:latin typeface="Calibri (Основной текст)"/>
              </a:rPr>
              <a:t>-интерфейс.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F22190-04BA-4AE4-97BA-7FB0403E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81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7D1A0-3921-4153-A173-7417FD9F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Единообразие интерфейса, использование </a:t>
            </a:r>
            <a:r>
              <a:rPr lang="en-US" dirty="0"/>
              <a:t>URI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0091B5-3802-4982-8A3E-CAB4515B3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Calibri (Основной текст)"/>
              </a:rPr>
              <a:t>В REST каждый ресурс идентифицируется уникальным URL, который называется конечной точкой ресурса. Клиент может взаимодействовать с ресурсом, посылая HTTP-запросы к его конечной точке, а сервер отвечает HTTP-ответом, содержащим запрошенные данные.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Calibri (Основной текст)"/>
              </a:rPr>
              <a:t>Например, запись о заказе может иметь адрес 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Calibri (Основной текст)"/>
                <a:hlinkClick r:id="rId2"/>
              </a:rPr>
              <a:t>https://example.com/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 (Основной текст)"/>
                <a:hlinkClick r:id="rId2"/>
              </a:rPr>
              <a:t>orders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Calibri (Основной текст)"/>
                <a:hlinkClick r:id="rId2"/>
              </a:rPr>
              <a:t>/123,</a:t>
            </a:r>
            <a:r>
              <a:rPr lang="ru-RU" b="0" i="0" dirty="0">
                <a:solidFill>
                  <a:srgbClr val="000000"/>
                </a:solidFill>
                <a:effectLst/>
                <a:latin typeface="Calibri (Основной текст)"/>
              </a:rPr>
              <a:t> где "123" - это ID записи. </a:t>
            </a:r>
            <a:endParaRPr lang="en-US" b="0" i="0" dirty="0">
              <a:solidFill>
                <a:srgbClr val="000000"/>
              </a:solidFill>
              <a:effectLst/>
              <a:latin typeface="Calibri (Основной текст)"/>
            </a:endParaRPr>
          </a:p>
          <a:p>
            <a:pPr algn="l"/>
            <a:r>
              <a:rPr lang="ru-RU" b="0" i="0" dirty="0">
                <a:solidFill>
                  <a:srgbClr val="161616"/>
                </a:solidFill>
                <a:effectLst/>
                <a:latin typeface="Calibri (Основной текст)"/>
              </a:rPr>
              <a:t>Ресурс </a:t>
            </a:r>
            <a:r>
              <a:rPr lang="en-US" b="0" i="0" dirty="0">
                <a:solidFill>
                  <a:srgbClr val="161616"/>
                </a:solidFill>
                <a:effectLst/>
                <a:latin typeface="Calibri (Основной текст)"/>
              </a:rPr>
              <a:t>- </a:t>
            </a:r>
            <a:r>
              <a:rPr lang="ru-RU" b="0" i="0" dirty="0">
                <a:solidFill>
                  <a:srgbClr val="161616"/>
                </a:solidFill>
                <a:effectLst/>
                <a:latin typeface="Calibri (Основной текст)"/>
              </a:rPr>
              <a:t>не обязательно один физический элемент данных. Например, заказ может быть реализован внутри сервера с использованием нескольких таблиц БД, однако представлен в клиентском приложении как единая сущность. </a:t>
            </a:r>
          </a:p>
          <a:p>
            <a:pPr algn="l"/>
            <a:r>
              <a:rPr lang="ru-RU" b="0" i="0" dirty="0">
                <a:solidFill>
                  <a:srgbClr val="161616"/>
                </a:solidFill>
                <a:effectLst/>
                <a:latin typeface="Calibri (Основной текст)"/>
              </a:rPr>
              <a:t>Сущности часто группируются в коллекции (заказов, клиентов). Это отдельный и он должен иметь свой собственный URI, например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Calibri (Основной текст)"/>
                <a:hlinkClick r:id="rId3"/>
              </a:rPr>
              <a:t>https://example.com/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 (Основной текст)"/>
                <a:hlinkClick r:id="rId3"/>
              </a:rPr>
              <a:t>orders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Calibri (Основной текст)"/>
                <a:hlinkClick r:id="rId3"/>
              </a:rPr>
              <a:t>/</a:t>
            </a:r>
            <a:endParaRPr lang="ru-RU" b="0" i="0" u="none" strike="noStrike" dirty="0">
              <a:solidFill>
                <a:srgbClr val="000000"/>
              </a:solidFill>
              <a:effectLst/>
              <a:latin typeface="Calibri (Основной текст)"/>
            </a:endParaRPr>
          </a:p>
          <a:p>
            <a:r>
              <a:rPr lang="ru-RU" dirty="0">
                <a:latin typeface="Calibri (Основной текст)"/>
              </a:rPr>
              <a:t>Возможны более сложные связи, например /</a:t>
            </a:r>
            <a:r>
              <a:rPr lang="ru-RU" dirty="0" err="1">
                <a:latin typeface="Calibri (Основной текст)"/>
              </a:rPr>
              <a:t>customers</a:t>
            </a:r>
            <a:r>
              <a:rPr lang="ru-RU" dirty="0">
                <a:latin typeface="Calibri (Основной текст)"/>
              </a:rPr>
              <a:t>/5/</a:t>
            </a:r>
            <a:r>
              <a:rPr lang="ru-RU" dirty="0" err="1">
                <a:latin typeface="Calibri (Основной текст)"/>
              </a:rPr>
              <a:t>orders</a:t>
            </a:r>
            <a:r>
              <a:rPr lang="ru-RU" dirty="0">
                <a:latin typeface="Calibri (Основной текст)"/>
              </a:rPr>
              <a:t> может представлять все заказы для клиента 5.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451369-F858-4733-8F14-4BFFABBC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91C0-7371-407B-9696-36B720B1D03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6187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2538</Words>
  <Application>Microsoft Office PowerPoint</Application>
  <PresentationFormat>Широкоэкранный</PresentationFormat>
  <Paragraphs>256</Paragraphs>
  <Slides>33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(Основной текст)</vt:lpstr>
      <vt:lpstr>Calibri Light</vt:lpstr>
      <vt:lpstr>Cascadia Mono</vt:lpstr>
      <vt:lpstr>var(--stk-f_family)</vt:lpstr>
      <vt:lpstr>YS Text</vt:lpstr>
      <vt:lpstr>Тема Office</vt:lpstr>
      <vt:lpstr>Программирование</vt:lpstr>
      <vt:lpstr>REST/RESTful</vt:lpstr>
      <vt:lpstr>REST</vt:lpstr>
      <vt:lpstr>Принципы REST</vt:lpstr>
      <vt:lpstr>Клиент-серверная архитектура</vt:lpstr>
      <vt:lpstr>Клиент-серверная архитектура</vt:lpstr>
      <vt:lpstr>Кэширование</vt:lpstr>
      <vt:lpstr>Отсутствие состояния</vt:lpstr>
      <vt:lpstr>Единообразие интерфейса, использование URI</vt:lpstr>
      <vt:lpstr>Методы REST API</vt:lpstr>
      <vt:lpstr>Методы REST API. Пример.</vt:lpstr>
      <vt:lpstr>В каких случаях используют REST API</vt:lpstr>
      <vt:lpstr>Как реализовать?</vt:lpstr>
      <vt:lpstr>Написание своего сервиса</vt:lpstr>
      <vt:lpstr>Презентация PowerPoint</vt:lpstr>
      <vt:lpstr>Controllers/WeatherForecastController</vt:lpstr>
      <vt:lpstr>Котроллеры</vt:lpstr>
      <vt:lpstr>Котроллеры</vt:lpstr>
      <vt:lpstr>Котроллеры. Пример метода Get</vt:lpstr>
      <vt:lpstr>Котроллеры</vt:lpstr>
      <vt:lpstr>Методы контроллеров. Что можно вернуть?</vt:lpstr>
      <vt:lpstr>Презентация PowerPoint</vt:lpstr>
      <vt:lpstr>Сервис просмотра товаров</vt:lpstr>
      <vt:lpstr>ASP.NET Web API. Создание БД</vt:lpstr>
      <vt:lpstr>ASP.NET Web API. Создание БД</vt:lpstr>
      <vt:lpstr>ASP.NET Web API. Создание БД. Классы. </vt:lpstr>
      <vt:lpstr>ASP.NET Web API. Создание БД</vt:lpstr>
      <vt:lpstr>ASP.NET Web API. Создание БД</vt:lpstr>
      <vt:lpstr>ASP.NET Web API. Подключение БД. Сервисы ASP.NET</vt:lpstr>
      <vt:lpstr>ASP.NET Web API. Создание БД</vt:lpstr>
      <vt:lpstr>ASP.NET Web API передача сервиса в контроллер</vt:lpstr>
      <vt:lpstr>ASP.NET Web API. Получение данных</vt:lpstr>
      <vt:lpstr>Клиент. Порядок действий при отправке http запроса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</dc:title>
  <dc:creator>Блок Иван Николаевич</dc:creator>
  <cp:lastModifiedBy>Блок Иван Николаевич</cp:lastModifiedBy>
  <cp:revision>138</cp:revision>
  <dcterms:created xsi:type="dcterms:W3CDTF">2023-08-29T17:46:49Z</dcterms:created>
  <dcterms:modified xsi:type="dcterms:W3CDTF">2023-09-09T07:58:48Z</dcterms:modified>
</cp:coreProperties>
</file>