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10" r:id="rId3"/>
    <p:sldId id="399" r:id="rId4"/>
    <p:sldId id="400" r:id="rId5"/>
    <p:sldId id="407" r:id="rId6"/>
    <p:sldId id="408" r:id="rId7"/>
    <p:sldId id="409" r:id="rId8"/>
    <p:sldId id="402" r:id="rId9"/>
    <p:sldId id="401" r:id="rId10"/>
    <p:sldId id="405" r:id="rId11"/>
    <p:sldId id="403" r:id="rId12"/>
    <p:sldId id="404" r:id="rId13"/>
    <p:sldId id="364" r:id="rId14"/>
    <p:sldId id="406" r:id="rId15"/>
    <p:sldId id="394" r:id="rId16"/>
    <p:sldId id="412" r:id="rId17"/>
    <p:sldId id="368" r:id="rId18"/>
    <p:sldId id="366" r:id="rId19"/>
    <p:sldId id="365" r:id="rId20"/>
    <p:sldId id="397" r:id="rId21"/>
    <p:sldId id="346" r:id="rId22"/>
    <p:sldId id="272" r:id="rId23"/>
    <p:sldId id="414" r:id="rId24"/>
    <p:sldId id="415" r:id="rId25"/>
    <p:sldId id="416" r:id="rId26"/>
    <p:sldId id="417" r:id="rId27"/>
    <p:sldId id="413" r:id="rId28"/>
    <p:sldId id="396" r:id="rId29"/>
    <p:sldId id="418" r:id="rId30"/>
    <p:sldId id="419" r:id="rId31"/>
    <p:sldId id="420" r:id="rId32"/>
    <p:sldId id="42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0872" autoAdjust="0"/>
  </p:normalViewPr>
  <p:slideViewPr>
    <p:cSldViewPr snapToGrid="0">
      <p:cViewPr varScale="1">
        <p:scale>
          <a:sx n="89" d="100"/>
          <a:sy n="89" d="100"/>
        </p:scale>
        <p:origin x="14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0A988-1514-4E88-85F3-06BA7432700E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147AB-0390-46EC-A727-22EC8457FA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0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RelayCommand</a:t>
            </a:r>
            <a:r>
              <a:rPr lang="en-US" dirty="0"/>
              <a:t> : </a:t>
            </a:r>
            <a:r>
              <a:rPr lang="en-US" dirty="0" err="1"/>
              <a:t>ICommand</a:t>
            </a:r>
            <a:r>
              <a:rPr lang="en-US" dirty="0"/>
              <a:t>    {        private Action&lt;object&gt; execute;        private </a:t>
            </a:r>
            <a:r>
              <a:rPr lang="en-US" dirty="0" err="1"/>
              <a:t>Func</a:t>
            </a:r>
            <a:r>
              <a:rPr lang="en-US" dirty="0"/>
              <a:t>&lt;object, bool&gt; </a:t>
            </a:r>
            <a:r>
              <a:rPr lang="en-US" dirty="0" err="1"/>
              <a:t>canExecute</a:t>
            </a:r>
            <a:r>
              <a:rPr lang="en-US" dirty="0"/>
              <a:t>;         public 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CanExecuteChanged</a:t>
            </a:r>
            <a:r>
              <a:rPr lang="en-US" dirty="0"/>
              <a:t>        {            add { </a:t>
            </a:r>
            <a:r>
              <a:rPr lang="en-US" dirty="0" err="1"/>
              <a:t>CommandManager.RequerySuggested</a:t>
            </a:r>
            <a:r>
              <a:rPr lang="en-US" dirty="0"/>
              <a:t> += value; }            remove { </a:t>
            </a:r>
            <a:r>
              <a:rPr lang="en-US" dirty="0" err="1"/>
              <a:t>CommandManager.RequerySuggested</a:t>
            </a:r>
            <a:r>
              <a:rPr lang="en-US" dirty="0"/>
              <a:t> -= value; }        }         public </a:t>
            </a:r>
            <a:r>
              <a:rPr lang="en-US" dirty="0" err="1"/>
              <a:t>RelayCommand</a:t>
            </a:r>
            <a:r>
              <a:rPr lang="en-US" dirty="0"/>
              <a:t>(Action&lt;object&gt; execute, </a:t>
            </a:r>
            <a:r>
              <a:rPr lang="en-US" dirty="0" err="1"/>
              <a:t>Func</a:t>
            </a:r>
            <a:r>
              <a:rPr lang="en-US" dirty="0"/>
              <a:t>&lt;object, bool&gt; </a:t>
            </a:r>
            <a:r>
              <a:rPr lang="en-US" dirty="0" err="1"/>
              <a:t>canExecute</a:t>
            </a:r>
            <a:r>
              <a:rPr lang="en-US" dirty="0"/>
              <a:t> = null)        {            </a:t>
            </a:r>
            <a:r>
              <a:rPr lang="en-US" dirty="0" err="1"/>
              <a:t>this.execute</a:t>
            </a:r>
            <a:r>
              <a:rPr lang="en-US" dirty="0"/>
              <a:t> = execute;            </a:t>
            </a:r>
            <a:r>
              <a:rPr lang="en-US" dirty="0" err="1"/>
              <a:t>this.canExecute</a:t>
            </a:r>
            <a:r>
              <a:rPr lang="en-US" dirty="0"/>
              <a:t> = </a:t>
            </a:r>
            <a:r>
              <a:rPr lang="en-US" dirty="0" err="1"/>
              <a:t>canExecute</a:t>
            </a:r>
            <a:r>
              <a:rPr lang="en-US" dirty="0"/>
              <a:t>;        }         public bool </a:t>
            </a:r>
            <a:r>
              <a:rPr lang="en-US" dirty="0" err="1"/>
              <a:t>CanExecute</a:t>
            </a:r>
            <a:r>
              <a:rPr lang="en-US" dirty="0"/>
              <a:t>(object parameter)        {            return </a:t>
            </a:r>
            <a:r>
              <a:rPr lang="en-US" dirty="0" err="1"/>
              <a:t>this.canExecute</a:t>
            </a:r>
            <a:r>
              <a:rPr lang="en-US" dirty="0"/>
              <a:t> == null || </a:t>
            </a:r>
            <a:r>
              <a:rPr lang="en-US" dirty="0" err="1"/>
              <a:t>this.canExecute</a:t>
            </a:r>
            <a:r>
              <a:rPr lang="en-US" dirty="0"/>
              <a:t>(parameter);        }         public void Execute(object parameter)        {            </a:t>
            </a:r>
            <a:r>
              <a:rPr lang="en-US" dirty="0" err="1"/>
              <a:t>this.execute</a:t>
            </a:r>
            <a:r>
              <a:rPr lang="en-US" dirty="0"/>
              <a:t>(parameter);        }   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47AB-0390-46EC-A727-22EC8457FAB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9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503A7-E9CA-42D9-AC84-CA8EBEF8A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38E5D-0F0F-43F7-AFE0-7BFDD47D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F25D7F-AF57-4CCE-B906-89FF0800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AEFE2-4190-4434-BFD1-787554A3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E68EB-5206-451D-B435-76EDC484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5492C-D910-4DCF-BAAF-0DA83444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734920-119E-48E0-89F1-B1F47FCD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BE2B6-BA72-47E9-8CA0-3E44B4B5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0A476-E380-45FA-BFE7-5CB1C40E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C49D1-EB30-4F40-AB2D-B8BA4003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5390BC-2C0B-436A-A85B-42C8DA51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531291-5E0F-4CE1-A806-35EEBFE68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67693-77BB-43D9-8924-293F9E6E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0CA66-B570-4971-8F82-FAF91B9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CC059D-F5F9-4C6D-B300-02B7EC35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C4C4F-7E00-493F-A53F-5C7C072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44517-D604-4F78-AEBD-84413DF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9B664-309C-44D4-A58D-5F961F6E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C31B4-BEE6-42CA-8F4B-2310F379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DFFF6-C235-4676-A431-783F7DF6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47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7C477-449A-4B01-939E-D9CB63C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47E9EB-527D-462E-9E0E-987B3D7F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A76B4-6108-477D-A44F-FC0C430F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7BA29C-CC6A-4C0E-93CB-A23EE332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2A098-6990-4AD5-8DBB-1438BAE8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8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EA7F9-86AB-49F0-8B92-4F839BB0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D297F-A018-4274-8C07-EA7E0885A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307107-E750-4DCF-B550-E8098AAD7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B585E5-68F9-4B21-A2F3-CF4CD95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60E24-442B-46EC-83C8-E6402158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DA35B-20AE-41DF-8720-7F7AD76E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7BDB9-665B-4B9A-9752-6075E9A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450D7-20CB-494D-903C-91F92778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B2AA58-C16F-4D58-BB1B-5D80054C1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93590D-480F-4ED5-8A91-32B68FF55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259DB4-E047-49DC-BA9C-A2F4A45D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56D35D-5A87-4C9F-B6B6-3A364962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90DEAB-049F-4BA7-A850-0066A8D0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17B9D5-BC69-4955-9D66-46E1844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40BB0-F0E6-45D0-BF30-E4E46A27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38F2E5-3FEB-49A6-BCF6-2144FE99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DE9530-1126-4E59-9737-6D57BABF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3491FC-40E6-46B3-BBC5-A3AE726E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9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A76C92-E24A-4B9D-B4EC-6DEAC739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DF270E-8ECE-4B64-A045-3D147C0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1E98A9-127A-453C-A4B3-2E72031A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0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00C15-734A-4287-9915-2628A523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7B4E5-38D5-4EE9-ADAB-992EE2AF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C040A0-1025-488D-B4F8-1EFC2332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70B9D-4A9F-4985-AAFB-12AD2D8F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E1907-9737-4FA0-9C9C-E029E5AE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A36F4-AC62-4EC8-A8AA-090D5905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21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586A5-11AE-4742-9BF0-391300B3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673A0A-1C70-4A32-BD1B-DDC838041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371794-542F-4B33-9CE0-98861BB99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228D6-0143-4C6D-8886-FE8ADF22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C42A9E-4D88-4CF5-9B3C-592F578D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576D2-F231-4E7F-8E04-5C7277B0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65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0E82B-5D0E-4A6D-9440-3807359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BC8D3-F6EF-4274-9A7F-75BA8F0B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702F8-5D93-4130-B95C-FF40D610D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E397-D90F-4116-9BF9-C3762F004664}" type="datetimeFigureOut">
              <a:rPr lang="ru-RU" smtClean="0"/>
              <a:t>11.03.2023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F0817-082E-47E0-A011-69D6889E9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F6E92-1A92-496C-8F72-E82C18A0B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0E9-3400-47B5-B636-5F52FFCA1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wpf/22.3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E0C3F-A51D-4B45-91FA-3E59539E7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0713C-B6FA-4500-9F36-E6A7B810A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6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CD8EB-50D3-4D9C-BC5B-ED410113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ru-RU" dirty="0"/>
              <a:t>. Пример 2: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E6920-9744-4301-82C8-818654AD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UniversityModel</a:t>
            </a:r>
            <a:r>
              <a:rPr lang="en-US" dirty="0"/>
              <a:t> model = new </a:t>
            </a:r>
            <a:r>
              <a:rPr lang="en-US" dirty="0" err="1"/>
              <a:t>UniversityModel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model.Students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.Where( student =&gt; </a:t>
            </a:r>
            <a:r>
              <a:rPr lang="en-US" dirty="0" err="1"/>
              <a:t>student.LastName</a:t>
            </a:r>
            <a:r>
              <a:rPr lang="en-US" dirty="0"/>
              <a:t> =="</a:t>
            </a:r>
            <a:r>
              <a:rPr lang="ru-RU" dirty="0"/>
              <a:t>Иванов")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.Select (student =&gt; </a:t>
            </a:r>
            <a:r>
              <a:rPr lang="en-US" dirty="0" err="1"/>
              <a:t>student.Group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.Distinct()</a:t>
            </a:r>
          </a:p>
          <a:p>
            <a:pPr marL="0" indent="0">
              <a:buNone/>
            </a:pPr>
            <a:r>
              <a:rPr lang="en-US" dirty="0"/>
              <a:t>	.</a:t>
            </a:r>
            <a:r>
              <a:rPr lang="en-US" dirty="0" err="1"/>
              <a:t>ToList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ru-RU" dirty="0"/>
              <a:t>поиск студентов с фамилией Иванов</a:t>
            </a:r>
            <a:r>
              <a:rPr lang="en-US" dirty="0"/>
              <a:t>, </a:t>
            </a:r>
            <a:r>
              <a:rPr lang="ru-RU" dirty="0"/>
              <a:t>выборка группы, в которой они учатся с удалением повторяющихся результатов, запись результата в массив.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64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5A136-28D7-4B1B-ADDC-FC4870E4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48965-942C-4003-911C-29A1034C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</a:t>
            </a:r>
            <a:r>
              <a:rPr lang="ru-RU" dirty="0"/>
              <a:t>«ленив», т.е. составление запроса не означает его вызов. </a:t>
            </a:r>
          </a:p>
          <a:p>
            <a:r>
              <a:rPr lang="ru-RU" dirty="0"/>
              <a:t>Выборка данных происходит только при попытке перечисления результата (создании </a:t>
            </a:r>
            <a:r>
              <a:rPr lang="en-US" dirty="0"/>
              <a:t>Enumerator’</a:t>
            </a:r>
            <a:r>
              <a:rPr lang="ru-RU" dirty="0"/>
              <a:t>а), что может происходить, например, при переборе результата в </a:t>
            </a:r>
            <a:r>
              <a:rPr lang="en-US" dirty="0"/>
              <a:t>foreach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вызовах методов </a:t>
            </a:r>
            <a:r>
              <a:rPr lang="en-US" dirty="0" err="1"/>
              <a:t>ToArray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ToList</a:t>
            </a:r>
            <a:r>
              <a:rPr lang="en-US" dirty="0"/>
              <a:t>, First, Single, </a:t>
            </a:r>
            <a:r>
              <a:rPr lang="ru-RU" dirty="0"/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236486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A38F07-61DA-46AF-86A4-45F4E7DF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71" y="233493"/>
            <a:ext cx="5411993" cy="63071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int </a:t>
            </a:r>
            <a:r>
              <a:rPr lang="en-US" dirty="0" err="1"/>
              <a:t>StudentId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public string Name { get; set; }</a:t>
            </a:r>
          </a:p>
          <a:p>
            <a:pPr marL="0" indent="0">
              <a:buNone/>
            </a:pPr>
            <a:r>
              <a:rPr lang="en-US" dirty="0"/>
              <a:t>    public string Group { get;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Discipline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int </a:t>
            </a:r>
            <a:r>
              <a:rPr lang="en-US" dirty="0" err="1"/>
              <a:t>DisciplineId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DisciplineName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Exam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Student </a:t>
            </a:r>
            <a:r>
              <a:rPr lang="en-US" dirty="0" err="1"/>
              <a:t>Student</a:t>
            </a:r>
            <a:r>
              <a:rPr lang="en-US" dirty="0"/>
              <a:t> { get; set; }</a:t>
            </a:r>
          </a:p>
          <a:p>
            <a:pPr marL="0" indent="0">
              <a:buNone/>
            </a:pPr>
            <a:r>
              <a:rPr lang="en-US" dirty="0"/>
              <a:t>    public Discipline </a:t>
            </a:r>
            <a:r>
              <a:rPr lang="en-US" dirty="0" err="1"/>
              <a:t>Discipline</a:t>
            </a:r>
            <a:r>
              <a:rPr lang="en-US" dirty="0"/>
              <a:t> { </a:t>
            </a:r>
            <a:r>
              <a:rPr lang="en-US" dirty="0" err="1"/>
              <a:t>get;set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    public int Grade { get; set;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A507C-B667-4C1E-AB2E-8930803E7189}"/>
              </a:ext>
            </a:extLst>
          </p:cNvPr>
          <p:cNvSpPr txBox="1"/>
          <p:nvPr/>
        </p:nvSpPr>
        <p:spPr>
          <a:xfrm>
            <a:off x="5506124" y="233493"/>
            <a:ext cx="609420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/>
              <a:t>static void Main(string[] </a:t>
            </a:r>
            <a:r>
              <a:rPr lang="en-US" sz="2200" dirty="0" err="1"/>
              <a:t>args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var exams = new Exam[]</a:t>
            </a:r>
          </a:p>
          <a:p>
            <a:pPr marL="0" indent="0">
              <a:buNone/>
            </a:pPr>
            <a:r>
              <a:rPr lang="en-US" sz="2200" dirty="0"/>
              <a:t>    {</a:t>
            </a:r>
          </a:p>
          <a:p>
            <a:pPr marL="0" indent="0">
              <a:buNone/>
            </a:pPr>
            <a:r>
              <a:rPr lang="en-US" sz="2200" dirty="0"/>
              <a:t>        new Exam(){ /*</a:t>
            </a:r>
            <a:r>
              <a:rPr lang="ru-RU" sz="2200" dirty="0"/>
              <a:t>как-то заполняем объект</a:t>
            </a:r>
            <a:r>
              <a:rPr lang="en-US" sz="2200" dirty="0"/>
              <a:t>*/ },</a:t>
            </a:r>
          </a:p>
          <a:p>
            <a:pPr marL="0" indent="0">
              <a:buNone/>
            </a:pPr>
            <a:r>
              <a:rPr lang="en-US" sz="2200" dirty="0"/>
              <a:t>        new Exam(){ /**/ },</a:t>
            </a:r>
          </a:p>
          <a:p>
            <a:pPr marL="0" indent="0">
              <a:buNone/>
            </a:pPr>
            <a:r>
              <a:rPr lang="en-US" sz="2200" dirty="0"/>
              <a:t>        new Exam(){ /**/ }</a:t>
            </a:r>
          </a:p>
          <a:p>
            <a:pPr marL="0" indent="0">
              <a:buNone/>
            </a:pPr>
            <a:r>
              <a:rPr lang="en-US" sz="2200" dirty="0"/>
              <a:t>    };</a:t>
            </a:r>
            <a:endParaRPr lang="ru-RU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var </a:t>
            </a:r>
            <a:r>
              <a:rPr lang="en-US" sz="2200" dirty="0" err="1"/>
              <a:t>excellentStudents</a:t>
            </a:r>
            <a:r>
              <a:rPr lang="en-US" sz="2200" dirty="0"/>
              <a:t> = ....</a:t>
            </a:r>
            <a:endParaRPr lang="ru-RU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/*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ru-RU" sz="2200" dirty="0"/>
              <a:t>Вместо </a:t>
            </a:r>
            <a:r>
              <a:rPr lang="en-US" sz="2200" dirty="0"/>
              <a:t>....</a:t>
            </a:r>
            <a:r>
              <a:rPr lang="ru-RU" sz="2200" dirty="0"/>
              <a:t>  напишите код получения массива студентов, которые имеют оценку (свойство </a:t>
            </a:r>
            <a:r>
              <a:rPr lang="en-US" sz="2200" dirty="0"/>
              <a:t>Grade) = 5 </a:t>
            </a:r>
            <a:r>
              <a:rPr lang="ru-RU" sz="2200" dirty="0"/>
              <a:t>по дисциплине «Программирование» и учатся в группе «Пиб-01».</a:t>
            </a:r>
          </a:p>
          <a:p>
            <a:pPr marL="0" indent="0">
              <a:buNone/>
            </a:pPr>
            <a:r>
              <a:rPr lang="ru-RU" sz="2200" dirty="0"/>
              <a:t>Весь код переписывать не нужно, только запрос.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*/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1C6B312-496A-4456-A121-0D99329CDE74}"/>
              </a:ext>
            </a:extLst>
          </p:cNvPr>
          <p:cNvCxnSpPr/>
          <p:nvPr/>
        </p:nvCxnSpPr>
        <p:spPr>
          <a:xfrm>
            <a:off x="536806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8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FC167-79E6-431C-AF99-3D937C13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r>
              <a:rPr lang="en-US" dirty="0"/>
              <a:t>/</a:t>
            </a:r>
            <a:r>
              <a:rPr lang="ru-RU" dirty="0"/>
              <a:t>фильтрация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03DDB-362B-490D-AFD0-AF13CD8C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стороне БД</a:t>
            </a:r>
          </a:p>
          <a:p>
            <a:r>
              <a:rPr lang="ru-RU" dirty="0"/>
              <a:t>На клиенте</a:t>
            </a:r>
            <a:endParaRPr lang="en-US" dirty="0"/>
          </a:p>
          <a:p>
            <a:pPr lvl="1"/>
            <a:r>
              <a:rPr lang="ru-RU" dirty="0"/>
              <a:t>создание новой коллекции на основе существующей выборки.</a:t>
            </a:r>
          </a:p>
          <a:p>
            <a:pPr lvl="1"/>
            <a:r>
              <a:rPr lang="ru-RU" dirty="0"/>
              <a:t>с использование </a:t>
            </a:r>
            <a:r>
              <a:rPr lang="en-US" dirty="0" err="1"/>
              <a:t>CollectionView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6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2FE59-049C-4D89-894A-8F795E4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r>
              <a:rPr lang="en-US" dirty="0"/>
              <a:t>/</a:t>
            </a:r>
            <a:r>
              <a:rPr lang="ru-RU" dirty="0"/>
              <a:t>фильтрация данных на стороне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F3999-2C5C-43DF-BB20-D6E199CC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Новый запрос + фильтрация через </a:t>
            </a:r>
            <a:r>
              <a:rPr lang="en-US" dirty="0"/>
              <a:t>LINQ</a:t>
            </a:r>
            <a:endParaRPr lang="ru-RU" dirty="0"/>
          </a:p>
          <a:p>
            <a:r>
              <a:rPr lang="ru-RU" dirty="0"/>
              <a:t>Для применения на форме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подписываемся на событие </a:t>
            </a:r>
            <a:r>
              <a:rPr lang="en-US" dirty="0" err="1"/>
              <a:t>TextChanged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en-US" dirty="0" err="1"/>
              <a:t>TextBox</a:t>
            </a:r>
            <a:r>
              <a:rPr lang="en-US" dirty="0"/>
              <a:t>’</a:t>
            </a:r>
            <a:r>
              <a:rPr lang="ru-RU" dirty="0"/>
              <a:t>а</a:t>
            </a:r>
            <a:r>
              <a:rPr lang="en-US" dirty="0"/>
              <a:t>;</a:t>
            </a:r>
          </a:p>
          <a:p>
            <a:pPr lvl="1"/>
            <a:r>
              <a:rPr lang="ru-RU" dirty="0" err="1"/>
              <a:t>биндимся</a:t>
            </a:r>
            <a:r>
              <a:rPr lang="ru-RU" dirty="0"/>
              <a:t> к свойству </a:t>
            </a:r>
            <a:r>
              <a:rPr lang="en-US" dirty="0"/>
              <a:t>Text </a:t>
            </a:r>
            <a:r>
              <a:rPr lang="ru-RU" dirty="0"/>
              <a:t>у </a:t>
            </a:r>
            <a:r>
              <a:rPr lang="en-US" dirty="0" err="1"/>
              <a:t>TextBox</a:t>
            </a:r>
            <a:r>
              <a:rPr lang="en-US" dirty="0"/>
              <a:t>’</a:t>
            </a:r>
            <a:r>
              <a:rPr lang="ru-RU" dirty="0"/>
              <a:t>а, в поле, которое будет служить приемником значения</a:t>
            </a:r>
            <a:r>
              <a:rPr lang="en-US" dirty="0"/>
              <a:t> </a:t>
            </a:r>
            <a:r>
              <a:rPr lang="ru-RU" dirty="0"/>
              <a:t>прописываем логику фильтрации и обновления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995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E62FF-66B4-4447-95EA-BCD6E597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/>
          <a:lstStyle/>
          <a:p>
            <a:r>
              <a:rPr lang="ru-RU" dirty="0"/>
              <a:t>Поиск</a:t>
            </a:r>
            <a:r>
              <a:rPr lang="en-US" dirty="0"/>
              <a:t>/</a:t>
            </a:r>
            <a:r>
              <a:rPr lang="ru-RU" dirty="0"/>
              <a:t>фильтрация данных на клиенте. </a:t>
            </a:r>
            <a:r>
              <a:rPr lang="en-US" dirty="0" err="1"/>
              <a:t>CollectionView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D3977-162A-4D98-9827-20F6B2EDD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220"/>
            <a:ext cx="11353800" cy="520670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качестве источника данных вместо исходной коллекции будем использовать обёртку в виде </a:t>
            </a:r>
            <a:r>
              <a:rPr lang="en-US" dirty="0" err="1"/>
              <a:t>ICollectionView</a:t>
            </a:r>
            <a:r>
              <a:rPr lang="ru-RU" dirty="0"/>
              <a:t>;</a:t>
            </a:r>
          </a:p>
          <a:p>
            <a:r>
              <a:rPr lang="ru-RU" dirty="0"/>
              <a:t>в классе формы объявляем переменную этого типа, например: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ICollectionView</a:t>
            </a:r>
            <a:r>
              <a:rPr lang="en-US" dirty="0"/>
              <a:t> </a:t>
            </a:r>
            <a:r>
              <a:rPr lang="en-US" dirty="0" err="1"/>
              <a:t>StudentsView</a:t>
            </a:r>
            <a:r>
              <a:rPr lang="en-US" dirty="0"/>
              <a:t> {get;} </a:t>
            </a:r>
          </a:p>
          <a:p>
            <a:r>
              <a:rPr lang="ru-RU" dirty="0"/>
              <a:t>в конструкторе формы, либо после ее загрузки, загружаем данные:</a:t>
            </a:r>
          </a:p>
          <a:p>
            <a:pPr marL="0" indent="0">
              <a:buNone/>
            </a:pPr>
            <a:r>
              <a:rPr lang="en-US" dirty="0"/>
              <a:t>var students = /*</a:t>
            </a:r>
            <a:r>
              <a:rPr lang="ru-RU" dirty="0"/>
              <a:t>каким</a:t>
            </a:r>
            <a:r>
              <a:rPr lang="en-US" dirty="0"/>
              <a:t>-</a:t>
            </a:r>
            <a:r>
              <a:rPr lang="ru-RU" dirty="0"/>
              <a:t>то образом получаем исходную коллекцию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создаем над ней обертку для последующих манипуляций: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StudentsView</a:t>
            </a:r>
            <a:r>
              <a:rPr lang="en-US" dirty="0"/>
              <a:t> = </a:t>
            </a:r>
            <a:r>
              <a:rPr lang="en-US" dirty="0" err="1"/>
              <a:t>CollectionViewSource.GetDefaultView</a:t>
            </a:r>
            <a:r>
              <a:rPr lang="en-US" dirty="0"/>
              <a:t>(students);</a:t>
            </a:r>
            <a:endParaRPr lang="ru-RU" dirty="0"/>
          </a:p>
          <a:p>
            <a:r>
              <a:rPr lang="ru-RU" dirty="0"/>
              <a:t>используем </a:t>
            </a:r>
            <a:r>
              <a:rPr lang="en-US" dirty="0" err="1"/>
              <a:t>StudentsView</a:t>
            </a:r>
            <a:r>
              <a:rPr lang="en-US" dirty="0"/>
              <a:t> </a:t>
            </a:r>
            <a:r>
              <a:rPr lang="ru-RU" dirty="0"/>
              <a:t>в качестве источника данных:</a:t>
            </a:r>
          </a:p>
          <a:p>
            <a:pPr marL="0" indent="0">
              <a:buNone/>
            </a:pPr>
            <a:r>
              <a:rPr lang="en-US" dirty="0" err="1"/>
              <a:t>dataGridStudents.ItemsSource</a:t>
            </a:r>
            <a:r>
              <a:rPr lang="en-US" dirty="0"/>
              <a:t> = </a:t>
            </a:r>
            <a:r>
              <a:rPr lang="en-US" dirty="0" err="1"/>
              <a:t>StudentsView</a:t>
            </a:r>
            <a:r>
              <a:rPr lang="en-US" dirty="0"/>
              <a:t>; // </a:t>
            </a:r>
            <a:r>
              <a:rPr lang="en-US" dirty="0" err="1"/>
              <a:t>dataGridStudents</a:t>
            </a:r>
            <a:r>
              <a:rPr lang="en-US" dirty="0"/>
              <a:t> – </a:t>
            </a:r>
            <a:r>
              <a:rPr lang="ru-RU" dirty="0"/>
              <a:t>имя элемента управления для отображения студентов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55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79B66-C956-4306-880A-A68D8847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  <a:r>
              <a:rPr lang="en-US" dirty="0"/>
              <a:t>/</a:t>
            </a:r>
            <a:r>
              <a:rPr lang="ru-RU" dirty="0"/>
              <a:t>фильтрация данных на клиенте. </a:t>
            </a:r>
            <a:r>
              <a:rPr lang="en-US" dirty="0" err="1"/>
              <a:t>CollectionView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39336-FA8D-49D8-9977-CF419B6B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 (Основной текст)"/>
              </a:rPr>
              <a:t>После изменения полей, задействованных в фильтре вызываем</a:t>
            </a:r>
            <a:r>
              <a:rPr lang="en-US" dirty="0">
                <a:solidFill>
                  <a:srgbClr val="000000"/>
                </a:solidFill>
                <a:latin typeface="Calibri (Основной текст)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 (Основной текст)"/>
              </a:rPr>
              <a:t>обновление:</a:t>
            </a:r>
            <a:endParaRPr lang="en-US" dirty="0">
              <a:solidFill>
                <a:srgbClr val="000000"/>
              </a:solidFill>
              <a:latin typeface="Calibri (Основной текст)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 (Основной текст)"/>
              </a:rPr>
              <a:t>StudentsView.Refresh</a:t>
            </a:r>
            <a:r>
              <a:rPr lang="en-US" dirty="0">
                <a:solidFill>
                  <a:srgbClr val="000000"/>
                </a:solidFill>
                <a:latin typeface="Calibri (Основной текст)"/>
              </a:rPr>
              <a:t>();</a:t>
            </a:r>
            <a:endParaRPr lang="ru-RU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14854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8CB2C-0FE6-416C-8A7E-E007E300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259"/>
            <a:ext cx="10515600" cy="1325563"/>
          </a:xfrm>
        </p:spPr>
        <p:txBody>
          <a:bodyPr/>
          <a:lstStyle/>
          <a:p>
            <a:r>
              <a:rPr lang="en-US" dirty="0" err="1"/>
              <a:t>CollectionView</a:t>
            </a:r>
            <a:r>
              <a:rPr lang="ru-RU" dirty="0"/>
              <a:t>. Фильтрация.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D9F46-A464-40FD-BB04-4CC2DB6A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313"/>
            <a:ext cx="11081273" cy="5174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Calibri (Основной текст)"/>
              </a:rPr>
              <a:t>bool </a:t>
            </a:r>
            <a:r>
              <a:rPr lang="en-US" sz="2200" b="0" i="0" dirty="0" err="1">
                <a:effectLst/>
                <a:latin typeface="Calibri (Основной текст)"/>
              </a:rPr>
              <a:t>StudentFilterFunction</a:t>
            </a:r>
            <a:r>
              <a:rPr lang="en-US" sz="2200" b="0" i="0" dirty="0">
                <a:effectLst/>
                <a:latin typeface="Calibri (Основной текст)"/>
              </a:rPr>
              <a:t>(object item)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{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//item </a:t>
            </a:r>
            <a:r>
              <a:rPr lang="ru-RU" sz="2200" b="0" i="0" dirty="0">
                <a:effectLst/>
                <a:latin typeface="Calibri (Основной текст)"/>
              </a:rPr>
              <a:t>является объектом </a:t>
            </a:r>
            <a:r>
              <a:rPr lang="en-US" sz="2200" b="0" i="0" dirty="0">
                <a:effectLst/>
                <a:latin typeface="Calibri (Основной текст)"/>
              </a:rPr>
              <a:t>Student, </a:t>
            </a:r>
            <a:r>
              <a:rPr lang="ru-RU" sz="2200" b="0" i="0" dirty="0">
                <a:effectLst/>
                <a:latin typeface="Calibri (Основной текст)"/>
              </a:rPr>
              <a:t>преобразуем:</a:t>
            </a:r>
            <a:br>
              <a:rPr lang="ru-RU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var s = item as Student;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//</a:t>
            </a:r>
            <a:r>
              <a:rPr lang="ru-RU" sz="2200" b="0" i="0" dirty="0">
                <a:effectLst/>
                <a:latin typeface="Calibri (Основной текст)"/>
              </a:rPr>
              <a:t>отбираем всех студентов с фамилией Петров</a:t>
            </a:r>
            <a:br>
              <a:rPr lang="ru-RU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if (</a:t>
            </a:r>
            <a:r>
              <a:rPr lang="en-US" sz="2200" b="0" i="0" dirty="0" err="1">
                <a:effectLst/>
                <a:latin typeface="Calibri (Основной текст)"/>
              </a:rPr>
              <a:t>s.LastName</a:t>
            </a:r>
            <a:r>
              <a:rPr lang="en-US" sz="2200" b="0" i="0" dirty="0">
                <a:effectLst/>
                <a:latin typeface="Calibri (Основной текст)"/>
              </a:rPr>
              <a:t> == "</a:t>
            </a:r>
            <a:r>
              <a:rPr lang="ru-RU" sz="2200" b="0" i="0" dirty="0">
                <a:effectLst/>
                <a:latin typeface="Calibri (Основной текст)"/>
              </a:rPr>
              <a:t>Петров") {</a:t>
            </a:r>
            <a:r>
              <a:rPr lang="en-US" sz="2200" b="0" i="0" dirty="0">
                <a:effectLst/>
                <a:latin typeface="Calibri (Основной текст)"/>
              </a:rPr>
              <a:t> </a:t>
            </a:r>
            <a:endParaRPr lang="ru-RU" sz="2200" b="0" i="0" dirty="0">
              <a:effectLst/>
              <a:latin typeface="Calibri (Основной текст)"/>
            </a:endParaRPr>
          </a:p>
          <a:p>
            <a:pPr marL="0" indent="0">
              <a:buNone/>
            </a:pPr>
            <a:r>
              <a:rPr lang="ru-RU" sz="2200" dirty="0">
                <a:latin typeface="Calibri (Основной текст)"/>
              </a:rPr>
              <a:t>		</a:t>
            </a:r>
            <a:r>
              <a:rPr lang="en-US" sz="2200" b="0" i="0" dirty="0">
                <a:effectLst/>
                <a:latin typeface="Calibri (Основной текст)"/>
              </a:rPr>
              <a:t>return true;</a:t>
            </a:r>
            <a:br>
              <a:rPr lang="ru-RU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}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return false;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}</a:t>
            </a:r>
            <a:r>
              <a:rPr lang="en-US" sz="2200" dirty="0">
                <a:latin typeface="Calibri (Основной текст)"/>
              </a:rPr>
              <a:t> </a:t>
            </a:r>
            <a:endParaRPr lang="ru-RU" sz="2200" dirty="0">
              <a:latin typeface="Calibri (Основной текст)"/>
            </a:endParaRPr>
          </a:p>
          <a:p>
            <a:pPr marL="0" indent="0">
              <a:buNone/>
            </a:pPr>
            <a:r>
              <a:rPr lang="en-US" sz="2200" b="0" i="0" dirty="0">
                <a:effectLst/>
                <a:latin typeface="Calibri (Основной текст)"/>
              </a:rPr>
              <a:t> /</a:t>
            </a:r>
            <a:r>
              <a:rPr lang="ru-RU" sz="2200" b="0" i="0" dirty="0">
                <a:effectLst/>
                <a:latin typeface="Calibri (Основной текст)"/>
              </a:rPr>
              <a:t>* вместо проверки на равенство Петров может быть что-то другое, например можем использовать значение, введенное в </a:t>
            </a:r>
            <a:r>
              <a:rPr lang="en-US" sz="2200" dirty="0" err="1">
                <a:latin typeface="Calibri (Основной текст)"/>
              </a:rPr>
              <a:t>TextBox</a:t>
            </a:r>
            <a:r>
              <a:rPr lang="en-US" sz="2200" dirty="0">
                <a:latin typeface="Calibri (Основной текст)"/>
              </a:rPr>
              <a:t>, </a:t>
            </a:r>
            <a:r>
              <a:rPr lang="ru-RU" sz="2200" dirty="0">
                <a:latin typeface="Calibri (Основной текст)"/>
              </a:rPr>
              <a:t>тогда проверка может иметь вид: </a:t>
            </a:r>
            <a:r>
              <a:rPr lang="en-US" sz="2200" b="0" i="0" dirty="0" err="1">
                <a:effectLst/>
                <a:latin typeface="Calibri (Основной текст)"/>
              </a:rPr>
              <a:t>s.LastName</a:t>
            </a:r>
            <a:r>
              <a:rPr lang="ru-RU" sz="2200" b="0" i="0" dirty="0">
                <a:effectLst/>
                <a:latin typeface="Calibri (Основной текст)"/>
              </a:rPr>
              <a:t>.</a:t>
            </a:r>
            <a:r>
              <a:rPr lang="en-US" sz="2200" b="0" i="0" dirty="0">
                <a:effectLst/>
                <a:latin typeface="Calibri (Основной текст)"/>
              </a:rPr>
              <a:t>Contains( </a:t>
            </a:r>
            <a:r>
              <a:rPr lang="en-US" sz="2200" b="0" i="0" dirty="0" err="1">
                <a:effectLst/>
                <a:latin typeface="Calibri (Основной текст)"/>
              </a:rPr>
              <a:t>textBoxFilter</a:t>
            </a:r>
            <a:r>
              <a:rPr lang="ru-RU" sz="2200" b="0" i="0" dirty="0">
                <a:effectLst/>
                <a:latin typeface="Calibri (Основной текст)"/>
              </a:rPr>
              <a:t>.</a:t>
            </a:r>
            <a:r>
              <a:rPr lang="en-US" sz="2200" b="0" i="0" dirty="0">
                <a:effectLst/>
                <a:latin typeface="Calibri (Основной текст)"/>
              </a:rPr>
              <a:t>Text </a:t>
            </a:r>
            <a:r>
              <a:rPr lang="ru-RU" sz="2200" b="0" i="0" dirty="0">
                <a:effectLst/>
                <a:latin typeface="Calibri (Основной текст)"/>
              </a:rPr>
              <a:t>) 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Calibri (Основной текст)"/>
              </a:rPr>
              <a:t>, </a:t>
            </a:r>
            <a:r>
              <a:rPr lang="ru-RU" sz="2200" b="0" i="0" dirty="0">
                <a:effectLst/>
                <a:latin typeface="Calibri (Основной текст)"/>
              </a:rPr>
              <a:t>где </a:t>
            </a:r>
            <a:r>
              <a:rPr lang="en-US" sz="2200" b="0" i="0" dirty="0" err="1">
                <a:effectLst/>
                <a:latin typeface="Calibri (Основной текст)"/>
              </a:rPr>
              <a:t>textBoxFilter</a:t>
            </a:r>
            <a:r>
              <a:rPr lang="en-US" sz="2200" b="0" i="0" dirty="0">
                <a:effectLst/>
                <a:latin typeface="Calibri (Основной текст)"/>
              </a:rPr>
              <a:t> – </a:t>
            </a:r>
            <a:r>
              <a:rPr lang="ru-RU" sz="2200" b="0" i="0" dirty="0">
                <a:effectLst/>
                <a:latin typeface="Calibri (Основной текст)"/>
              </a:rPr>
              <a:t>название элемента управления на форме</a:t>
            </a:r>
          </a:p>
          <a:p>
            <a:pPr marL="0" indent="0">
              <a:buNone/>
            </a:pPr>
            <a:r>
              <a:rPr lang="ru-RU" sz="2200" b="0" i="0" dirty="0">
                <a:effectLst/>
                <a:latin typeface="Calibri (Основной текст)"/>
              </a:rPr>
              <a:t>*/</a:t>
            </a:r>
            <a:endParaRPr lang="ru-RU" sz="2200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4684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8E559-4F3B-4B94-B892-25277498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729"/>
            <a:ext cx="10515600" cy="1325563"/>
          </a:xfrm>
        </p:spPr>
        <p:txBody>
          <a:bodyPr/>
          <a:lstStyle/>
          <a:p>
            <a:r>
              <a:rPr lang="en-US" dirty="0" err="1"/>
              <a:t>CollectionView</a:t>
            </a:r>
            <a:r>
              <a:rPr lang="ru-RU" dirty="0"/>
              <a:t>. Фильтрация.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5934D-6AD6-4201-A818-E7129805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148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latin typeface="Calibri (Основной текст)"/>
              </a:rPr>
              <a:t>ICollectionView</a:t>
            </a:r>
            <a:r>
              <a:rPr lang="en-US" sz="2200" dirty="0">
                <a:latin typeface="Calibri (Основной текст)"/>
              </a:rPr>
              <a:t> </a:t>
            </a:r>
            <a:r>
              <a:rPr lang="en-US" sz="2200" dirty="0" err="1">
                <a:latin typeface="Calibri (Основной текст)"/>
              </a:rPr>
              <a:t>StudentsView</a:t>
            </a:r>
            <a:r>
              <a:rPr lang="en-US" sz="2200" dirty="0">
                <a:latin typeface="Calibri (Основной текст)"/>
              </a:rPr>
              <a:t> {get;} </a:t>
            </a:r>
          </a:p>
          <a:p>
            <a:pPr marL="0" indent="0">
              <a:buNone/>
            </a:pPr>
            <a:r>
              <a:rPr lang="en-US" sz="2200" dirty="0">
                <a:latin typeface="Calibri (Основной текст)"/>
              </a:rPr>
              <a:t>private void </a:t>
            </a:r>
            <a:r>
              <a:rPr lang="en-US" sz="2200" dirty="0" err="1">
                <a:latin typeface="Calibri (Основной текст)"/>
              </a:rPr>
              <a:t>Window_Loaded</a:t>
            </a:r>
            <a:r>
              <a:rPr lang="en-US" sz="2200" dirty="0">
                <a:latin typeface="Calibri (Основной текст)"/>
              </a:rPr>
              <a:t>(object sender, </a:t>
            </a:r>
            <a:r>
              <a:rPr lang="en-US" sz="2200" dirty="0" err="1">
                <a:latin typeface="Calibri (Основной текст)"/>
              </a:rPr>
              <a:t>RoutedEventArgs</a:t>
            </a:r>
            <a:r>
              <a:rPr lang="en-US" sz="2200" dirty="0">
                <a:latin typeface="Calibri (Основной текст)"/>
              </a:rPr>
              <a:t> e)</a:t>
            </a:r>
            <a:endParaRPr lang="ru-RU" sz="2200" dirty="0">
              <a:latin typeface="Calibri (Основной текст)"/>
            </a:endParaRPr>
          </a:p>
          <a:p>
            <a:pPr marL="0" indent="0">
              <a:buNone/>
            </a:pPr>
            <a:r>
              <a:rPr lang="en-US" sz="2200" b="0" i="0" dirty="0">
                <a:effectLst/>
                <a:latin typeface="Calibri (Основной текст)"/>
              </a:rPr>
              <a:t>{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Calibri (Основной текст)"/>
              </a:rPr>
              <a:t>	</a:t>
            </a:r>
            <a:r>
              <a:rPr lang="ru-RU" sz="2200" b="0" i="0" dirty="0">
                <a:effectLst/>
                <a:latin typeface="Calibri (Основной текст)"/>
              </a:rPr>
              <a:t>//делаем выборку студентов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Calibri (Основной текст)"/>
              </a:rPr>
              <a:t>	var students = </a:t>
            </a:r>
            <a:r>
              <a:rPr lang="en-US" sz="2200" b="0" i="0" dirty="0" err="1">
                <a:effectLst/>
                <a:latin typeface="Calibri (Основной текст)"/>
              </a:rPr>
              <a:t>App.DatabaseContext.Students.ToList</a:t>
            </a:r>
            <a:r>
              <a:rPr lang="en-US" sz="2200" b="0" i="0" dirty="0">
                <a:effectLst/>
                <a:latin typeface="Calibri (Основной текст)"/>
              </a:rPr>
              <a:t>() ;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//</a:t>
            </a:r>
            <a:r>
              <a:rPr lang="ru-RU" sz="2200" b="0" i="0" dirty="0">
                <a:effectLst/>
                <a:latin typeface="Calibri (Основной текст)"/>
              </a:rPr>
              <a:t>получаем представление данных по умолчанию для этого набора:</a:t>
            </a:r>
            <a:br>
              <a:rPr lang="ru-RU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</a:t>
            </a:r>
            <a:r>
              <a:rPr lang="en-US" sz="2200" dirty="0" err="1">
                <a:latin typeface="Calibri (Основной текст)"/>
              </a:rPr>
              <a:t>StudentsView</a:t>
            </a:r>
            <a:r>
              <a:rPr lang="en-US" sz="2200" dirty="0">
                <a:latin typeface="Calibri (Основной текст)"/>
              </a:rPr>
              <a:t> </a:t>
            </a:r>
            <a:r>
              <a:rPr lang="en-US" sz="2200" b="0" i="0" dirty="0">
                <a:effectLst/>
                <a:latin typeface="Calibri (Основной текст)"/>
              </a:rPr>
              <a:t>= </a:t>
            </a:r>
            <a:r>
              <a:rPr lang="en-US" sz="2200" b="0" i="0" dirty="0" err="1">
                <a:effectLst/>
                <a:latin typeface="Calibri (Основной текст)"/>
              </a:rPr>
              <a:t>CollectionViewSource.GetDefaultView</a:t>
            </a:r>
            <a:r>
              <a:rPr lang="en-US" sz="2200" b="0" i="0" dirty="0">
                <a:effectLst/>
                <a:latin typeface="Calibri (Основной текст)"/>
              </a:rPr>
              <a:t>( students );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	</a:t>
            </a:r>
            <a:r>
              <a:rPr lang="en-US" sz="2200" b="0" i="0" dirty="0" err="1">
                <a:effectLst/>
                <a:latin typeface="Calibri (Основной текст)"/>
              </a:rPr>
              <a:t>dgStudents.ItemsSource</a:t>
            </a:r>
            <a:r>
              <a:rPr lang="en-US" sz="2200" b="0" i="0" dirty="0">
                <a:effectLst/>
                <a:latin typeface="Calibri (Основной текст)"/>
              </a:rPr>
              <a:t> = </a:t>
            </a:r>
            <a:r>
              <a:rPr lang="en-US" sz="2200" dirty="0" err="1">
                <a:latin typeface="Calibri (Основной текст)"/>
              </a:rPr>
              <a:t>StudentsView</a:t>
            </a:r>
            <a:r>
              <a:rPr lang="en-US" sz="2200" b="0" i="0" dirty="0">
                <a:effectLst/>
                <a:latin typeface="Calibri (Основной текст)"/>
              </a:rPr>
              <a:t>;</a:t>
            </a:r>
            <a:r>
              <a:rPr lang="en-US" sz="2200" dirty="0">
                <a:latin typeface="Calibri (Основной текст)"/>
              </a:rPr>
              <a:t> </a:t>
            </a:r>
            <a:br>
              <a:rPr lang="en-US" sz="2200" dirty="0">
                <a:latin typeface="Calibri (Основной текст)"/>
              </a:rPr>
            </a:br>
            <a:r>
              <a:rPr lang="en-US" sz="2200" dirty="0">
                <a:latin typeface="Calibri (Основной текст)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alibri (Основной текст)"/>
              </a:rPr>
              <a:t>private void </a:t>
            </a:r>
            <a:r>
              <a:rPr lang="en-US" sz="2200" dirty="0" err="1">
                <a:latin typeface="Calibri (Основной текст)"/>
              </a:rPr>
              <a:t>TextBox_TextChanged</a:t>
            </a:r>
            <a:r>
              <a:rPr lang="en-US" sz="2200" dirty="0">
                <a:latin typeface="Calibri (Основной текст)"/>
              </a:rPr>
              <a:t>(object sender, </a:t>
            </a:r>
            <a:r>
              <a:rPr lang="en-US" sz="2200" dirty="0" err="1">
                <a:latin typeface="Calibri (Основной текст)"/>
              </a:rPr>
              <a:t>TextChangedEventArgs</a:t>
            </a:r>
            <a:r>
              <a:rPr lang="en-US" sz="2200" dirty="0">
                <a:latin typeface="Calibri (Основной текст)"/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latin typeface="Calibri (Основной текст)"/>
              </a:rPr>
              <a:t>{</a:t>
            </a:r>
            <a:endParaRPr lang="ru-RU" sz="2200" dirty="0">
              <a:latin typeface="Calibri (Основной текст)"/>
            </a:endParaRPr>
          </a:p>
          <a:p>
            <a:pPr marL="0" indent="0">
              <a:buNone/>
            </a:pPr>
            <a:r>
              <a:rPr lang="en-US" sz="2200" dirty="0">
                <a:latin typeface="Calibri (Основной текст)"/>
              </a:rPr>
              <a:t>	</a:t>
            </a:r>
            <a:r>
              <a:rPr lang="en-US" sz="2200" dirty="0" err="1">
                <a:latin typeface="Calibri (Основной текст)"/>
              </a:rPr>
              <a:t>StudentsView.Refresh</a:t>
            </a:r>
            <a:r>
              <a:rPr lang="en-US" sz="2200" dirty="0">
                <a:latin typeface="Calibri (Основной текст)"/>
              </a:rPr>
              <a:t>();</a:t>
            </a:r>
          </a:p>
          <a:p>
            <a:pPr marL="0" indent="0">
              <a:buNone/>
            </a:pPr>
            <a:r>
              <a:rPr lang="ru-RU" sz="2200" dirty="0">
                <a:latin typeface="Calibri (Основной текст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45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C55AE-E01D-4D6F-866F-37F32297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CollectionView</a:t>
            </a:r>
            <a:r>
              <a:rPr lang="en-US" dirty="0"/>
              <a:t>. </a:t>
            </a:r>
            <a:r>
              <a:rPr lang="ru-RU" dirty="0"/>
              <a:t>Ручное создание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3176B-3990-4179-B68B-2F0B8E9D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0" i="0" dirty="0" err="1">
                <a:effectLst/>
                <a:latin typeface="Calibri (Основной текст)"/>
              </a:rPr>
              <a:t>CollectionViewSource</a:t>
            </a:r>
            <a:r>
              <a:rPr lang="en-US" sz="2200" b="0" i="0" dirty="0">
                <a:effectLst/>
                <a:latin typeface="Calibri (Основной текст)"/>
              </a:rPr>
              <a:t> </a:t>
            </a:r>
            <a:r>
              <a:rPr lang="en-US" sz="2200" b="0" i="0" dirty="0" err="1">
                <a:effectLst/>
                <a:latin typeface="Calibri (Основной текст)"/>
              </a:rPr>
              <a:t>studentsViewSource</a:t>
            </a:r>
            <a:r>
              <a:rPr lang="en-US" sz="2200" b="0" i="0" dirty="0">
                <a:effectLst/>
                <a:latin typeface="Calibri (Основной текст)"/>
              </a:rPr>
              <a:t>;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 err="1">
                <a:effectLst/>
                <a:latin typeface="Calibri (Основной текст)"/>
              </a:rPr>
              <a:t>studentViewSource</a:t>
            </a:r>
            <a:r>
              <a:rPr lang="en-US" sz="2200" b="0" i="0" dirty="0">
                <a:effectLst/>
                <a:latin typeface="Calibri (Основной текст)"/>
              </a:rPr>
              <a:t> = new </a:t>
            </a:r>
            <a:r>
              <a:rPr lang="en-US" sz="2200" b="0" i="0" dirty="0" err="1">
                <a:effectLst/>
                <a:latin typeface="Calibri (Основной текст)"/>
              </a:rPr>
              <a:t>CollectionViewSource</a:t>
            </a:r>
            <a:r>
              <a:rPr lang="en-US" sz="2200" b="0" i="0" dirty="0">
                <a:effectLst/>
                <a:latin typeface="Calibri (Основной текст)"/>
              </a:rPr>
              <a:t>();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Calibri (Основной текст)"/>
              </a:rPr>
              <a:t>//</a:t>
            </a:r>
            <a:r>
              <a:rPr lang="ru-RU" sz="2200" b="0" i="0" dirty="0">
                <a:effectLst/>
                <a:latin typeface="Calibri (Основной текст)"/>
              </a:rPr>
              <a:t>заполняем данными, в данном случае просто загружаем всех студентов</a:t>
            </a:r>
            <a:br>
              <a:rPr lang="ru-RU" sz="2200" b="0" i="0" dirty="0">
                <a:effectLst/>
                <a:latin typeface="Calibri (Основной текст)"/>
              </a:rPr>
            </a:br>
            <a:r>
              <a:rPr lang="en-US" sz="2200" b="0" i="0" dirty="0" err="1">
                <a:effectLst/>
                <a:latin typeface="Calibri (Основной текст)"/>
              </a:rPr>
              <a:t>studentViewSource.Source</a:t>
            </a:r>
            <a:r>
              <a:rPr lang="en-US" sz="2200" b="0" i="0" dirty="0">
                <a:effectLst/>
                <a:latin typeface="Calibri (Основной текст)"/>
              </a:rPr>
              <a:t> = </a:t>
            </a:r>
            <a:r>
              <a:rPr lang="en-US" sz="2200" b="0" i="0" dirty="0" err="1">
                <a:effectLst/>
                <a:latin typeface="Calibri (Основной текст)"/>
              </a:rPr>
              <a:t>App.DatabaseContext.Students.ToList</a:t>
            </a:r>
            <a:r>
              <a:rPr lang="en-US" sz="2200" b="0" i="0" dirty="0">
                <a:effectLst/>
                <a:latin typeface="Calibri (Основной текст)"/>
              </a:rPr>
              <a:t>();</a:t>
            </a:r>
            <a:br>
              <a:rPr lang="en-US" sz="2200" b="0" i="0" dirty="0">
                <a:effectLst/>
                <a:latin typeface="Calibri (Основной текст)"/>
              </a:rPr>
            </a:br>
            <a:r>
              <a:rPr lang="en-US" sz="2200" b="0" i="0" dirty="0">
                <a:effectLst/>
                <a:latin typeface="Calibri (Основной текст)"/>
              </a:rPr>
              <a:t>//</a:t>
            </a:r>
            <a:r>
              <a:rPr lang="ru-RU" sz="2200" b="0" i="0" dirty="0">
                <a:effectLst/>
                <a:latin typeface="Calibri (Основной текст)"/>
              </a:rPr>
              <a:t>и указываем в качестве источника данных для элемента </a:t>
            </a:r>
            <a:r>
              <a:rPr lang="en-US" sz="2200" b="0" i="0" dirty="0" err="1">
                <a:effectLst/>
                <a:latin typeface="Calibri (Основной текст)"/>
              </a:rPr>
              <a:t>dgStudents</a:t>
            </a:r>
            <a:r>
              <a:rPr lang="en-US" sz="2200" b="0" i="0" dirty="0">
                <a:effectLst/>
                <a:latin typeface="Calibri (Основной текст)"/>
              </a:rPr>
              <a:t> </a:t>
            </a:r>
            <a:r>
              <a:rPr lang="ru-RU" sz="2200" b="0" i="0" dirty="0">
                <a:effectLst/>
                <a:latin typeface="Calibri (Основной текст)"/>
              </a:rPr>
              <a:t>представление данных:</a:t>
            </a:r>
            <a:endParaRPr lang="en-US" sz="2200" b="0" i="0" dirty="0">
              <a:effectLst/>
              <a:latin typeface="Calibri (Основной текст)"/>
            </a:endParaRPr>
          </a:p>
          <a:p>
            <a:pPr marL="0" indent="0">
              <a:buNone/>
            </a:pPr>
            <a:r>
              <a:rPr lang="en-US" sz="2200" dirty="0" err="1">
                <a:latin typeface="Calibri (Основной текст)"/>
              </a:rPr>
              <a:t>StudentsView</a:t>
            </a:r>
            <a:r>
              <a:rPr lang="en-US" sz="2200" dirty="0">
                <a:latin typeface="Calibri (Основной текст)"/>
              </a:rPr>
              <a:t> = </a:t>
            </a:r>
            <a:r>
              <a:rPr lang="en-US" sz="2200" b="0" i="0" dirty="0" err="1">
                <a:effectLst/>
                <a:latin typeface="Calibri (Основной текст)"/>
              </a:rPr>
              <a:t>studentViewSource.View</a:t>
            </a:r>
            <a:r>
              <a:rPr lang="en-US" sz="2200" b="0" i="0" dirty="0">
                <a:effectLst/>
                <a:latin typeface="Calibri (Основной текст)"/>
              </a:rPr>
              <a:t>;</a:t>
            </a:r>
            <a:br>
              <a:rPr lang="ru-RU" sz="2200" b="0" i="0" dirty="0">
                <a:effectLst/>
                <a:latin typeface="Calibri (Основной текст)"/>
              </a:rPr>
            </a:br>
            <a:r>
              <a:rPr lang="en-US" sz="2200" b="0" i="0" dirty="0" err="1">
                <a:effectLst/>
                <a:latin typeface="Calibri (Основной текст)"/>
              </a:rPr>
              <a:t>dgStudents.ItemsSource</a:t>
            </a:r>
            <a:r>
              <a:rPr lang="en-US" sz="2200" b="0" i="0" dirty="0">
                <a:effectLst/>
                <a:latin typeface="Calibri (Основной текст)"/>
              </a:rPr>
              <a:t> = </a:t>
            </a:r>
            <a:r>
              <a:rPr lang="en-US" sz="2200" dirty="0" err="1">
                <a:latin typeface="Calibri (Основной текст)"/>
              </a:rPr>
              <a:t>StudentsView</a:t>
            </a:r>
            <a:r>
              <a:rPr lang="en-US" sz="2200" b="0" i="0" dirty="0">
                <a:effectLst/>
                <a:latin typeface="Calibri (Основной текст)"/>
              </a:rPr>
              <a:t>;</a:t>
            </a:r>
            <a:r>
              <a:rPr lang="en-US" sz="2200" dirty="0">
                <a:latin typeface="Calibri (Основной текст)"/>
              </a:rPr>
              <a:t> 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4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D0282-5096-448B-9DBC-6FDE20AD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Вспомнить все…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970B6-E00B-4F26-BB65-5F92037E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Описать БД, </a:t>
            </a:r>
            <a:r>
              <a:rPr lang="ru-RU" dirty="0" err="1"/>
              <a:t>состояющую</a:t>
            </a:r>
            <a:r>
              <a:rPr lang="ru-RU" dirty="0"/>
              <a:t> из 2х таблиц:</a:t>
            </a:r>
          </a:p>
          <a:p>
            <a:pPr lvl="1"/>
            <a:r>
              <a:rPr lang="ru-RU" dirty="0"/>
              <a:t>Кофе (название, цена, описание, ссылка на изображение);</a:t>
            </a:r>
          </a:p>
          <a:p>
            <a:pPr lvl="1"/>
            <a:r>
              <a:rPr lang="ru-RU" dirty="0"/>
              <a:t>Совместимые добавки (название, цена, кофе).</a:t>
            </a:r>
          </a:p>
          <a:p>
            <a:r>
              <a:rPr lang="ru-RU" dirty="0"/>
              <a:t>Описать форму на </a:t>
            </a:r>
            <a:r>
              <a:rPr lang="en-US" dirty="0"/>
              <a:t>WPF </a:t>
            </a:r>
            <a:r>
              <a:rPr lang="ru-RU" dirty="0"/>
              <a:t>для просмотра списка кофе + возможных добавок для него.</a:t>
            </a:r>
          </a:p>
        </p:txBody>
      </p:sp>
    </p:spTree>
    <p:extLst>
      <p:ext uri="{BB962C8B-B14F-4D97-AF65-F5344CB8AC3E}">
        <p14:creationId xmlns:p14="http://schemas.microsoft.com/office/powerpoint/2010/main" val="155515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769AA-B79D-4460-B379-889ED372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CollectionView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AC200C-BBC4-4826-BED7-3A67E3E2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11562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Свойства </a:t>
            </a:r>
            <a:r>
              <a:rPr lang="en-US" dirty="0" err="1"/>
              <a:t>ICollectionView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– </a:t>
            </a:r>
            <a:r>
              <a:rPr lang="ru-RU" dirty="0"/>
              <a:t>ссылка на метод </a:t>
            </a:r>
            <a:r>
              <a:rPr lang="en-US" dirty="0"/>
              <a:t>bool (object), </a:t>
            </a:r>
            <a:r>
              <a:rPr lang="ru-RU" dirty="0"/>
              <a:t>выполняющий отбор объектов при фильтрации. Если метод возвращает </a:t>
            </a:r>
            <a:r>
              <a:rPr lang="en-US" dirty="0"/>
              <a:t>true, </a:t>
            </a:r>
            <a:r>
              <a:rPr lang="ru-RU" dirty="0"/>
              <a:t>объект попадает в результирующую коллекцию, иначе – нет</a:t>
            </a:r>
            <a:endParaRPr lang="en-US" dirty="0"/>
          </a:p>
          <a:p>
            <a:pPr lvl="1"/>
            <a:r>
              <a:rPr lang="en-US" dirty="0" err="1"/>
              <a:t>SortDescriptions</a:t>
            </a:r>
            <a:r>
              <a:rPr lang="en-US" dirty="0"/>
              <a:t> – </a:t>
            </a:r>
            <a:r>
              <a:rPr lang="ru-RU" dirty="0"/>
              <a:t>направление сортировки (если нужно: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StudentsView.SortDescriptions.Add</a:t>
            </a:r>
            <a:r>
              <a:rPr lang="en-US" dirty="0"/>
              <a:t>( </a:t>
            </a:r>
          </a:p>
          <a:p>
            <a:pPr marL="457200" lvl="1" indent="0">
              <a:buNone/>
            </a:pPr>
            <a:r>
              <a:rPr lang="en-US" dirty="0"/>
              <a:t>                new </a:t>
            </a:r>
            <a:r>
              <a:rPr lang="en-US" dirty="0" err="1"/>
              <a:t>SortDescription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 </a:t>
            </a:r>
            <a:r>
              <a:rPr lang="en-US" dirty="0" err="1"/>
              <a:t>ListSortDirection.Ascending</a:t>
            </a:r>
            <a:r>
              <a:rPr lang="en-US" dirty="0"/>
              <a:t> );</a:t>
            </a:r>
          </a:p>
          <a:p>
            <a:pPr marL="457200" lvl="1" indent="0">
              <a:buNone/>
            </a:pPr>
            <a:r>
              <a:rPr lang="en-US" dirty="0" err="1"/>
              <a:t>StudentsView.SortDescriptions.Add</a:t>
            </a:r>
            <a:r>
              <a:rPr lang="en-US" dirty="0"/>
              <a:t>( </a:t>
            </a:r>
          </a:p>
          <a:p>
            <a:pPr marL="457200" lvl="1" indent="0">
              <a:buNone/>
            </a:pPr>
            <a:r>
              <a:rPr lang="en-US" dirty="0"/>
              <a:t>                new </a:t>
            </a:r>
            <a:r>
              <a:rPr lang="en-US" dirty="0" err="1"/>
              <a:t>SortDescription</a:t>
            </a:r>
            <a:r>
              <a:rPr lang="en-US" dirty="0"/>
              <a:t>("FirstName", </a:t>
            </a:r>
            <a:r>
              <a:rPr lang="en-US" dirty="0" err="1"/>
              <a:t>ListSortDirection.Ascending</a:t>
            </a:r>
            <a:r>
              <a:rPr lang="en-US" dirty="0"/>
              <a:t> );</a:t>
            </a:r>
            <a:endParaRPr lang="ru-RU" dirty="0"/>
          </a:p>
          <a:p>
            <a:pPr lvl="1"/>
            <a:r>
              <a:rPr lang="en-US" dirty="0" err="1"/>
              <a:t>GroupDescriptions</a:t>
            </a:r>
            <a:r>
              <a:rPr lang="ru-RU" dirty="0"/>
              <a:t> – поля для группировки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56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36F85-6008-4DBE-8562-B51D2AE7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8DF82-9434-4AA0-B4D8-8C9560B5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/>
              <a:t>Представляет собой отдельный </a:t>
            </a:r>
            <a:r>
              <a:rPr lang="ru-RU" i="1" dirty="0" err="1"/>
              <a:t>классс</a:t>
            </a:r>
            <a:r>
              <a:rPr lang="ru-RU" dirty="0"/>
              <a:t>, в котором содержится вся логика построения графического интерфейса и ссылка на модель, поэтому он выступает в качестве модели для представления. </a:t>
            </a:r>
          </a:p>
          <a:p>
            <a:r>
              <a:rPr lang="ru-RU" dirty="0" err="1"/>
              <a:t>ViewModel</a:t>
            </a:r>
            <a:r>
              <a:rPr lang="ru-RU" dirty="0"/>
              <a:t> также содержит логику по получению данных из модели, которые потом передаются в представление. И также </a:t>
            </a:r>
            <a:r>
              <a:rPr lang="ru-RU" dirty="0" err="1"/>
              <a:t>VewModel</a:t>
            </a:r>
            <a:r>
              <a:rPr lang="ru-RU" dirty="0"/>
              <a:t> определяет логику по обновлению данных в модели.</a:t>
            </a:r>
          </a:p>
          <a:p>
            <a:r>
              <a:rPr lang="ru-RU" dirty="0" err="1"/>
              <a:t>ViewModel</a:t>
            </a:r>
            <a:r>
              <a:rPr lang="ru-RU" dirty="0"/>
              <a:t> или модель представления связывает модель и представление через механизм привязки данных, при этом не важно, как выглядит представление, какие элементы управления выбраны для отображения того или иного свойства.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88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E625E-CE24-482C-B681-09FACFB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36EB1-3D51-4D18-8EBB-A2E68F8B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визуальные компоненты (например кнопки), не используют события, представление взаимодействует с </a:t>
            </a:r>
            <a:r>
              <a:rPr lang="ru-RU" dirty="0" err="1"/>
              <a:t>ViewModel</a:t>
            </a:r>
            <a:r>
              <a:rPr lang="ru-RU" dirty="0"/>
              <a:t> посредством команд.</a:t>
            </a:r>
          </a:p>
          <a:p>
            <a:r>
              <a:rPr lang="ru-RU" dirty="0"/>
              <a:t>например, пользователь хочет сохранить введенные в текстовое поле данные. Он нажимает на кнопку и тем самым отправляет команду во </a:t>
            </a:r>
            <a:r>
              <a:rPr lang="ru-RU" dirty="0" err="1"/>
              <a:t>ViewModel</a:t>
            </a:r>
            <a:r>
              <a:rPr lang="ru-RU" dirty="0"/>
              <a:t>. А </a:t>
            </a:r>
            <a:r>
              <a:rPr lang="ru-RU" dirty="0" err="1"/>
              <a:t>ViewModel</a:t>
            </a:r>
            <a:r>
              <a:rPr lang="ru-RU" dirty="0"/>
              <a:t> уже получает переданные данные и в соответствии с ними обновляет модель.</a:t>
            </a:r>
          </a:p>
        </p:txBody>
      </p:sp>
    </p:spTree>
    <p:extLst>
      <p:ext uri="{BB962C8B-B14F-4D97-AF65-F5344CB8AC3E}">
        <p14:creationId xmlns:p14="http://schemas.microsoft.com/office/powerpoint/2010/main" val="2733600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C611C-1118-4A05-9E2C-B0BFC58A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BE71-3BA4-423F-8FEA-D98A7BAF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итогом применения паттерна MVVM является функциональное разделение приложения на три компонента, которые проще разрабатывать и тестировать, а также в дальнейшем модифицировать и поддерживать.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473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5C11BD-6FC6-40E3-9C53-F834E420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2" y="256355"/>
            <a:ext cx="11232877" cy="6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9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A5684-F55C-46C0-8BF6-3B7F374A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446900-E2AE-4E7D-AADA-5B7CC360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для биндинга:</a:t>
            </a:r>
          </a:p>
          <a:p>
            <a:pPr lvl="1"/>
            <a:r>
              <a:rPr lang="ru-RU" dirty="0"/>
              <a:t>Список групп</a:t>
            </a:r>
          </a:p>
          <a:p>
            <a:pPr lvl="1"/>
            <a:r>
              <a:rPr lang="ru-RU" dirty="0"/>
              <a:t>Выбранную группу</a:t>
            </a:r>
          </a:p>
          <a:p>
            <a:pPr lvl="1"/>
            <a:r>
              <a:rPr lang="ru-RU" dirty="0"/>
              <a:t>Список студентов</a:t>
            </a:r>
          </a:p>
          <a:p>
            <a:pPr lvl="1"/>
            <a:r>
              <a:rPr lang="ru-RU" dirty="0"/>
              <a:t>Выбранный студент</a:t>
            </a:r>
          </a:p>
          <a:p>
            <a:pPr lvl="1"/>
            <a:r>
              <a:rPr lang="ru-RU" dirty="0"/>
              <a:t>Значение фильтра (для поиска по фамилии)</a:t>
            </a:r>
          </a:p>
          <a:p>
            <a:r>
              <a:rPr lang="ru-RU" dirty="0"/>
              <a:t>Действия (команды):</a:t>
            </a:r>
          </a:p>
          <a:p>
            <a:pPr lvl="1"/>
            <a:r>
              <a:rPr lang="ru-RU" dirty="0"/>
              <a:t>Добавление</a:t>
            </a:r>
            <a:r>
              <a:rPr lang="en-US" dirty="0"/>
              <a:t>/</a:t>
            </a:r>
            <a:r>
              <a:rPr lang="ru-RU" dirty="0"/>
              <a:t>удаление студента</a:t>
            </a:r>
          </a:p>
          <a:p>
            <a:pPr lvl="1"/>
            <a:r>
              <a:rPr lang="ru-RU" dirty="0"/>
              <a:t>Сохранение</a:t>
            </a:r>
            <a:r>
              <a:rPr lang="en-US" dirty="0"/>
              <a:t>/</a:t>
            </a:r>
            <a:r>
              <a:rPr lang="ru-RU" dirty="0"/>
              <a:t>отмена изменений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92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8553E-57E5-494B-90BB-B1918C2E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E0D5C-9096-41AA-A203-5C8313FF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Пример…</a:t>
            </a:r>
          </a:p>
        </p:txBody>
      </p:sp>
    </p:spTree>
    <p:extLst>
      <p:ext uri="{BB962C8B-B14F-4D97-AF65-F5344CB8AC3E}">
        <p14:creationId xmlns:p14="http://schemas.microsoft.com/office/powerpoint/2010/main" val="174018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B1FCE-7586-419E-BDA2-B97581FF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1273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Уведомление об изменении на стороне источника данных. Интерфейс </a:t>
            </a:r>
            <a:r>
              <a:rPr lang="ru-RU" dirty="0" err="1"/>
              <a:t>INotifyPropertyChanged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AB692-09AF-45C6-A3D1-CA0D7CE9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содержит событие </a:t>
            </a:r>
            <a:r>
              <a:rPr lang="en-US" dirty="0" err="1"/>
              <a:t>PropertyChanged</a:t>
            </a:r>
            <a:r>
              <a:rPr lang="ru-RU" dirty="0"/>
              <a:t>, позволяющее уведомить подписчиком об изменении свойств объекта;</a:t>
            </a:r>
          </a:p>
          <a:p>
            <a:r>
              <a:rPr lang="ru-RU" dirty="0"/>
              <a:t>при обновлении значения свойства, для которого нужна логика обновления представления, необходимо вызвать это событие.</a:t>
            </a:r>
          </a:p>
          <a:p>
            <a:r>
              <a:rPr lang="ru-RU" dirty="0"/>
              <a:t>в </a:t>
            </a:r>
            <a:r>
              <a:rPr lang="en-US" dirty="0"/>
              <a:t>WPF </a:t>
            </a:r>
            <a:r>
              <a:rPr lang="ru-RU" dirty="0"/>
              <a:t>при использовании в качестве </a:t>
            </a:r>
            <a:r>
              <a:rPr lang="en-US" dirty="0" err="1"/>
              <a:t>DataContext</a:t>
            </a:r>
            <a:r>
              <a:rPr lang="en-US" dirty="0"/>
              <a:t>’</a:t>
            </a:r>
            <a:r>
              <a:rPr lang="ru-RU" dirty="0"/>
              <a:t>а объекта, реализующего </a:t>
            </a:r>
            <a:r>
              <a:rPr lang="ru-RU" dirty="0" err="1"/>
              <a:t>INotifyPropertyChanged</a:t>
            </a:r>
            <a:r>
              <a:rPr lang="ru-RU" dirty="0"/>
              <a:t> подписчиком по умолчанию является сама форма.</a:t>
            </a:r>
          </a:p>
        </p:txBody>
      </p:sp>
    </p:spTree>
    <p:extLst>
      <p:ext uri="{BB962C8B-B14F-4D97-AF65-F5344CB8AC3E}">
        <p14:creationId xmlns:p14="http://schemas.microsoft.com/office/powerpoint/2010/main" val="2068783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EBE3079-0DBC-414A-9FB1-77780B68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" y="355002"/>
            <a:ext cx="12295991" cy="660519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Как правило можно использовать стандартную реализацию интерфейса: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SomeObject</a:t>
            </a:r>
            <a:r>
              <a:rPr lang="en-US" dirty="0"/>
              <a:t> : </a:t>
            </a:r>
            <a:r>
              <a:rPr lang="en-US" dirty="0" err="1"/>
              <a:t>INotifyPropertyChanged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event </a:t>
            </a:r>
            <a:r>
              <a:rPr lang="en-US" dirty="0" err="1"/>
              <a:t>PropertyChangedEventHandler</a:t>
            </a:r>
            <a:r>
              <a:rPr lang="en-US" dirty="0"/>
              <a:t> </a:t>
            </a:r>
            <a:r>
              <a:rPr lang="en-US" dirty="0" err="1"/>
              <a:t>PropertyChanged</a:t>
            </a:r>
            <a:r>
              <a:rPr lang="en-US" dirty="0"/>
              <a:t>;	</a:t>
            </a:r>
          </a:p>
          <a:p>
            <a:pPr marL="0" indent="0">
              <a:buNone/>
            </a:pPr>
            <a:r>
              <a:rPr lang="en-US" dirty="0"/>
              <a:t>    private void </a:t>
            </a:r>
            <a:r>
              <a:rPr lang="en-US" dirty="0" err="1"/>
              <a:t>NotifyPropertyChanged</a:t>
            </a:r>
            <a:r>
              <a:rPr lang="en-US" dirty="0"/>
              <a:t>([</a:t>
            </a:r>
            <a:r>
              <a:rPr lang="en-US" dirty="0" err="1"/>
              <a:t>CallerMemberName</a:t>
            </a:r>
            <a:r>
              <a:rPr lang="en-US" dirty="0"/>
              <a:t>] String </a:t>
            </a:r>
            <a:r>
              <a:rPr lang="en-US" dirty="0" err="1"/>
              <a:t>propertyName</a:t>
            </a:r>
            <a:r>
              <a:rPr lang="en-US" dirty="0"/>
              <a:t> = "")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PropertyChanged</a:t>
            </a:r>
            <a:r>
              <a:rPr lang="en-US" dirty="0"/>
              <a:t>?.Invoke(this, new </a:t>
            </a:r>
            <a:r>
              <a:rPr lang="en-US" dirty="0" err="1"/>
              <a:t>PropertyChangedEventArgs</a:t>
            </a:r>
            <a:r>
              <a:rPr lang="en-US" dirty="0"/>
              <a:t>(</a:t>
            </a:r>
            <a:r>
              <a:rPr lang="en-US" dirty="0" err="1"/>
              <a:t>propertyName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private string _name = </a:t>
            </a:r>
            <a:r>
              <a:rPr lang="en-US" dirty="0" err="1"/>
              <a:t>String.Empty</a:t>
            </a:r>
            <a:r>
              <a:rPr lang="en-US" dirty="0"/>
              <a:t>;   </a:t>
            </a:r>
          </a:p>
          <a:p>
            <a:pPr marL="0" indent="0">
              <a:buNone/>
            </a:pPr>
            <a:r>
              <a:rPr lang="en-US" dirty="0"/>
              <a:t>    public string Name</a:t>
            </a:r>
          </a:p>
          <a:p>
            <a:pPr marL="0" indent="0">
              <a:buNone/>
            </a:pPr>
            <a:r>
              <a:rPr lang="en-US" dirty="0"/>
              <a:t>    {   get { return _name; }</a:t>
            </a:r>
          </a:p>
          <a:p>
            <a:pPr marL="0" indent="0">
              <a:buNone/>
            </a:pPr>
            <a:r>
              <a:rPr lang="en-US" dirty="0"/>
              <a:t>         set {</a:t>
            </a:r>
          </a:p>
          <a:p>
            <a:pPr marL="0" indent="0">
              <a:buNone/>
            </a:pPr>
            <a:r>
              <a:rPr lang="en-US" dirty="0"/>
              <a:t>	if( _name != value ){</a:t>
            </a:r>
          </a:p>
          <a:p>
            <a:pPr marL="0" indent="0">
              <a:buNone/>
            </a:pPr>
            <a:r>
              <a:rPr lang="en-US" dirty="0"/>
              <a:t>	    _name = value;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NotifyPropertyChanged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  }}</a:t>
            </a:r>
          </a:p>
          <a:p>
            <a:pPr marL="0" indent="0">
              <a:buNone/>
            </a:pPr>
            <a:r>
              <a:rPr lang="en-US" dirty="0"/>
              <a:t>      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037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0A4B7-393B-4AE7-BDC1-5F2EFB99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5" y="386640"/>
            <a:ext cx="11844169" cy="1325563"/>
          </a:xfrm>
        </p:spPr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r>
              <a:rPr lang="ru-RU" dirty="0"/>
              <a:t>. Команды.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A5F71-111F-4B66-AFEF-D99BB5810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1" y="1825625"/>
            <a:ext cx="12059321" cy="4351338"/>
          </a:xfrm>
        </p:spPr>
        <p:txBody>
          <a:bodyPr/>
          <a:lstStyle/>
          <a:p>
            <a:r>
              <a:rPr lang="ru-RU" dirty="0"/>
              <a:t>В качестве команды могут выступать объекты классов, реализующих:</a:t>
            </a:r>
          </a:p>
          <a:p>
            <a:pPr marL="0" indent="0">
              <a:buNone/>
            </a:pPr>
            <a:r>
              <a:rPr lang="en-US" dirty="0"/>
              <a:t>public interface I</a:t>
            </a:r>
            <a:r>
              <a:rPr lang="ru-RU" dirty="0"/>
              <a:t>С</a:t>
            </a:r>
            <a:r>
              <a:rPr lang="en-US" dirty="0" err="1"/>
              <a:t>ommand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bool </a:t>
            </a:r>
            <a:r>
              <a:rPr lang="en-US" dirty="0" err="1"/>
              <a:t>CanExecute</a:t>
            </a:r>
            <a:r>
              <a:rPr lang="en-US" dirty="0"/>
              <a:t> (object parameter);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команда </a:t>
            </a:r>
            <a:r>
              <a:rPr lang="ru-RU" dirty="0" err="1"/>
              <a:t>м.б</a:t>
            </a:r>
            <a:r>
              <a:rPr lang="ru-RU" dirty="0"/>
              <a:t>. выполнена? </a:t>
            </a:r>
          </a:p>
          <a:p>
            <a:pPr marL="0" indent="0">
              <a:buNone/>
            </a:pPr>
            <a:r>
              <a:rPr lang="en-US" dirty="0"/>
              <a:t> void Execute (object parameter);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логика работы команды</a:t>
            </a:r>
          </a:p>
          <a:p>
            <a:pPr marL="0" indent="0">
              <a:buNone/>
            </a:pPr>
            <a:r>
              <a:rPr lang="en-US" dirty="0"/>
              <a:t> event </a:t>
            </a:r>
            <a:r>
              <a:rPr lang="en-US" dirty="0" err="1"/>
              <a:t>EventHandler</a:t>
            </a:r>
            <a:r>
              <a:rPr lang="en-US" dirty="0"/>
              <a:t> </a:t>
            </a:r>
            <a:r>
              <a:rPr lang="en-US" dirty="0" err="1"/>
              <a:t>CanExecuteChanged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событие изменения </a:t>
            </a:r>
            <a:r>
              <a:rPr lang="en-US" dirty="0" err="1"/>
              <a:t>CanExecute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1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21715-D239-486B-960A-BAAD5425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E2823-2BED-4140-B4E8-F7360385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запросов к коллекциям.</a:t>
            </a:r>
          </a:p>
          <a:p>
            <a:r>
              <a:rPr lang="ru-RU" dirty="0"/>
              <a:t>При использовании </a:t>
            </a:r>
            <a:r>
              <a:rPr lang="en-US" dirty="0"/>
              <a:t>LINQ </a:t>
            </a:r>
            <a:r>
              <a:rPr lang="ru-RU" dirty="0"/>
              <a:t>к объектам контекста БД автоматически генерируется </a:t>
            </a:r>
            <a:r>
              <a:rPr lang="en-US" dirty="0"/>
              <a:t>SQL </a:t>
            </a:r>
            <a:r>
              <a:rPr lang="ru-RU" dirty="0"/>
              <a:t>запрос, результат выполнения которого конвертируется во множество объектов заданного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728818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EBACE-E687-4297-8105-30AF3572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365125"/>
            <a:ext cx="11672047" cy="1325563"/>
          </a:xfrm>
        </p:spPr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r>
              <a:rPr lang="ru-RU" dirty="0"/>
              <a:t>. Команды.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3468C-562F-48A1-8A8E-5970B571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825625"/>
            <a:ext cx="1103107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WPF</a:t>
            </a:r>
            <a:r>
              <a:rPr lang="ru-RU" dirty="0"/>
              <a:t>, как правило, можно использовать реализацию в виде класса </a:t>
            </a:r>
            <a:r>
              <a:rPr lang="en-US" dirty="0" err="1"/>
              <a:t>RelayCommand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https://metanit.com/sharp/wpf/22.3.php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865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BD552-B82B-40AC-982D-76544C2B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r>
              <a:rPr lang="ru-RU" dirty="0"/>
              <a:t>. Применение команд.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E4594-5BB8-4994-9C6F-9E0414F3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74"/>
            <a:ext cx="10515600" cy="51529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RelayCommand</a:t>
            </a:r>
            <a:r>
              <a:rPr lang="en-US" dirty="0"/>
              <a:t> </a:t>
            </a:r>
            <a:r>
              <a:rPr lang="en-US" dirty="0" err="1"/>
              <a:t>addCommand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RelayCommand</a:t>
            </a:r>
            <a:r>
              <a:rPr lang="en-US" dirty="0"/>
              <a:t> </a:t>
            </a:r>
            <a:r>
              <a:rPr lang="en-US" dirty="0" err="1"/>
              <a:t>AddCommand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get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addCommand</a:t>
            </a:r>
            <a:r>
              <a:rPr lang="en-US" dirty="0"/>
              <a:t> ??</a:t>
            </a:r>
          </a:p>
          <a:p>
            <a:pPr marL="0" indent="0">
              <a:buNone/>
            </a:pPr>
            <a:r>
              <a:rPr lang="en-US" dirty="0"/>
              <a:t>          (</a:t>
            </a:r>
            <a:r>
              <a:rPr lang="en-US" dirty="0" err="1"/>
              <a:t>addCommand</a:t>
            </a:r>
            <a:r>
              <a:rPr lang="en-US" dirty="0"/>
              <a:t> = new </a:t>
            </a:r>
            <a:r>
              <a:rPr lang="en-US" dirty="0" err="1"/>
              <a:t>RelayCommand</a:t>
            </a:r>
            <a:r>
              <a:rPr lang="en-US" dirty="0"/>
              <a:t>(obj =&gt;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  Student </a:t>
            </a:r>
            <a:r>
              <a:rPr lang="en-US" dirty="0" err="1"/>
              <a:t>student</a:t>
            </a:r>
            <a:r>
              <a:rPr lang="en-US" dirty="0"/>
              <a:t> = new Student();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SelectedGroup.Add</a:t>
            </a:r>
            <a:r>
              <a:rPr lang="en-US" dirty="0"/>
              <a:t>(student);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StudentsView.Refresh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}));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60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AB0EC-C5A5-4433-95B2-0BEFADD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представления </a:t>
            </a:r>
            <a:r>
              <a:rPr lang="en-US" dirty="0"/>
              <a:t>(</a:t>
            </a:r>
            <a:r>
              <a:rPr lang="en-US" dirty="0" err="1"/>
              <a:t>ViewModel</a:t>
            </a:r>
            <a:r>
              <a:rPr lang="en-US" dirty="0"/>
              <a:t>)</a:t>
            </a:r>
            <a:r>
              <a:rPr lang="ru-RU" dirty="0"/>
              <a:t>. Применение команд.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C71CC-CA5F-427E-A807-6ADC2221E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3" y="1825625"/>
            <a:ext cx="10955767" cy="48441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RelayCommand</a:t>
            </a:r>
            <a:r>
              <a:rPr lang="en-US" dirty="0"/>
              <a:t> </a:t>
            </a:r>
            <a:r>
              <a:rPr lang="en-US" dirty="0" err="1"/>
              <a:t>removeCommand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RelayCommand</a:t>
            </a:r>
            <a:r>
              <a:rPr lang="en-US" dirty="0"/>
              <a:t> </a:t>
            </a:r>
            <a:r>
              <a:rPr lang="en-US" dirty="0" err="1"/>
              <a:t>RemoveCommand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get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removeCommand</a:t>
            </a:r>
            <a:r>
              <a:rPr lang="en-US" dirty="0"/>
              <a:t> ??</a:t>
            </a:r>
          </a:p>
          <a:p>
            <a:pPr marL="0" indent="0">
              <a:buNone/>
            </a:pPr>
            <a:r>
              <a:rPr lang="en-US" dirty="0"/>
              <a:t>          (</a:t>
            </a:r>
            <a:r>
              <a:rPr lang="en-US" dirty="0" err="1"/>
              <a:t>removeCommand</a:t>
            </a:r>
            <a:r>
              <a:rPr lang="en-US" dirty="0"/>
              <a:t> = new </a:t>
            </a:r>
            <a:r>
              <a:rPr lang="en-US" dirty="0" err="1"/>
              <a:t>removeCommand</a:t>
            </a:r>
            <a:r>
              <a:rPr lang="en-US" dirty="0"/>
              <a:t>(obj =&gt;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DbContext.Students.Remove</a:t>
            </a:r>
            <a:r>
              <a:rPr lang="en-US" dirty="0"/>
              <a:t>( </a:t>
            </a:r>
            <a:r>
              <a:rPr lang="en-US" dirty="0" err="1"/>
              <a:t>SelectedStudent</a:t>
            </a:r>
            <a:r>
              <a:rPr lang="en-US" dirty="0"/>
              <a:t>);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StudentsView.Refresh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DbContext.SaveChanges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},</a:t>
            </a:r>
          </a:p>
          <a:p>
            <a:pPr marL="0" indent="0">
              <a:buNone/>
            </a:pPr>
            <a:r>
              <a:rPr lang="en-US" dirty="0"/>
              <a:t>          (obj) =&gt; </a:t>
            </a:r>
            <a:r>
              <a:rPr lang="en-US" dirty="0" err="1"/>
              <a:t>SelectedStudent</a:t>
            </a:r>
            <a:r>
              <a:rPr lang="en-US" dirty="0"/>
              <a:t> != null )); //</a:t>
            </a:r>
            <a:r>
              <a:rPr lang="ru-RU" dirty="0"/>
              <a:t>команда </a:t>
            </a:r>
            <a:r>
              <a:rPr lang="ru-RU" dirty="0" err="1"/>
              <a:t>м.б</a:t>
            </a:r>
            <a:r>
              <a:rPr lang="ru-RU" dirty="0"/>
              <a:t>. выполнена только если выбран студент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14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8ED96-C08B-4491-B291-12B80A79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4C8E01-368F-4E6E-B39D-02D6C840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803"/>
            <a:ext cx="10515600" cy="5119071"/>
          </a:xfrm>
        </p:spPr>
        <p:txBody>
          <a:bodyPr>
            <a:normAutofit fontScale="92500"/>
          </a:bodyPr>
          <a:lstStyle/>
          <a:p>
            <a:r>
              <a:rPr lang="en-US" dirty="0"/>
              <a:t>Select – </a:t>
            </a:r>
            <a:r>
              <a:rPr lang="ru-RU" dirty="0"/>
              <a:t>преобразование выбранных данных (выборка не всего объекта, а только части его полей);</a:t>
            </a:r>
          </a:p>
          <a:p>
            <a:r>
              <a:rPr lang="en-US" dirty="0" err="1"/>
              <a:t>SelectMany</a:t>
            </a:r>
            <a:r>
              <a:rPr lang="en-US" dirty="0"/>
              <a:t> – </a:t>
            </a:r>
            <a:r>
              <a:rPr lang="ru-RU" dirty="0"/>
              <a:t>выборка множества объектов из одного и объединение результирующих коллекций;</a:t>
            </a:r>
          </a:p>
          <a:p>
            <a:r>
              <a:rPr lang="en-US" dirty="0"/>
              <a:t>Where</a:t>
            </a:r>
            <a:r>
              <a:rPr lang="ru-RU" dirty="0"/>
              <a:t> – фильтрация (поиск) – отбор объектов, удовлетворяющих заданным критериям;</a:t>
            </a:r>
          </a:p>
          <a:p>
            <a:r>
              <a:rPr lang="en-US" dirty="0" err="1"/>
              <a:t>FirstOrDefault</a:t>
            </a:r>
            <a:r>
              <a:rPr lang="en-US" dirty="0"/>
              <a:t>, First, </a:t>
            </a:r>
            <a:r>
              <a:rPr lang="en-US" dirty="0" err="1"/>
              <a:t>SingleOrDefault</a:t>
            </a:r>
            <a:r>
              <a:rPr lang="en-US" dirty="0"/>
              <a:t>, Single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получение </a:t>
            </a:r>
            <a:r>
              <a:rPr lang="ru-RU" dirty="0" err="1"/>
              <a:t>первогоили</a:t>
            </a:r>
            <a:r>
              <a:rPr lang="ru-RU" dirty="0"/>
              <a:t> единственного объекта, удовлетворяющего переданному условию;</a:t>
            </a:r>
          </a:p>
          <a:p>
            <a:r>
              <a:rPr lang="en-US" dirty="0" err="1"/>
              <a:t>OrderBy</a:t>
            </a:r>
            <a:r>
              <a:rPr lang="ru-RU" dirty="0"/>
              <a:t>, </a:t>
            </a:r>
            <a:r>
              <a:rPr lang="en-US" dirty="0" err="1"/>
              <a:t>ThenBy</a:t>
            </a:r>
            <a:r>
              <a:rPr lang="ru-RU" dirty="0"/>
              <a:t>, </a:t>
            </a:r>
            <a:r>
              <a:rPr lang="en-US" dirty="0" err="1"/>
              <a:t>OrderByDescending</a:t>
            </a:r>
            <a:r>
              <a:rPr lang="ru-RU" dirty="0"/>
              <a:t>, </a:t>
            </a:r>
            <a:r>
              <a:rPr lang="en-US" dirty="0" err="1"/>
              <a:t>ThenByDescending</a:t>
            </a:r>
            <a:r>
              <a:rPr lang="en-US" dirty="0"/>
              <a:t> – </a:t>
            </a:r>
            <a:r>
              <a:rPr lang="ru-RU" dirty="0"/>
              <a:t>сортировка</a:t>
            </a:r>
            <a:r>
              <a:rPr lang="en-US" dirty="0"/>
              <a:t>;</a:t>
            </a:r>
          </a:p>
          <a:p>
            <a:r>
              <a:rPr lang="en-US" dirty="0" err="1"/>
              <a:t>ToArray</a:t>
            </a:r>
            <a:r>
              <a:rPr lang="en-US" dirty="0"/>
              <a:t>, </a:t>
            </a:r>
            <a:r>
              <a:rPr lang="en-US" dirty="0" err="1"/>
              <a:t>ToList</a:t>
            </a:r>
            <a:r>
              <a:rPr lang="en-US" dirty="0"/>
              <a:t> – </a:t>
            </a:r>
            <a:r>
              <a:rPr lang="ru-RU" dirty="0"/>
              <a:t>«упаковка» результата в массив или список</a:t>
            </a:r>
          </a:p>
          <a:p>
            <a:r>
              <a:rPr lang="en-US" dirty="0"/>
              <a:t>Distinct – </a:t>
            </a:r>
            <a:r>
              <a:rPr lang="ru-RU" dirty="0"/>
              <a:t>выборка только уникальных, неповторяющихся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4789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D2889-548A-4A39-A822-0FB35482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1A3BB-D610-47E0-B91D-75CA82A5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Представляют собой методы, принимающие в качестве параметра делегат (ссылку на метод).</a:t>
            </a:r>
          </a:p>
          <a:p>
            <a:r>
              <a:rPr lang="ru-RU" dirty="0"/>
              <a:t>В большинстве случаев параметр можно описать лямбда-выражением вида:</a:t>
            </a:r>
          </a:p>
          <a:p>
            <a:r>
              <a:rPr lang="ru-RU" dirty="0"/>
              <a:t>исходный объект </a:t>
            </a:r>
            <a:r>
              <a:rPr lang="en-US" dirty="0"/>
              <a:t>=&gt; </a:t>
            </a:r>
            <a:r>
              <a:rPr lang="ru-RU" dirty="0"/>
              <a:t>какое-то действие</a:t>
            </a:r>
          </a:p>
          <a:p>
            <a:r>
              <a:rPr lang="ru-RU" dirty="0"/>
              <a:t>исходный объект </a:t>
            </a:r>
            <a:r>
              <a:rPr lang="en-US" dirty="0"/>
              <a:t>=&gt; 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какое-то сложное действие в несколько строк;</a:t>
            </a:r>
          </a:p>
          <a:p>
            <a:pPr marL="0" indent="0">
              <a:buNone/>
            </a:pPr>
            <a:r>
              <a:rPr lang="ru-RU" dirty="0"/>
              <a:t>	 </a:t>
            </a:r>
            <a:r>
              <a:rPr lang="en-US" dirty="0"/>
              <a:t>return </a:t>
            </a:r>
            <a:r>
              <a:rPr lang="ru-RU" dirty="0"/>
              <a:t>результат;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73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EA710-52D5-41B5-8FD2-6E8F0BB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155C6-D71E-406F-ABDB-BF35820F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9"/>
            <a:ext cx="10515600" cy="523897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операций фильтрации в качестве действия устанавливается логическая операция, определяющая критерии отбора объекта, например:</a:t>
            </a:r>
          </a:p>
          <a:p>
            <a:pPr marL="0" indent="0">
              <a:buNone/>
            </a:pPr>
            <a:r>
              <a:rPr lang="en-US" dirty="0"/>
              <a:t>student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en-US" dirty="0" err="1"/>
              <a:t>student.LastName</a:t>
            </a:r>
            <a:r>
              <a:rPr lang="en-US" dirty="0"/>
              <a:t> == "</a:t>
            </a:r>
            <a:r>
              <a:rPr lang="ru-RU" dirty="0"/>
              <a:t>Иванов"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</a:t>
            </a:r>
            <a:r>
              <a:rPr lang="en-US" dirty="0"/>
              <a:t>student – </a:t>
            </a:r>
            <a:r>
              <a:rPr lang="ru-RU" dirty="0"/>
              <a:t>некоторое название переменной (</a:t>
            </a:r>
            <a:r>
              <a:rPr lang="ru-RU" dirty="0" err="1"/>
              <a:t>м.б</a:t>
            </a:r>
            <a:r>
              <a:rPr lang="ru-RU" dirty="0"/>
              <a:t>. любым), в которую будут поочередно записываться все объекты коллекции при их переборе, и по которому можно работать с объектом в правой части выражения </a:t>
            </a:r>
            <a:r>
              <a:rPr lang="en-US" dirty="0"/>
              <a:t>=&gt; </a:t>
            </a:r>
            <a:r>
              <a:rPr lang="ru-RU" dirty="0"/>
              <a:t>, где описано выполняемое действие, в данном случае – сравнение фамилии.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 students = new Student [] { </a:t>
            </a:r>
            <a:r>
              <a:rPr lang="ru-RU" dirty="0"/>
              <a:t>как то заполняем массив</a:t>
            </a:r>
            <a:r>
              <a:rPr lang="en-US" dirty="0"/>
              <a:t> }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en-US" dirty="0"/>
              <a:t>var result = </a:t>
            </a:r>
            <a:r>
              <a:rPr lang="en-US" dirty="0" err="1"/>
              <a:t>students.Where</a:t>
            </a:r>
            <a:r>
              <a:rPr lang="en-US" dirty="0"/>
              <a:t> (s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en-US" dirty="0" err="1"/>
              <a:t>s.LastName</a:t>
            </a:r>
            <a:r>
              <a:rPr lang="en-US" dirty="0"/>
              <a:t> == "</a:t>
            </a:r>
            <a:r>
              <a:rPr lang="ru-RU" dirty="0"/>
              <a:t>Иванов"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27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CDB5A-C5FC-492A-94F8-D239AF8F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91DEB-7EFE-4B7B-BEFA-A208033E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некоторых случаях действие может заключаться только в выборке нужного поля, например </a:t>
            </a:r>
            <a:r>
              <a:rPr lang="en-US" dirty="0"/>
              <a:t>student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en-US" dirty="0" err="1"/>
              <a:t>student.LastName</a:t>
            </a:r>
            <a:r>
              <a:rPr lang="ru-RU" dirty="0"/>
              <a:t> . Это </a:t>
            </a:r>
            <a:r>
              <a:rPr lang="ru-RU" dirty="0" err="1"/>
              <a:t>м.б</a:t>
            </a:r>
            <a:r>
              <a:rPr lang="ru-RU" dirty="0"/>
              <a:t>. использовано при операциях сортировки, в </a:t>
            </a:r>
            <a:r>
              <a:rPr lang="en-US" dirty="0"/>
              <a:t>Select’</a:t>
            </a:r>
            <a:r>
              <a:rPr lang="ru-RU" dirty="0"/>
              <a:t>ах и т.п.</a:t>
            </a:r>
          </a:p>
        </p:txBody>
      </p:sp>
    </p:spTree>
    <p:extLst>
      <p:ext uri="{BB962C8B-B14F-4D97-AF65-F5344CB8AC3E}">
        <p14:creationId xmlns:p14="http://schemas.microsoft.com/office/powerpoint/2010/main" val="11469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E8E8-D569-48AF-A979-D42E63E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202AF-B7E6-4B68-96C8-9C96FA68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выше приведен не полный перечень операторов;</a:t>
            </a:r>
          </a:p>
          <a:p>
            <a:r>
              <a:rPr lang="ru-RU" dirty="0"/>
              <a:t>можно применять последовательно, используя один и тот же оператор несколько раз;</a:t>
            </a:r>
          </a:p>
          <a:p>
            <a:r>
              <a:rPr lang="ru-RU" dirty="0"/>
              <a:t>в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запрос может быть сконвертирован не любой </a:t>
            </a:r>
            <a:r>
              <a:rPr lang="en-US" dirty="0" err="1"/>
              <a:t>linq</a:t>
            </a:r>
            <a:r>
              <a:rPr lang="en-US" dirty="0"/>
              <a:t> </a:t>
            </a:r>
            <a:r>
              <a:rPr lang="ru-RU" dirty="0"/>
              <a:t>запрос (используемые операторы</a:t>
            </a:r>
            <a:r>
              <a:rPr lang="en-US" dirty="0"/>
              <a:t>/</a:t>
            </a:r>
            <a:r>
              <a:rPr lang="ru-RU" dirty="0"/>
              <a:t>функции </a:t>
            </a:r>
            <a:r>
              <a:rPr lang="en-US" dirty="0"/>
              <a:t>C#</a:t>
            </a:r>
            <a:r>
              <a:rPr lang="ru-RU" dirty="0"/>
              <a:t> должны иметь аналоги в операторах</a:t>
            </a:r>
            <a:r>
              <a:rPr lang="en-US" dirty="0"/>
              <a:t>/</a:t>
            </a:r>
            <a:r>
              <a:rPr lang="ru-RU" dirty="0"/>
              <a:t>функциях</a:t>
            </a:r>
            <a:r>
              <a:rPr lang="en-US" dirty="0"/>
              <a:t> SQL</a:t>
            </a:r>
            <a:r>
              <a:rPr lang="ru-RU" dirty="0"/>
              <a:t>)</a:t>
            </a:r>
            <a:r>
              <a:rPr lang="en-US" dirty="0"/>
              <a:t>.</a:t>
            </a:r>
            <a:r>
              <a:rPr lang="ru-RU" dirty="0"/>
              <a:t> При использовании сложных выражений и небольшом объеме данных можно </a:t>
            </a:r>
            <a:r>
              <a:rPr lang="ru-RU" dirty="0" err="1"/>
              <a:t>дофильтровать</a:t>
            </a:r>
            <a:r>
              <a:rPr lang="ru-RU" dirty="0"/>
              <a:t> на клиенте.</a:t>
            </a:r>
          </a:p>
        </p:txBody>
      </p:sp>
    </p:spTree>
    <p:extLst>
      <p:ext uri="{BB962C8B-B14F-4D97-AF65-F5344CB8AC3E}">
        <p14:creationId xmlns:p14="http://schemas.microsoft.com/office/powerpoint/2010/main" val="248158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7A815-14A0-4C0E-9FB7-60A87067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ru-RU" dirty="0"/>
              <a:t>. Пример: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035A1-DAB1-4F87-9AD3-686C278A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555"/>
            <a:ext cx="10515600" cy="50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UniversityModel</a:t>
            </a:r>
            <a:r>
              <a:rPr lang="en-US" dirty="0"/>
              <a:t> model = new </a:t>
            </a:r>
            <a:r>
              <a:rPr lang="en-US" dirty="0" err="1"/>
              <a:t>UniversityModel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model.Students.Where</a:t>
            </a:r>
            <a:r>
              <a:rPr lang="en-US" dirty="0"/>
              <a:t>( student =&gt; </a:t>
            </a:r>
            <a:r>
              <a:rPr lang="en-US" dirty="0" err="1"/>
              <a:t>student.Group.Name</a:t>
            </a:r>
            <a:r>
              <a:rPr lang="en-US" dirty="0"/>
              <a:t>=="</a:t>
            </a:r>
            <a:r>
              <a:rPr lang="ru-RU" dirty="0"/>
              <a:t>Пиб-01")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.Where</a:t>
            </a:r>
            <a:r>
              <a:rPr lang="ru-RU" dirty="0"/>
              <a:t> (</a:t>
            </a:r>
            <a:r>
              <a:rPr lang="en-US" dirty="0"/>
              <a:t> student =&gt; </a:t>
            </a:r>
            <a:r>
              <a:rPr lang="en-US" dirty="0" err="1"/>
              <a:t>student.FirstName</a:t>
            </a:r>
            <a:r>
              <a:rPr lang="en-US" dirty="0"/>
              <a:t> == </a:t>
            </a:r>
            <a:r>
              <a:rPr lang="ru-RU" dirty="0"/>
              <a:t>"Вася" 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ru-RU" dirty="0"/>
              <a:t>.</a:t>
            </a:r>
            <a:r>
              <a:rPr lang="en-US" dirty="0" err="1"/>
              <a:t>OrderBy</a:t>
            </a:r>
            <a:r>
              <a:rPr lang="en-US" dirty="0"/>
              <a:t> (student =&gt; </a:t>
            </a:r>
            <a:r>
              <a:rPr lang="en-US" dirty="0" err="1"/>
              <a:t>student.LastName</a:t>
            </a:r>
            <a:r>
              <a:rPr lang="en-US" dirty="0"/>
              <a:t> 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.</a:t>
            </a:r>
            <a:r>
              <a:rPr lang="en-US" dirty="0" err="1"/>
              <a:t>ThenBy</a:t>
            </a:r>
            <a:r>
              <a:rPr lang="en-US" dirty="0"/>
              <a:t> (student =&gt; </a:t>
            </a:r>
            <a:r>
              <a:rPr lang="en-US" dirty="0" err="1"/>
              <a:t>student.FirstName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.</a:t>
            </a:r>
            <a:r>
              <a:rPr lang="en-US" dirty="0" err="1"/>
              <a:t>ToArray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ru-RU" dirty="0"/>
              <a:t>выборка всех студентов группы ПИБ-01, которых зовут Вася, с сортировкой результата сначала по фамилии, затем по имени и запись результата в массив.</a:t>
            </a:r>
          </a:p>
        </p:txBody>
      </p:sp>
    </p:spTree>
    <p:extLst>
      <p:ext uri="{BB962C8B-B14F-4D97-AF65-F5344CB8AC3E}">
        <p14:creationId xmlns:p14="http://schemas.microsoft.com/office/powerpoint/2010/main" val="3477877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2095</Words>
  <Application>Microsoft Office PowerPoint</Application>
  <PresentationFormat>Широкоэкранный</PresentationFormat>
  <Paragraphs>232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(Основной текст)</vt:lpstr>
      <vt:lpstr>Calibri Light</vt:lpstr>
      <vt:lpstr>Тема Office</vt:lpstr>
      <vt:lpstr>Программирование</vt:lpstr>
      <vt:lpstr>Вспомнить все…</vt:lpstr>
      <vt:lpstr>LINQ</vt:lpstr>
      <vt:lpstr>LINQ</vt:lpstr>
      <vt:lpstr>LINQ</vt:lpstr>
      <vt:lpstr>LINQ</vt:lpstr>
      <vt:lpstr>LINQ</vt:lpstr>
      <vt:lpstr>LINQ</vt:lpstr>
      <vt:lpstr>LINQ. Пример:</vt:lpstr>
      <vt:lpstr>LINQ. Пример 2:</vt:lpstr>
      <vt:lpstr>LINQ</vt:lpstr>
      <vt:lpstr>Презентация PowerPoint</vt:lpstr>
      <vt:lpstr>Поиск/фильтрация данных</vt:lpstr>
      <vt:lpstr>Поиск/фильтрация данных на стороне БД</vt:lpstr>
      <vt:lpstr>Поиск/фильтрация данных на клиенте. CollectionView</vt:lpstr>
      <vt:lpstr>Поиск/фильтрация данных на клиенте. CollectionView</vt:lpstr>
      <vt:lpstr>CollectionView. Фильтрация.</vt:lpstr>
      <vt:lpstr>CollectionView. Фильтрация.</vt:lpstr>
      <vt:lpstr>CollectionView. Ручное создание</vt:lpstr>
      <vt:lpstr>CollectionView</vt:lpstr>
      <vt:lpstr>Модель представления (ViewModel)</vt:lpstr>
      <vt:lpstr>Модель представления (ViewModel)</vt:lpstr>
      <vt:lpstr>Модель представления (ViewModel)</vt:lpstr>
      <vt:lpstr>Презентация PowerPoint</vt:lpstr>
      <vt:lpstr>Модель представления (ViewModel)</vt:lpstr>
      <vt:lpstr>Модель представления (ViewModel)</vt:lpstr>
      <vt:lpstr>Уведомление об изменении на стороне источника данных. Интерфейс INotifyPropertyChanged.</vt:lpstr>
      <vt:lpstr>Презентация PowerPoint</vt:lpstr>
      <vt:lpstr>Модель представления (ViewModel). Команды.</vt:lpstr>
      <vt:lpstr>Модель представления (ViewModel). Команды.</vt:lpstr>
      <vt:lpstr>Модель представления (ViewModel). Применение команд.</vt:lpstr>
      <vt:lpstr>Модель представления (ViewModel). Применение команд.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Блок Иван Николаевич</dc:creator>
  <cp:lastModifiedBy>Блок Иван Николаевич</cp:lastModifiedBy>
  <cp:revision>209</cp:revision>
  <dcterms:created xsi:type="dcterms:W3CDTF">2022-09-02T14:50:41Z</dcterms:created>
  <dcterms:modified xsi:type="dcterms:W3CDTF">2023-03-11T06:17:28Z</dcterms:modified>
</cp:coreProperties>
</file>