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70" r:id="rId3"/>
    <p:sldId id="371" r:id="rId4"/>
    <p:sldId id="369" r:id="rId5"/>
    <p:sldId id="372" r:id="rId6"/>
    <p:sldId id="376" r:id="rId7"/>
    <p:sldId id="373" r:id="rId8"/>
    <p:sldId id="374" r:id="rId9"/>
    <p:sldId id="375" r:id="rId10"/>
    <p:sldId id="377" r:id="rId11"/>
    <p:sldId id="378" r:id="rId12"/>
    <p:sldId id="379" r:id="rId13"/>
    <p:sldId id="381" r:id="rId14"/>
    <p:sldId id="384" r:id="rId15"/>
    <p:sldId id="385" r:id="rId16"/>
    <p:sldId id="386" r:id="rId17"/>
    <p:sldId id="382" r:id="rId18"/>
    <p:sldId id="387" r:id="rId19"/>
    <p:sldId id="388" r:id="rId20"/>
    <p:sldId id="389" r:id="rId21"/>
    <p:sldId id="390" r:id="rId22"/>
    <p:sldId id="383" r:id="rId23"/>
    <p:sldId id="391" r:id="rId24"/>
    <p:sldId id="392" r:id="rId25"/>
    <p:sldId id="393" r:id="rId26"/>
    <p:sldId id="380" r:id="rId27"/>
    <p:sldId id="346" r:id="rId28"/>
    <p:sldId id="362" r:id="rId29"/>
    <p:sldId id="272" r:id="rId30"/>
    <p:sldId id="364" r:id="rId31"/>
    <p:sldId id="395" r:id="rId32"/>
    <p:sldId id="396" r:id="rId33"/>
    <p:sldId id="394" r:id="rId34"/>
    <p:sldId id="397" r:id="rId35"/>
    <p:sldId id="363" r:id="rId36"/>
    <p:sldId id="368" r:id="rId37"/>
    <p:sldId id="365" r:id="rId38"/>
    <p:sldId id="366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0872" autoAdjust="0"/>
  </p:normalViewPr>
  <p:slideViewPr>
    <p:cSldViewPr snapToGrid="0">
      <p:cViewPr varScale="1">
        <p:scale>
          <a:sx n="89" d="100"/>
          <a:sy n="89" d="100"/>
        </p:scale>
        <p:origin x="14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0A988-1514-4E88-85F3-06BA7432700E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147AB-0390-46EC-A727-22EC8457F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0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47AB-0390-46EC-A727-22EC8457FA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4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разным причинам пользователь может вводить некорректные данные. Например, в поле "Возраст" он по ошибке может указать отрицательное или вовсе нечисловое значение. </a:t>
            </a:r>
          </a:p>
          <a:p>
            <a:r>
              <a:rPr lang="ru-RU" dirty="0"/>
              <a:t>Если не учитывать подобные ситуации, то в процессе работы приложения могут возникать сбои, связанные с некорректным вводом пользователя.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47AB-0390-46EC-A727-22EC8457FA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22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503A7-E9CA-42D9-AC84-CA8EBEF8A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38E5D-0F0F-43F7-AFE0-7BFDD47D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25D7F-AF57-4CCE-B906-89FF0800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AEFE2-4190-4434-BFD1-787554A3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E68EB-5206-451D-B435-76EDC484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5492C-D910-4DCF-BAAF-0DA83444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734920-119E-48E0-89F1-B1F47FCD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BE2B6-BA72-47E9-8CA0-3E44B4B5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A476-E380-45FA-BFE7-5CB1C40E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C49D1-EB30-4F40-AB2D-B8BA4003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5390BC-2C0B-436A-A85B-42C8DA51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531291-5E0F-4CE1-A806-35EEBFE68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67693-77BB-43D9-8924-293F9E6E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0CA66-B570-4971-8F82-FAF91B9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C059D-F5F9-4C6D-B300-02B7EC35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C4C4F-7E00-493F-A53F-5C7C072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44517-D604-4F78-AEBD-84413DF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9B664-309C-44D4-A58D-5F961F6E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C31B4-BEE6-42CA-8F4B-2310F379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DFFF6-C235-4676-A431-783F7DF6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4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7C477-449A-4B01-939E-D9CB63C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47E9EB-527D-462E-9E0E-987B3D7F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A76B4-6108-477D-A44F-FC0C430F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7BA29C-CC6A-4C0E-93CB-A23EE332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2A098-6990-4AD5-8DBB-1438BAE8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8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EA7F9-86AB-49F0-8B92-4F839BB0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D297F-A018-4274-8C07-EA7E0885A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307107-E750-4DCF-B550-E8098AAD7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B585E5-68F9-4B21-A2F3-CF4CD95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60E24-442B-46EC-83C8-E6402158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DA35B-20AE-41DF-8720-7F7AD76E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7BDB9-665B-4B9A-9752-6075E9A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450D7-20CB-494D-903C-91F92778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B2AA58-C16F-4D58-BB1B-5D80054C1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93590D-480F-4ED5-8A91-32B68FF55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259DB4-E047-49DC-BA9C-A2F4A45D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56D35D-5A87-4C9F-B6B6-3A364962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90DEAB-049F-4BA7-A850-0066A8D0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17B9D5-BC69-4955-9D66-46E1844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40BB0-F0E6-45D0-BF30-E4E46A27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38F2E5-3FEB-49A6-BCF6-2144FE99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DE9530-1126-4E59-9737-6D57BABF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3491FC-40E6-46B3-BBC5-A3AE726E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9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A76C92-E24A-4B9D-B4EC-6DEAC739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DF270E-8ECE-4B64-A045-3D147C0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1E98A9-127A-453C-A4B3-2E72031A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0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0C15-734A-4287-9915-2628A523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7B4E5-38D5-4EE9-ADAB-992EE2AF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C040A0-1025-488D-B4F8-1EFC2332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70B9D-4A9F-4985-AAFB-12AD2D8F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E1907-9737-4FA0-9C9C-E029E5AE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A36F4-AC62-4EC8-A8AA-090D5905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21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586A5-11AE-4742-9BF0-391300B3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673A0A-1C70-4A32-BD1B-DDC838041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371794-542F-4B33-9CE0-98861BB99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228D6-0143-4C6D-8886-FE8ADF22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C42A9E-4D88-4CF5-9B3C-592F578D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576D2-F231-4E7F-8E04-5C7277B0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65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0E82B-5D0E-4A6D-9440-3807359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BC8D3-F6EF-4274-9A7F-75BA8F0B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702F8-5D93-4130-B95C-FF40D610D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E397-D90F-4116-9BF9-C3762F004664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F0817-082E-47E0-A011-69D6889E9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F6E92-1A92-496C-8F72-E82C18A0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E0C3F-A51D-4B45-91FA-3E59539E7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0713C-B6FA-4500-9F36-E6A7B810A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6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34E2A-691C-4F9A-B9CF-22B8299F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редактирования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72603-48C5-4D25-BA1B-695B12C2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 проект </a:t>
            </a:r>
            <a:r>
              <a:rPr lang="en-US" dirty="0"/>
              <a:t>Part3_Sample</a:t>
            </a:r>
            <a:r>
              <a:rPr lang="ru-RU" dirty="0"/>
              <a:t>, формы </a:t>
            </a:r>
            <a:r>
              <a:rPr lang="en-US" dirty="0" err="1"/>
              <a:t>GroupsForm</a:t>
            </a:r>
            <a:r>
              <a:rPr lang="en-US" dirty="0"/>
              <a:t>, AddGroupForm2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85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F1D5F-CF3F-4641-BDAB-07BFDE53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20A15-81A2-40F2-A58E-713031F3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Валидация - процесс проверки данных на соответствие заданным критериям. </a:t>
            </a:r>
          </a:p>
          <a:p>
            <a:r>
              <a:rPr lang="ru-RU" dirty="0"/>
              <a:t>Приложение, работающее с данными, которые вводит пользователь должно производить предварительную проверку корректности введенных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1794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23866-C314-41F3-9724-D39ABDEB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 на клиенте.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4914D-3195-46B5-87B0-2C0F50BE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«ручная» проверка вводимых значений;</a:t>
            </a:r>
          </a:p>
          <a:p>
            <a:r>
              <a:rPr lang="ru-RU" dirty="0" err="1"/>
              <a:t>ValidationRule</a:t>
            </a:r>
            <a:endParaRPr lang="ru-RU" dirty="0"/>
          </a:p>
          <a:p>
            <a:r>
              <a:rPr lang="ru-RU" dirty="0" err="1"/>
              <a:t>IDataErrorInfo</a:t>
            </a:r>
            <a:endParaRPr lang="ru-RU" dirty="0"/>
          </a:p>
          <a:p>
            <a:r>
              <a:rPr lang="ru-RU" dirty="0"/>
              <a:t>на атрибутах с использованием </a:t>
            </a:r>
            <a:r>
              <a:rPr lang="ru-RU" dirty="0" err="1"/>
              <a:t>DataValidator'а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566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88EB8-1F02-4D7F-B30E-4E47FCF6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«ручная» проверка вводимых значений.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C15FA-7421-4004-81BF-F244922A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 </a:t>
            </a:r>
            <a:r>
              <a:rPr lang="en-US" dirty="0" err="1"/>
              <a:t>textBox.Text</a:t>
            </a:r>
            <a:r>
              <a:rPr lang="en-US" dirty="0"/>
              <a:t> == ""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throw new Exception ("</a:t>
            </a:r>
            <a:r>
              <a:rPr lang="ru-RU" dirty="0"/>
              <a:t>Не допускается ввод пустых значений"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r>
              <a:rPr lang="ru-RU" dirty="0"/>
              <a:t>большой объем «копипасты»;</a:t>
            </a:r>
          </a:p>
          <a:p>
            <a:pPr>
              <a:buFontTx/>
              <a:buChar char="-"/>
            </a:pPr>
            <a:r>
              <a:rPr lang="ru-RU" dirty="0"/>
              <a:t>большое количество однотипного кода;</a:t>
            </a:r>
          </a:p>
          <a:p>
            <a:pPr>
              <a:buFontTx/>
              <a:buChar char="-"/>
            </a:pPr>
            <a:r>
              <a:rPr lang="ru-RU" dirty="0"/>
              <a:t>сложности с </a:t>
            </a:r>
            <a:r>
              <a:rPr lang="ru-RU" dirty="0" err="1"/>
              <a:t>переиспользованием</a:t>
            </a:r>
            <a:r>
              <a:rPr lang="ru-RU" dirty="0"/>
              <a:t> процедур проверки.</a:t>
            </a:r>
          </a:p>
        </p:txBody>
      </p:sp>
    </p:spTree>
    <p:extLst>
      <p:ext uri="{BB962C8B-B14F-4D97-AF65-F5344CB8AC3E}">
        <p14:creationId xmlns:p14="http://schemas.microsoft.com/office/powerpoint/2010/main" val="164643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0DC75-E9C1-46E3-9B77-7EF043A3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</a:t>
            </a:r>
            <a:r>
              <a:rPr lang="ru-RU" dirty="0" err="1"/>
              <a:t>ValidationRule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6849F-1422-44B1-9EFF-713792D5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1555668"/>
            <a:ext cx="11685319" cy="530233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Необходима реализация абстрактного класса </a:t>
            </a:r>
            <a:r>
              <a:rPr lang="ru-RU" dirty="0" err="1"/>
              <a:t>ValidationRule</a:t>
            </a:r>
            <a:r>
              <a:rPr lang="ru-RU" dirty="0"/>
              <a:t> (т.е. создать свой класс-наследник)</a:t>
            </a:r>
          </a:p>
          <a:p>
            <a:r>
              <a:rPr lang="ru-RU" dirty="0"/>
              <a:t>В методе </a:t>
            </a:r>
            <a:r>
              <a:rPr lang="en-US" dirty="0"/>
              <a:t>Validate – </a:t>
            </a:r>
            <a:r>
              <a:rPr lang="ru-RU" dirty="0"/>
              <a:t>логика проверки переданного значения: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NameValidationRule</a:t>
            </a:r>
            <a:r>
              <a:rPr lang="en-US" dirty="0"/>
              <a:t> : </a:t>
            </a:r>
            <a:r>
              <a:rPr lang="en-US" dirty="0" err="1"/>
              <a:t>ValidationRule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override </a:t>
            </a:r>
            <a:r>
              <a:rPr lang="en-US" dirty="0" err="1"/>
              <a:t>ValidationResult</a:t>
            </a:r>
            <a:r>
              <a:rPr lang="en-US" dirty="0"/>
              <a:t> Validate(object value, </a:t>
            </a:r>
            <a:r>
              <a:rPr lang="en-US" dirty="0" err="1"/>
              <a:t>CultureInfo</a:t>
            </a:r>
            <a:r>
              <a:rPr lang="en-US" dirty="0"/>
              <a:t> </a:t>
            </a:r>
            <a:r>
              <a:rPr lang="en-US" dirty="0" err="1"/>
              <a:t>cultureInfo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string str = (string)value;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ru-RU" dirty="0"/>
              <a:t> </a:t>
            </a:r>
            <a:r>
              <a:rPr lang="en-US" dirty="0" err="1"/>
              <a:t>string.IsNullOrWhiteSpace</a:t>
            </a:r>
            <a:r>
              <a:rPr lang="en-US" dirty="0"/>
              <a:t>(str)</a:t>
            </a:r>
            <a:r>
              <a:rPr lang="ru-RU" dirty="0"/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return new </a:t>
            </a:r>
            <a:r>
              <a:rPr lang="en-US" dirty="0" err="1"/>
              <a:t>ValidationResult</a:t>
            </a:r>
            <a:r>
              <a:rPr lang="en-US" dirty="0"/>
              <a:t>(false, "</a:t>
            </a:r>
            <a:r>
              <a:rPr lang="ru-RU" dirty="0"/>
              <a:t>Строка не может быть пустой!");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return new </a:t>
            </a:r>
            <a:r>
              <a:rPr lang="en-US" dirty="0" err="1"/>
              <a:t>ValidationResult</a:t>
            </a:r>
            <a:r>
              <a:rPr lang="en-US" dirty="0"/>
              <a:t>(true, null);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53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2B638-C9D6-4E00-8831-CE10B0E9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</a:t>
            </a:r>
            <a:r>
              <a:rPr lang="ru-RU" dirty="0" err="1"/>
              <a:t>ValidationRule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68FCBC-68A6-4C2A-9658-3021C8BE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79" y="1603168"/>
            <a:ext cx="12037622" cy="50232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Требует изменения биндинга в разметке для учета новых правил валидации</a:t>
            </a:r>
          </a:p>
          <a:p>
            <a:pPr marL="0" indent="0">
              <a:buNone/>
            </a:pPr>
            <a:r>
              <a:rPr lang="ru-RU" dirty="0"/>
              <a:t>Было: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Text="{Binding Path=Name </a:t>
            </a:r>
            <a:r>
              <a:rPr lang="en-US" dirty="0" err="1"/>
              <a:t>UpdateSourceTrigger</a:t>
            </a:r>
            <a:r>
              <a:rPr lang="en-US" dirty="0"/>
              <a:t>=</a:t>
            </a:r>
            <a:r>
              <a:rPr lang="en-US" dirty="0" err="1"/>
              <a:t>PropertyChanged</a:t>
            </a:r>
            <a:r>
              <a:rPr lang="en-US" dirty="0"/>
              <a:t>}" /&gt;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Стало: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TextBox.Text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&lt;Binding Path="Name" </a:t>
            </a:r>
            <a:r>
              <a:rPr lang="en-US" dirty="0" err="1"/>
              <a:t>NotifyOnValidationError</a:t>
            </a:r>
            <a:r>
              <a:rPr lang="en-US" dirty="0"/>
              <a:t>="True"&gt;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Binding.ValidationRules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>
                <a:solidFill>
                  <a:srgbClr val="FF0000"/>
                </a:solidFill>
              </a:rPr>
              <a:t>local:GroupNameValidationRule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Binding.ValidationRules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&lt;/Binding&gt;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TextBox.Text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TextBox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4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BB28-FD0F-4F49-B0DF-33797850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</a:t>
            </a:r>
            <a:r>
              <a:rPr lang="ru-RU" dirty="0" err="1"/>
              <a:t>ValidationRule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C3DF1-D083-466F-89F2-4DC9C3BC5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1825624"/>
            <a:ext cx="11895117" cy="48483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Возможна подписка на события ошибок валидации. Для этого в разметке определяем обработчик события </a:t>
            </a:r>
            <a:r>
              <a:rPr lang="en-US" dirty="0" err="1"/>
              <a:t>Validation.Error</a:t>
            </a:r>
            <a:r>
              <a:rPr lang="ru-RU" dirty="0"/>
              <a:t> в элементе управления (либо в любом из родительских):</a:t>
            </a:r>
          </a:p>
          <a:p>
            <a:pPr marL="0" indent="0">
              <a:buNone/>
            </a:pPr>
            <a:r>
              <a:rPr lang="en-US" dirty="0"/>
              <a:t>&lt;Grid </a:t>
            </a:r>
            <a:r>
              <a:rPr lang="en-US" dirty="0" err="1"/>
              <a:t>Validation.Error</a:t>
            </a:r>
            <a:r>
              <a:rPr lang="en-US" dirty="0"/>
              <a:t>="</a:t>
            </a:r>
            <a:r>
              <a:rPr lang="en-US" dirty="0" err="1"/>
              <a:t>TextBoxValidation_Error</a:t>
            </a:r>
            <a:r>
              <a:rPr lang="en-US" dirty="0"/>
              <a:t>"&gt;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в </a:t>
            </a:r>
            <a:r>
              <a:rPr lang="en-US" dirty="0"/>
              <a:t>.cs </a:t>
            </a:r>
            <a:r>
              <a:rPr lang="ru-RU" dirty="0"/>
              <a:t>файле определяем логику обработки ошибки (например, уведомляем пользователя)</a:t>
            </a:r>
          </a:p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Validation_Error</a:t>
            </a:r>
            <a:r>
              <a:rPr lang="en-US" dirty="0"/>
              <a:t>(object sender, </a:t>
            </a:r>
            <a:r>
              <a:rPr lang="en-US" dirty="0" err="1"/>
              <a:t>ValidationErrorEventArgs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e.Action</a:t>
            </a:r>
            <a:r>
              <a:rPr lang="en-US" dirty="0"/>
              <a:t> == </a:t>
            </a:r>
            <a:r>
              <a:rPr lang="en-US" dirty="0" err="1"/>
              <a:t>ValidationErrorEventAction.Added</a:t>
            </a:r>
            <a:r>
              <a:rPr lang="en-US" dirty="0"/>
              <a:t>) { //</a:t>
            </a:r>
            <a:r>
              <a:rPr lang="ru-RU" dirty="0"/>
              <a:t>новая ошибка валидации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e.Error.ErrorContent.ToString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34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9F3B4-B10B-4184-A28E-14D10B9A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</a:t>
            </a:r>
            <a:r>
              <a:rPr lang="ru-RU" dirty="0" err="1"/>
              <a:t>ValidationRule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93951-78F5-4496-9188-B0D4E5E6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 проверки данных на этапе передачи данных с формы в принимающий объект. </a:t>
            </a:r>
          </a:p>
          <a:p>
            <a:r>
              <a:rPr lang="ru-RU" dirty="0"/>
              <a:t>Если валидация не проходит, значение не передается (!).</a:t>
            </a:r>
          </a:p>
          <a:p>
            <a:r>
              <a:rPr lang="ru-RU" dirty="0"/>
              <a:t>По умолчанию используется </a:t>
            </a:r>
            <a:r>
              <a:rPr lang="en-US" dirty="0" err="1"/>
              <a:t>ExceptionValidationRule</a:t>
            </a:r>
            <a:r>
              <a:rPr lang="ru-RU" dirty="0"/>
              <a:t>, который подсвечивает ошибки преобразования типов (например, когда в числовое поле вводится строка).</a:t>
            </a:r>
          </a:p>
          <a:p>
            <a:r>
              <a:rPr lang="ru-RU" dirty="0"/>
              <a:t>Проверяет отдельные поля, не весь объект. Возможны сложности с подсчетом возникших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203721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9B73B-B4C3-4823-937D-9D966D1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</a:t>
            </a:r>
            <a:r>
              <a:rPr lang="ru-RU" dirty="0" err="1"/>
              <a:t>IDataErrorInfo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1BBCA-6AAE-4F12-A0A9-34626E56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Реализует проверку на уровне класса данных</a:t>
            </a:r>
          </a:p>
          <a:p>
            <a:r>
              <a:rPr lang="ru-RU" dirty="0"/>
              <a:t>Необходима реализация интерфейса </a:t>
            </a:r>
            <a:r>
              <a:rPr lang="ru-RU" dirty="0" err="1"/>
              <a:t>IDataErrorInfo</a:t>
            </a:r>
            <a:r>
              <a:rPr lang="ru-RU" dirty="0"/>
              <a:t>, проверка вводимых полей будет реализована в индексаторе (в качестве параметра – название проверяемого свойства)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44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7B49C-6349-4DD0-BEC6-6775B562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</a:t>
            </a:r>
            <a:r>
              <a:rPr lang="ru-RU" dirty="0" err="1"/>
              <a:t>IDataErrorInfo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9EF6E-A983-4240-A21F-66A45ED2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Реализуем логику проверки для класса группа:</a:t>
            </a:r>
          </a:p>
          <a:p>
            <a:pPr marL="0" indent="0">
              <a:buNone/>
            </a:pPr>
            <a:r>
              <a:rPr lang="en-US" dirty="0"/>
              <a:t>public class Group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public string Name { get; set; }</a:t>
            </a:r>
          </a:p>
          <a:p>
            <a:pPr marL="0" indent="0">
              <a:buNone/>
            </a:pPr>
            <a:r>
              <a:rPr lang="en-US" dirty="0"/>
              <a:t>        public int Year { get; set; }  //</a:t>
            </a:r>
            <a:r>
              <a:rPr lang="ru-RU" dirty="0"/>
              <a:t>год набора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2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813A2-7E2D-422F-83C8-388E818F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загрузка</a:t>
            </a:r>
            <a:r>
              <a:rPr lang="en-US" dirty="0"/>
              <a:t>/</a:t>
            </a:r>
            <a:r>
              <a:rPr lang="ru-RU" dirty="0"/>
              <a:t>инициализация данных (</a:t>
            </a:r>
            <a:r>
              <a:rPr lang="en-US" dirty="0" err="1"/>
              <a:t>LazyLoad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B8A4F-B4BF-4715-9DFA-1787108C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Используется при работе с объектами с большими накладными расходами при создании. </a:t>
            </a:r>
          </a:p>
          <a:p>
            <a:r>
              <a:rPr lang="ru-RU" dirty="0"/>
              <a:t>Использование паттерна позволяет отложить создание объекта до момента, когда он действительно потребуется.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9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C1B582-7194-46E2-A141-882B68A3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290456"/>
            <a:ext cx="11699431" cy="6734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Group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en-US" dirty="0" err="1"/>
              <a:t>IDataErrorInfo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public string Name { get; set; }</a:t>
            </a:r>
          </a:p>
          <a:p>
            <a:pPr marL="0" indent="0">
              <a:buNone/>
            </a:pPr>
            <a:r>
              <a:rPr lang="en-US" dirty="0"/>
              <a:t>        public int Year { get; set; }  //</a:t>
            </a:r>
            <a:r>
              <a:rPr lang="ru-RU" dirty="0"/>
              <a:t>год набора</a:t>
            </a:r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en-US" dirty="0"/>
              <a:t>public string this[string </a:t>
            </a:r>
            <a:r>
              <a:rPr lang="en-US" dirty="0" err="1"/>
              <a:t>columnName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get   {</a:t>
            </a:r>
          </a:p>
          <a:p>
            <a:pPr marL="0" indent="0">
              <a:buNone/>
            </a:pPr>
            <a:r>
              <a:rPr lang="en-US" dirty="0"/>
              <a:t>                string error = </a:t>
            </a:r>
            <a:r>
              <a:rPr lang="en-US" dirty="0" err="1"/>
              <a:t>string.Empty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switch (</a:t>
            </a:r>
            <a:r>
              <a:rPr lang="en-US" dirty="0" err="1"/>
              <a:t>columnName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        case "Name":</a:t>
            </a:r>
          </a:p>
          <a:p>
            <a:pPr marL="0" indent="0">
              <a:buNone/>
            </a:pPr>
            <a:r>
              <a:rPr lang="en-US" dirty="0"/>
              <a:t>                        if (</a:t>
            </a:r>
            <a:r>
              <a:rPr lang="en-US" dirty="0" err="1"/>
              <a:t>string.IsNullOrWhiteSpace</a:t>
            </a:r>
            <a:r>
              <a:rPr lang="en-US" dirty="0"/>
              <a:t>(Name))</a:t>
            </a:r>
          </a:p>
          <a:p>
            <a:pPr marL="0" indent="0">
              <a:buNone/>
            </a:pPr>
            <a:r>
              <a:rPr lang="en-US" dirty="0"/>
              <a:t>                            error = "</a:t>
            </a:r>
            <a:r>
              <a:rPr lang="ru-RU" dirty="0"/>
              <a:t>Строка не может быть пустой!";</a:t>
            </a:r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break;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</a:t>
            </a:r>
            <a:r>
              <a:rPr lang="en-US" dirty="0"/>
              <a:t>//</a:t>
            </a:r>
            <a:r>
              <a:rPr lang="ru-RU" dirty="0"/>
              <a:t>аналогично проверяем другие поля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return error;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40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D9A7E-C85F-4229-8084-A03B9B80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275"/>
            <a:ext cx="10515600" cy="1325563"/>
          </a:xfrm>
        </p:spPr>
        <p:txBody>
          <a:bodyPr/>
          <a:lstStyle/>
          <a:p>
            <a:r>
              <a:rPr lang="ru-RU" dirty="0"/>
              <a:t>Механизмы валидации: </a:t>
            </a:r>
            <a:r>
              <a:rPr lang="ru-RU" dirty="0" err="1"/>
              <a:t>IDataErrorInfo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072EB2-B580-4F7A-9A2A-DB0C4028F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402"/>
            <a:ext cx="10515600" cy="52389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Требует изменения биндинга в разметке для учета новых правил валидации</a:t>
            </a:r>
          </a:p>
          <a:p>
            <a:pPr marL="0" indent="0">
              <a:buNone/>
            </a:pPr>
            <a:r>
              <a:rPr lang="ru-RU" dirty="0"/>
              <a:t>Было: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Text="{Binding Path=Name}" /&gt;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Стало: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TextBox.Text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&lt;Binding Path="Name" </a:t>
            </a:r>
            <a:r>
              <a:rPr lang="en-US" dirty="0" err="1"/>
              <a:t>NotifyOnValidationError</a:t>
            </a:r>
            <a:r>
              <a:rPr lang="en-US" dirty="0"/>
              <a:t>="True"&gt;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Binding.ValidationRules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>
                <a:solidFill>
                  <a:srgbClr val="FF0000"/>
                </a:solidFill>
              </a:rPr>
              <a:t>DataErrorValidationRule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Binding.ValidationRules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&lt;/Binding&gt;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TextBox.Text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TextBox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5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3AC14-6C8E-48D6-A418-185FFFDE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</a:t>
            </a:r>
            <a:r>
              <a:rPr lang="ru-RU" dirty="0" err="1"/>
              <a:t>IDataErrorInfo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606CC-5457-40E8-8DCB-7A3746C6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Подвид </a:t>
            </a:r>
            <a:r>
              <a:rPr lang="en-US" dirty="0" err="1"/>
              <a:t>ValidationRule</a:t>
            </a:r>
            <a:r>
              <a:rPr lang="en-US" dirty="0"/>
              <a:t>, </a:t>
            </a:r>
            <a:r>
              <a:rPr lang="ru-RU" dirty="0"/>
              <a:t>но проверяет корректность ввода уже после того как данные записаны в объект.</a:t>
            </a:r>
          </a:p>
          <a:p>
            <a:r>
              <a:rPr lang="ru-RU" dirty="0"/>
              <a:t>Проверяет отдельные поля, не весь объект. Возможны сложности с подсчетом возникших ошибок.</a:t>
            </a:r>
            <a:endParaRPr lang="en-US" dirty="0"/>
          </a:p>
          <a:p>
            <a:r>
              <a:rPr lang="ru-RU" dirty="0"/>
              <a:t>Можно комбинировать с другими </a:t>
            </a:r>
            <a:r>
              <a:rPr lang="en-US" dirty="0" err="1"/>
              <a:t>ValidationRule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74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604A7-AAE7-42BC-9D01-4318627C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атрибуты + </a:t>
            </a:r>
            <a:r>
              <a:rPr lang="en-US" dirty="0"/>
              <a:t>DataValidator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C0766-8538-42C0-9342-1671C6C3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7" y="1825625"/>
            <a:ext cx="1166218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 классе данных над полями навешиваются атрибуты с требуемыми ограничениями: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class Group 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int </a:t>
            </a:r>
            <a:r>
              <a:rPr lang="en-US" dirty="0" err="1"/>
              <a:t>GroupId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[Required]</a:t>
            </a:r>
          </a:p>
          <a:p>
            <a:pPr marL="0" indent="0">
              <a:buNone/>
            </a:pPr>
            <a:r>
              <a:rPr lang="en-US" dirty="0"/>
              <a:t>        [</a:t>
            </a:r>
            <a:r>
              <a:rPr lang="en-US" dirty="0" err="1"/>
              <a:t>RegularExpression</a:t>
            </a:r>
            <a:r>
              <a:rPr lang="en-US" dirty="0"/>
              <a:t>(@"^[</a:t>
            </a:r>
            <a:r>
              <a:rPr lang="ru-RU" dirty="0"/>
              <a:t>А-ЯЁ][а-</a:t>
            </a:r>
            <a:r>
              <a:rPr lang="ru-RU" dirty="0" err="1"/>
              <a:t>яё</a:t>
            </a:r>
            <a:r>
              <a:rPr lang="ru-RU" dirty="0"/>
              <a:t>]{1,}\-\</a:t>
            </a:r>
            <a:r>
              <a:rPr lang="en-US" dirty="0"/>
              <a:t>d{2}$", </a:t>
            </a:r>
            <a:r>
              <a:rPr lang="en-US" dirty="0" err="1"/>
              <a:t>ErrorMessage</a:t>
            </a:r>
            <a:r>
              <a:rPr lang="en-US" dirty="0"/>
              <a:t> = "</a:t>
            </a:r>
            <a:r>
              <a:rPr lang="ru-RU" dirty="0"/>
              <a:t>Строка не соответствует формату!")]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public string Name { get; set; }</a:t>
            </a:r>
          </a:p>
          <a:p>
            <a:pPr marL="0" indent="0">
              <a:buNone/>
            </a:pPr>
            <a:r>
              <a:rPr lang="en-US" dirty="0"/>
              <a:t>        /// &lt;summary&gt; </a:t>
            </a:r>
            <a:r>
              <a:rPr lang="ru-RU" dirty="0"/>
              <a:t>Год набора &lt;/</a:t>
            </a:r>
            <a:r>
              <a:rPr lang="en-US" dirty="0"/>
              <a:t>summary&gt;</a:t>
            </a:r>
          </a:p>
          <a:p>
            <a:pPr marL="0" indent="0">
              <a:buNone/>
            </a:pPr>
            <a:r>
              <a:rPr lang="en-US" dirty="0"/>
              <a:t>        [Range(0,9999, </a:t>
            </a:r>
            <a:r>
              <a:rPr lang="en-US" dirty="0" err="1"/>
              <a:t>ErrorMessage</a:t>
            </a:r>
            <a:r>
              <a:rPr lang="en-US" dirty="0"/>
              <a:t> = "</a:t>
            </a:r>
            <a:r>
              <a:rPr lang="ru-RU" dirty="0"/>
              <a:t>Недопустимое значение года")]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public int Year { get; set;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3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9D9C3-4329-4545-9F63-D2AC80FF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валидации: атрибуты + </a:t>
            </a:r>
            <a:r>
              <a:rPr lang="en-US" dirty="0"/>
              <a:t>Validator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049C4-1015-4A82-9588-98545081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происходит автоматически в момент сохранения записи в </a:t>
            </a:r>
            <a:r>
              <a:rPr lang="ru-RU" dirty="0" err="1"/>
              <a:t>контект</a:t>
            </a:r>
            <a:r>
              <a:rPr lang="ru-RU" dirty="0"/>
              <a:t> (при сохранении), в случае ошибок генерируется исключение.</a:t>
            </a:r>
          </a:p>
          <a:p>
            <a:r>
              <a:rPr lang="ru-RU" dirty="0"/>
              <a:t>Возможен ручной вызов валидации.</a:t>
            </a:r>
          </a:p>
        </p:txBody>
      </p:sp>
    </p:spTree>
    <p:extLst>
      <p:ext uri="{BB962C8B-B14F-4D97-AF65-F5344CB8AC3E}">
        <p14:creationId xmlns:p14="http://schemas.microsoft.com/office/powerpoint/2010/main" val="394556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E4E70-2CDC-498B-AADB-803ABCA2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/>
              <a:t>Механизмы валидации: атрибуты + </a:t>
            </a:r>
            <a:r>
              <a:rPr lang="en-US" dirty="0"/>
              <a:t>Validator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9D468-96A3-495C-9273-D86C214D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0"/>
            <a:ext cx="10515600" cy="56746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Group – </a:t>
            </a:r>
            <a:r>
              <a:rPr lang="ru-RU" dirty="0"/>
              <a:t>некоторый заполненный объект, который мы проверяем</a:t>
            </a:r>
          </a:p>
          <a:p>
            <a:pPr marL="0" indent="0">
              <a:buNone/>
            </a:pPr>
            <a:r>
              <a:rPr lang="en-US" dirty="0" err="1"/>
              <a:t>ValidationContext</a:t>
            </a:r>
            <a:r>
              <a:rPr lang="en-US" dirty="0"/>
              <a:t> context = new </a:t>
            </a:r>
            <a:r>
              <a:rPr lang="en-US" dirty="0" err="1"/>
              <a:t>ValidationContext</a:t>
            </a:r>
            <a:r>
              <a:rPr lang="en-US" dirty="0"/>
              <a:t>(Group);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validationResults</a:t>
            </a:r>
            <a:r>
              <a:rPr lang="en-US" dirty="0"/>
              <a:t> = new List&lt;</a:t>
            </a:r>
            <a:r>
              <a:rPr lang="en-US" dirty="0" err="1"/>
              <a:t>ValidationResult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Validator.TryValidateObject</a:t>
            </a:r>
            <a:r>
              <a:rPr lang="en-US" dirty="0"/>
              <a:t>(Group, context, </a:t>
            </a:r>
            <a:r>
              <a:rPr lang="en-US" dirty="0" err="1"/>
              <a:t>validationResults,true</a:t>
            </a:r>
            <a:r>
              <a:rPr lang="en-US" dirty="0"/>
              <a:t>)) {</a:t>
            </a:r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ru-RU" dirty="0"/>
              <a:t>все </a:t>
            </a:r>
            <a:r>
              <a:rPr lang="ru-RU" dirty="0" err="1"/>
              <a:t>ок</a:t>
            </a:r>
            <a:r>
              <a:rPr lang="ru-RU" dirty="0"/>
              <a:t>, объект валиден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else {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не все </a:t>
            </a:r>
            <a:r>
              <a:rPr lang="ru-RU" dirty="0" err="1"/>
              <a:t>ок</a:t>
            </a:r>
            <a:r>
              <a:rPr lang="ru-RU" dirty="0"/>
              <a:t>, формируем сообщение с ошибкой: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string error = </a:t>
            </a:r>
            <a:r>
              <a:rPr lang="en-US" dirty="0" err="1"/>
              <a:t>string.Empty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foreach(var result in </a:t>
            </a:r>
            <a:r>
              <a:rPr lang="en-US" dirty="0" err="1"/>
              <a:t>validationResults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error += </a:t>
            </a:r>
            <a:r>
              <a:rPr lang="en-US" dirty="0" err="1"/>
              <a:t>result.ErrorMessage</a:t>
            </a:r>
            <a:r>
              <a:rPr lang="en-US" dirty="0"/>
              <a:t> + "\r\n";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MessageBox.Show</a:t>
            </a:r>
            <a:r>
              <a:rPr lang="en-US" dirty="0"/>
              <a:t>(error);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281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E264F-33B3-475C-A007-657D7DC4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Серверная валидация (БД)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F1BD0-1311-45FC-98C0-B21EDC34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Необходима обработка исключений при сохранении в БД для любых операций обновления (на клиенте могут быть учтены не все ограничения целостности).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28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36F85-6008-4DBE-8562-B51D2AE7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8DF82-9434-4AA0-B4D8-8C9560B5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Представляет собой отдельный </a:t>
            </a:r>
            <a:r>
              <a:rPr lang="ru-RU" i="1" dirty="0" err="1"/>
              <a:t>классс</a:t>
            </a:r>
            <a:r>
              <a:rPr lang="ru-RU" dirty="0"/>
              <a:t>, в котором содержится вся логика построения графического интерфейса и ссылка на модель, поэтому он выступает в качестве модели для представления. </a:t>
            </a:r>
          </a:p>
          <a:p>
            <a:r>
              <a:rPr lang="ru-RU" dirty="0" err="1"/>
              <a:t>ViewModel</a:t>
            </a:r>
            <a:r>
              <a:rPr lang="ru-RU" dirty="0"/>
              <a:t> также содержит логику по получению данных из модели, которые потом передаются в представление. И также </a:t>
            </a:r>
            <a:r>
              <a:rPr lang="ru-RU" dirty="0" err="1"/>
              <a:t>VewModel</a:t>
            </a:r>
            <a:r>
              <a:rPr lang="ru-RU" dirty="0"/>
              <a:t> определяет логику по обновлению данных в модели.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88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A242F-C20E-4DCB-8809-629D3B03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E9ECF-E340-4E95-A788-6F69B35F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ViewModel</a:t>
            </a:r>
            <a:r>
              <a:rPr lang="ru-RU" dirty="0"/>
              <a:t> или модель представления связывает модель и представление через механизм привязки данных, при этом не важно, как выглядит представление, какие элементы управления выбраны для отображения того или иного свойства. </a:t>
            </a:r>
          </a:p>
          <a:p>
            <a:r>
              <a:rPr lang="ru-RU" dirty="0"/>
              <a:t>Если в модели изменяются значения свойств, при реализации моделью интерфейса </a:t>
            </a:r>
            <a:r>
              <a:rPr lang="ru-RU" dirty="0" err="1"/>
              <a:t>INotifyPropertyChanged</a:t>
            </a:r>
            <a:r>
              <a:rPr lang="ru-RU" dirty="0"/>
              <a:t> автоматически идет изменение отображаемых данных в представлении, хотя напрямую модель и представление не связаны.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05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E625E-CE24-482C-B681-09FACFB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36EB1-3D51-4D18-8EBB-A2E68F8B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визуальные компоненты (например кнопки), не используют события, представление взаимодействует с </a:t>
            </a:r>
            <a:r>
              <a:rPr lang="ru-RU" dirty="0" err="1"/>
              <a:t>ViewModel</a:t>
            </a:r>
            <a:r>
              <a:rPr lang="ru-RU" dirty="0"/>
              <a:t> посредством команд.</a:t>
            </a:r>
          </a:p>
          <a:p>
            <a:r>
              <a:rPr lang="ru-RU" dirty="0"/>
              <a:t>например, пользователь хочет сохранить введенные в текстовое поле данные. Он нажимает на кнопку и тем самым отправляет команду во </a:t>
            </a:r>
            <a:r>
              <a:rPr lang="ru-RU" dirty="0" err="1"/>
              <a:t>ViewModel</a:t>
            </a:r>
            <a:r>
              <a:rPr lang="ru-RU" dirty="0"/>
              <a:t>. А </a:t>
            </a:r>
            <a:r>
              <a:rPr lang="ru-RU" dirty="0" err="1"/>
              <a:t>ViewModel</a:t>
            </a:r>
            <a:r>
              <a:rPr lang="ru-RU" dirty="0"/>
              <a:t> уже получает переданные данные и в соответствии с ними обновляет модель.</a:t>
            </a:r>
          </a:p>
          <a:p>
            <a:r>
              <a:rPr lang="ru-RU" dirty="0"/>
              <a:t>итогом применения паттерна MVVM является функциональное разделение приложения на три компонента, которые проще разрабатывать и тестировать, а также в дальнейшем модифицировать и поддерживать.</a:t>
            </a:r>
          </a:p>
        </p:txBody>
      </p:sp>
    </p:spTree>
    <p:extLst>
      <p:ext uri="{BB962C8B-B14F-4D97-AF65-F5344CB8AC3E}">
        <p14:creationId xmlns:p14="http://schemas.microsoft.com/office/powerpoint/2010/main" val="273360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729F9-8E6D-452E-AF9B-4792C38F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загрузка</a:t>
            </a:r>
            <a:r>
              <a:rPr lang="en-US" dirty="0"/>
              <a:t>/</a:t>
            </a:r>
            <a:r>
              <a:rPr lang="ru-RU" dirty="0"/>
              <a:t>инициализация данных (</a:t>
            </a:r>
            <a:r>
              <a:rPr lang="en-US" dirty="0" err="1"/>
              <a:t>LazyLoad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D3E1B-3002-4D42-88FC-0664D4EC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8" y="1825625"/>
            <a:ext cx="1190699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private Order[] _orders;  //</a:t>
            </a:r>
            <a:r>
              <a:rPr lang="ru-RU" dirty="0"/>
              <a:t>приватная переменная, в момент запуска приложения == </a:t>
            </a:r>
            <a:r>
              <a:rPr lang="en-US" dirty="0"/>
              <a:t>null</a:t>
            </a:r>
          </a:p>
          <a:p>
            <a:pPr marL="0" indent="0">
              <a:buNone/>
            </a:pPr>
            <a:r>
              <a:rPr lang="en-US" dirty="0"/>
              <a:t> public Order[] Orders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публичное свойство для доступа к данным, имеет только метод </a:t>
            </a:r>
            <a:r>
              <a:rPr lang="en-US" dirty="0"/>
              <a:t>get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get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en-US" dirty="0"/>
              <a:t>          if (_orders == null)  //</a:t>
            </a:r>
            <a:r>
              <a:rPr lang="ru-RU" dirty="0"/>
              <a:t>если равно </a:t>
            </a:r>
            <a:r>
              <a:rPr lang="en-US" dirty="0"/>
              <a:t>null, </a:t>
            </a:r>
            <a:r>
              <a:rPr lang="ru-RU" dirty="0"/>
              <a:t>до этого с переменной не работали</a:t>
            </a:r>
          </a:p>
          <a:p>
            <a:pPr marL="0" indent="0">
              <a:buNone/>
            </a:pPr>
            <a:r>
              <a:rPr lang="ru-RU" dirty="0"/>
              <a:t>          {</a:t>
            </a:r>
          </a:p>
          <a:p>
            <a:pPr marL="0" indent="0">
              <a:buNone/>
            </a:pPr>
            <a:r>
              <a:rPr lang="ru-RU" dirty="0"/>
              <a:t>              _</a:t>
            </a:r>
            <a:r>
              <a:rPr lang="en-US" dirty="0"/>
              <a:t>orders = </a:t>
            </a:r>
            <a:r>
              <a:rPr lang="en-US" dirty="0" err="1"/>
              <a:t>OrdersDatabase.GetOrders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 //</a:t>
            </a:r>
            <a:r>
              <a:rPr lang="ru-RU" dirty="0"/>
              <a:t>загружаем данные</a:t>
            </a:r>
          </a:p>
          <a:p>
            <a:pPr marL="0" indent="0">
              <a:buNone/>
            </a:pPr>
            <a:r>
              <a:rPr lang="ru-RU" dirty="0"/>
              <a:t>          }</a:t>
            </a:r>
          </a:p>
          <a:p>
            <a:pPr marL="0" indent="0">
              <a:buNone/>
            </a:pPr>
            <a:r>
              <a:rPr lang="ru-RU" dirty="0"/>
              <a:t>          </a:t>
            </a:r>
            <a:r>
              <a:rPr lang="en-US" dirty="0"/>
              <a:t>return _orders;  //</a:t>
            </a:r>
            <a:r>
              <a:rPr lang="ru-RU" dirty="0"/>
              <a:t>возвращаем уже инициализированную переменную</a:t>
            </a:r>
          </a:p>
          <a:p>
            <a:pPr marL="0" indent="0">
              <a:buNone/>
            </a:pPr>
            <a:r>
              <a:rPr lang="ru-RU" dirty="0"/>
              <a:t>      }</a:t>
            </a:r>
          </a:p>
          <a:p>
            <a:pPr marL="0" indent="0">
              <a:buNone/>
            </a:pPr>
            <a:r>
              <a:rPr lang="ru-R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10772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FC167-79E6-431C-AF99-3D937C13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Сортировка, фильтрация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03DDB-362B-490D-AFD0-AF13CD8C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стороне БД – новый запрос </a:t>
            </a:r>
          </a:p>
          <a:p>
            <a:r>
              <a:rPr lang="ru-RU" dirty="0"/>
              <a:t>На клиенте</a:t>
            </a:r>
            <a:endParaRPr lang="en-US" dirty="0"/>
          </a:p>
          <a:p>
            <a:pPr lvl="1"/>
            <a:r>
              <a:rPr lang="ru-RU" dirty="0"/>
              <a:t>создание новой коллекции на основе существующей выборки.</a:t>
            </a:r>
          </a:p>
          <a:p>
            <a:pPr lvl="1"/>
            <a:r>
              <a:rPr lang="ru-RU" dirty="0"/>
              <a:t>с использование </a:t>
            </a:r>
            <a:r>
              <a:rPr lang="en-US" dirty="0" err="1"/>
              <a:t>CollectionView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6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A5DD4-909E-4CFF-A100-05D730A0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INotifyPropertyChanged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4A15D-C183-4FB0-8BFF-87DCE5BF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уведомить интерфейс об изменении полей объекта</a:t>
            </a:r>
          </a:p>
          <a:p>
            <a:r>
              <a:rPr lang="ru-RU" dirty="0"/>
              <a:t>Содержит событие </a:t>
            </a:r>
            <a:r>
              <a:rPr lang="en-US" dirty="0" err="1"/>
              <a:t>PropertyChanged</a:t>
            </a:r>
            <a:r>
              <a:rPr lang="en-US" dirty="0"/>
              <a:t>; </a:t>
            </a:r>
            <a:endParaRPr lang="ru-RU" dirty="0"/>
          </a:p>
          <a:p>
            <a:r>
              <a:rPr lang="ru-RU" dirty="0"/>
              <a:t>При обновлении значения необходимо вызвать обработчики этого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244312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EBE3079-0DBC-414A-9FB1-77780B68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" y="355002"/>
            <a:ext cx="12295991" cy="660519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Как правило можно использовать стандартную реализацию интерфейса: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SomeObject</a:t>
            </a:r>
            <a:r>
              <a:rPr lang="en-US" dirty="0"/>
              <a:t> : </a:t>
            </a:r>
            <a:r>
              <a:rPr lang="en-US" dirty="0" err="1"/>
              <a:t>INotifyPropertyChanged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event </a:t>
            </a:r>
            <a:r>
              <a:rPr lang="en-US" dirty="0" err="1"/>
              <a:t>PropertyChangedEventHandler</a:t>
            </a:r>
            <a:r>
              <a:rPr lang="en-US" dirty="0"/>
              <a:t> </a:t>
            </a:r>
            <a:r>
              <a:rPr lang="en-US" dirty="0" err="1"/>
              <a:t>PropertyChanged</a:t>
            </a:r>
            <a:r>
              <a:rPr lang="en-US" dirty="0"/>
              <a:t>;	</a:t>
            </a:r>
          </a:p>
          <a:p>
            <a:pPr marL="0" indent="0">
              <a:buNone/>
            </a:pPr>
            <a:r>
              <a:rPr lang="en-US" dirty="0"/>
              <a:t>    private void </a:t>
            </a:r>
            <a:r>
              <a:rPr lang="en-US" dirty="0" err="1"/>
              <a:t>NotifyPropertyChanged</a:t>
            </a:r>
            <a:r>
              <a:rPr lang="en-US" dirty="0"/>
              <a:t>([</a:t>
            </a:r>
            <a:r>
              <a:rPr lang="en-US" dirty="0" err="1"/>
              <a:t>CallerMemberName</a:t>
            </a:r>
            <a:r>
              <a:rPr lang="en-US" dirty="0"/>
              <a:t>] String </a:t>
            </a:r>
            <a:r>
              <a:rPr lang="en-US" dirty="0" err="1"/>
              <a:t>propertyName</a:t>
            </a:r>
            <a:r>
              <a:rPr lang="en-US" dirty="0"/>
              <a:t> = "")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PropertyChanged</a:t>
            </a:r>
            <a:r>
              <a:rPr lang="en-US" dirty="0"/>
              <a:t>?.Invoke(this, new </a:t>
            </a:r>
            <a:r>
              <a:rPr lang="en-US" dirty="0" err="1"/>
              <a:t>PropertyChangedEventArgs</a:t>
            </a:r>
            <a:r>
              <a:rPr lang="en-US" dirty="0"/>
              <a:t>(</a:t>
            </a:r>
            <a:r>
              <a:rPr lang="en-US" dirty="0" err="1"/>
              <a:t>propertyName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private string _name = </a:t>
            </a:r>
            <a:r>
              <a:rPr lang="en-US" dirty="0" err="1"/>
              <a:t>String.Empty</a:t>
            </a:r>
            <a:r>
              <a:rPr lang="en-US" dirty="0"/>
              <a:t>;   </a:t>
            </a:r>
          </a:p>
          <a:p>
            <a:pPr marL="0" indent="0">
              <a:buNone/>
            </a:pPr>
            <a:r>
              <a:rPr lang="en-US" dirty="0"/>
              <a:t>    public string Name</a:t>
            </a:r>
          </a:p>
          <a:p>
            <a:pPr marL="0" indent="0">
              <a:buNone/>
            </a:pPr>
            <a:r>
              <a:rPr lang="en-US" dirty="0"/>
              <a:t>    {   get { return _name; }</a:t>
            </a:r>
          </a:p>
          <a:p>
            <a:pPr marL="0" indent="0">
              <a:buNone/>
            </a:pPr>
            <a:r>
              <a:rPr lang="en-US" dirty="0"/>
              <a:t>         set {</a:t>
            </a:r>
          </a:p>
          <a:p>
            <a:pPr marL="0" indent="0">
              <a:buNone/>
            </a:pPr>
            <a:r>
              <a:rPr lang="en-US" dirty="0"/>
              <a:t>	if( _name != value ){</a:t>
            </a:r>
          </a:p>
          <a:p>
            <a:pPr marL="0" indent="0">
              <a:buNone/>
            </a:pPr>
            <a:r>
              <a:rPr lang="en-US" dirty="0"/>
              <a:t>	    _name = value;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NotifyPropertyChanged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  }}</a:t>
            </a:r>
          </a:p>
          <a:p>
            <a:pPr marL="0" indent="0">
              <a:buNone/>
            </a:pPr>
            <a:r>
              <a:rPr lang="en-US" dirty="0"/>
              <a:t>      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03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E62FF-66B4-4447-95EA-BCD6E597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D3977-162A-4D98-9827-20F6B2EDD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ru-RU" dirty="0"/>
              <a:t>В классе вместо исходной коллекции используем </a:t>
            </a:r>
            <a:r>
              <a:rPr lang="en-US" dirty="0" err="1"/>
              <a:t>ICollectionView</a:t>
            </a:r>
            <a:r>
              <a:rPr lang="ru-RU" dirty="0"/>
              <a:t>, например: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ICollectionView</a:t>
            </a:r>
            <a:r>
              <a:rPr lang="en-US" dirty="0"/>
              <a:t> </a:t>
            </a:r>
            <a:r>
              <a:rPr lang="en-US" dirty="0" err="1"/>
              <a:t>StudentsView</a:t>
            </a:r>
            <a:r>
              <a:rPr lang="en-US" dirty="0"/>
              <a:t> {get;} </a:t>
            </a:r>
          </a:p>
          <a:p>
            <a:r>
              <a:rPr lang="ru-RU" dirty="0"/>
              <a:t>в конструкторе инициализируем след. образом:</a:t>
            </a:r>
          </a:p>
          <a:p>
            <a:pPr marL="0" indent="0">
              <a:buNone/>
            </a:pPr>
            <a:r>
              <a:rPr lang="en-US" dirty="0"/>
              <a:t>var students = /*</a:t>
            </a:r>
            <a:r>
              <a:rPr lang="ru-RU" dirty="0"/>
              <a:t>каким</a:t>
            </a:r>
            <a:r>
              <a:rPr lang="en-US" dirty="0"/>
              <a:t>-</a:t>
            </a:r>
            <a:r>
              <a:rPr lang="ru-RU" dirty="0"/>
              <a:t>то образом получаем исходную коллекцию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создаем над ней обертку для последующих манипуляций: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StudentsView</a:t>
            </a:r>
            <a:r>
              <a:rPr lang="en-US" dirty="0"/>
              <a:t> = </a:t>
            </a:r>
            <a:r>
              <a:rPr lang="en-US" dirty="0" err="1"/>
              <a:t>CollectionViewSource.GetDefaultView</a:t>
            </a:r>
            <a:r>
              <a:rPr lang="en-US" dirty="0"/>
              <a:t>(students);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433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769AA-B79D-4460-B379-889ED372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CollectionView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C200C-BBC4-4826-BED7-3A67E3E2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11562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Свойства </a:t>
            </a:r>
            <a:r>
              <a:rPr lang="en-US" dirty="0" err="1"/>
              <a:t>ICollectionView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– </a:t>
            </a:r>
            <a:r>
              <a:rPr lang="ru-RU" dirty="0"/>
              <a:t>ссылка на метод </a:t>
            </a:r>
            <a:r>
              <a:rPr lang="en-US" dirty="0"/>
              <a:t>bool (object), </a:t>
            </a:r>
            <a:r>
              <a:rPr lang="ru-RU" dirty="0"/>
              <a:t>выполняющий отбор объектов при фильтрации. Если метод возвращает </a:t>
            </a:r>
            <a:r>
              <a:rPr lang="en-US" dirty="0"/>
              <a:t>true, </a:t>
            </a:r>
            <a:r>
              <a:rPr lang="ru-RU" dirty="0"/>
              <a:t>объект попадает в результирующую коллекцию, иначе – нет</a:t>
            </a:r>
            <a:endParaRPr lang="en-US" dirty="0"/>
          </a:p>
          <a:p>
            <a:pPr lvl="1"/>
            <a:r>
              <a:rPr lang="en-US" dirty="0" err="1"/>
              <a:t>SortDescriptions</a:t>
            </a:r>
            <a:r>
              <a:rPr lang="en-US" dirty="0"/>
              <a:t> – </a:t>
            </a:r>
            <a:r>
              <a:rPr lang="ru-RU" dirty="0"/>
              <a:t>направление сортировки (если нужно: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StudentsView.SortDescriptions.Add</a:t>
            </a:r>
            <a:r>
              <a:rPr lang="en-US" dirty="0"/>
              <a:t>( </a:t>
            </a:r>
          </a:p>
          <a:p>
            <a:pPr marL="457200" lvl="1" indent="0">
              <a:buNone/>
            </a:pPr>
            <a:r>
              <a:rPr lang="en-US" dirty="0"/>
              <a:t>                new </a:t>
            </a:r>
            <a:r>
              <a:rPr lang="en-US" dirty="0" err="1"/>
              <a:t>SortDescription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</a:t>
            </a:r>
            <a:r>
              <a:rPr lang="en-US" dirty="0" err="1"/>
              <a:t>ListSortDirection.Ascending</a:t>
            </a:r>
            <a:r>
              <a:rPr lang="en-US" dirty="0"/>
              <a:t> );</a:t>
            </a:r>
          </a:p>
          <a:p>
            <a:pPr marL="457200" lvl="1" indent="0">
              <a:buNone/>
            </a:pPr>
            <a:r>
              <a:rPr lang="en-US" dirty="0" err="1"/>
              <a:t>StudentsView.SortDescriptions.Add</a:t>
            </a:r>
            <a:r>
              <a:rPr lang="en-US" dirty="0"/>
              <a:t>( </a:t>
            </a:r>
          </a:p>
          <a:p>
            <a:pPr marL="457200" lvl="1" indent="0">
              <a:buNone/>
            </a:pPr>
            <a:r>
              <a:rPr lang="en-US" dirty="0"/>
              <a:t>                new </a:t>
            </a:r>
            <a:r>
              <a:rPr lang="en-US" dirty="0" err="1"/>
              <a:t>SortDescription</a:t>
            </a:r>
            <a:r>
              <a:rPr lang="en-US" dirty="0"/>
              <a:t>("FirstName", </a:t>
            </a:r>
            <a:r>
              <a:rPr lang="en-US" dirty="0" err="1"/>
              <a:t>ListSortDirection.Ascending</a:t>
            </a:r>
            <a:r>
              <a:rPr lang="en-US" dirty="0"/>
              <a:t> );</a:t>
            </a:r>
            <a:endParaRPr lang="ru-RU" dirty="0"/>
          </a:p>
          <a:p>
            <a:pPr lvl="1"/>
            <a:r>
              <a:rPr lang="en-US" dirty="0" err="1"/>
              <a:t>GroupDescriptions</a:t>
            </a:r>
            <a:r>
              <a:rPr lang="ru-RU" dirty="0"/>
              <a:t> – поля </a:t>
            </a:r>
            <a:r>
              <a:rPr lang="ru-RU"/>
              <a:t>для группировки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30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57971-4938-4C6B-8D2A-ACB202E5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4C8A0-5648-41FC-9F1F-D9802550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597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8CB2C-0FE6-416C-8A7E-E007E30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D9F46-A464-40FD-BB04-4CC2DB6A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B91B0"/>
                </a:solidFill>
                <a:effectLst/>
                <a:latin typeface="SFTT1000"/>
              </a:rPr>
              <a:t>bool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FilterFunction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(</a:t>
            </a:r>
            <a:r>
              <a:rPr lang="en-US" sz="1800" b="0" i="0" dirty="0">
                <a:solidFill>
                  <a:srgbClr val="2B91B0"/>
                </a:solidFill>
                <a:effectLst/>
                <a:latin typeface="SFTT1000"/>
              </a:rPr>
              <a:t>object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item)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8000"/>
                </a:solidFill>
                <a:effectLst/>
                <a:latin typeface="SFTT1000"/>
              </a:rPr>
              <a:t>//item </a:t>
            </a:r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является объектом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SFTT1000"/>
              </a:rPr>
              <a:t>Student, </a:t>
            </a:r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преобразуем:</a:t>
            </a:r>
            <a:b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2B91B0"/>
                </a:solidFill>
                <a:effectLst/>
                <a:latin typeface="SFTT1000"/>
              </a:rPr>
              <a:t>var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s = item 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SFTT1000"/>
              </a:rPr>
              <a:t>as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Student;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8000"/>
                </a:solidFill>
                <a:effectLst/>
                <a:latin typeface="SFTT1000"/>
              </a:rPr>
              <a:t>//</a:t>
            </a:r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отбираем всех студентов с фамилией Петров</a:t>
            </a:r>
            <a:b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00FF"/>
                </a:solidFill>
                <a:effectLst/>
                <a:latin typeface="SFTT1000"/>
              </a:rPr>
              <a:t>if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s.LastName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 == </a:t>
            </a:r>
            <a:r>
              <a:rPr lang="en-US" sz="1800" b="0" i="0" dirty="0">
                <a:solidFill>
                  <a:srgbClr val="A31414"/>
                </a:solidFill>
                <a:effectLst/>
                <a:latin typeface="SFTT1000"/>
              </a:rPr>
              <a:t>"</a:t>
            </a:r>
            <a:r>
              <a:rPr lang="ru-RU" sz="1800" b="0" i="0" dirty="0">
                <a:solidFill>
                  <a:srgbClr val="A31414"/>
                </a:solidFill>
                <a:effectLst/>
                <a:latin typeface="SFTT1000"/>
              </a:rPr>
              <a:t>Петров"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SFTT1000"/>
              </a:rPr>
              <a:t>) {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00FF"/>
                </a:solidFill>
                <a:effectLst/>
                <a:latin typeface="SFTT1000"/>
              </a:rPr>
              <a:t>return true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00FF"/>
                </a:solidFill>
                <a:effectLst/>
                <a:latin typeface="SFTT1000"/>
              </a:rPr>
              <a:t>return false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}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841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C55AE-E01D-4D6F-866F-37F32297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3176B-3990-4179-B68B-2F0B8E9D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Ручное создание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SFTT1000"/>
              </a:rPr>
              <a:t>CollectionView</a:t>
            </a:r>
            <a:endParaRPr lang="ru-RU" sz="1800" b="0" i="0" dirty="0">
              <a:solidFill>
                <a:srgbClr val="008000"/>
              </a:solidFill>
              <a:effectLst/>
              <a:latin typeface="SFTT1000"/>
            </a:endParaRPr>
          </a:p>
          <a:p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//объявляем переменную источник данных</a:t>
            </a:r>
            <a:b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CollectionViewSource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studentsViewSource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8000"/>
                </a:solidFill>
                <a:effectLst/>
                <a:latin typeface="SFTT1000"/>
              </a:rPr>
              <a:t>//</a:t>
            </a:r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инициализируем</a:t>
            </a:r>
            <a:b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studentViewSource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 = 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SFTT1000"/>
              </a:rPr>
              <a:t>new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CollectionViewSource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();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8000"/>
                </a:solidFill>
                <a:effectLst/>
                <a:latin typeface="SFTT1000"/>
              </a:rPr>
              <a:t>//</a:t>
            </a:r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заполняем данными, в данном случае просто загружаем всех студентов</a:t>
            </a:r>
            <a:b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studentViewSource.Source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App.DatabaseContext.Students.ToList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();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8000"/>
                </a:solidFill>
                <a:effectLst/>
                <a:latin typeface="SFTT1000"/>
              </a:rPr>
              <a:t>//</a:t>
            </a:r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и указываем в качестве источника данных для таблицы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SFTT1000"/>
              </a:rPr>
              <a:t>dgStudents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SFTT1000"/>
              </a:rPr>
              <a:t> </a:t>
            </a:r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представление данных:</a:t>
            </a:r>
            <a:b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dgStudents.ItemsSource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studentViewSource.View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463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8E559-4F3B-4B94-B892-25277498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5934D-6AD6-4201-A818-E7129805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Получени</a:t>
            </a:r>
            <a:r>
              <a:rPr lang="ru-RU" sz="1800" dirty="0">
                <a:solidFill>
                  <a:srgbClr val="008000"/>
                </a:solidFill>
                <a:latin typeface="SFTT1000"/>
              </a:rPr>
              <a:t>е представление по умолчанию:</a:t>
            </a:r>
            <a:endParaRPr lang="en-US" sz="1800" b="0" i="0" dirty="0">
              <a:solidFill>
                <a:srgbClr val="008000"/>
              </a:solidFill>
              <a:effectLst/>
              <a:latin typeface="SFTT1000"/>
            </a:endParaRPr>
          </a:p>
          <a:p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//делаем выборку студентов</a:t>
            </a:r>
            <a:b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2B91B0"/>
                </a:solidFill>
                <a:effectLst/>
                <a:latin typeface="SFTT1000"/>
              </a:rPr>
              <a:t>var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students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App.DatabaseContext.Students.ToList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() 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>
                <a:solidFill>
                  <a:srgbClr val="008000"/>
                </a:solidFill>
                <a:effectLst/>
                <a:latin typeface="SFTT1000"/>
              </a:rPr>
              <a:t>//</a:t>
            </a:r>
            <a: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  <a:t>получаем представление данных по умолчанию для этого набора:</a:t>
            </a:r>
            <a:br>
              <a:rPr lang="ru-RU" sz="1800" b="0" i="0" dirty="0">
                <a:solidFill>
                  <a:srgbClr val="008000"/>
                </a:solidFill>
                <a:effectLst/>
                <a:latin typeface="SFTT100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ICollectionView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studentsView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CollectionViewSource.GetDefaultView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( students );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dgStudents.ItemsSource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FTT1000"/>
              </a:rPr>
              <a:t>studentView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TT1000"/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45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8B1B2-687E-4812-A774-FB26EB38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(</a:t>
            </a:r>
            <a:r>
              <a:rPr lang="ru-RU" dirty="0"/>
              <a:t>одиночка)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87003-D9FE-49FE-9EB8-C92AD5F0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Паттерн, который гарантирует, что для определенного класса будет создан только один объект, а также предоставит к этому объекту точку доступа.</a:t>
            </a:r>
          </a:p>
          <a:p>
            <a:r>
              <a:rPr lang="ru-RU" dirty="0" err="1"/>
              <a:t>Синглтон</a:t>
            </a:r>
            <a:r>
              <a:rPr lang="ru-RU" dirty="0"/>
              <a:t> позволяет создать объект только при его необходимости. Если объект не нужен, то он не будет </a:t>
            </a:r>
            <a:r>
              <a:rPr lang="ru-RU"/>
              <a:t>создан.</a:t>
            </a:r>
          </a:p>
          <a:p>
            <a:pPr marL="0" indent="0">
              <a:buNone/>
            </a:pPr>
            <a:r>
              <a:rPr lang="ru-RU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FAA3-FD38-43FA-9768-28443BFC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" y="423646"/>
            <a:ext cx="12184083" cy="64343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Singleton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private static Singleton instance; </a:t>
            </a:r>
          </a:p>
          <a:p>
            <a:pPr marL="0" indent="0">
              <a:buNone/>
            </a:pPr>
            <a:r>
              <a:rPr lang="en-US" dirty="0"/>
              <a:t>    private Singleton()</a:t>
            </a:r>
            <a:r>
              <a:rPr lang="ru-RU" dirty="0"/>
              <a:t> </a:t>
            </a:r>
            <a:r>
              <a:rPr lang="en-US" dirty="0"/>
              <a:t> //</a:t>
            </a:r>
            <a:r>
              <a:rPr lang="ru-RU" dirty="0"/>
              <a:t>закрываем конструктор, запрещая создания объектов извне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 /*</a:t>
            </a:r>
            <a:r>
              <a:rPr lang="ru-RU" dirty="0"/>
              <a:t>какая-то логика инициализации класса</a:t>
            </a:r>
            <a:r>
              <a:rPr lang="en-US" dirty="0"/>
              <a:t>*/} </a:t>
            </a:r>
          </a:p>
          <a:p>
            <a:pPr marL="0" indent="0">
              <a:buNone/>
            </a:pPr>
            <a:r>
              <a:rPr lang="en-US" dirty="0"/>
              <a:t>    public static Singleton Instance</a:t>
            </a:r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get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   if (instance == null) {</a:t>
            </a:r>
          </a:p>
          <a:p>
            <a:pPr marL="0" indent="0">
              <a:buNone/>
            </a:pPr>
            <a:r>
              <a:rPr lang="en-US" dirty="0"/>
              <a:t>                    instance = new Singleton();</a:t>
            </a:r>
          </a:p>
          <a:p>
            <a:pPr marL="0" indent="0">
              <a:buNone/>
            </a:pPr>
            <a:r>
              <a:rPr lang="en-US" dirty="0"/>
              <a:t>              }</a:t>
            </a:r>
          </a:p>
          <a:p>
            <a:pPr marL="0" indent="0">
              <a:buNone/>
            </a:pPr>
            <a:r>
              <a:rPr lang="en-US" dirty="0"/>
              <a:t>              return instance;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61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5369F-5E3C-4FF5-BC43-ECEFB85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добавления</a:t>
            </a:r>
            <a:r>
              <a:rPr lang="en-US" dirty="0"/>
              <a:t>/</a:t>
            </a:r>
            <a:r>
              <a:rPr lang="ru-RU" dirty="0"/>
              <a:t>удаления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6C9FA-935B-4188-8646-2086AF4D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 проект </a:t>
            </a:r>
            <a:r>
              <a:rPr lang="en-US" dirty="0"/>
              <a:t>Part3_Sample</a:t>
            </a:r>
            <a:r>
              <a:rPr lang="ru-RU" dirty="0"/>
              <a:t>, формы </a:t>
            </a:r>
            <a:r>
              <a:rPr lang="en-US" dirty="0" err="1"/>
              <a:t>GroupsForm</a:t>
            </a:r>
            <a:r>
              <a:rPr lang="en-US" dirty="0"/>
              <a:t>, AddGroupForm1, AddGroupForm2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03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A5065-D430-4AE0-BA15-79AD9471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состояниями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D2DBA-8A79-4E53-868E-435CFEDE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DbContext.Entry</a:t>
            </a:r>
            <a:r>
              <a:rPr lang="ru-RU" dirty="0"/>
              <a:t>(</a:t>
            </a:r>
            <a:r>
              <a:rPr lang="ru-RU" dirty="0" err="1"/>
              <a:t>какой_то</a:t>
            </a:r>
            <a:r>
              <a:rPr lang="ru-RU" dirty="0"/>
              <a:t> объект</a:t>
            </a:r>
            <a:r>
              <a:rPr lang="en-US" dirty="0"/>
              <a:t>).State </a:t>
            </a:r>
            <a:r>
              <a:rPr lang="ru-RU" dirty="0"/>
              <a:t>:</a:t>
            </a:r>
          </a:p>
          <a:p>
            <a:r>
              <a:rPr lang="ru-RU" dirty="0" err="1"/>
              <a:t>Detached</a:t>
            </a:r>
            <a:r>
              <a:rPr lang="ru-RU" dirty="0"/>
              <a:t> - сущность не отслеживается контекстом (сразу после создания).</a:t>
            </a:r>
          </a:p>
          <a:p>
            <a:r>
              <a:rPr lang="ru-RU" dirty="0" err="1"/>
              <a:t>Unchanged</a:t>
            </a:r>
            <a:r>
              <a:rPr lang="ru-RU" dirty="0"/>
              <a:t> - значения свойств не изменялись</a:t>
            </a:r>
          </a:p>
          <a:p>
            <a:r>
              <a:rPr lang="ru-RU" dirty="0" err="1"/>
              <a:t>Added</a:t>
            </a:r>
            <a:r>
              <a:rPr lang="ru-RU" dirty="0"/>
              <a:t> = сущность отслеживается контекстом, но отсутствует в базе данных до вызова </a:t>
            </a:r>
            <a:r>
              <a:rPr lang="ru-RU" dirty="0" err="1"/>
              <a:t>SaveChanges</a:t>
            </a:r>
            <a:r>
              <a:rPr lang="ru-RU" dirty="0"/>
              <a:t>.</a:t>
            </a:r>
          </a:p>
          <a:p>
            <a:r>
              <a:rPr lang="ru-RU" dirty="0" err="1"/>
              <a:t>Deleted</a:t>
            </a:r>
            <a:r>
              <a:rPr lang="ru-RU" dirty="0"/>
              <a:t> - Сущность была помечена, но еще остается в БД до вызова метода </a:t>
            </a:r>
            <a:r>
              <a:rPr lang="ru-RU" dirty="0" err="1"/>
              <a:t>SaveChanges</a:t>
            </a:r>
            <a:r>
              <a:rPr lang="ru-RU" dirty="0"/>
              <a:t>.</a:t>
            </a:r>
          </a:p>
          <a:p>
            <a:r>
              <a:rPr lang="ru-RU" dirty="0" err="1"/>
              <a:t>Modified</a:t>
            </a:r>
            <a:r>
              <a:rPr lang="ru-RU" dirty="0"/>
              <a:t> - некоторые из значений свойств объекта были изменены, но еще не сохранены.</a:t>
            </a:r>
          </a:p>
        </p:txBody>
      </p:sp>
    </p:spTree>
    <p:extLst>
      <p:ext uri="{BB962C8B-B14F-4D97-AF65-F5344CB8AC3E}">
        <p14:creationId xmlns:p14="http://schemas.microsoft.com/office/powerpoint/2010/main" val="366053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236BA-D67A-4565-A564-AECC5A0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состояниями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C4017-2965-4209-A719-0FE38222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621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student = </a:t>
            </a:r>
            <a:r>
              <a:rPr lang="en-US" dirty="0" err="1"/>
              <a:t>dataGrid.SelectedItem</a:t>
            </a:r>
            <a:r>
              <a:rPr lang="en-US" dirty="0"/>
              <a:t> as Student;</a:t>
            </a:r>
          </a:p>
          <a:p>
            <a:pPr marL="0" indent="0">
              <a:buNone/>
            </a:pPr>
            <a:r>
              <a:rPr lang="en-US" dirty="0"/>
              <a:t>var form= new </a:t>
            </a:r>
            <a:r>
              <a:rPr lang="en-US" dirty="0" err="1"/>
              <a:t>StudentEditForm</a:t>
            </a:r>
            <a:r>
              <a:rPr lang="en-US" dirty="0"/>
              <a:t>( student );</a:t>
            </a:r>
          </a:p>
          <a:p>
            <a:pPr marL="0" indent="0">
              <a:buNone/>
            </a:pPr>
            <a:r>
              <a:rPr lang="en-US" dirty="0"/>
              <a:t>if( </a:t>
            </a:r>
            <a:r>
              <a:rPr lang="en-US" dirty="0" err="1"/>
              <a:t>form.ShowDialog</a:t>
            </a:r>
            <a:r>
              <a:rPr lang="en-US" dirty="0"/>
              <a:t>() )  //</a:t>
            </a:r>
            <a:r>
              <a:rPr lang="ru-RU" dirty="0"/>
              <a:t>если пользователь не нажал отмену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ru-RU" dirty="0"/>
              <a:t>и запись была изменена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if( </a:t>
            </a:r>
            <a:r>
              <a:rPr lang="en-US" dirty="0" err="1"/>
              <a:t>UniverModel</a:t>
            </a:r>
            <a:r>
              <a:rPr lang="ru-RU" dirty="0"/>
              <a:t>.</a:t>
            </a:r>
            <a:r>
              <a:rPr lang="ru-RU" dirty="0" err="1"/>
              <a:t>Entry</a:t>
            </a:r>
            <a:r>
              <a:rPr lang="ru-RU" dirty="0"/>
              <a:t>(</a:t>
            </a:r>
            <a:r>
              <a:rPr lang="en-US" dirty="0"/>
              <a:t>student).State ==  </a:t>
            </a:r>
            <a:r>
              <a:rPr lang="en-US" dirty="0" err="1"/>
              <a:t>EntryState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err="1"/>
              <a:t>Modified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en-US" dirty="0" err="1"/>
              <a:t>UniverModel.SaveChanges</a:t>
            </a:r>
            <a:r>
              <a:rPr lang="en-US" dirty="0"/>
              <a:t>();</a:t>
            </a:r>
            <a:r>
              <a:rPr lang="ru-RU" dirty="0"/>
              <a:t>  </a:t>
            </a:r>
            <a:r>
              <a:rPr lang="en-US" dirty="0"/>
              <a:t>//</a:t>
            </a:r>
            <a:r>
              <a:rPr lang="ru-RU" dirty="0"/>
              <a:t>сохраняем изменения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UniverModel</a:t>
            </a:r>
            <a:r>
              <a:rPr lang="en-US" dirty="0"/>
              <a:t> – </a:t>
            </a:r>
            <a:r>
              <a:rPr lang="ru-RU" dirty="0"/>
              <a:t>объект класса контекста модели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3184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D7DD5-FFC2-4572-80CA-42A57769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состояниями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92A2A-FD21-494E-885E-68913B77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</a:rPr>
              <a:t>DbContext.Entry</a:t>
            </a:r>
            <a:r>
              <a:rPr lang="en-US" sz="2800" dirty="0">
                <a:solidFill>
                  <a:srgbClr val="000000"/>
                </a:solidFill>
              </a:rPr>
              <a:t>(student).</a:t>
            </a:r>
            <a:r>
              <a:rPr lang="en-US" sz="2800" dirty="0" err="1">
                <a:solidFill>
                  <a:srgbClr val="000000"/>
                </a:solidFill>
              </a:rPr>
              <a:t>CurrentValues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ru-RU" dirty="0">
                <a:solidFill>
                  <a:srgbClr val="000000"/>
                </a:solidFill>
              </a:rPr>
              <a:t>текущие значения полей объекта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DbContext.Entry</a:t>
            </a:r>
            <a:r>
              <a:rPr lang="en-US" sz="2800" dirty="0">
                <a:solidFill>
                  <a:srgbClr val="000000"/>
                </a:solidFill>
              </a:rPr>
              <a:t>(student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en-US" dirty="0" err="1"/>
              <a:t>OriginalValues</a:t>
            </a:r>
            <a:r>
              <a:rPr lang="ru-RU" dirty="0"/>
              <a:t> – исходные значения полей объекта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</a:rPr>
              <a:t>DbContext.Entry</a:t>
            </a:r>
            <a:r>
              <a:rPr lang="en-US" dirty="0">
                <a:solidFill>
                  <a:srgbClr val="000000"/>
                </a:solidFill>
              </a:rPr>
              <a:t>(student).Reload()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ru-RU" dirty="0">
                <a:solidFill>
                  <a:srgbClr val="000000"/>
                </a:solidFill>
              </a:rPr>
              <a:t>восстановление исходных значений объекта из 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44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2179</Words>
  <Application>Microsoft Office PowerPoint</Application>
  <PresentationFormat>Широкоэкранный</PresentationFormat>
  <Paragraphs>267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SFTT1000</vt:lpstr>
      <vt:lpstr>Тема Office</vt:lpstr>
      <vt:lpstr>Программирование</vt:lpstr>
      <vt:lpstr>Ленивая загрузка/инициализация данных (LazyLoad)</vt:lpstr>
      <vt:lpstr>Ленивая загрузка/инициализация данных (LazyLoad)</vt:lpstr>
      <vt:lpstr>Singleton (одиночка)</vt:lpstr>
      <vt:lpstr>Презентация PowerPoint</vt:lpstr>
      <vt:lpstr>Пример добавления/удаления</vt:lpstr>
      <vt:lpstr>Работа с состояниями объекта</vt:lpstr>
      <vt:lpstr>Работа с состояниями объекта</vt:lpstr>
      <vt:lpstr>Работа с состояниями объекта</vt:lpstr>
      <vt:lpstr>Пример редактирования</vt:lpstr>
      <vt:lpstr>Валидация</vt:lpstr>
      <vt:lpstr>Механизмы валидации на клиенте.</vt:lpstr>
      <vt:lpstr>Механизмы валидации: «ручная» проверка вводимых значений.</vt:lpstr>
      <vt:lpstr>Механизмы валидации: ValidationRule</vt:lpstr>
      <vt:lpstr>Механизмы валидации: ValidationRule</vt:lpstr>
      <vt:lpstr>Механизмы валидации: ValidationRule</vt:lpstr>
      <vt:lpstr>Механизмы валидации: ValidationRule</vt:lpstr>
      <vt:lpstr>Механизмы валидации: IDataErrorInfo</vt:lpstr>
      <vt:lpstr>Механизмы валидации: IDataErrorInfo</vt:lpstr>
      <vt:lpstr>Презентация PowerPoint</vt:lpstr>
      <vt:lpstr>Механизмы валидации: IDataErrorInfo</vt:lpstr>
      <vt:lpstr>Механизмы валидации: IDataErrorInfo</vt:lpstr>
      <vt:lpstr>Механизмы валидации: атрибуты + DataValidator</vt:lpstr>
      <vt:lpstr>Механизмы валидации: атрибуты + Validator</vt:lpstr>
      <vt:lpstr>Механизмы валидации: атрибуты + Validator</vt:lpstr>
      <vt:lpstr>Серверная валидация (БД)</vt:lpstr>
      <vt:lpstr>Модель представления (ViewModel)</vt:lpstr>
      <vt:lpstr>Модель представления (ViewModel)</vt:lpstr>
      <vt:lpstr>Модель представления (ViewModel)</vt:lpstr>
      <vt:lpstr>Сортировка, фильтрация</vt:lpstr>
      <vt:lpstr>Интерфейс INotifyPropertyChanged</vt:lpstr>
      <vt:lpstr>Презентация PowerPoint</vt:lpstr>
      <vt:lpstr>CollectionView</vt:lpstr>
      <vt:lpstr>CollectionView</vt:lpstr>
      <vt:lpstr>Модель представления (ViewModel)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Блок Иван Николаевич</dc:creator>
  <cp:lastModifiedBy>Блок Иван Николаевич</cp:lastModifiedBy>
  <cp:revision>172</cp:revision>
  <dcterms:created xsi:type="dcterms:W3CDTF">2022-09-02T14:50:41Z</dcterms:created>
  <dcterms:modified xsi:type="dcterms:W3CDTF">2023-02-25T08:56:28Z</dcterms:modified>
</cp:coreProperties>
</file>