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8" r:id="rId5"/>
    <p:sldId id="269" r:id="rId6"/>
    <p:sldId id="263" r:id="rId7"/>
    <p:sldId id="270" r:id="rId8"/>
    <p:sldId id="262" r:id="rId9"/>
    <p:sldId id="274" r:id="rId10"/>
    <p:sldId id="271" r:id="rId11"/>
    <p:sldId id="272" r:id="rId12"/>
    <p:sldId id="273" r:id="rId13"/>
    <p:sldId id="275" r:id="rId14"/>
    <p:sldId id="276" r:id="rId15"/>
    <p:sldId id="277" r:id="rId16"/>
    <p:sldId id="264" r:id="rId17"/>
    <p:sldId id="278" r:id="rId18"/>
    <p:sldId id="279" r:id="rId19"/>
    <p:sldId id="283" r:id="rId20"/>
    <p:sldId id="280" r:id="rId21"/>
    <p:sldId id="281" r:id="rId22"/>
    <p:sldId id="282" r:id="rId23"/>
    <p:sldId id="284" r:id="rId24"/>
    <p:sldId id="285" r:id="rId25"/>
    <p:sldId id="287" r:id="rId26"/>
    <p:sldId id="286" r:id="rId27"/>
    <p:sldId id="288" r:id="rId28"/>
    <p:sldId id="291" r:id="rId29"/>
    <p:sldId id="289" r:id="rId30"/>
    <p:sldId id="290" r:id="rId31"/>
    <p:sldId id="266" r:id="rId32"/>
    <p:sldId id="292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5451A-CB79-481F-B674-E7C574F47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16327E-8629-4FF5-BE5E-2DC9B013D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11AAD1-CFD1-4989-9A7F-C0B7DA8C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546C-1236-4E83-84EE-34472C2BC01E}" type="datetimeFigureOut">
              <a:rPr lang="ru-RU" smtClean="0"/>
              <a:t>02.09.2023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C81A30-94B4-483B-B7B0-F8D5A6DE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BBE329-2068-4DE4-9C65-1D5C32F0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56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B5356-19D4-4747-8DB9-74706A1F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5A2437-512E-48CF-AA5F-99BED90D5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07FA69-3650-4E6D-B40A-B3712847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546C-1236-4E83-84EE-34472C2BC01E}" type="datetimeFigureOut">
              <a:rPr lang="ru-RU" smtClean="0"/>
              <a:t>02.09.2023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2DAB90-5D0F-4F74-BC9E-383E9A31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C5FFD-CD9B-4491-9E84-301AA52C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57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8CEBCCA-7099-4224-8073-58BE0E95B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030DE6-1680-4E8E-996F-88F550C3C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ED27FD-9579-4434-BF29-1BE982C2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546C-1236-4E83-84EE-34472C2BC01E}" type="datetimeFigureOut">
              <a:rPr lang="ru-RU" smtClean="0"/>
              <a:t>02.09.2023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85CB33-09E0-4227-8DF9-A35D4510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5BB346-250D-4453-BE87-59F59877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39BD9-2543-44D4-9C46-BF6F1618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915C1-AE53-4280-AB81-4529E8FCD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A26EDA-065B-4B0D-8D5D-D6DE768B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546C-1236-4E83-84EE-34472C2BC01E}" type="datetimeFigureOut">
              <a:rPr lang="ru-RU" smtClean="0"/>
              <a:t>02.09.2023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2B8AE8-8935-4247-ABD8-25549704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4E4824-4EAA-474A-BB02-B148A835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52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EC0B5-0ADD-4E5C-AD21-1B4C6BE9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555A54-9C7B-4188-8771-1C9DE8942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B2C06A-4E1E-48C4-B8F4-A0EFA8C4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546C-1236-4E83-84EE-34472C2BC01E}" type="datetimeFigureOut">
              <a:rPr lang="ru-RU" smtClean="0"/>
              <a:t>02.09.2023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9C4C7D-39B9-4A57-AD1D-27C239E2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FDA930-C9D0-4DCB-B79D-8AD522F6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33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CB7F5-8550-45F1-88FA-619B00A8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2DA2F6-B30F-4D56-8B59-2B8ACE83D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652548-1F17-4EB8-900F-B92F81DD1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3098B2-6965-469F-AEE3-08C32FC7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546C-1236-4E83-84EE-34472C2BC01E}" type="datetimeFigureOut">
              <a:rPr lang="ru-RU" smtClean="0"/>
              <a:t>02.09.2023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83E26F-BF79-4509-92E7-474CBD8A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67D4DC-89CB-4176-A2B2-8B819AF8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96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333DA-3C03-48CD-ABB7-2E4C5BF1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008EB6-CEC4-44F4-9C1A-B0DA578E1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683280-82C1-4389-988F-8136D6169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715772-D9A5-4693-9EBD-06992A617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B588D1A-0B19-46E5-946A-76E4A5E2C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CF31E2-E5A7-42D0-B0C4-F77584FA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546C-1236-4E83-84EE-34472C2BC01E}" type="datetimeFigureOut">
              <a:rPr lang="ru-RU" smtClean="0"/>
              <a:t>02.09.2023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8E50CBD-43AE-4769-904C-DC6C490B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CB508A-E9FE-4366-87D4-6E1AC9C4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80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55AC3C-1662-4AB0-AD95-071F3005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560CEA-2D84-4DCE-92B9-4741082F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546C-1236-4E83-84EE-34472C2BC01E}" type="datetimeFigureOut">
              <a:rPr lang="ru-RU" smtClean="0"/>
              <a:t>02.09.2023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6FE232-B758-43E5-80F3-9B003533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6A781A-E155-4CE3-9DF9-106A5DC7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64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DC3DE83-B11D-45CE-A628-9575A5D4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546C-1236-4E83-84EE-34472C2BC01E}" type="datetimeFigureOut">
              <a:rPr lang="ru-RU" smtClean="0"/>
              <a:t>02.09.2023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E651C6-B4D5-41BA-8B02-4DB898E7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414280-8018-4317-8EDF-5B439730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08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CCF70-3397-4BE2-8375-97A18F67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9CCEDE-4F5A-4B56-8062-EB809AFB5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AE521F-E423-49E9-9626-BC00FE403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C68D85-5687-446F-B2DC-621B8863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546C-1236-4E83-84EE-34472C2BC01E}" type="datetimeFigureOut">
              <a:rPr lang="ru-RU" smtClean="0"/>
              <a:t>02.09.2023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677D91-5D40-4182-BE1B-08D1D622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DB4650-CE49-41AD-B98E-EC8FEC17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29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8BE2A-FD38-487E-950D-D5C78508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6AA7D6-5D88-4279-B458-EF8E32855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04DC5A-5E2A-4371-9909-7A6EB0526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56DA44-E40A-4776-A9A5-7FFAF91C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546C-1236-4E83-84EE-34472C2BC01E}" type="datetimeFigureOut">
              <a:rPr lang="ru-RU" smtClean="0"/>
              <a:t>02.09.2023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155190-72B0-4178-B236-82FF533B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330E0D-C20F-4706-9E2D-74259CA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01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AB955-B608-40D0-93B6-D5183CF79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A41274-2389-4E44-A89E-C8D4B0F26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BE02E3-1948-4CFC-A0F2-FACFADDF6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F546C-1236-4E83-84EE-34472C2BC01E}" type="datetimeFigureOut">
              <a:rPr lang="ru-RU" smtClean="0"/>
              <a:t>02.09.2023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5F66DB-F1D1-49B1-8A84-B1138F531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96AEF3-AD98-4759-A340-257618A14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10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0FAA3-586F-48AC-A1A2-D1FA7D9495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D723BB-907F-45AF-833A-688143835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035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3A3A2-425F-4AE0-9832-43281907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обмена сообщениями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E81353-A4D9-471A-8947-EBA1DC210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сообщение – некоторая структурированная единица информации.</a:t>
            </a:r>
          </a:p>
          <a:p>
            <a:r>
              <a:rPr lang="ru-RU" dirty="0"/>
              <a:t>формат сообщения согласован источником данных и потребителем. </a:t>
            </a:r>
          </a:p>
          <a:p>
            <a:r>
              <a:rPr lang="ru-RU" dirty="0"/>
              <a:t>используется подход </a:t>
            </a:r>
            <a:r>
              <a:rPr lang="en-US" dirty="0"/>
              <a:t>publish - subscriber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970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7AA62-F4E6-45E9-BC9D-5721B274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08" y="80891"/>
            <a:ext cx="11386351" cy="1325563"/>
          </a:xfrm>
        </p:spPr>
        <p:txBody>
          <a:bodyPr/>
          <a:lstStyle/>
          <a:p>
            <a:r>
              <a:rPr lang="ru-RU" dirty="0"/>
              <a:t>Обмен сообщениями на примере </a:t>
            </a:r>
            <a:r>
              <a:rPr lang="en-US" dirty="0"/>
              <a:t>RabbitMQ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255938D-2BC6-4EFF-AB12-CB89AF7362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3" t="24000" r="2540" b="3089"/>
          <a:stretch/>
        </p:blipFill>
        <p:spPr bwMode="auto">
          <a:xfrm>
            <a:off x="311882" y="1406454"/>
            <a:ext cx="6899802" cy="398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4BBE19-A526-4870-8886-517ADFB1EAFB}"/>
              </a:ext>
            </a:extLst>
          </p:cNvPr>
          <p:cNvSpPr txBox="1"/>
          <p:nvPr/>
        </p:nvSpPr>
        <p:spPr>
          <a:xfrm>
            <a:off x="7315201" y="1585049"/>
            <a:ext cx="4876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Producer</a:t>
            </a:r>
            <a:r>
              <a:rPr lang="en-US" dirty="0"/>
              <a:t> – </a:t>
            </a:r>
            <a:r>
              <a:rPr lang="ru-RU" dirty="0"/>
              <a:t>источник сообщений;</a:t>
            </a:r>
            <a:br>
              <a:rPr lang="ru-RU" dirty="0"/>
            </a:br>
            <a:r>
              <a:rPr lang="en-US" b="1" dirty="0"/>
              <a:t>Consumer</a:t>
            </a:r>
            <a:r>
              <a:rPr lang="en-US" dirty="0"/>
              <a:t> - </a:t>
            </a:r>
            <a:r>
              <a:rPr lang="ru-RU" dirty="0"/>
              <a:t>потребители;</a:t>
            </a:r>
          </a:p>
          <a:p>
            <a:r>
              <a:rPr lang="en-US" b="1" dirty="0"/>
              <a:t>Queue</a:t>
            </a:r>
            <a:r>
              <a:rPr lang="en-US" dirty="0"/>
              <a:t> – </a:t>
            </a:r>
            <a:r>
              <a:rPr lang="ru-RU" dirty="0"/>
              <a:t>очередь сообщения, место куда они попадают и где ждут своего «потребления»;</a:t>
            </a:r>
          </a:p>
          <a:p>
            <a:r>
              <a:rPr lang="en-US" b="1" dirty="0"/>
              <a:t>Broker</a:t>
            </a:r>
            <a:r>
              <a:rPr lang="en-US" dirty="0"/>
              <a:t> – </a:t>
            </a:r>
            <a:r>
              <a:rPr lang="ru-RU" dirty="0"/>
              <a:t>сервис, организующий передачу сообщений потребителям согласно прописанные правилам.</a:t>
            </a:r>
          </a:p>
          <a:p>
            <a:endParaRPr lang="ru-RU" dirty="0"/>
          </a:p>
          <a:p>
            <a:r>
              <a:rPr lang="ru-RU" dirty="0"/>
              <a:t>Одна и та же система может выступать как в качестве потребителя, так и в качестве источника. Позволяет строить асинхронные интеграции запрос</a:t>
            </a:r>
            <a:r>
              <a:rPr lang="en-US" dirty="0"/>
              <a:t>/</a:t>
            </a:r>
            <a:r>
              <a:rPr lang="ru-RU" dirty="0"/>
              <a:t>ответ.</a:t>
            </a:r>
          </a:p>
        </p:txBody>
      </p:sp>
    </p:spTree>
    <p:extLst>
      <p:ext uri="{BB962C8B-B14F-4D97-AF65-F5344CB8AC3E}">
        <p14:creationId xmlns:p14="http://schemas.microsoft.com/office/powerpoint/2010/main" val="162796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37CDE-45DB-4DC6-B84D-4DA990A8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Обмен сообщениями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98C1D2-4FCE-4754-A6B1-7A210FA4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505585"/>
            <a:ext cx="11087100" cy="498729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асинхронное взаимодействие: источники добавляю запросы в очередь, не дожидаясь их обработки. Получатели обрабатывают сообщения только тогда, когда они доступны. Ни один компонент в системе не пребывает в ожидании другого;</a:t>
            </a:r>
          </a:p>
          <a:p>
            <a:r>
              <a:rPr lang="ru-RU" dirty="0"/>
              <a:t>за счет разделения различных компонентов с помощью очередей сообщений можно повысить отказоустойчивость. Если одна часть системы стала недоступна, другая может продолжать взаимодействовать с очередью. Можно создать зеркальную копию самой очереди для обеспечения еще большей доступности.</a:t>
            </a:r>
          </a:p>
          <a:p>
            <a:r>
              <a:rPr lang="ru-RU" dirty="0"/>
              <a:t>при увеличении кол-ва запросов можно распределить нагрузку по группе получателей. Источники, получатели и сама очередь могут масштабироваться по требованию.</a:t>
            </a:r>
          </a:p>
          <a:p>
            <a:r>
              <a:rPr lang="ru-RU" dirty="0"/>
              <a:t>очереди сообщений помогают устранить зависимости между компонентами. Компоненты программного обеспечения могут специализироваться на выполнении конкретных бизнес-задач.</a:t>
            </a:r>
          </a:p>
          <a:p>
            <a:r>
              <a:rPr lang="ru-RU" dirty="0"/>
              <a:t>применяются в </a:t>
            </a:r>
            <a:r>
              <a:rPr lang="ru-RU" dirty="0" err="1"/>
              <a:t>микросервисной</a:t>
            </a:r>
            <a:r>
              <a:rPr lang="ru-RU" dirty="0"/>
              <a:t> архитектуре.</a:t>
            </a:r>
          </a:p>
        </p:txBody>
      </p:sp>
    </p:spTree>
    <p:extLst>
      <p:ext uri="{BB962C8B-B14F-4D97-AF65-F5344CB8AC3E}">
        <p14:creationId xmlns:p14="http://schemas.microsoft.com/office/powerpoint/2010/main" val="634782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A38FE-6F9B-4A79-BFE5-4BC10107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ESB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5E3F04-DA1A-4EB5-942A-166C52F12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766"/>
            <a:ext cx="10515600" cy="5011946"/>
          </a:xfrm>
        </p:spPr>
        <p:txBody>
          <a:bodyPr>
            <a:normAutofit/>
          </a:bodyPr>
          <a:lstStyle/>
          <a:p>
            <a:r>
              <a:rPr lang="ru-RU" dirty="0"/>
              <a:t>связующее программное обеспечение, обеспечивающее централизованный и унифицированный обмен сообщениями между различными информационными системами.</a:t>
            </a:r>
          </a:p>
          <a:p>
            <a:r>
              <a:rPr lang="ru-RU" dirty="0"/>
              <a:t>Основной принцип сервисной шины — концентрация обмена сообщениями между различными системами через единую точку, в которой, при необходимости, обеспечивается транзакционный контроль, преобразование данных, сохранность сообщений. Все настройки обработки и передачи сообщений предполагаются также сконцентрированными в единой точке, и формируются в терминах служб, таким образом, при замене какой-либо информационной системы, подключённой к шине, нет необходимости в перенастройке остальных систем.</a:t>
            </a:r>
          </a:p>
        </p:txBody>
      </p:sp>
    </p:spTree>
    <p:extLst>
      <p:ext uri="{BB962C8B-B14F-4D97-AF65-F5344CB8AC3E}">
        <p14:creationId xmlns:p14="http://schemas.microsoft.com/office/powerpoint/2010/main" val="313243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4BB80-B634-4BE6-8ACF-787D1AF9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ESB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5C1080-A2ED-4FA3-8B21-514B2B021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700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поддержка синхронного и асинхронного способа вызова служб;</a:t>
            </a:r>
          </a:p>
          <a:p>
            <a:r>
              <a:rPr lang="ru-RU" dirty="0"/>
              <a:t>использование защищённого транспорта, с гарантированной доставкой сообщений, поддерживающего транзакционную модель;</a:t>
            </a:r>
          </a:p>
          <a:p>
            <a:r>
              <a:rPr lang="ru-RU" dirty="0"/>
              <a:t>статическая и алгоритмическая маршрутизация сообщений;</a:t>
            </a:r>
          </a:p>
          <a:p>
            <a:r>
              <a:rPr lang="ru-RU" dirty="0"/>
              <a:t>доступ к данным из сторонних информационных систем с помощью готовых или специально разработанных адаптеров;</a:t>
            </a:r>
          </a:p>
          <a:p>
            <a:r>
              <a:rPr lang="ru-RU" dirty="0"/>
              <a:t>обработка и преобразование сообщений;</a:t>
            </a:r>
          </a:p>
          <a:p>
            <a:r>
              <a:rPr lang="ru-RU" dirty="0"/>
              <a:t>оркестровка сообщений;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965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B0A70-A32E-44F3-BAC8-8CE8193B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501"/>
            <a:ext cx="10515600" cy="1325563"/>
          </a:xfrm>
        </p:spPr>
        <p:txBody>
          <a:bodyPr/>
          <a:lstStyle/>
          <a:p>
            <a:r>
              <a:rPr lang="ru-RU" dirty="0"/>
              <a:t>Веб-сервисы (</a:t>
            </a:r>
            <a:r>
              <a:rPr lang="en-US" dirty="0"/>
              <a:t>REST, SOAP)</a:t>
            </a:r>
          </a:p>
        </p:txBody>
      </p:sp>
      <p:pic>
        <p:nvPicPr>
          <p:cNvPr id="30" name="Рисунок 29" descr="Смартфон">
            <a:extLst>
              <a:ext uri="{FF2B5EF4-FFF2-40B4-BE49-F238E27FC236}">
                <a16:creationId xmlns:a16="http://schemas.microsoft.com/office/drawing/2014/main" id="{FCA7E448-D674-41DC-B378-064FD9650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2591" y="3769853"/>
            <a:ext cx="1572600" cy="1572600"/>
          </a:xfrm>
          <a:prstGeom prst="rect">
            <a:avLst/>
          </a:prstGeom>
        </p:spPr>
      </p:pic>
      <p:pic>
        <p:nvPicPr>
          <p:cNvPr id="31" name="Рисунок 30" descr="Компьютер">
            <a:extLst>
              <a:ext uri="{FF2B5EF4-FFF2-40B4-BE49-F238E27FC236}">
                <a16:creationId xmlns:a16="http://schemas.microsoft.com/office/drawing/2014/main" id="{8DADDF7A-F24A-463F-B62B-19B8EDA5E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4569" y="1642871"/>
            <a:ext cx="1817243" cy="1817243"/>
          </a:xfrm>
          <a:prstGeom prst="rect">
            <a:avLst/>
          </a:prstGeom>
        </p:spPr>
      </p:pic>
      <p:pic>
        <p:nvPicPr>
          <p:cNvPr id="32" name="Рисунок 31" descr="Отправить">
            <a:extLst>
              <a:ext uri="{FF2B5EF4-FFF2-40B4-BE49-F238E27FC236}">
                <a16:creationId xmlns:a16="http://schemas.microsoft.com/office/drawing/2014/main" id="{B52D9D63-0B13-463E-A6AE-2BD523591D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4696" y="5196994"/>
            <a:ext cx="1295881" cy="1295881"/>
          </a:xfrm>
          <a:prstGeom prst="rect">
            <a:avLst/>
          </a:prstGeom>
        </p:spPr>
      </p:pic>
      <p:pic>
        <p:nvPicPr>
          <p:cNvPr id="33" name="Рисунок 32" descr="База данных">
            <a:extLst>
              <a:ext uri="{FF2B5EF4-FFF2-40B4-BE49-F238E27FC236}">
                <a16:creationId xmlns:a16="http://schemas.microsoft.com/office/drawing/2014/main" id="{45A4B646-BF50-4246-A811-60D98250B9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47702" y="2982023"/>
            <a:ext cx="1817243" cy="1817243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42B9EFCF-D275-4454-A383-05ACCC9F58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469" y="2961307"/>
            <a:ext cx="1907311" cy="1907311"/>
          </a:xfrm>
          <a:prstGeom prst="rect">
            <a:avLst/>
          </a:prstGeom>
        </p:spPr>
      </p:pic>
      <p:sp>
        <p:nvSpPr>
          <p:cNvPr id="35" name="Стрелка: влево-вправо 34">
            <a:extLst>
              <a:ext uri="{FF2B5EF4-FFF2-40B4-BE49-F238E27FC236}">
                <a16:creationId xmlns:a16="http://schemas.microsoft.com/office/drawing/2014/main" id="{089CB1D0-6C78-4529-86C8-6022DA2E586E}"/>
              </a:ext>
            </a:extLst>
          </p:cNvPr>
          <p:cNvSpPr/>
          <p:nvPr/>
        </p:nvSpPr>
        <p:spPr>
          <a:xfrm>
            <a:off x="7488878" y="3774080"/>
            <a:ext cx="1363407" cy="3882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лево-вправо 35">
            <a:extLst>
              <a:ext uri="{FF2B5EF4-FFF2-40B4-BE49-F238E27FC236}">
                <a16:creationId xmlns:a16="http://schemas.microsoft.com/office/drawing/2014/main" id="{A9911B63-7CE3-4EE3-BD16-053DAF76C3CD}"/>
              </a:ext>
            </a:extLst>
          </p:cNvPr>
          <p:cNvSpPr/>
          <p:nvPr/>
        </p:nvSpPr>
        <p:spPr>
          <a:xfrm rot="1070144">
            <a:off x="3025203" y="2689702"/>
            <a:ext cx="3272067" cy="69474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json/xml/html/…</a:t>
            </a:r>
            <a:endParaRPr lang="ru-RU" sz="2400" dirty="0"/>
          </a:p>
        </p:txBody>
      </p:sp>
      <p:sp>
        <p:nvSpPr>
          <p:cNvPr id="37" name="Стрелка: влево-вправо 36">
            <a:extLst>
              <a:ext uri="{FF2B5EF4-FFF2-40B4-BE49-F238E27FC236}">
                <a16:creationId xmlns:a16="http://schemas.microsoft.com/office/drawing/2014/main" id="{9FAF29BC-9AC4-4122-B5E2-BEFEEBC24F03}"/>
              </a:ext>
            </a:extLst>
          </p:cNvPr>
          <p:cNvSpPr/>
          <p:nvPr/>
        </p:nvSpPr>
        <p:spPr>
          <a:xfrm rot="20444231">
            <a:off x="3120355" y="4193610"/>
            <a:ext cx="3170805" cy="69474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json/xml/html/…</a:t>
            </a:r>
            <a:endParaRPr lang="ru-RU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F4852A-5FC1-462D-9219-D8EC1C0BB725}"/>
              </a:ext>
            </a:extLst>
          </p:cNvPr>
          <p:cNvSpPr txBox="1"/>
          <p:nvPr/>
        </p:nvSpPr>
        <p:spPr>
          <a:xfrm>
            <a:off x="838199" y="1440245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Прикладное ПО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365F96-B5D2-4AF7-859F-51FA0981FF92}"/>
              </a:ext>
            </a:extLst>
          </p:cNvPr>
          <p:cNvSpPr txBox="1"/>
          <p:nvPr/>
        </p:nvSpPr>
        <p:spPr>
          <a:xfrm>
            <a:off x="8547873" y="2415002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База данных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02D57-6077-4FB1-828A-F40ECFC5142F}"/>
              </a:ext>
            </a:extLst>
          </p:cNvPr>
          <p:cNvSpPr txBox="1"/>
          <p:nvPr/>
        </p:nvSpPr>
        <p:spPr>
          <a:xfrm>
            <a:off x="6209428" y="2289882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Сервер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31D8D4-3417-4964-8D79-F27152953F70}"/>
              </a:ext>
            </a:extLst>
          </p:cNvPr>
          <p:cNvSpPr txBox="1"/>
          <p:nvPr/>
        </p:nvSpPr>
        <p:spPr>
          <a:xfrm>
            <a:off x="886884" y="3267371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Мобильное ПО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52494CB3-BDC9-4348-98A2-D113A2F58948}"/>
              </a:ext>
            </a:extLst>
          </p:cNvPr>
          <p:cNvSpPr/>
          <p:nvPr/>
        </p:nvSpPr>
        <p:spPr>
          <a:xfrm>
            <a:off x="988946" y="3769853"/>
            <a:ext cx="2008490" cy="2689993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08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57927-4E77-4C25-9CA3-E6AAE25E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Форматы данных. Сериализация, </a:t>
            </a:r>
            <a:r>
              <a:rPr lang="ru-RU" dirty="0" err="1"/>
              <a:t>десериализация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5C4D0-A6C0-439D-B486-CFA89792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Для удобной передачи данных между приложениями и сервисами были созданы специальные стандарты для передачи таких данных. </a:t>
            </a:r>
            <a:endParaRPr lang="ru-RU" dirty="0"/>
          </a:p>
          <a:p>
            <a:pPr algn="l"/>
            <a:r>
              <a:rPr lang="ru-RU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Сериализация представляет собой процесс преобразования состояния объекта в форму, пригодную для сохранения или передачи. </a:t>
            </a:r>
          </a:p>
          <a:p>
            <a:pPr algn="l"/>
            <a:r>
              <a:rPr lang="ru-RU" dirty="0" err="1">
                <a:solidFill>
                  <a:srgbClr val="161616"/>
                </a:solidFill>
                <a:latin typeface="Segoe UI" panose="020B0502040204020203" pitchFamily="34" charset="0"/>
              </a:rPr>
              <a:t>Д</a:t>
            </a:r>
            <a:r>
              <a:rPr lang="ru-RU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есериализация</a:t>
            </a:r>
            <a:r>
              <a:rPr lang="ru-RU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– обратная операция. </a:t>
            </a:r>
          </a:p>
          <a:p>
            <a:pPr algn="l"/>
            <a:r>
              <a:rPr lang="ru-RU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Вместе эти процессы обеспечивают хранение и передачу данных.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15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93D25-018D-4EA7-B125-191B002E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Бинарный формат данных.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94A552-E32F-415A-80EF-D3DE33097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597"/>
            <a:ext cx="1051560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сохраняется правильность типов;</a:t>
            </a:r>
          </a:p>
          <a:p>
            <a:r>
              <a:rPr lang="ru-RU" dirty="0" err="1"/>
              <a:t>нечеловекочитаемый</a:t>
            </a:r>
            <a:r>
              <a:rPr lang="ru-RU" dirty="0"/>
              <a:t> формат;</a:t>
            </a:r>
          </a:p>
          <a:p>
            <a:r>
              <a:rPr lang="ru-RU" dirty="0"/>
              <a:t>структура данных жестко зашита как на стороне отправителя, так и на стороне получателя;</a:t>
            </a:r>
          </a:p>
          <a:p>
            <a:r>
              <a:rPr lang="ru-RU" dirty="0"/>
              <a:t>сложность </a:t>
            </a:r>
            <a:r>
              <a:rPr lang="ru-RU" dirty="0" err="1"/>
              <a:t>версионирования</a:t>
            </a:r>
            <a:r>
              <a:rPr lang="ru-RU" dirty="0"/>
              <a:t> данных</a:t>
            </a:r>
            <a:r>
              <a:rPr lang="en-US" dirty="0"/>
              <a:t>;</a:t>
            </a:r>
          </a:p>
          <a:p>
            <a:r>
              <a:rPr lang="ru-RU" dirty="0"/>
              <a:t>меньший, по сравнению с другими форматами, объем;</a:t>
            </a:r>
          </a:p>
          <a:p>
            <a:r>
              <a:rPr lang="ru-RU" dirty="0"/>
              <a:t>высокая скорость сериализации</a:t>
            </a:r>
            <a:r>
              <a:rPr lang="en-US" dirty="0"/>
              <a:t>/</a:t>
            </a:r>
            <a:r>
              <a:rPr lang="ru-RU" dirty="0" err="1"/>
              <a:t>десериализации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661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499C7-59D1-4905-B226-E74E24FF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Бинарный формат данных.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69336-4CD3-4ED4-8330-286F90103896}"/>
              </a:ext>
            </a:extLst>
          </p:cNvPr>
          <p:cNvSpPr txBox="1"/>
          <p:nvPr/>
        </p:nvSpPr>
        <p:spPr>
          <a:xfrm>
            <a:off x="443292" y="1690688"/>
            <a:ext cx="4191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 Person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 public string Name {</a:t>
            </a:r>
            <a:r>
              <a:rPr lang="en-US" sz="2000" dirty="0" err="1"/>
              <a:t>get;set</a:t>
            </a:r>
            <a:r>
              <a:rPr lang="en-US" sz="2000" dirty="0"/>
              <a:t>;}</a:t>
            </a:r>
          </a:p>
          <a:p>
            <a:r>
              <a:rPr lang="en-US" sz="2000" dirty="0"/>
              <a:t>     public int Age {</a:t>
            </a:r>
            <a:r>
              <a:rPr lang="en-US" sz="2000" dirty="0" err="1"/>
              <a:t>get;set</a:t>
            </a:r>
            <a:r>
              <a:rPr lang="en-US" sz="2000" dirty="0"/>
              <a:t>;}</a:t>
            </a:r>
          </a:p>
          <a:p>
            <a:r>
              <a:rPr lang="en-US" sz="2000" dirty="0"/>
              <a:t>     public double Salary {</a:t>
            </a:r>
            <a:r>
              <a:rPr lang="en-US" sz="2000" dirty="0" err="1"/>
              <a:t>get;set</a:t>
            </a:r>
            <a:r>
              <a:rPr lang="en-US" sz="2000" dirty="0"/>
              <a:t>;}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Person p = new Person()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Name = “</a:t>
            </a:r>
            <a:r>
              <a:rPr lang="ru-RU" sz="2000" dirty="0"/>
              <a:t>Вася</a:t>
            </a:r>
            <a:r>
              <a:rPr lang="en-US" sz="2000" dirty="0"/>
              <a:t>”,</a:t>
            </a:r>
          </a:p>
          <a:p>
            <a:r>
              <a:rPr lang="en-US" sz="2000" dirty="0"/>
              <a:t>    Age = 20,</a:t>
            </a:r>
          </a:p>
          <a:p>
            <a:r>
              <a:rPr lang="en-US" sz="2000" dirty="0"/>
              <a:t>    Salary = 30000.00</a:t>
            </a:r>
          </a:p>
          <a:p>
            <a:r>
              <a:rPr lang="en-US" sz="2000" dirty="0"/>
              <a:t>};</a:t>
            </a:r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948DBBB6-0BE6-48E2-8FED-8732735ABC72}"/>
              </a:ext>
            </a:extLst>
          </p:cNvPr>
          <p:cNvSpPr/>
          <p:nvPr/>
        </p:nvSpPr>
        <p:spPr>
          <a:xfrm>
            <a:off x="4229100" y="3482340"/>
            <a:ext cx="960120" cy="48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37EE662-A723-4F7E-AE93-29293924E8BA}"/>
              </a:ext>
            </a:extLst>
          </p:cNvPr>
          <p:cNvSpPr/>
          <p:nvPr/>
        </p:nvSpPr>
        <p:spPr>
          <a:xfrm>
            <a:off x="5311139" y="3354556"/>
            <a:ext cx="6530339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9419A-0973-4F92-80FD-38B17A53BD69}"/>
              </a:ext>
            </a:extLst>
          </p:cNvPr>
          <p:cNvSpPr txBox="1"/>
          <p:nvPr/>
        </p:nvSpPr>
        <p:spPr>
          <a:xfrm>
            <a:off x="5383914" y="2376488"/>
            <a:ext cx="142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 байт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6C1CD-5290-49FC-894B-6BB733B0F851}"/>
              </a:ext>
            </a:extLst>
          </p:cNvPr>
          <p:cNvSpPr txBox="1"/>
          <p:nvPr/>
        </p:nvSpPr>
        <p:spPr>
          <a:xfrm>
            <a:off x="5794314" y="3512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D2DC133-4CAB-417A-BB78-1D8E33F6CA8E}"/>
              </a:ext>
            </a:extLst>
          </p:cNvPr>
          <p:cNvCxnSpPr/>
          <p:nvPr/>
        </p:nvCxnSpPr>
        <p:spPr>
          <a:xfrm>
            <a:off x="6701406" y="3354556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2EFC4F-7BF1-4EA8-A514-6E2066E0AD7A}"/>
              </a:ext>
            </a:extLst>
          </p:cNvPr>
          <p:cNvSpPr txBox="1"/>
          <p:nvPr/>
        </p:nvSpPr>
        <p:spPr>
          <a:xfrm>
            <a:off x="5311141" y="4040356"/>
            <a:ext cx="1390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Длина</a:t>
            </a:r>
          </a:p>
          <a:p>
            <a:r>
              <a:rPr lang="ru-RU" dirty="0"/>
              <a:t>строки </a:t>
            </a:r>
          </a:p>
          <a:p>
            <a:r>
              <a:rPr lang="en-US" dirty="0"/>
              <a:t>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BCDDC-38DA-41B3-88F4-B8BE0061B391}"/>
              </a:ext>
            </a:extLst>
          </p:cNvPr>
          <p:cNvSpPr txBox="1"/>
          <p:nvPr/>
        </p:nvSpPr>
        <p:spPr>
          <a:xfrm>
            <a:off x="5446047" y="2865090"/>
            <a:ext cx="99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EC09F278-829E-48D1-9703-CDE6664330B7}"/>
              </a:ext>
            </a:extLst>
          </p:cNvPr>
          <p:cNvCxnSpPr/>
          <p:nvPr/>
        </p:nvCxnSpPr>
        <p:spPr>
          <a:xfrm>
            <a:off x="7162800" y="3354556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06E8EA2-3B4B-4BD2-B18A-DDACDB05343A}"/>
              </a:ext>
            </a:extLst>
          </p:cNvPr>
          <p:cNvCxnSpPr/>
          <p:nvPr/>
        </p:nvCxnSpPr>
        <p:spPr>
          <a:xfrm>
            <a:off x="7566660" y="333375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F3021B90-9EC7-4A0F-B594-0D361185A0F7}"/>
              </a:ext>
            </a:extLst>
          </p:cNvPr>
          <p:cNvCxnSpPr/>
          <p:nvPr/>
        </p:nvCxnSpPr>
        <p:spPr>
          <a:xfrm>
            <a:off x="7978140" y="3354556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2997DA52-8D16-4C6E-AE42-E4E440E373E6}"/>
              </a:ext>
            </a:extLst>
          </p:cNvPr>
          <p:cNvCxnSpPr/>
          <p:nvPr/>
        </p:nvCxnSpPr>
        <p:spPr>
          <a:xfrm>
            <a:off x="8423910" y="3354556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3F55480-11CA-45A9-BCC2-FB8EBEEAAF57}"/>
              </a:ext>
            </a:extLst>
          </p:cNvPr>
          <p:cNvCxnSpPr/>
          <p:nvPr/>
        </p:nvCxnSpPr>
        <p:spPr>
          <a:xfrm>
            <a:off x="8892540" y="3354556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D76403-336C-4D88-AA37-46270AAC33AB}"/>
              </a:ext>
            </a:extLst>
          </p:cNvPr>
          <p:cNvSpPr txBox="1"/>
          <p:nvPr/>
        </p:nvSpPr>
        <p:spPr>
          <a:xfrm>
            <a:off x="6800851" y="3537704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0B124F-1B96-44AC-B2A6-5DE9F3F4CB1E}"/>
              </a:ext>
            </a:extLst>
          </p:cNvPr>
          <p:cNvSpPr txBox="1"/>
          <p:nvPr/>
        </p:nvSpPr>
        <p:spPr>
          <a:xfrm>
            <a:off x="7177655" y="3537704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06C9FD-25AD-4821-9763-B2B2FC5B543E}"/>
              </a:ext>
            </a:extLst>
          </p:cNvPr>
          <p:cNvSpPr txBox="1"/>
          <p:nvPr/>
        </p:nvSpPr>
        <p:spPr>
          <a:xfrm>
            <a:off x="7616190" y="3537704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ADF012-B209-4CC6-AE91-7DC1E516A0B7}"/>
              </a:ext>
            </a:extLst>
          </p:cNvPr>
          <p:cNvSpPr txBox="1"/>
          <p:nvPr/>
        </p:nvSpPr>
        <p:spPr>
          <a:xfrm>
            <a:off x="8032503" y="3537704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я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98B1F7-415C-4892-B5EA-8E933A494B0A}"/>
              </a:ext>
            </a:extLst>
          </p:cNvPr>
          <p:cNvSpPr txBox="1"/>
          <p:nvPr/>
        </p:nvSpPr>
        <p:spPr>
          <a:xfrm>
            <a:off x="8446770" y="3537704"/>
            <a:ext cx="42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\0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CF7E75-EDF2-4A48-A38B-A656BF4FD229}"/>
              </a:ext>
            </a:extLst>
          </p:cNvPr>
          <p:cNvSpPr txBox="1"/>
          <p:nvPr/>
        </p:nvSpPr>
        <p:spPr>
          <a:xfrm>
            <a:off x="6701406" y="2865090"/>
            <a:ext cx="219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 байт (или больше)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BB59D6-59E8-4650-BDB5-6DF3ECFD6790}"/>
              </a:ext>
            </a:extLst>
          </p:cNvPr>
          <p:cNvSpPr txBox="1"/>
          <p:nvPr/>
        </p:nvSpPr>
        <p:spPr>
          <a:xfrm>
            <a:off x="6644640" y="4040356"/>
            <a:ext cx="2247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Значение поля </a:t>
            </a:r>
          </a:p>
          <a:p>
            <a:r>
              <a:rPr lang="en-US" dirty="0"/>
              <a:t>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BC84F4-9FB4-470B-9C2A-91A10B4045E0}"/>
              </a:ext>
            </a:extLst>
          </p:cNvPr>
          <p:cNvSpPr txBox="1"/>
          <p:nvPr/>
        </p:nvSpPr>
        <p:spPr>
          <a:xfrm>
            <a:off x="8974107" y="2865090"/>
            <a:ext cx="99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C57E27-330F-4DA1-9772-C18F9D9E8E84}"/>
              </a:ext>
            </a:extLst>
          </p:cNvPr>
          <p:cNvSpPr txBox="1"/>
          <p:nvPr/>
        </p:nvSpPr>
        <p:spPr>
          <a:xfrm>
            <a:off x="8949308" y="4019550"/>
            <a:ext cx="1175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Значение</a:t>
            </a:r>
            <a:endParaRPr lang="en-US" dirty="0"/>
          </a:p>
          <a:p>
            <a:r>
              <a:rPr lang="en-US" dirty="0"/>
              <a:t>Age</a:t>
            </a:r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CCE46971-9016-4AB1-8433-79A78FD92336}"/>
              </a:ext>
            </a:extLst>
          </p:cNvPr>
          <p:cNvCxnSpPr>
            <a:cxnSpLocks/>
          </p:cNvCxnSpPr>
          <p:nvPr/>
        </p:nvCxnSpPr>
        <p:spPr>
          <a:xfrm>
            <a:off x="10124576" y="3354556"/>
            <a:ext cx="1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CEAEB97-9CDD-40D2-AB2B-5095C2D50146}"/>
              </a:ext>
            </a:extLst>
          </p:cNvPr>
          <p:cNvSpPr txBox="1"/>
          <p:nvPr/>
        </p:nvSpPr>
        <p:spPr>
          <a:xfrm>
            <a:off x="9169850" y="3537704"/>
            <a:ext cx="60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806183-061D-4628-9527-A7FB405CFE17}"/>
              </a:ext>
            </a:extLst>
          </p:cNvPr>
          <p:cNvSpPr txBox="1"/>
          <p:nvPr/>
        </p:nvSpPr>
        <p:spPr>
          <a:xfrm>
            <a:off x="10178067" y="2865090"/>
            <a:ext cx="99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</a:t>
            </a:r>
            <a:r>
              <a:rPr lang="ru-RU" dirty="0"/>
              <a:t>байт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4F70C3-EA82-4737-831B-D8D270616449}"/>
              </a:ext>
            </a:extLst>
          </p:cNvPr>
          <p:cNvSpPr txBox="1"/>
          <p:nvPr/>
        </p:nvSpPr>
        <p:spPr>
          <a:xfrm>
            <a:off x="10124576" y="4019549"/>
            <a:ext cx="1175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Значение</a:t>
            </a:r>
            <a:endParaRPr lang="en-US" dirty="0"/>
          </a:p>
          <a:p>
            <a:r>
              <a:rPr lang="en-US" dirty="0"/>
              <a:t>Salary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D5F2D5-3F89-43E5-8E11-4442F0E19965}"/>
              </a:ext>
            </a:extLst>
          </p:cNvPr>
          <p:cNvSpPr txBox="1"/>
          <p:nvPr/>
        </p:nvSpPr>
        <p:spPr>
          <a:xfrm>
            <a:off x="10178067" y="3512790"/>
            <a:ext cx="151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30000.00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326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1A187-86C0-4FAF-A07A-B1226C56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Бинарный формат данных.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6E62D9-4EFF-40C3-AA23-693F87718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6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var formatter = new </a:t>
            </a:r>
            <a:r>
              <a:rPr lang="en-US" dirty="0" err="1"/>
              <a:t>BinaryFormatter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using (var stream = new </a:t>
            </a:r>
            <a:r>
              <a:rPr lang="en-US" dirty="0" err="1"/>
              <a:t>FileStream</a:t>
            </a:r>
            <a:r>
              <a:rPr lang="en-US" dirty="0"/>
              <a:t>("person.dat", </a:t>
            </a:r>
            <a:r>
              <a:rPr lang="en-US" dirty="0" err="1"/>
              <a:t>FileMode.Create</a:t>
            </a:r>
            <a:r>
              <a:rPr lang="en-US" dirty="0"/>
              <a:t>, </a:t>
            </a:r>
            <a:r>
              <a:rPr lang="en-US" dirty="0" err="1"/>
              <a:t>FileAccess.Write</a:t>
            </a:r>
            <a:r>
              <a:rPr lang="en-US" dirty="0"/>
              <a:t>))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formatter.Serialize</a:t>
            </a:r>
            <a:r>
              <a:rPr lang="en-US" dirty="0"/>
              <a:t>(stream, person);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using(var </a:t>
            </a:r>
            <a:r>
              <a:rPr lang="en-US" dirty="0" err="1"/>
              <a:t>binaryWriter</a:t>
            </a:r>
            <a:r>
              <a:rPr lang="en-US" dirty="0"/>
              <a:t> = new </a:t>
            </a:r>
            <a:r>
              <a:rPr lang="en-US" dirty="0" err="1"/>
              <a:t>BinaryWriter</a:t>
            </a:r>
            <a:r>
              <a:rPr lang="en-US" dirty="0"/>
              <a:t>(</a:t>
            </a:r>
            <a:r>
              <a:rPr lang="en-US" dirty="0" err="1"/>
              <a:t>File.OpenWrite</a:t>
            </a:r>
            <a:r>
              <a:rPr lang="en-US" dirty="0"/>
              <a:t>("person2.dat")))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binaryWriter.Write</a:t>
            </a:r>
            <a:r>
              <a:rPr lang="en-US" dirty="0"/>
              <a:t>(</a:t>
            </a:r>
            <a:r>
              <a:rPr lang="en-US" dirty="0" err="1"/>
              <a:t>person.Name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binaryWriter.Write</a:t>
            </a:r>
            <a:r>
              <a:rPr lang="en-US" dirty="0"/>
              <a:t>(</a:t>
            </a:r>
            <a:r>
              <a:rPr lang="en-US" dirty="0" err="1"/>
              <a:t>person.Age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binaryWriter.Write</a:t>
            </a:r>
            <a:r>
              <a:rPr lang="en-US" dirty="0"/>
              <a:t>(</a:t>
            </a:r>
            <a:r>
              <a:rPr lang="en-US" dirty="0" err="1"/>
              <a:t>person.Salary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465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3C037-9501-4CA5-B6BB-5E52CF84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B2F113-5D1C-44E5-84F2-7F721BB1D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12 лекций</a:t>
            </a:r>
          </a:p>
          <a:p>
            <a:r>
              <a:rPr lang="ru-RU" dirty="0"/>
              <a:t>19 лабораторных занятий</a:t>
            </a:r>
          </a:p>
          <a:p>
            <a:r>
              <a:rPr lang="ru-RU" dirty="0"/>
              <a:t>Курсовая работа</a:t>
            </a:r>
            <a:r>
              <a:rPr lang="en-US" dirty="0"/>
              <a:t>. </a:t>
            </a:r>
            <a:r>
              <a:rPr lang="ru-RU" dirty="0"/>
              <a:t>Примеры тем и примерные требования на </a:t>
            </a:r>
            <a:r>
              <a:rPr lang="en-US" dirty="0" err="1"/>
              <a:t>github</a:t>
            </a:r>
            <a:r>
              <a:rPr lang="ru-RU" dirty="0"/>
              <a:t>. Конечный вариант согласуется с преподавателем.</a:t>
            </a:r>
          </a:p>
          <a:p>
            <a:r>
              <a:rPr lang="ru-RU" dirty="0"/>
              <a:t>Экзамен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ru-RU" dirty="0"/>
              <a:t>В качестве лаб – групповые проекты. Оценка за экзамен – по итогам защиты проектов?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13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874CD-513E-4C48-9935-51888634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XML (</a:t>
            </a:r>
            <a:r>
              <a:rPr lang="ru-RU" dirty="0" err="1"/>
              <a:t>Extensible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Language)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53F5F5-B933-401A-93B0-402A4CC41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2825"/>
          </a:xfrm>
        </p:spPr>
        <p:txBody>
          <a:bodyPr/>
          <a:lstStyle/>
          <a:p>
            <a:r>
              <a:rPr lang="ru-RU" dirty="0"/>
              <a:t>Специальный язык разметки, позволяет сохранять данные в виде пар "ключ-значение".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30A31-989D-4C70-8178-201CB037DB4E}"/>
              </a:ext>
            </a:extLst>
          </p:cNvPr>
          <p:cNvSpPr txBox="1"/>
          <p:nvPr/>
        </p:nvSpPr>
        <p:spPr>
          <a:xfrm>
            <a:off x="-1" y="2838450"/>
            <a:ext cx="806767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var serializer = new </a:t>
            </a:r>
            <a:r>
              <a:rPr lang="en-US" sz="2400" dirty="0" err="1"/>
              <a:t>XmlSerializer</a:t>
            </a:r>
            <a:r>
              <a:rPr lang="en-US" sz="2400" dirty="0"/>
              <a:t>(</a:t>
            </a:r>
            <a:r>
              <a:rPr lang="en-US" sz="2400" dirty="0" err="1"/>
              <a:t>typeof</a:t>
            </a:r>
            <a:r>
              <a:rPr lang="en-US" sz="2400" dirty="0"/>
              <a:t>(Person));</a:t>
            </a:r>
          </a:p>
          <a:p>
            <a:pPr marL="0" indent="0">
              <a:buNone/>
            </a:pPr>
            <a:r>
              <a:rPr lang="ru-RU" sz="2400" dirty="0"/>
              <a:t>        </a:t>
            </a:r>
            <a:r>
              <a:rPr lang="en-US" sz="2400" dirty="0"/>
              <a:t>var person = new Person();</a:t>
            </a:r>
          </a:p>
          <a:p>
            <a:pPr marL="0" indent="0">
              <a:buNone/>
            </a:pPr>
            <a:r>
              <a:rPr lang="en-US" sz="2400" dirty="0"/>
              <a:t>        using (var writer = new </a:t>
            </a:r>
            <a:r>
              <a:rPr lang="en-US" sz="2400" dirty="0" err="1"/>
              <a:t>StreamWriter</a:t>
            </a:r>
            <a:r>
              <a:rPr lang="en-US" sz="2400" dirty="0"/>
              <a:t>(“outFile.xml"))</a:t>
            </a:r>
          </a:p>
          <a:p>
            <a:pPr marL="0" indent="0">
              <a:buNone/>
            </a:pPr>
            <a:r>
              <a:rPr lang="en-US" sz="2400" dirty="0"/>
              <a:t>        {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serializer.Serialize</a:t>
            </a:r>
            <a:r>
              <a:rPr lang="en-US" sz="2400" dirty="0"/>
              <a:t>(writer, person);</a:t>
            </a:r>
          </a:p>
          <a:p>
            <a:pPr marL="0" indent="0">
              <a:buNone/>
            </a:pPr>
            <a:r>
              <a:rPr lang="en-US" sz="2400" dirty="0"/>
              <a:t>        }</a:t>
            </a:r>
          </a:p>
          <a:p>
            <a:pPr marL="0" indent="0">
              <a:buNone/>
            </a:pPr>
            <a:r>
              <a:rPr lang="en-US" sz="2400" dirty="0"/>
              <a:t>        //</a:t>
            </a:r>
            <a:r>
              <a:rPr lang="ru-RU" sz="2400" dirty="0"/>
              <a:t>обратная операция:</a:t>
            </a:r>
            <a:endParaRPr lang="en-US" sz="2400" dirty="0"/>
          </a:p>
          <a:p>
            <a:pPr marL="0" indent="0">
              <a:buNone/>
            </a:pPr>
            <a:r>
              <a:rPr lang="ru-RU" sz="2400" dirty="0"/>
              <a:t>       </a:t>
            </a:r>
            <a:r>
              <a:rPr lang="en-US" sz="2400" dirty="0"/>
              <a:t>var </a:t>
            </a:r>
            <a:r>
              <a:rPr lang="en-US" sz="2400" dirty="0" err="1"/>
              <a:t>deserPerson</a:t>
            </a:r>
            <a:r>
              <a:rPr lang="en-US" sz="2400" dirty="0"/>
              <a:t> = </a:t>
            </a:r>
            <a:r>
              <a:rPr lang="en-US" sz="2400" dirty="0" err="1"/>
              <a:t>xmlSerializer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              </a:t>
            </a:r>
            <a:r>
              <a:rPr lang="en-US" sz="2400" dirty="0"/>
              <a:t>.Deserialize(</a:t>
            </a:r>
            <a:r>
              <a:rPr lang="en-US" sz="2400" dirty="0" err="1"/>
              <a:t>File.OpenRead</a:t>
            </a:r>
            <a:r>
              <a:rPr lang="en-US" sz="2400" dirty="0"/>
              <a:t>("person.xml")) as Person;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93A9B-0CC4-44BB-A72B-1EF4FC9B9E1B}"/>
              </a:ext>
            </a:extLst>
          </p:cNvPr>
          <p:cNvSpPr txBox="1"/>
          <p:nvPr/>
        </p:nvSpPr>
        <p:spPr>
          <a:xfrm>
            <a:off x="8229600" y="3126730"/>
            <a:ext cx="37528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&lt;person&gt;</a:t>
            </a:r>
          </a:p>
          <a:p>
            <a:pPr marL="0" indent="0">
              <a:buNone/>
            </a:pPr>
            <a:r>
              <a:rPr lang="en-US" sz="2400" dirty="0"/>
              <a:t>   &lt;name&gt;</a:t>
            </a:r>
            <a:r>
              <a:rPr lang="ru-RU" sz="2400" dirty="0"/>
              <a:t>Вася</a:t>
            </a:r>
            <a:r>
              <a:rPr lang="en-US" sz="2400" dirty="0"/>
              <a:t>&lt;/name&gt;</a:t>
            </a:r>
          </a:p>
          <a:p>
            <a:pPr marL="0" indent="0">
              <a:buNone/>
            </a:pPr>
            <a:r>
              <a:rPr lang="en-US" sz="2400" dirty="0"/>
              <a:t>   &lt;age&gt;20&lt;/age&gt;</a:t>
            </a:r>
          </a:p>
          <a:p>
            <a:pPr marL="0" indent="0">
              <a:buNone/>
            </a:pPr>
            <a:r>
              <a:rPr lang="en-US" sz="2400" dirty="0"/>
              <a:t>   &lt;salary&gt;30000.00&lt;/salary&gt;</a:t>
            </a:r>
          </a:p>
          <a:p>
            <a:pPr marL="0" indent="0">
              <a:buNone/>
            </a:pPr>
            <a:r>
              <a:rPr lang="en-US" sz="2400" dirty="0"/>
              <a:t>&lt;/person&gt;</a:t>
            </a:r>
            <a:endParaRPr lang="ru-RU" sz="2400" dirty="0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8AFAEBF0-10F9-4AE2-A89B-13336C6BDD76}"/>
              </a:ext>
            </a:extLst>
          </p:cNvPr>
          <p:cNvSpPr/>
          <p:nvPr/>
        </p:nvSpPr>
        <p:spPr>
          <a:xfrm>
            <a:off x="7267575" y="3762375"/>
            <a:ext cx="962025" cy="667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612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F7C2C-47D2-4AAE-BBB5-645CAE23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XML (</a:t>
            </a:r>
            <a:r>
              <a:rPr lang="ru-RU" dirty="0" err="1"/>
              <a:t>Extensible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Language)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2AA3F4-052B-4ED7-B861-6B894982F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простым языком разметки, что делает его легким для чтения и понимания</a:t>
            </a:r>
            <a:r>
              <a:rPr lang="en-US" dirty="0"/>
              <a:t>;</a:t>
            </a:r>
          </a:p>
          <a:p>
            <a:r>
              <a:rPr lang="ru-RU" dirty="0"/>
              <a:t>подходит для описания достаточно сложных структур данных;</a:t>
            </a:r>
          </a:p>
          <a:p>
            <a:r>
              <a:rPr lang="ru-RU" dirty="0"/>
              <a:t>теряется информация о типах полей (необходимо использовать атрибут </a:t>
            </a:r>
            <a:r>
              <a:rPr lang="en-US" dirty="0" err="1"/>
              <a:t>xsi:type</a:t>
            </a:r>
            <a:r>
              <a:rPr lang="ru-RU" dirty="0"/>
              <a:t> и</a:t>
            </a:r>
            <a:r>
              <a:rPr lang="en-US" dirty="0"/>
              <a:t> XSD </a:t>
            </a:r>
            <a:r>
              <a:rPr lang="ru-RU" dirty="0"/>
              <a:t>схемы);</a:t>
            </a:r>
          </a:p>
          <a:p>
            <a:r>
              <a:rPr lang="ru-RU" dirty="0"/>
              <a:t>избыточность при описании содержимого</a:t>
            </a:r>
            <a:r>
              <a:rPr lang="en-US" dirty="0"/>
              <a:t>;</a:t>
            </a:r>
          </a:p>
          <a:p>
            <a:r>
              <a:rPr lang="ru-RU" dirty="0"/>
              <a:t>существование языков преобразования, выборки данных из </a:t>
            </a:r>
            <a:r>
              <a:rPr lang="en-US" dirty="0"/>
              <a:t>xml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72325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C62AB-322B-4FD7-BFF2-ADCDA45D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JSON (JavaScript Object </a:t>
            </a:r>
            <a:r>
              <a:rPr lang="ru-RU" dirty="0" err="1"/>
              <a:t>Notation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3C9F7D-0AE1-46C7-A64B-F18E41CD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1667"/>
            <a:ext cx="10515600" cy="2105295"/>
          </a:xfrm>
        </p:spPr>
        <p:txBody>
          <a:bodyPr>
            <a:normAutofit fontScale="92500"/>
          </a:bodyPr>
          <a:lstStyle/>
          <a:p>
            <a:r>
              <a:rPr lang="ru-RU" dirty="0"/>
              <a:t>простой, </a:t>
            </a:r>
            <a:r>
              <a:rPr lang="ru-RU" dirty="0" err="1"/>
              <a:t>человекочитаемый</a:t>
            </a:r>
            <a:r>
              <a:rPr lang="ru-RU" dirty="0"/>
              <a:t> язык разметки</a:t>
            </a:r>
            <a:r>
              <a:rPr lang="en-US" dirty="0"/>
              <a:t>;</a:t>
            </a:r>
          </a:p>
          <a:p>
            <a:r>
              <a:rPr lang="ru-RU" dirty="0"/>
              <a:t>подходит для описания достаточно сложных структур данных;</a:t>
            </a:r>
          </a:p>
          <a:p>
            <a:r>
              <a:rPr lang="ru-RU" dirty="0"/>
              <a:t>ограниченная информация о типах;</a:t>
            </a:r>
          </a:p>
          <a:p>
            <a:r>
              <a:rPr lang="ru-RU" dirty="0"/>
              <a:t>избыточность при описании содержимого (но меньшая, чем у </a:t>
            </a:r>
            <a:r>
              <a:rPr lang="en-US" dirty="0"/>
              <a:t>xml)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11AA6-D937-4E65-B6D1-59589841F7D0}"/>
              </a:ext>
            </a:extLst>
          </p:cNvPr>
          <p:cNvSpPr txBox="1"/>
          <p:nvPr/>
        </p:nvSpPr>
        <p:spPr>
          <a:xfrm>
            <a:off x="7944929" y="1651935"/>
            <a:ext cx="384737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"Name": "</a:t>
            </a:r>
            <a:r>
              <a:rPr lang="en-US" sz="2400" dirty="0" err="1"/>
              <a:t>Вася</a:t>
            </a:r>
            <a:r>
              <a:rPr lang="en-US" sz="2400" dirty="0"/>
              <a:t>",</a:t>
            </a:r>
          </a:p>
          <a:p>
            <a:pPr marL="0" indent="0">
              <a:buNone/>
            </a:pPr>
            <a:r>
              <a:rPr lang="en-US" sz="2400" dirty="0"/>
              <a:t>  "Age": 20,</a:t>
            </a:r>
          </a:p>
          <a:p>
            <a:pPr marL="0" indent="0">
              <a:buNone/>
            </a:pPr>
            <a:r>
              <a:rPr lang="en-US" sz="2400" dirty="0"/>
              <a:t>  "Salary": 30000.0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363736-CA3B-485E-BA8E-D722EB906161}"/>
              </a:ext>
            </a:extLst>
          </p:cNvPr>
          <p:cNvSpPr txBox="1"/>
          <p:nvPr/>
        </p:nvSpPr>
        <p:spPr>
          <a:xfrm>
            <a:off x="733245" y="1431897"/>
            <a:ext cx="61075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err="1"/>
              <a:t>var</a:t>
            </a:r>
            <a:r>
              <a:rPr lang="ru-RU" sz="2400" dirty="0"/>
              <a:t> </a:t>
            </a:r>
            <a:r>
              <a:rPr lang="ru-RU" sz="2400" dirty="0" err="1"/>
              <a:t>jsonString</a:t>
            </a:r>
            <a:r>
              <a:rPr lang="ru-RU" sz="2400" dirty="0"/>
              <a:t> = </a:t>
            </a:r>
            <a:r>
              <a:rPr lang="ru-RU" sz="2400" dirty="0" err="1"/>
              <a:t>JsonConvert.SerializeObject</a:t>
            </a:r>
            <a:r>
              <a:rPr lang="ru-RU" sz="2400" dirty="0"/>
              <a:t>(</a:t>
            </a:r>
            <a:r>
              <a:rPr lang="ru-RU" sz="2400" dirty="0" err="1"/>
              <a:t>person</a:t>
            </a:r>
            <a:r>
              <a:rPr lang="ru-RU" sz="2400" dirty="0"/>
              <a:t>);</a:t>
            </a:r>
          </a:p>
          <a:p>
            <a:r>
              <a:rPr lang="ru-RU" sz="2400" dirty="0" err="1"/>
              <a:t>File.WriteAllText</a:t>
            </a:r>
            <a:r>
              <a:rPr lang="ru-RU" sz="2400" dirty="0"/>
              <a:t>("</a:t>
            </a:r>
            <a:r>
              <a:rPr lang="ru-RU" sz="2400" dirty="0" err="1"/>
              <a:t>person.json</a:t>
            </a:r>
            <a:r>
              <a:rPr lang="ru-RU" sz="2400" dirty="0"/>
              <a:t>", </a:t>
            </a:r>
            <a:r>
              <a:rPr lang="ru-RU" sz="2400" dirty="0" err="1"/>
              <a:t>jsonString</a:t>
            </a:r>
            <a:r>
              <a:rPr lang="ru-RU" sz="2400" dirty="0"/>
              <a:t>);</a:t>
            </a:r>
          </a:p>
          <a:p>
            <a:r>
              <a:rPr lang="en-US" sz="2400" dirty="0"/>
              <a:t>//</a:t>
            </a:r>
            <a:r>
              <a:rPr lang="ru-RU" sz="2400" dirty="0"/>
              <a:t>обратная операция:</a:t>
            </a:r>
          </a:p>
          <a:p>
            <a:r>
              <a:rPr lang="en-US" sz="2400" dirty="0"/>
              <a:t>var </a:t>
            </a:r>
            <a:r>
              <a:rPr lang="en-US" sz="2400" dirty="0" err="1"/>
              <a:t>jsonPerson</a:t>
            </a:r>
            <a:r>
              <a:rPr lang="en-US" sz="2400" dirty="0"/>
              <a:t> = </a:t>
            </a:r>
            <a:r>
              <a:rPr lang="en-US" sz="2400" dirty="0" err="1"/>
              <a:t>JsonConvert</a:t>
            </a:r>
            <a:endParaRPr lang="ru-RU" sz="2400" dirty="0"/>
          </a:p>
          <a:p>
            <a:r>
              <a:rPr lang="ru-RU" sz="2400" dirty="0"/>
              <a:t>         </a:t>
            </a:r>
            <a:r>
              <a:rPr lang="en-US" sz="2400" dirty="0"/>
              <a:t>.</a:t>
            </a:r>
            <a:r>
              <a:rPr lang="en-US" sz="2400" dirty="0" err="1"/>
              <a:t>DeserializeObject</a:t>
            </a:r>
            <a:r>
              <a:rPr lang="en-US" sz="2400" dirty="0"/>
              <a:t>&lt;Person&gt;(</a:t>
            </a:r>
            <a:r>
              <a:rPr lang="en-US" sz="2400" dirty="0" err="1"/>
              <a:t>jsonString</a:t>
            </a:r>
            <a:r>
              <a:rPr lang="en-US" sz="2400" dirty="0"/>
              <a:t>);</a:t>
            </a:r>
            <a:endParaRPr lang="ru-RU" sz="2400" dirty="0"/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67DC190C-AD8F-4DB4-B2BC-DC94DA855409}"/>
              </a:ext>
            </a:extLst>
          </p:cNvPr>
          <p:cNvSpPr/>
          <p:nvPr/>
        </p:nvSpPr>
        <p:spPr>
          <a:xfrm>
            <a:off x="6840748" y="2212653"/>
            <a:ext cx="879894" cy="577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400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B9C42-429C-408E-8139-3E28A444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286B86-5A1C-4452-85EB-5F7FA4C1E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2689"/>
            <a:ext cx="10515600" cy="252018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сеть состоит из отдельных элементов - хостов (компьютеры и другие устройства). </a:t>
            </a:r>
          </a:p>
          <a:p>
            <a:r>
              <a:rPr lang="ru-RU" dirty="0"/>
              <a:t>между собой соединены каналами связи (</a:t>
            </a:r>
            <a:r>
              <a:rPr lang="ru-RU" dirty="0" err="1"/>
              <a:t>ethernet</a:t>
            </a:r>
            <a:r>
              <a:rPr lang="ru-RU" dirty="0"/>
              <a:t>, </a:t>
            </a:r>
            <a:r>
              <a:rPr lang="ru-RU" dirty="0" err="1"/>
              <a:t>Wi</a:t>
            </a:r>
            <a:r>
              <a:rPr lang="ru-RU" dirty="0"/>
              <a:t>-Fi и т.д.) и маршрутизаторами. </a:t>
            </a:r>
          </a:p>
          <a:p>
            <a:r>
              <a:rPr lang="ru-RU" dirty="0"/>
              <a:t>маршрутизаторы объединяют компьютеры в подсети и контролируют передачу данных между ними.</a:t>
            </a:r>
          </a:p>
          <a:p>
            <a:r>
              <a:rPr lang="ru-RU" dirty="0"/>
              <a:t>для взаимодействия используются протоколы - соглашения о том, как пакеты данных будут передаваться по каналам коммуникации. Т.о., протокол упорядочивает взаимодействие.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CD0268-068A-42C5-84A3-E04D838F0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72" y="321252"/>
            <a:ext cx="10304056" cy="365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99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51C1839-32E6-406E-B151-736A32A0B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76" y="598038"/>
            <a:ext cx="10515600" cy="4991879"/>
          </a:xfrm>
        </p:spPr>
        <p:txBody>
          <a:bodyPr>
            <a:normAutofit/>
          </a:bodyPr>
          <a:lstStyle/>
          <a:p>
            <a:r>
              <a:rPr lang="ru-RU" dirty="0"/>
              <a:t>IP - сетевой уровень, использует нижележащие уровни (физические каналы коммуникации) для передачи пакетов с данными другому хосту.</a:t>
            </a:r>
          </a:p>
          <a:p>
            <a:r>
              <a:rPr lang="ru-RU" dirty="0"/>
              <a:t>выше располагается транспортный уровень - протоколы TCP и UDP. Эти протоколы используют определенные порты для передачи данных. TCP позволяет отследить потерю пакетов и их дублирование при передаче. UDP подобного не позволяет сделать и нацелен на простую передачу данных.</a:t>
            </a:r>
          </a:p>
          <a:p>
            <a:r>
              <a:rPr lang="ru-RU" dirty="0"/>
              <a:t>приложение не взаимодействует с TCP/UDP напрямую, а используют сокеты - интерфейс для создания сетевых приложений, который опирается на встроенные возможности операционной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550220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F8595B5-D243-457E-AB90-CA1D8A438B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2"/>
          <a:stretch/>
        </p:blipFill>
        <p:spPr bwMode="auto">
          <a:xfrm>
            <a:off x="846922" y="801254"/>
            <a:ext cx="10498155" cy="525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125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1F8648D-C882-4F2F-9A91-079592408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5709"/>
            <a:ext cx="10515600" cy="564125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Чтобы уникально определять хосты в сети каждый хост имеет адрес. </a:t>
            </a:r>
            <a:endParaRPr lang="en-US" dirty="0"/>
          </a:p>
          <a:p>
            <a:r>
              <a:rPr lang="ru-RU" dirty="0"/>
              <a:t>Для адресации распространен протокол IPv4, который предполагает представление адреса в виде 32-битного числа, например, 37.120.16.63. </a:t>
            </a:r>
          </a:p>
          <a:p>
            <a:r>
              <a:rPr lang="ru-RU" dirty="0"/>
              <a:t>Такой адрес содержит четыре числа, разделенных точками, и каждое число находится в диапазоне от 0 до 255. </a:t>
            </a:r>
          </a:p>
          <a:p>
            <a:r>
              <a:rPr lang="ru-RU" dirty="0"/>
              <a:t>В последнее время получает распространение IPv6, которые представляют собой 128-битное значение.</a:t>
            </a:r>
          </a:p>
          <a:p>
            <a:r>
              <a:rPr lang="ru-RU" dirty="0"/>
              <a:t>Такие адреса сложно запомнить, поэтому чаще оперируют доменами - специальные названия, используемые для интернет-адресов. </a:t>
            </a:r>
          </a:p>
          <a:p>
            <a:r>
              <a:rPr lang="ru-RU" dirty="0"/>
              <a:t>Например, есть доменное имя "www.microsoft.com", ему соответствует адрес в формате IPv4 2.23.143.150. </a:t>
            </a:r>
          </a:p>
        </p:txBody>
      </p:sp>
    </p:spTree>
    <p:extLst>
      <p:ext uri="{BB962C8B-B14F-4D97-AF65-F5344CB8AC3E}">
        <p14:creationId xmlns:p14="http://schemas.microsoft.com/office/powerpoint/2010/main" val="1496769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9AB952A-9C2D-43AD-9687-91513CA3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0332"/>
            <a:ext cx="10515600" cy="567663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протокола IP доменные адреса не существуют. </a:t>
            </a:r>
          </a:p>
          <a:p>
            <a:r>
              <a:rPr lang="ru-RU" dirty="0"/>
              <a:t>при отправке или передаче данных по доменному имени, компьютер обращается к службам Domain Name System (DNS), которые сопоставляют интернет-адреса в формате IPv4 или IPv6 и доменные названия.</a:t>
            </a:r>
          </a:p>
          <a:p>
            <a:r>
              <a:rPr lang="ru-RU" dirty="0"/>
              <a:t>DNS представляет распределенную децентрализованную систему для получении информации о доменах. </a:t>
            </a:r>
          </a:p>
          <a:p>
            <a:r>
              <a:rPr lang="ru-RU" dirty="0" err="1"/>
              <a:t>Физичеcки</a:t>
            </a:r>
            <a:r>
              <a:rPr lang="ru-RU" dirty="0"/>
              <a:t> </a:t>
            </a:r>
            <a:r>
              <a:rPr lang="ru-RU" dirty="0" err="1"/>
              <a:t>dns</a:t>
            </a:r>
            <a:r>
              <a:rPr lang="ru-RU" dirty="0"/>
              <a:t> - это сеть серверов, в которой размещен каталог, где доменные имен сопоставлены с IP-адресами. Действительные доменные имена добавляются в распределенный реестр, размещенный на </a:t>
            </a:r>
            <a:r>
              <a:rPr lang="ru-RU" dirty="0" err="1"/>
              <a:t>dns</a:t>
            </a:r>
            <a:r>
              <a:rPr lang="ru-RU" dirty="0"/>
              <a:t>-серверах.</a:t>
            </a:r>
          </a:p>
          <a:p>
            <a:r>
              <a:rPr lang="ru-RU" dirty="0"/>
              <a:t>При отправке запроса по имени домена, например, на "https://</a:t>
            </a:r>
            <a:r>
              <a:rPr lang="en-US" dirty="0"/>
              <a:t>google</a:t>
            </a:r>
            <a:r>
              <a:rPr lang="ru-RU" dirty="0"/>
              <a:t>.com" сначала идет запрос на один из этих </a:t>
            </a:r>
            <a:r>
              <a:rPr lang="ru-RU" dirty="0" err="1"/>
              <a:t>dns</a:t>
            </a:r>
            <a:r>
              <a:rPr lang="ru-RU" dirty="0"/>
              <a:t>-серверов. Если сервер(а) смог сопоставить домен с одним из </a:t>
            </a:r>
            <a:r>
              <a:rPr lang="ru-RU" dirty="0" err="1"/>
              <a:t>ip</a:t>
            </a:r>
            <a:r>
              <a:rPr lang="ru-RU" dirty="0"/>
              <a:t>-адресов, то он заменяет имя на IP-адрес, с которым он сопоставляется, и соответствующим образом пересылает запрос.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8641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40F10-5072-4A47-912E-8AF4B514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07EA62-7B80-41D3-BA4D-0CA275A85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Кроме адреса при сетевых взаимодействиях используются </a:t>
            </a: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порты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Порт представляет 16-битное число в диапазоне от 1 до 65 535. Использование портов позволяет разграничить несколько запущенных приложений на одном хосте.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9186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39487-4AFC-4C66-BD79-E62EC486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ru-RU" dirty="0"/>
              <a:t>запросы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31C076-E80E-4C48-AB81-4AF97C089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представляет протокол для запроса ресурсов с веб-сервера.</a:t>
            </a:r>
            <a:endParaRPr lang="ru-RU" dirty="0"/>
          </a:p>
          <a:p>
            <a:r>
              <a:rPr lang="ru-RU" dirty="0"/>
              <a:t>Основные методы </a:t>
            </a:r>
            <a:r>
              <a:rPr lang="en-US" dirty="0"/>
              <a:t>http:</a:t>
            </a:r>
          </a:p>
          <a:p>
            <a:pPr lvl="1"/>
            <a:r>
              <a:rPr lang="ru-RU" dirty="0"/>
              <a:t>GET: извлекает копию ресурса по URL-адресу, на который был отправлен HTTP-запрос.</a:t>
            </a:r>
          </a:p>
          <a:p>
            <a:pPr lvl="1"/>
            <a:r>
              <a:rPr lang="ru-RU" dirty="0"/>
              <a:t>POST: предназначен для отправки данных в теле запроса для их сохранения в виде нового ресурса на сервере</a:t>
            </a:r>
          </a:p>
          <a:p>
            <a:pPr lvl="1"/>
            <a:r>
              <a:rPr lang="ru-RU" dirty="0"/>
              <a:t>PUT: предназначен для отправки данных в теле запроса для изменения уже имеющегося ресурса на сервере</a:t>
            </a:r>
          </a:p>
          <a:p>
            <a:pPr lvl="1"/>
            <a:r>
              <a:rPr lang="ru-RU" dirty="0"/>
              <a:t>DELETE: предназначен для удаления ресурса по указанному адресу URL</a:t>
            </a:r>
          </a:p>
        </p:txBody>
      </p:sp>
    </p:spTree>
    <p:extLst>
      <p:ext uri="{BB962C8B-B14F-4D97-AF65-F5344CB8AC3E}">
        <p14:creationId xmlns:p14="http://schemas.microsoft.com/office/powerpoint/2010/main" val="143859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A6359EF-9A4C-4297-87FE-B0838E471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02" y="431321"/>
            <a:ext cx="11007306" cy="598673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Что понравилось в прошлом семестре?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Что не понравилось, с чем возникли сложности в прошлом семестре?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Приходилось ли участвовать в каких-либо проектах? Если да, то в каких (кратко)? 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dirty="0"/>
              <a:t>Какие технологии, направления вам наиболее интересны?</a:t>
            </a:r>
            <a:endParaRPr lang="en-US" dirty="0"/>
          </a:p>
          <a:p>
            <a:pPr marL="514350" indent="-514350" algn="l">
              <a:buFont typeface="+mj-lt"/>
              <a:buAutoNum type="arabicPeriod"/>
            </a:pPr>
            <a:r>
              <a:rPr lang="ru-RU" dirty="0"/>
              <a:t>Какую тему</a:t>
            </a:r>
            <a:r>
              <a:rPr lang="en-US" dirty="0"/>
              <a:t>(</a:t>
            </a:r>
            <a:r>
              <a:rPr lang="ru-RU" dirty="0"/>
              <a:t>ы) проекта вы бы предложили для групповой работы на этот семестр?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dirty="0"/>
              <a:t>Пожелания по составу команды, если есть.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Какая роль(и) в проекте на этот семестр вам интересна? 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Занимаетесь ли программированием в свободное время? Если да – сколько?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dirty="0"/>
              <a:t>Какие навыки и умения вы хотели бы улучшить в области программирования?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473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297A5-19E2-47B7-9C0C-7F563547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488"/>
            <a:ext cx="10515600" cy="1325563"/>
          </a:xfrm>
        </p:spPr>
        <p:txBody>
          <a:bodyPr/>
          <a:lstStyle/>
          <a:p>
            <a:r>
              <a:rPr lang="ru-RU" dirty="0"/>
              <a:t>Статусный код </a:t>
            </a:r>
            <a:r>
              <a:rPr lang="en-US" dirty="0"/>
              <a:t>HTTP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F6C253-212C-4E1E-993F-8C8B63283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051"/>
            <a:ext cx="10515600" cy="456391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При ответе сервер устанавливает статусный код HTTP, который указывает на статус обработки запроса:</a:t>
            </a:r>
          </a:p>
          <a:p>
            <a:r>
              <a:rPr lang="ru-RU" dirty="0"/>
              <a:t>1XX: информационные коды</a:t>
            </a:r>
            <a:r>
              <a:rPr lang="en-US" dirty="0"/>
              <a:t> - </a:t>
            </a:r>
            <a:r>
              <a:rPr lang="ru-RU" dirty="0"/>
              <a:t>запрос получен, и его обработка продолжается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2XX: успешная обработка запроса;</a:t>
            </a:r>
          </a:p>
          <a:p>
            <a:r>
              <a:rPr lang="ru-RU" dirty="0"/>
              <a:t>3XX: коды переадресации</a:t>
            </a:r>
          </a:p>
          <a:p>
            <a:r>
              <a:rPr lang="ru-RU" dirty="0"/>
              <a:t>4XX: запрос содержит ошибки: обращение к несуществующему ресурсу, некорректные данные тела запроса, неавторизованный запрос и т.п. </a:t>
            </a:r>
          </a:p>
          <a:p>
            <a:r>
              <a:rPr lang="ru-RU" dirty="0"/>
              <a:t>5XX: ошибка на сервере, запрос от клиента корректен, проблема на стороне сервера</a:t>
            </a:r>
          </a:p>
        </p:txBody>
      </p:sp>
    </p:spTree>
    <p:extLst>
      <p:ext uri="{BB962C8B-B14F-4D97-AF65-F5344CB8AC3E}">
        <p14:creationId xmlns:p14="http://schemas.microsoft.com/office/powerpoint/2010/main" val="1471375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BD088-CEAB-4500-A252-DEB1A0D2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dirty="0" err="1">
                <a:solidFill>
                  <a:srgbClr val="000000"/>
                </a:solidFill>
                <a:effectLst/>
                <a:latin typeface="Calibri Light (Заголовки)"/>
              </a:rPr>
              <a:t>HttpClient</a:t>
            </a:r>
            <a:endParaRPr lang="en-US" i="0" dirty="0">
              <a:solidFill>
                <a:srgbClr val="000000"/>
              </a:solidFill>
              <a:effectLst/>
              <a:latin typeface="Calibri Light (Заголовки)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65E06E-D55F-45A7-83B5-6D0142D6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Send</a:t>
            </a:r>
            <a:r>
              <a:rPr lang="ru-RU" dirty="0"/>
              <a:t>() / </a:t>
            </a:r>
            <a:r>
              <a:rPr lang="ru-RU" dirty="0" err="1"/>
              <a:t>SendAsync</a:t>
            </a:r>
            <a:r>
              <a:rPr lang="ru-RU" dirty="0"/>
              <a:t>(): отправляет запрос в виде объекта </a:t>
            </a:r>
            <a:r>
              <a:rPr lang="ru-RU" dirty="0" err="1"/>
              <a:t>HttpRequestMessage</a:t>
            </a:r>
            <a:r>
              <a:rPr lang="ru-RU" dirty="0"/>
              <a:t> и получает ответ сервера в виде объекта </a:t>
            </a:r>
            <a:r>
              <a:rPr lang="ru-RU" dirty="0" err="1"/>
              <a:t>HttpResponseMessage</a:t>
            </a:r>
            <a:endParaRPr lang="ru-RU" dirty="0"/>
          </a:p>
          <a:p>
            <a:r>
              <a:rPr lang="ru-RU" dirty="0" err="1"/>
              <a:t>GetAsync</a:t>
            </a:r>
            <a:r>
              <a:rPr lang="ru-RU" dirty="0"/>
              <a:t>(): отправляет GET-запрос на указанный адрес и получает ответ сервера в виде объекта </a:t>
            </a:r>
            <a:r>
              <a:rPr lang="ru-RU" dirty="0" err="1"/>
              <a:t>HttpResponseMessage</a:t>
            </a:r>
            <a:endParaRPr lang="ru-RU" dirty="0"/>
          </a:p>
          <a:p>
            <a:r>
              <a:rPr lang="ru-RU" dirty="0" err="1"/>
              <a:t>PostAsync</a:t>
            </a:r>
            <a:r>
              <a:rPr lang="ru-RU" dirty="0"/>
              <a:t>(): отправляет POST-запрос на указанный адрес и получает ответ сервера в виде объекта </a:t>
            </a:r>
            <a:r>
              <a:rPr lang="ru-RU" dirty="0" err="1"/>
              <a:t>HttpResponseMessage</a:t>
            </a:r>
            <a:endParaRPr lang="ru-RU" dirty="0"/>
          </a:p>
          <a:p>
            <a:r>
              <a:rPr lang="ru-RU" dirty="0" err="1"/>
              <a:t>PutAsync</a:t>
            </a:r>
            <a:r>
              <a:rPr lang="ru-RU" dirty="0"/>
              <a:t>(): отправляет PUT-запрос на указанный адрес и получает ответ сервера в виде объекта </a:t>
            </a:r>
            <a:r>
              <a:rPr lang="ru-RU" dirty="0" err="1"/>
              <a:t>HttpResponseMessage</a:t>
            </a:r>
            <a:endParaRPr lang="ru-RU" dirty="0"/>
          </a:p>
          <a:p>
            <a:r>
              <a:rPr lang="ru-RU" dirty="0" err="1"/>
              <a:t>DeleteAsync</a:t>
            </a:r>
            <a:r>
              <a:rPr lang="ru-RU" dirty="0"/>
              <a:t>(): отправляет DELETE-запрос на указанный </a:t>
            </a:r>
            <a:r>
              <a:rPr lang="ru-RU" dirty="0" err="1"/>
              <a:t>адресми</a:t>
            </a:r>
            <a:r>
              <a:rPr lang="ru-RU" dirty="0"/>
              <a:t> получает ответ сервера в виде объекта </a:t>
            </a:r>
            <a:r>
              <a:rPr lang="ru-RU" dirty="0" err="1"/>
              <a:t>HttpResponseMessage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812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58A92-2077-4041-AA5B-FE6EA820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ответа </a:t>
            </a:r>
            <a:r>
              <a:rPr lang="en-US" dirty="0" err="1"/>
              <a:t>HttpResponseMessage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AAFF93-2F8B-41E6-B4A6-8A258BEC8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Content: содержимое HTTP-ответа, позволяет считать данные запроса с помощью одного из методов:</a:t>
            </a:r>
          </a:p>
          <a:p>
            <a:pPr lvl="1"/>
            <a:r>
              <a:rPr lang="ru-RU" dirty="0" err="1"/>
              <a:t>ReadAsStringAsync</a:t>
            </a:r>
            <a:r>
              <a:rPr lang="ru-RU" dirty="0"/>
              <a:t>(): возвращает ответ в виде строки</a:t>
            </a:r>
          </a:p>
          <a:p>
            <a:pPr lvl="1"/>
            <a:r>
              <a:rPr lang="ru-RU" dirty="0" err="1"/>
              <a:t>ReadAsByteArrayAsync</a:t>
            </a:r>
            <a:r>
              <a:rPr lang="ru-RU" dirty="0"/>
              <a:t>(): возвращает ответ в виде массива байт</a:t>
            </a:r>
          </a:p>
          <a:p>
            <a:pPr lvl="1"/>
            <a:r>
              <a:rPr lang="ru-RU" dirty="0" err="1"/>
              <a:t>ReadAsStreemAsync</a:t>
            </a:r>
            <a:r>
              <a:rPr lang="ru-RU" dirty="0"/>
              <a:t>(): возвращает ответ в виде потока - объекта Stream</a:t>
            </a:r>
          </a:p>
          <a:p>
            <a:r>
              <a:rPr lang="ru-RU" dirty="0" err="1"/>
              <a:t>Headers</a:t>
            </a:r>
            <a:r>
              <a:rPr lang="ru-RU" dirty="0"/>
              <a:t>: возвращает коллекцию заголовков HTTP-ответа. Каждый заголовок в этой коллекции представлен парой ключ-значения. </a:t>
            </a:r>
          </a:p>
          <a:p>
            <a:r>
              <a:rPr lang="ru-RU" dirty="0" err="1"/>
              <a:t>IsSuccessStatusCode</a:t>
            </a:r>
            <a:r>
              <a:rPr lang="ru-RU" dirty="0"/>
              <a:t>: возвращает </a:t>
            </a:r>
            <a:r>
              <a:rPr lang="ru-RU" dirty="0" err="1"/>
              <a:t>true</a:t>
            </a:r>
            <a:r>
              <a:rPr lang="ru-RU" dirty="0"/>
              <a:t>, если запрос HTTP прошел успешно.</a:t>
            </a:r>
          </a:p>
          <a:p>
            <a:r>
              <a:rPr lang="ru-RU" dirty="0" err="1"/>
              <a:t>ReasonPhrase</a:t>
            </a:r>
            <a:r>
              <a:rPr lang="ru-RU" dirty="0"/>
              <a:t>: возвращает сообщение статуса.</a:t>
            </a:r>
          </a:p>
          <a:p>
            <a:r>
              <a:rPr lang="ru-RU" dirty="0" err="1"/>
              <a:t>RequestMessage</a:t>
            </a:r>
            <a:r>
              <a:rPr lang="ru-RU" dirty="0"/>
              <a:t>: возвращает данные запроса, которые связаны с этим ответом.</a:t>
            </a:r>
          </a:p>
          <a:p>
            <a:r>
              <a:rPr lang="ru-RU" dirty="0" err="1"/>
              <a:t>StatusCode</a:t>
            </a:r>
            <a:r>
              <a:rPr lang="ru-RU" dirty="0"/>
              <a:t>: возвращает статусный код ответа.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971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FD7B9-CB26-49FD-B5FE-98BCDAE0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компонентов и систем.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AF6D53C-1659-4D0B-95E7-2B05D2EE3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Приложения и системы не существуют в изоляции.</a:t>
            </a:r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0" i="0" dirty="0">
                <a:effectLst/>
                <a:latin typeface="YS Text"/>
              </a:rPr>
              <a:t>Интеграция компонентов — это объединение функциональности, реализованных в разных компонентах приложения. </a:t>
            </a:r>
          </a:p>
          <a:p>
            <a:pPr algn="l"/>
            <a:r>
              <a:rPr lang="ru-RU" b="0" i="0" dirty="0">
                <a:effectLst/>
                <a:latin typeface="YS Text"/>
              </a:rPr>
              <a:t>Компоненты могут быть реализованы в разных языках программирования, библиотеках, фреймворках и т. д. </a:t>
            </a:r>
          </a:p>
          <a:p>
            <a:pPr algn="l"/>
            <a:r>
              <a:rPr lang="ru-RU" b="0" i="0" dirty="0">
                <a:effectLst/>
                <a:latin typeface="YS Text"/>
              </a:rPr>
              <a:t>Интеграция компонентов позволяет создавать более сложные и гибкие приложения, которые могут быть легко модифицированы и расширяемы.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060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1EE16-DB9F-4154-8A9F-3B404758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9"/>
            <a:ext cx="10515600" cy="1325563"/>
          </a:xfrm>
        </p:spPr>
        <p:txBody>
          <a:bodyPr/>
          <a:lstStyle/>
          <a:p>
            <a:r>
              <a:rPr lang="ru-RU" dirty="0"/>
              <a:t>Что дает?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282EA95-C92D-403F-A5CF-891CF7421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249"/>
            <a:ext cx="11040374" cy="4675967"/>
          </a:xfrm>
        </p:spPr>
        <p:txBody>
          <a:bodyPr>
            <a:normAutofit/>
          </a:bodyPr>
          <a:lstStyle/>
          <a:p>
            <a:r>
              <a:rPr lang="ru-RU" dirty="0"/>
              <a:t>позволяет упростить код, сделать его более «легковесным»;</a:t>
            </a:r>
          </a:p>
          <a:p>
            <a:r>
              <a:rPr lang="ru-RU" dirty="0"/>
              <a:t>возможность ведения независимой разработки отдельных компонентов;</a:t>
            </a:r>
          </a:p>
          <a:p>
            <a:r>
              <a:rPr lang="ru-RU" dirty="0"/>
              <a:t>помогает обеспечить совместимость между различными версиями программного обеспечения и операционными системами;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B1642"/>
                </a:solidFill>
                <a:effectLst/>
                <a:latin typeface="DM Sans"/>
              </a:rPr>
              <a:t>интеграция позволяет устранить дублирование данных и процессов в разных системах, что может привести к сокращению затрат на обслуживание и поддержку информационной инфраструктуры;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B1642"/>
                </a:solidFill>
                <a:effectLst/>
                <a:latin typeface="DM Sans"/>
              </a:rPr>
              <a:t>позволяет объединять данные из разных источников, анализировать их</a:t>
            </a:r>
          </a:p>
        </p:txBody>
      </p:sp>
    </p:spTree>
    <p:extLst>
      <p:ext uri="{BB962C8B-B14F-4D97-AF65-F5344CB8AC3E}">
        <p14:creationId xmlns:p14="http://schemas.microsoft.com/office/powerpoint/2010/main" val="116926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EE3D4-AB5F-4207-ADE4-FC8D4B100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обмена данными, взаимодействия систем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AECC96-E88C-4E35-9859-44C963027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через общий файл, БД и т.д.</a:t>
            </a:r>
          </a:p>
          <a:p>
            <a:r>
              <a:rPr lang="ru-RU" dirty="0"/>
              <a:t>веб-сервисы</a:t>
            </a:r>
            <a:r>
              <a:rPr lang="en-US" dirty="0"/>
              <a:t>/</a:t>
            </a:r>
            <a:r>
              <a:rPr lang="ru-RU" dirty="0"/>
              <a:t>веб-</a:t>
            </a:r>
            <a:r>
              <a:rPr lang="en-US" dirty="0" err="1"/>
              <a:t>api</a:t>
            </a:r>
            <a:r>
              <a:rPr lang="ru-RU" dirty="0"/>
              <a:t> (</a:t>
            </a:r>
            <a:r>
              <a:rPr lang="en-US" dirty="0"/>
              <a:t>REST, SOAP)</a:t>
            </a:r>
          </a:p>
          <a:p>
            <a:r>
              <a:rPr lang="ru-RU" dirty="0"/>
              <a:t>обмен сообщениями: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файловые шары</a:t>
            </a:r>
            <a:r>
              <a:rPr lang="en-US" dirty="0"/>
              <a:t>/ftp/sftp</a:t>
            </a:r>
            <a:r>
              <a:rPr lang="ru-RU" dirty="0"/>
              <a:t>, базы данных</a:t>
            </a:r>
          </a:p>
          <a:p>
            <a:pPr lvl="1"/>
            <a:r>
              <a:rPr lang="ru-RU" dirty="0"/>
              <a:t>очереди сообщений - </a:t>
            </a:r>
            <a:r>
              <a:rPr lang="en-US" dirty="0"/>
              <a:t>MSMQ, RabbitMQ, Kafka, …</a:t>
            </a:r>
            <a:endParaRPr lang="ru-RU" dirty="0"/>
          </a:p>
          <a:p>
            <a:r>
              <a:rPr lang="ru-RU" dirty="0"/>
              <a:t>использование </a:t>
            </a:r>
            <a:r>
              <a:rPr lang="en-US" dirty="0"/>
              <a:t>ESB (Enterprise Service Bus): BizTalk, Tibco, …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84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B223-9488-40BA-8559-5CD67DB1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Интеграция через общий файл, БД и т.д.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E97871-C03B-48EB-A176-4542BB443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2955" cy="4351338"/>
          </a:xfrm>
        </p:spPr>
        <p:txBody>
          <a:bodyPr>
            <a:normAutofit/>
          </a:bodyPr>
          <a:lstStyle/>
          <a:p>
            <a:r>
              <a:rPr lang="ru-RU" dirty="0"/>
              <a:t>простота реализации;</a:t>
            </a:r>
          </a:p>
          <a:p>
            <a:r>
              <a:rPr lang="ru-RU" dirty="0"/>
              <a:t>высокая производительность;</a:t>
            </a:r>
          </a:p>
          <a:p>
            <a:r>
              <a:rPr lang="ru-RU" dirty="0"/>
              <a:t>сложность поддержки разных версий приложения;</a:t>
            </a:r>
          </a:p>
          <a:p>
            <a:r>
              <a:rPr lang="ru-RU" dirty="0"/>
              <a:t>проблемы безопасности;</a:t>
            </a:r>
          </a:p>
          <a:p>
            <a:r>
              <a:rPr lang="ru-RU" dirty="0"/>
              <a:t>стоимость лицензий (для БД);</a:t>
            </a:r>
          </a:p>
          <a:p>
            <a:r>
              <a:rPr lang="ru-RU" dirty="0"/>
              <a:t>ограниченная гибкость: изменения в коде и базе данных могут потребовать дополнительных усилий для их внесения.</a:t>
            </a:r>
          </a:p>
        </p:txBody>
      </p:sp>
    </p:spTree>
    <p:extLst>
      <p:ext uri="{BB962C8B-B14F-4D97-AF65-F5344CB8AC3E}">
        <p14:creationId xmlns:p14="http://schemas.microsoft.com/office/powerpoint/2010/main" val="219744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B0A70-A32E-44F3-BAC8-8CE8193B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501"/>
            <a:ext cx="10515600" cy="1325563"/>
          </a:xfrm>
        </p:spPr>
        <p:txBody>
          <a:bodyPr/>
          <a:lstStyle/>
          <a:p>
            <a:r>
              <a:rPr lang="ru-RU" dirty="0"/>
              <a:t>Веб-сервисы (</a:t>
            </a:r>
            <a:r>
              <a:rPr lang="en-US" dirty="0"/>
              <a:t>REST, SOAP)</a:t>
            </a:r>
          </a:p>
        </p:txBody>
      </p:sp>
      <p:pic>
        <p:nvPicPr>
          <p:cNvPr id="30" name="Рисунок 29" descr="Смартфон">
            <a:extLst>
              <a:ext uri="{FF2B5EF4-FFF2-40B4-BE49-F238E27FC236}">
                <a16:creationId xmlns:a16="http://schemas.microsoft.com/office/drawing/2014/main" id="{FCA7E448-D674-41DC-B378-064FD9650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2591" y="3769853"/>
            <a:ext cx="1572600" cy="1572600"/>
          </a:xfrm>
          <a:prstGeom prst="rect">
            <a:avLst/>
          </a:prstGeom>
        </p:spPr>
      </p:pic>
      <p:pic>
        <p:nvPicPr>
          <p:cNvPr id="31" name="Рисунок 30" descr="Компьютер">
            <a:extLst>
              <a:ext uri="{FF2B5EF4-FFF2-40B4-BE49-F238E27FC236}">
                <a16:creationId xmlns:a16="http://schemas.microsoft.com/office/drawing/2014/main" id="{8DADDF7A-F24A-463F-B62B-19B8EDA5E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4569" y="1642871"/>
            <a:ext cx="1817243" cy="1817243"/>
          </a:xfrm>
          <a:prstGeom prst="rect">
            <a:avLst/>
          </a:prstGeom>
        </p:spPr>
      </p:pic>
      <p:pic>
        <p:nvPicPr>
          <p:cNvPr id="32" name="Рисунок 31" descr="Отправить">
            <a:extLst>
              <a:ext uri="{FF2B5EF4-FFF2-40B4-BE49-F238E27FC236}">
                <a16:creationId xmlns:a16="http://schemas.microsoft.com/office/drawing/2014/main" id="{B52D9D63-0B13-463E-A6AE-2BD523591D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4696" y="5196994"/>
            <a:ext cx="1295881" cy="1295881"/>
          </a:xfrm>
          <a:prstGeom prst="rect">
            <a:avLst/>
          </a:prstGeom>
        </p:spPr>
      </p:pic>
      <p:pic>
        <p:nvPicPr>
          <p:cNvPr id="33" name="Рисунок 32" descr="База данных">
            <a:extLst>
              <a:ext uri="{FF2B5EF4-FFF2-40B4-BE49-F238E27FC236}">
                <a16:creationId xmlns:a16="http://schemas.microsoft.com/office/drawing/2014/main" id="{45A4B646-BF50-4246-A811-60D98250B9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47702" y="2982023"/>
            <a:ext cx="1817243" cy="1817243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42B9EFCF-D275-4454-A383-05ACCC9F58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469" y="2961307"/>
            <a:ext cx="1907311" cy="1907311"/>
          </a:xfrm>
          <a:prstGeom prst="rect">
            <a:avLst/>
          </a:prstGeom>
        </p:spPr>
      </p:pic>
      <p:sp>
        <p:nvSpPr>
          <p:cNvPr id="35" name="Стрелка: влево-вправо 34">
            <a:extLst>
              <a:ext uri="{FF2B5EF4-FFF2-40B4-BE49-F238E27FC236}">
                <a16:creationId xmlns:a16="http://schemas.microsoft.com/office/drawing/2014/main" id="{089CB1D0-6C78-4529-86C8-6022DA2E586E}"/>
              </a:ext>
            </a:extLst>
          </p:cNvPr>
          <p:cNvSpPr/>
          <p:nvPr/>
        </p:nvSpPr>
        <p:spPr>
          <a:xfrm>
            <a:off x="7488878" y="3774080"/>
            <a:ext cx="1363407" cy="3882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лево-вправо 35">
            <a:extLst>
              <a:ext uri="{FF2B5EF4-FFF2-40B4-BE49-F238E27FC236}">
                <a16:creationId xmlns:a16="http://schemas.microsoft.com/office/drawing/2014/main" id="{A9911B63-7CE3-4EE3-BD16-053DAF76C3CD}"/>
              </a:ext>
            </a:extLst>
          </p:cNvPr>
          <p:cNvSpPr/>
          <p:nvPr/>
        </p:nvSpPr>
        <p:spPr>
          <a:xfrm rot="1070144">
            <a:off x="3025203" y="2689702"/>
            <a:ext cx="3272067" cy="69474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json/xml/html/…</a:t>
            </a:r>
            <a:endParaRPr lang="ru-RU" sz="2400" dirty="0"/>
          </a:p>
        </p:txBody>
      </p:sp>
      <p:sp>
        <p:nvSpPr>
          <p:cNvPr id="37" name="Стрелка: влево-вправо 36">
            <a:extLst>
              <a:ext uri="{FF2B5EF4-FFF2-40B4-BE49-F238E27FC236}">
                <a16:creationId xmlns:a16="http://schemas.microsoft.com/office/drawing/2014/main" id="{9FAF29BC-9AC4-4122-B5E2-BEFEEBC24F03}"/>
              </a:ext>
            </a:extLst>
          </p:cNvPr>
          <p:cNvSpPr/>
          <p:nvPr/>
        </p:nvSpPr>
        <p:spPr>
          <a:xfrm rot="20444231">
            <a:off x="3120355" y="4193610"/>
            <a:ext cx="3170805" cy="69474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json/xml/html/…</a:t>
            </a:r>
            <a:endParaRPr lang="ru-RU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F4852A-5FC1-462D-9219-D8EC1C0BB725}"/>
              </a:ext>
            </a:extLst>
          </p:cNvPr>
          <p:cNvSpPr txBox="1"/>
          <p:nvPr/>
        </p:nvSpPr>
        <p:spPr>
          <a:xfrm>
            <a:off x="838199" y="1440245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Прикладное ПО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365F96-B5D2-4AF7-859F-51FA0981FF92}"/>
              </a:ext>
            </a:extLst>
          </p:cNvPr>
          <p:cNvSpPr txBox="1"/>
          <p:nvPr/>
        </p:nvSpPr>
        <p:spPr>
          <a:xfrm>
            <a:off x="8547873" y="2415002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База данных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02D57-6077-4FB1-828A-F40ECFC5142F}"/>
              </a:ext>
            </a:extLst>
          </p:cNvPr>
          <p:cNvSpPr txBox="1"/>
          <p:nvPr/>
        </p:nvSpPr>
        <p:spPr>
          <a:xfrm>
            <a:off x="6209428" y="2289882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Сервер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31D8D4-3417-4964-8D79-F27152953F70}"/>
              </a:ext>
            </a:extLst>
          </p:cNvPr>
          <p:cNvSpPr txBox="1"/>
          <p:nvPr/>
        </p:nvSpPr>
        <p:spPr>
          <a:xfrm>
            <a:off x="886884" y="3267371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Мобильное ПО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52494CB3-BDC9-4348-98A2-D113A2F58948}"/>
              </a:ext>
            </a:extLst>
          </p:cNvPr>
          <p:cNvSpPr/>
          <p:nvPr/>
        </p:nvSpPr>
        <p:spPr>
          <a:xfrm>
            <a:off x="988946" y="3769853"/>
            <a:ext cx="2008490" cy="2689993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52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4AD37-D7CE-48E5-8E59-A89B38B9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Веб-сервисы (</a:t>
            </a:r>
            <a:r>
              <a:rPr lang="en-US" dirty="0"/>
              <a:t>REST, SOAP)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6AEC09-7B15-4078-80F3-F1001B5C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81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возможность представление функциональности в сети и ее многократного использования;</a:t>
            </a:r>
          </a:p>
          <a:p>
            <a:r>
              <a:rPr lang="ru-RU" dirty="0"/>
              <a:t>улучшение гибкости и масштабируемости;</a:t>
            </a:r>
          </a:p>
          <a:p>
            <a:r>
              <a:rPr lang="ru-RU" dirty="0"/>
              <a:t>использование стандартизированных протоколов;</a:t>
            </a:r>
          </a:p>
          <a:p>
            <a:r>
              <a:rPr lang="ru-RU" dirty="0"/>
              <a:t>низкая стоимость коммуникации;</a:t>
            </a:r>
          </a:p>
          <a:p>
            <a:r>
              <a:rPr lang="ru-RU" dirty="0"/>
              <a:t>не лучшая производительность, довольно большой объем сетевого трафика за счет использования текстовых сообщений;</a:t>
            </a:r>
          </a:p>
          <a:p>
            <a:r>
              <a:rPr lang="ru-RU" dirty="0"/>
              <a:t>отсутствие гарантий доставки;</a:t>
            </a:r>
          </a:p>
          <a:p>
            <a:r>
              <a:rPr lang="ru-RU" dirty="0"/>
              <a:t>проблемы безопасности (атаки с подменой пакетов, </a:t>
            </a:r>
            <a:r>
              <a:rPr lang="en-US" dirty="0" err="1"/>
              <a:t>ddos</a:t>
            </a:r>
            <a:r>
              <a:rPr lang="en-US" dirty="0"/>
              <a:t>, </a:t>
            </a:r>
            <a:r>
              <a:rPr lang="ru-RU" dirty="0"/>
              <a:t>и т.п.), усложнение разработки;</a:t>
            </a:r>
          </a:p>
          <a:p>
            <a:r>
              <a:rPr lang="ru-RU" dirty="0"/>
              <a:t>не подходит для вызова длительных операций.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10731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2158</Words>
  <Application>Microsoft Office PowerPoint</Application>
  <PresentationFormat>Широкоэкранный</PresentationFormat>
  <Paragraphs>235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1" baseType="lpstr">
      <vt:lpstr>-apple-system</vt:lpstr>
      <vt:lpstr>Arial</vt:lpstr>
      <vt:lpstr>Calibri</vt:lpstr>
      <vt:lpstr>Calibri Light</vt:lpstr>
      <vt:lpstr>Calibri Light (Заголовки)</vt:lpstr>
      <vt:lpstr>DM Sans</vt:lpstr>
      <vt:lpstr>Segoe UI</vt:lpstr>
      <vt:lpstr>YS Text</vt:lpstr>
      <vt:lpstr>Тема Office</vt:lpstr>
      <vt:lpstr>Программирование</vt:lpstr>
      <vt:lpstr>Структура курса</vt:lpstr>
      <vt:lpstr>Презентация PowerPoint</vt:lpstr>
      <vt:lpstr>Взаимодействие компонентов и систем.</vt:lpstr>
      <vt:lpstr>Что дает?</vt:lpstr>
      <vt:lpstr>Способы обмена данными, взаимодействия систем</vt:lpstr>
      <vt:lpstr>Интеграция через общий файл, БД и т.д.</vt:lpstr>
      <vt:lpstr>Веб-сервисы (REST, SOAP)</vt:lpstr>
      <vt:lpstr>Веб-сервисы (REST, SOAP)</vt:lpstr>
      <vt:lpstr>Использование обмена сообщениями</vt:lpstr>
      <vt:lpstr>Обмен сообщениями на примере RabbitMQ</vt:lpstr>
      <vt:lpstr>Обмен сообщениями</vt:lpstr>
      <vt:lpstr>Использование ESB</vt:lpstr>
      <vt:lpstr>Использование ESB</vt:lpstr>
      <vt:lpstr>Веб-сервисы (REST, SOAP)</vt:lpstr>
      <vt:lpstr>Форматы данных. Сериализация, десериализация</vt:lpstr>
      <vt:lpstr>Бинарный формат данных.</vt:lpstr>
      <vt:lpstr>Бинарный формат данных.</vt:lpstr>
      <vt:lpstr>Бинарный формат данных.</vt:lpstr>
      <vt:lpstr>XML (Extensible Markup Language)</vt:lpstr>
      <vt:lpstr>XML (Extensible Markup Language)</vt:lpstr>
      <vt:lpstr>JSON (JavaScript Object Notation)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Http запросы</vt:lpstr>
      <vt:lpstr>Статусный код HTTP</vt:lpstr>
      <vt:lpstr>HttpClient</vt:lpstr>
      <vt:lpstr>Структура ответа HttpResponseMessage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</dc:title>
  <dc:creator>Блок Иван Николаевич</dc:creator>
  <cp:lastModifiedBy>Блок Иван Николаевич</cp:lastModifiedBy>
  <cp:revision>85</cp:revision>
  <dcterms:created xsi:type="dcterms:W3CDTF">2023-08-29T17:46:49Z</dcterms:created>
  <dcterms:modified xsi:type="dcterms:W3CDTF">2023-09-02T04:08:40Z</dcterms:modified>
</cp:coreProperties>
</file>