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332" r:id="rId3"/>
    <p:sldId id="350" r:id="rId4"/>
    <p:sldId id="334" r:id="rId5"/>
    <p:sldId id="333" r:id="rId6"/>
    <p:sldId id="349" r:id="rId7"/>
    <p:sldId id="335" r:id="rId8"/>
    <p:sldId id="336" r:id="rId9"/>
    <p:sldId id="337" r:id="rId10"/>
    <p:sldId id="339" r:id="rId11"/>
    <p:sldId id="340" r:id="rId12"/>
    <p:sldId id="341" r:id="rId13"/>
    <p:sldId id="338" r:id="rId14"/>
    <p:sldId id="352" r:id="rId15"/>
    <p:sldId id="353" r:id="rId16"/>
    <p:sldId id="354" r:id="rId17"/>
    <p:sldId id="313" r:id="rId18"/>
    <p:sldId id="314" r:id="rId19"/>
    <p:sldId id="355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51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2" autoAdjust="0"/>
    <p:restoredTop sz="83898" autoAdjust="0"/>
  </p:normalViewPr>
  <p:slideViewPr>
    <p:cSldViewPr snapToGrid="0">
      <p:cViewPr varScale="1">
        <p:scale>
          <a:sx n="93" d="100"/>
          <a:sy n="93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BDE16-5B48-4340-A90D-4DD6140885ED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AB48A-37A8-4A81-8E9A-FD100D4B77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800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effectLst/>
                <a:latin typeface="YS Text"/>
              </a:rPr>
              <a:t>Пользовательский опыт (UX) - это то, как пользователи воспринимают и взаимодействуют с продуктом, сервисом или системой. Это включает в себя все аспекты от удобства использования до визуального дизайна и функциональности. Цель UX - сделать продукт максимально удобным и приятным для использования, чтобы пользователи возвращались к нему снова и снова.</a:t>
            </a:r>
          </a:p>
          <a:p>
            <a:br>
              <a:rPr lang="ru-RU" b="0" i="0" dirty="0">
                <a:solidFill>
                  <a:srgbClr val="000000"/>
                </a:solidFill>
                <a:effectLst/>
                <a:latin typeface="YS Text"/>
              </a:rPr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AB48A-37A8-4A81-8E9A-FD100D4B77F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831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35451A-CB79-481F-B674-E7C574F47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D16327E-8629-4FF5-BE5E-2DC9B013D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11AAD1-CFD1-4989-9A7F-C0B7DA8C1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A7D1-1507-4266-9305-D9D976117699}" type="datetime1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C81A30-94B4-483B-B7B0-F8D5A6DE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BBE329-2068-4DE4-9C65-1D5C32F04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56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5B5356-19D4-4747-8DB9-74706A1F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5A2437-512E-48CF-AA5F-99BED90D5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07FA69-3650-4E6D-B40A-B3712847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B1D9-D5C0-4933-8D35-6096E21EBA53}" type="datetime1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2DAB90-5D0F-4F74-BC9E-383E9A31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CC5FFD-CD9B-4491-9E84-301AA52C5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57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8CEBCCA-7099-4224-8073-58BE0E95B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030DE6-1680-4E8E-996F-88F550C3C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ED27FD-9579-4434-BF29-1BE982C25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2174-60B9-4D93-B161-65D5D8D291A9}" type="datetime1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85CB33-09E0-4227-8DF9-A35D4510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5BB346-250D-4453-BE87-59F59877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F39BD9-2543-44D4-9C46-BF6F1618C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B915C1-AE53-4280-AB81-4529E8FCD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A26EDA-065B-4B0D-8D5D-D6DE768B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E6D17-6549-492A-8F0C-3F1C9FE6F0D0}" type="datetime1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2B8AE8-8935-4247-ABD8-25549704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4E4824-4EAA-474A-BB02-B148A835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52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3EC0B5-0ADD-4E5C-AD21-1B4C6BE9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555A54-9C7B-4188-8771-1C9DE8942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B2C06A-4E1E-48C4-B8F4-A0EFA8C43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945B4-69F6-431C-9382-AEFA596238B6}" type="datetime1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9C4C7D-39B9-4A57-AD1D-27C239E2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FDA930-C9D0-4DCB-B79D-8AD522F6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33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4CB7F5-8550-45F1-88FA-619B00A8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2DA2F6-B30F-4D56-8B59-2B8ACE83D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652548-1F17-4EB8-900F-B92F81DD1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3098B2-6965-469F-AEE3-08C32FC7A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6350-5881-464D-B90A-019D53C87C87}" type="datetime1">
              <a:rPr lang="ru-RU" smtClean="0"/>
              <a:t>30.09.2023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83E26F-BF79-4509-92E7-474CBD8A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67D4DC-89CB-4176-A2B2-8B819AF8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96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333DA-3C03-48CD-ABB7-2E4C5BF1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008EB6-CEC4-44F4-9C1A-B0DA578E1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683280-82C1-4389-988F-8136D6169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715772-D9A5-4693-9EBD-06992A617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B588D1A-0B19-46E5-946A-76E4A5E2C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3CF31E2-E5A7-42D0-B0C4-F77584FAF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90D0-75C9-470D-B7BE-5F42616B87DB}" type="datetime1">
              <a:rPr lang="ru-RU" smtClean="0"/>
              <a:t>30.09.2023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8E50CBD-43AE-4769-904C-DC6C490B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2CB508A-E9FE-4366-87D4-6E1AC9C4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80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55AC3C-1662-4AB0-AD95-071F3005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E560CEA-2D84-4DCE-92B9-4741082F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CC29-130B-4ABB-90FF-3B212105CC1B}" type="datetime1">
              <a:rPr lang="ru-RU" smtClean="0"/>
              <a:t>30.09.2023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B6FE232-B758-43E5-80F3-9B003533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66A781A-E155-4CE3-9DF9-106A5DC7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64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DC3DE83-B11D-45CE-A628-9575A5D4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35E3-9BAF-4439-9DD4-6CE08318DC6B}" type="datetime1">
              <a:rPr lang="ru-RU" smtClean="0"/>
              <a:t>30.09.2023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0E651C6-B4D5-41BA-8B02-4DB898E7C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414280-8018-4317-8EDF-5B439730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08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9CCF70-3397-4BE2-8375-97A18F675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9CCEDE-4F5A-4B56-8062-EB809AFB5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AE521F-E423-49E9-9626-BC00FE403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C68D85-5687-446F-B2DC-621B8863E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0FB4-4101-450F-8179-5504A41C85B8}" type="datetime1">
              <a:rPr lang="ru-RU" smtClean="0"/>
              <a:t>30.09.2023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677D91-5D40-4182-BE1B-08D1D622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DB4650-CE49-41AD-B98E-EC8FEC17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29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88BE2A-FD38-487E-950D-D5C78508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A6AA7D6-5D88-4279-B458-EF8E32855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04DC5A-5E2A-4371-9909-7A6EB0526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56DA44-E40A-4776-A9A5-7FFAF91C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2AF9-FD68-457C-92A0-426ADAE21948}" type="datetime1">
              <a:rPr lang="ru-RU" smtClean="0"/>
              <a:t>30.09.2023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155190-72B0-4178-B236-82FF533B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330E0D-C20F-4706-9E2D-74259CAB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01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AB955-B608-40D0-93B6-D5183CF79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A41274-2389-4E44-A89E-C8D4B0F26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BE02E3-1948-4CFC-A0F2-FACFADDF6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47EA2-CB44-449D-9F33-80421D88CC1D}" type="datetime1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5F66DB-F1D1-49B1-8A84-B1138F531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96AEF3-AD98-4759-A340-257618A14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C91C0-7371-407B-9696-36B720B1D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10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0FAA3-586F-48AC-A1A2-D1FA7D9495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D723BB-907F-45AF-833A-688143835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035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EB3C6-8E32-4CA3-A70B-727E9A01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</a:rPr>
              <a:t>Класс </a:t>
            </a:r>
            <a:r>
              <a:rPr lang="ru-RU" b="0" i="0" dirty="0" err="1">
                <a:effectLst/>
              </a:rPr>
              <a:t>Thread</a:t>
            </a:r>
            <a:r>
              <a:rPr lang="ru-RU" b="0" i="0" dirty="0">
                <a:effectLst/>
              </a:rPr>
              <a:t>. Создание </a:t>
            </a:r>
            <a:r>
              <a:rPr lang="ru-RU" dirty="0"/>
              <a:t>п</a:t>
            </a:r>
            <a:r>
              <a:rPr lang="ru-RU" b="0" i="0" dirty="0">
                <a:effectLst/>
              </a:rPr>
              <a:t>араметризованного потока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B4D5D2-0D7C-4ECE-82CC-E956DDB14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static void </a:t>
            </a:r>
            <a:r>
              <a:rPr lang="en-US" dirty="0" err="1"/>
              <a:t>MakeSomeWork</a:t>
            </a:r>
            <a:r>
              <a:rPr lang="ru-RU" dirty="0"/>
              <a:t>2</a:t>
            </a:r>
            <a:r>
              <a:rPr lang="en-US" dirty="0"/>
              <a:t> (object param)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int num = (int) param;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Console.WriteLine</a:t>
            </a:r>
            <a:r>
              <a:rPr lang="en-US" dirty="0"/>
              <a:t>(num);</a:t>
            </a:r>
          </a:p>
          <a:p>
            <a:pPr marL="0" indent="0">
              <a:buNone/>
            </a:pPr>
            <a:r>
              <a:rPr lang="en-US" dirty="0"/>
              <a:t>      //</a:t>
            </a:r>
            <a:r>
              <a:rPr lang="ru-RU" dirty="0"/>
              <a:t>код выполнения какой-то длительной операции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Thread t = new Thread(MakeSomeWork2);</a:t>
            </a:r>
          </a:p>
          <a:p>
            <a:pPr marL="0" indent="0">
              <a:buNone/>
            </a:pPr>
            <a:r>
              <a:rPr lang="en-US" dirty="0" err="1"/>
              <a:t>t.Start</a:t>
            </a:r>
            <a:r>
              <a:rPr lang="en-US" dirty="0"/>
              <a:t>(20);</a:t>
            </a:r>
          </a:p>
          <a:p>
            <a:pPr marL="0" indent="0">
              <a:buNone/>
            </a:pPr>
            <a:r>
              <a:rPr lang="en-US" dirty="0" err="1"/>
              <a:t>t.Join</a:t>
            </a:r>
            <a:r>
              <a:rPr lang="en-US" dirty="0"/>
              <a:t>();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297356-984D-473C-9C92-B1219153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005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EB3C6-8E32-4CA3-A70B-727E9A01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</a:rPr>
              <a:t>Класс </a:t>
            </a:r>
            <a:r>
              <a:rPr lang="ru-RU" b="0" i="0" dirty="0" err="1">
                <a:effectLst/>
              </a:rPr>
              <a:t>Thread</a:t>
            </a:r>
            <a:r>
              <a:rPr lang="ru-RU" b="0" i="0" dirty="0">
                <a:effectLst/>
              </a:rPr>
              <a:t>. Создание </a:t>
            </a:r>
            <a:r>
              <a:rPr lang="ru-RU" dirty="0"/>
              <a:t>п</a:t>
            </a:r>
            <a:r>
              <a:rPr lang="ru-RU" b="0" i="0" dirty="0">
                <a:effectLst/>
              </a:rPr>
              <a:t>араметризованного потока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B4D5D2-0D7C-4ECE-82CC-E956DDB14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Person {  /*….*/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static void </a:t>
            </a:r>
            <a:r>
              <a:rPr lang="en-US" dirty="0" err="1"/>
              <a:t>MakeSomeWork</a:t>
            </a:r>
            <a:r>
              <a:rPr lang="ru-RU" dirty="0"/>
              <a:t>3</a:t>
            </a:r>
            <a:r>
              <a:rPr lang="en-US" dirty="0"/>
              <a:t> (object param)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Person </a:t>
            </a:r>
            <a:r>
              <a:rPr lang="en-US" dirty="0" err="1"/>
              <a:t>person</a:t>
            </a:r>
            <a:r>
              <a:rPr lang="en-US" dirty="0"/>
              <a:t> = (Person) param;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person.Name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//</a:t>
            </a:r>
            <a:r>
              <a:rPr lang="ru-RU" dirty="0"/>
              <a:t>код выполнения какой-то длительной операции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Thread t = new Thread(MakeSomeWork3);</a:t>
            </a:r>
          </a:p>
          <a:p>
            <a:pPr marL="0" indent="0">
              <a:buNone/>
            </a:pPr>
            <a:r>
              <a:rPr lang="en-US" dirty="0"/>
              <a:t>Person p = new Person();</a:t>
            </a:r>
          </a:p>
          <a:p>
            <a:pPr marL="0" indent="0">
              <a:buNone/>
            </a:pPr>
            <a:r>
              <a:rPr lang="en-US" dirty="0" err="1"/>
              <a:t>t.Start</a:t>
            </a:r>
            <a:r>
              <a:rPr lang="en-US" dirty="0"/>
              <a:t>(p);</a:t>
            </a:r>
          </a:p>
          <a:p>
            <a:pPr marL="0" indent="0">
              <a:buNone/>
            </a:pPr>
            <a:r>
              <a:rPr lang="en-US" dirty="0" err="1"/>
              <a:t>t.Join</a:t>
            </a:r>
            <a:r>
              <a:rPr lang="en-US" dirty="0"/>
              <a:t>();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297356-984D-473C-9C92-B1219153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007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EB3C6-8E32-4CA3-A70B-727E9A01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</a:rPr>
              <a:t>Класс </a:t>
            </a:r>
            <a:r>
              <a:rPr lang="ru-RU" b="0" i="0" dirty="0" err="1">
                <a:effectLst/>
              </a:rPr>
              <a:t>Thread</a:t>
            </a:r>
            <a:r>
              <a:rPr lang="ru-RU" b="0" i="0" dirty="0">
                <a:effectLst/>
              </a:rPr>
              <a:t>. Создание </a:t>
            </a:r>
            <a:r>
              <a:rPr lang="ru-RU" dirty="0"/>
              <a:t>п</a:t>
            </a:r>
            <a:r>
              <a:rPr lang="ru-RU" b="0" i="0" dirty="0">
                <a:effectLst/>
              </a:rPr>
              <a:t>араметризованного потока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B4D5D2-0D7C-4ECE-82CC-E956DDB14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Person {  /*….*/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static void MakeSomeWork4 (Person person)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person.Name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//</a:t>
            </a:r>
            <a:r>
              <a:rPr lang="ru-RU" dirty="0"/>
              <a:t>код выполнения какой-то длительной операции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Person p = new Person();</a:t>
            </a:r>
          </a:p>
          <a:p>
            <a:pPr marL="0" indent="0">
              <a:buNone/>
            </a:pPr>
            <a:r>
              <a:rPr lang="en-US" dirty="0"/>
              <a:t>Thread t = new Thread( () =&gt; MakeSomeWork4(p) );</a:t>
            </a:r>
          </a:p>
          <a:p>
            <a:pPr marL="0" indent="0">
              <a:buNone/>
            </a:pPr>
            <a:r>
              <a:rPr lang="en-US" dirty="0" err="1"/>
              <a:t>t.Start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t.Join</a:t>
            </a:r>
            <a:r>
              <a:rPr lang="en-US" dirty="0"/>
              <a:t>();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297356-984D-473C-9C92-B1219153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955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C03A1E-EA3C-46E6-A410-B01C57FF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копирование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940A4E-DF42-4D8E-99AA-089F6F5D3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…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6EC39E-515C-4AE0-BDB3-153294AA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252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7BD9C6-8956-4AFA-ABE5-1EA7B551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синхронизации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65A721-56D3-405D-A6CC-3413C18AB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Пусть есть некоторое приложение, работающее со счетами клиентов, для чего выполняется 3 действия: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Прочитать из БД запись о клиенте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Изменить значение некоторого поля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Записать модифицированную запись в БД</a:t>
            </a:r>
          </a:p>
          <a:p>
            <a:pPr marL="0" indent="0">
              <a:buNone/>
            </a:pPr>
            <a:r>
              <a:rPr lang="ru-RU" dirty="0"/>
              <a:t>Допустим, оно позволяет параллельно принимать и обрабатывать запросы по одному клиенту, в разных потоках. </a:t>
            </a:r>
          </a:p>
          <a:p>
            <a:pPr marL="0" indent="0">
              <a:buNone/>
            </a:pPr>
            <a:r>
              <a:rPr lang="ru-RU" dirty="0"/>
              <a:t>Если в один момент времени пришли задачи на зачисление 3к рублей, и 5к рублей, какая сумма, с учетом вышеизложенного алгоритма, окажется на счете?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7BFCD2-EE00-4746-B2D0-C25D5183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429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9F83C9-8C08-4994-A9D1-8182CF99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синхронизации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842EB-110C-4BBE-A56D-FAE37A330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AddMoney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(int account, int amount) {</a:t>
            </a:r>
          </a:p>
          <a:p>
            <a:pPr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	  // </a:t>
            </a:r>
            <a:r>
              <a:rPr lang="ru-RU" sz="2800" dirty="0">
                <a:latin typeface="Consolas" pitchFamily="49" charset="0"/>
                <a:cs typeface="Consolas" pitchFamily="49" charset="0"/>
              </a:rPr>
              <a:t>чтение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    int balance =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GetBalance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(account);</a:t>
            </a:r>
            <a:endParaRPr lang="ru-RU" sz="28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ru-RU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  // </a:t>
            </a:r>
            <a:r>
              <a:rPr lang="ru-RU" sz="2800" dirty="0">
                <a:latin typeface="Consolas" pitchFamily="49" charset="0"/>
                <a:cs typeface="Consolas" pitchFamily="49" charset="0"/>
              </a:rPr>
              <a:t>изменение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    balance </a:t>
            </a:r>
            <a:r>
              <a:rPr lang="ru-RU" sz="2800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= amount; </a:t>
            </a:r>
            <a:r>
              <a:rPr lang="ru-RU" sz="2800" dirty="0">
                <a:latin typeface="Consolas" pitchFamily="49" charset="0"/>
                <a:cs typeface="Consolas" pitchFamily="49" charset="0"/>
              </a:rPr>
              <a:t>          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    // </a:t>
            </a:r>
            <a:r>
              <a:rPr lang="ru-RU" sz="2800" dirty="0">
                <a:latin typeface="Consolas" pitchFamily="49" charset="0"/>
                <a:cs typeface="Consolas" pitchFamily="49" charset="0"/>
              </a:rPr>
              <a:t>запись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SetBalance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(account, balance); </a:t>
            </a:r>
            <a:r>
              <a:rPr lang="ru-RU" sz="2800" dirty="0">
                <a:latin typeface="Consolas" pitchFamily="49" charset="0"/>
                <a:cs typeface="Consolas" pitchFamily="49" charset="0"/>
              </a:rPr>
              <a:t>     </a:t>
            </a:r>
          </a:p>
          <a:p>
            <a:pPr>
              <a:buNone/>
            </a:pPr>
            <a:r>
              <a:rPr lang="ru-RU" sz="2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GiveCashToUser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();</a:t>
            </a:r>
            <a:endParaRPr lang="ru-RU" sz="28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}</a:t>
            </a:r>
            <a:endParaRPr lang="ru-RU" sz="28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ru-RU" sz="2800" dirty="0">
                <a:latin typeface="Consolas" pitchFamily="49" charset="0"/>
                <a:cs typeface="Consolas" pitchFamily="49" charset="0"/>
              </a:rPr>
              <a:t>Какие проблемы могут возникнуть при выполнении этого кода в многопоточной среде?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5BBB3A-EFE9-4100-947E-7EEB543E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588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72473D-5DB0-4689-97C3-74D2DF4D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16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D053934-E65A-4BA3-9994-3D66ACF65440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Диаграммы выполнения многопоточного приложения</a:t>
            </a:r>
            <a:endParaRPr lang="ru-RU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87F5FE36-E923-4BD6-A6E7-007F3B617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53370"/>
            <a:ext cx="9816027" cy="4902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5168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9205" y="136525"/>
            <a:ext cx="9648267" cy="1143000"/>
          </a:xfrm>
        </p:spPr>
        <p:txBody>
          <a:bodyPr/>
          <a:lstStyle/>
          <a:p>
            <a:r>
              <a:rPr lang="ru-RU" dirty="0"/>
              <a:t>Критические области (секции)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2877" y="1268760"/>
            <a:ext cx="11049918" cy="5184576"/>
          </a:xfrm>
        </p:spPr>
        <p:txBody>
          <a:bodyPr>
            <a:normAutofit/>
          </a:bodyPr>
          <a:lstStyle/>
          <a:p>
            <a:r>
              <a:rPr lang="ru-RU" dirty="0"/>
              <a:t>Последовательность инструкций, одновременное выполнение которой может привести к неправильным результатам называется критической секцией</a:t>
            </a:r>
          </a:p>
          <a:p>
            <a:r>
              <a:rPr lang="ru-RU" dirty="0"/>
              <a:t>В каких случаях возникают критические секции?</a:t>
            </a:r>
          </a:p>
          <a:p>
            <a:pPr lvl="1"/>
            <a:r>
              <a:rPr lang="ru-RU" dirty="0"/>
              <a:t>В одновременно выполняемом коде</a:t>
            </a:r>
          </a:p>
          <a:p>
            <a:pPr lvl="1"/>
            <a:r>
              <a:rPr lang="ru-RU" dirty="0"/>
              <a:t>Действия прочитать-изменить-записать</a:t>
            </a:r>
          </a:p>
          <a:p>
            <a:pPr lvl="1"/>
            <a:r>
              <a:rPr lang="ru-RU" dirty="0"/>
              <a:t>Общая переменная</a:t>
            </a:r>
            <a:r>
              <a:rPr lang="en-US" dirty="0"/>
              <a:t> (</a:t>
            </a:r>
            <a:r>
              <a:rPr lang="ru-RU" dirty="0"/>
              <a:t>глобальные и выделенные из кучи переменные)</a:t>
            </a:r>
          </a:p>
          <a:p>
            <a:r>
              <a:rPr lang="ru-RU" dirty="0"/>
              <a:t>Т.о. взаимное исключение (</a:t>
            </a:r>
            <a:r>
              <a:rPr lang="en-US" dirty="0"/>
              <a:t>mutual exclusion)</a:t>
            </a:r>
            <a:r>
              <a:rPr lang="ru-RU" dirty="0"/>
              <a:t> между двумя критическими секциями достаточно для корректного исполнения</a:t>
            </a:r>
          </a:p>
          <a:p>
            <a:r>
              <a:rPr lang="ru-RU" dirty="0"/>
              <a:t>Один из способов гарантировать взаимное исключение – использовать блокировки (</a:t>
            </a:r>
            <a:r>
              <a:rPr lang="en-US" dirty="0"/>
              <a:t>locks)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5B89-0DA8-46B8-80CE-93ADCA05FE77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07568" y="0"/>
            <a:ext cx="8229600" cy="1143000"/>
          </a:xfrm>
        </p:spPr>
        <p:txBody>
          <a:bodyPr/>
          <a:lstStyle/>
          <a:p>
            <a:r>
              <a:rPr lang="ru-RU" dirty="0"/>
              <a:t>Пример выполнения КС</a:t>
            </a:r>
          </a:p>
        </p:txBody>
      </p:sp>
      <p:grpSp>
        <p:nvGrpSpPr>
          <p:cNvPr id="3" name="Группа 68"/>
          <p:cNvGrpSpPr/>
          <p:nvPr/>
        </p:nvGrpSpPr>
        <p:grpSpPr>
          <a:xfrm>
            <a:off x="1925966" y="908720"/>
            <a:ext cx="3161923" cy="5707796"/>
            <a:chOff x="251520" y="1412776"/>
            <a:chExt cx="2329838" cy="4631919"/>
          </a:xfrm>
        </p:grpSpPr>
        <p:sp>
          <p:nvSpPr>
            <p:cNvPr id="4" name="Oval 5"/>
            <p:cNvSpPr/>
            <p:nvPr/>
          </p:nvSpPr>
          <p:spPr>
            <a:xfrm>
              <a:off x="899592" y="1916832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Oval 6"/>
            <p:cNvSpPr/>
            <p:nvPr/>
          </p:nvSpPr>
          <p:spPr>
            <a:xfrm>
              <a:off x="899592" y="2285256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Oval 7"/>
            <p:cNvSpPr/>
            <p:nvPr/>
          </p:nvSpPr>
          <p:spPr>
            <a:xfrm>
              <a:off x="899592" y="2636912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Oval 8"/>
            <p:cNvSpPr/>
            <p:nvPr/>
          </p:nvSpPr>
          <p:spPr>
            <a:xfrm>
              <a:off x="899592" y="2996952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" name="Straight Connector 10"/>
            <p:cNvCxnSpPr/>
            <p:nvPr/>
          </p:nvCxnSpPr>
          <p:spPr>
            <a:xfrm>
              <a:off x="1007604" y="1844824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11"/>
            <p:cNvSpPr/>
            <p:nvPr/>
          </p:nvSpPr>
          <p:spPr>
            <a:xfrm>
              <a:off x="1583668" y="2348880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Oval 12"/>
            <p:cNvSpPr/>
            <p:nvPr/>
          </p:nvSpPr>
          <p:spPr>
            <a:xfrm>
              <a:off x="1583668" y="2717304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Oval 13"/>
            <p:cNvSpPr/>
            <p:nvPr/>
          </p:nvSpPr>
          <p:spPr>
            <a:xfrm>
              <a:off x="1583668" y="3068960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Oval 14"/>
            <p:cNvSpPr/>
            <p:nvPr/>
          </p:nvSpPr>
          <p:spPr>
            <a:xfrm>
              <a:off x="1583668" y="3429000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Straight Connector 15"/>
            <p:cNvCxnSpPr/>
            <p:nvPr/>
          </p:nvCxnSpPr>
          <p:spPr>
            <a:xfrm>
              <a:off x="1691680" y="1844824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51520" y="1412776"/>
              <a:ext cx="2016224" cy="424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/>
                <a:t>Поток1</a:t>
              </a:r>
              <a:r>
                <a:rPr lang="en-US" sz="2800" dirty="0"/>
                <a:t> </a:t>
              </a:r>
              <a:r>
                <a:rPr lang="ru-RU" sz="2800" dirty="0"/>
                <a:t>    Поток2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63754" y="5620098"/>
              <a:ext cx="2117604" cy="424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/>
                <a:t>Некорректно</a:t>
              </a:r>
            </a:p>
          </p:txBody>
        </p:sp>
        <p:sp>
          <p:nvSpPr>
            <p:cNvPr id="40" name="Oval 42"/>
            <p:cNvSpPr/>
            <p:nvPr/>
          </p:nvSpPr>
          <p:spPr>
            <a:xfrm>
              <a:off x="899592" y="3320988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Oval 43"/>
            <p:cNvSpPr/>
            <p:nvPr/>
          </p:nvSpPr>
          <p:spPr>
            <a:xfrm>
              <a:off x="1583668" y="3789040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6" name="Номер слайда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5B89-0DA8-46B8-80CE-93ADCA05FE77}" type="slidenum">
              <a:rPr lang="ru-RU" smtClean="0"/>
              <a:pPr/>
              <a:t>18</a:t>
            </a:fld>
            <a:endParaRPr lang="ru-RU"/>
          </a:p>
        </p:txBody>
      </p:sp>
      <p:grpSp>
        <p:nvGrpSpPr>
          <p:cNvPr id="15" name="Группа 64"/>
          <p:cNvGrpSpPr/>
          <p:nvPr/>
        </p:nvGrpSpPr>
        <p:grpSpPr>
          <a:xfrm>
            <a:off x="5303912" y="891982"/>
            <a:ext cx="4752528" cy="5489347"/>
            <a:chOff x="1619672" y="1412776"/>
            <a:chExt cx="3456384" cy="4355489"/>
          </a:xfrm>
        </p:grpSpPr>
        <p:sp>
          <p:nvSpPr>
            <p:cNvPr id="48" name="Oval 17"/>
            <p:cNvSpPr/>
            <p:nvPr/>
          </p:nvSpPr>
          <p:spPr>
            <a:xfrm>
              <a:off x="1979712" y="2276872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49" name="Oval 18"/>
            <p:cNvSpPr/>
            <p:nvPr/>
          </p:nvSpPr>
          <p:spPr>
            <a:xfrm>
              <a:off x="1979712" y="2645296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50" name="Oval 19"/>
            <p:cNvSpPr/>
            <p:nvPr/>
          </p:nvSpPr>
          <p:spPr>
            <a:xfrm>
              <a:off x="1979712" y="2996952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51" name="Oval 20"/>
            <p:cNvSpPr/>
            <p:nvPr/>
          </p:nvSpPr>
          <p:spPr>
            <a:xfrm>
              <a:off x="1979712" y="3356992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cxnSp>
          <p:nvCxnSpPr>
            <p:cNvPr id="52" name="Straight Connector 21"/>
            <p:cNvCxnSpPr/>
            <p:nvPr/>
          </p:nvCxnSpPr>
          <p:spPr>
            <a:xfrm>
              <a:off x="2087724" y="1844824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22"/>
            <p:cNvSpPr/>
            <p:nvPr/>
          </p:nvSpPr>
          <p:spPr>
            <a:xfrm>
              <a:off x="4319972" y="3933056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54" name="Oval 23"/>
            <p:cNvSpPr/>
            <p:nvPr/>
          </p:nvSpPr>
          <p:spPr>
            <a:xfrm>
              <a:off x="4319972" y="4301480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55" name="Oval 24"/>
            <p:cNvSpPr/>
            <p:nvPr/>
          </p:nvSpPr>
          <p:spPr>
            <a:xfrm>
              <a:off x="4319972" y="4653136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56" name="Oval 25"/>
            <p:cNvSpPr/>
            <p:nvPr/>
          </p:nvSpPr>
          <p:spPr>
            <a:xfrm>
              <a:off x="4319972" y="5013176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cxnSp>
          <p:nvCxnSpPr>
            <p:cNvPr id="57" name="Straight Connector 26"/>
            <p:cNvCxnSpPr/>
            <p:nvPr/>
          </p:nvCxnSpPr>
          <p:spPr>
            <a:xfrm>
              <a:off x="4427984" y="1844824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619672" y="1412776"/>
              <a:ext cx="936104" cy="41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/>
                <a:t>Поток1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23928" y="1412776"/>
              <a:ext cx="1008112" cy="41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/>
                <a:t>Поток2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727684" y="1833755"/>
              <a:ext cx="936104" cy="41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Lock()</a:t>
              </a:r>
              <a:endParaRPr lang="ru-RU" sz="2800" dirty="0">
                <a:solidFill>
                  <a:srgbClr val="FF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619672" y="3649670"/>
              <a:ext cx="1080120" cy="41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Unlock()</a:t>
              </a:r>
              <a:endParaRPr lang="ru-RU" sz="2800" dirty="0">
                <a:solidFill>
                  <a:srgbClr val="FF000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995936" y="5353119"/>
              <a:ext cx="1080120" cy="41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Unlock()</a:t>
              </a:r>
              <a:endParaRPr lang="ru-RU" sz="2800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028667" y="2555612"/>
              <a:ext cx="936104" cy="41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Lock()</a:t>
              </a:r>
              <a:endParaRPr lang="ru-RU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64" name="Straight Connector 47"/>
            <p:cNvCxnSpPr/>
            <p:nvPr/>
          </p:nvCxnSpPr>
          <p:spPr>
            <a:xfrm flipH="1">
              <a:off x="4425351" y="2888940"/>
              <a:ext cx="2633" cy="94981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50"/>
            <p:cNvCxnSpPr/>
            <p:nvPr/>
          </p:nvCxnSpPr>
          <p:spPr>
            <a:xfrm>
              <a:off x="4425351" y="3830128"/>
              <a:ext cx="2633" cy="19031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57"/>
            <p:cNvCxnSpPr>
              <a:stCxn id="61" idx="3"/>
            </p:cNvCxnSpPr>
            <p:nvPr/>
          </p:nvCxnSpPr>
          <p:spPr>
            <a:xfrm flipV="1">
              <a:off x="2699792" y="3834336"/>
              <a:ext cx="1728192" cy="229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18D855-9447-4AFD-BF04-E7E84FD2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синхронизации потоков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C81C46-51E6-4602-81D4-542B8296A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 (</a:t>
            </a:r>
            <a:r>
              <a:rPr lang="ru-RU" dirty="0"/>
              <a:t>объект) </a:t>
            </a:r>
            <a:r>
              <a:rPr lang="en-US" dirty="0"/>
              <a:t>{  </a:t>
            </a:r>
            <a:r>
              <a:rPr lang="ru-RU" dirty="0"/>
              <a:t>/*синхронизируемый объект*/</a:t>
            </a:r>
            <a:r>
              <a:rPr lang="en-US" dirty="0"/>
              <a:t>  }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YS Text"/>
              </a:rPr>
              <a:t>Мьютексы (</a:t>
            </a:r>
            <a:r>
              <a:rPr lang="en-US" b="0" i="0" dirty="0">
                <a:effectLst/>
                <a:latin typeface="YS Text"/>
              </a:rPr>
              <a:t>Mutex)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YS Text"/>
              </a:rPr>
              <a:t>События (</a:t>
            </a:r>
            <a:r>
              <a:rPr lang="en-US" b="0" i="0" dirty="0" err="1">
                <a:effectLst/>
                <a:latin typeface="YS Text"/>
              </a:rPr>
              <a:t>AutoResetEvent</a:t>
            </a:r>
            <a:r>
              <a:rPr lang="en-US" b="0" i="0" dirty="0">
                <a:effectLst/>
                <a:latin typeface="YS Text"/>
              </a:rPr>
              <a:t>, </a:t>
            </a:r>
            <a:r>
              <a:rPr lang="en-US" b="0" i="0" dirty="0" err="1">
                <a:effectLst/>
                <a:latin typeface="YS Text"/>
              </a:rPr>
              <a:t>ManualResetEvent</a:t>
            </a:r>
            <a:r>
              <a:rPr lang="en-US" b="0" i="0" dirty="0">
                <a:effectLst/>
                <a:latin typeface="YS Text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latin typeface="YS Text"/>
              </a:rPr>
              <a:t>Семафоры (</a:t>
            </a:r>
            <a:r>
              <a:rPr lang="en-US" dirty="0">
                <a:latin typeface="YS Text"/>
              </a:rPr>
              <a:t>Semaphore)</a:t>
            </a:r>
            <a:br>
              <a:rPr lang="en-US" dirty="0"/>
            </a:br>
            <a:br>
              <a:rPr lang="en-US" dirty="0"/>
            </a:b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1E7857-E30A-4A95-9F7D-FBAEF18A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13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F0A49D-B668-4F74-9DED-C9C65E9D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Многопоточное 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29C519-A879-4A4B-AA57-FE340E41D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0" i="0" dirty="0">
                <a:effectLst/>
              </a:rPr>
              <a:t>Это подход к разработке программного обеспечения, который позволяет выполнять несколько независимых потоков выполнения (или нитей) в рамках одного процесса. </a:t>
            </a:r>
          </a:p>
          <a:p>
            <a:pPr marL="0" indent="0" algn="l">
              <a:buNone/>
            </a:pPr>
            <a:r>
              <a:rPr lang="ru-RU" b="0" i="0" dirty="0">
                <a:effectLst/>
              </a:rPr>
              <a:t>Это позволяет процессору использовать свое время более эффективно, выполняя несколько задач одновременно или переключаясь между ними, чтобы ускорить выполнение приложения.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B9F7B0-3544-4487-A55F-E540ED9EA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400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13513-4DB7-4D2E-A02C-3FE5F93A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0" dirty="0">
                <a:effectLst/>
              </a:rPr>
              <a:t>Класс </a:t>
            </a:r>
            <a:r>
              <a:rPr lang="ru-RU" i="0" dirty="0" err="1">
                <a:effectLst/>
              </a:rPr>
              <a:t>Thread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F7AF6A-2F31-4E9A-9952-5F24E4CB6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Создание нового потока – дорогая операция</a:t>
            </a:r>
          </a:p>
          <a:p>
            <a:r>
              <a:rPr lang="ru-RU" dirty="0"/>
              <a:t>Является ресурсом ОС, нужно следить за освобождением (через вызов </a:t>
            </a:r>
            <a:r>
              <a:rPr lang="en-US" dirty="0"/>
              <a:t>Dispose)</a:t>
            </a:r>
          </a:p>
          <a:p>
            <a:r>
              <a:rPr lang="ru-RU" dirty="0"/>
              <a:t>делятся на </a:t>
            </a:r>
            <a:r>
              <a:rPr lang="ru-RU" dirty="0" err="1"/>
              <a:t>background</a:t>
            </a:r>
            <a:r>
              <a:rPr lang="ru-RU" dirty="0"/>
              <a:t> (фоновый) и </a:t>
            </a:r>
            <a:r>
              <a:rPr lang="ru-RU" dirty="0" err="1"/>
              <a:t>foreground</a:t>
            </a:r>
            <a:r>
              <a:rPr lang="ru-RU" dirty="0"/>
              <a:t> (основные). </a:t>
            </a:r>
            <a:r>
              <a:rPr lang="en-US" dirty="0"/>
              <a:t>f</a:t>
            </a:r>
            <a:r>
              <a:rPr lang="ru-RU" dirty="0" err="1"/>
              <a:t>oreground</a:t>
            </a:r>
            <a:r>
              <a:rPr lang="ru-RU" dirty="0"/>
              <a:t>-потоки препятствуют завершению программы. Как только все </a:t>
            </a:r>
            <a:r>
              <a:rPr lang="ru-RU" dirty="0" err="1"/>
              <a:t>foreground</a:t>
            </a:r>
            <a:r>
              <a:rPr lang="ru-RU" dirty="0"/>
              <a:t>-потоки остановлены, система автоматически остановит все </a:t>
            </a:r>
            <a:r>
              <a:rPr lang="ru-RU" dirty="0" err="1"/>
              <a:t>background</a:t>
            </a:r>
            <a:r>
              <a:rPr lang="ru-RU" dirty="0"/>
              <a:t> и завершит выполнение приложения.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Для простых операций рекомендуется использовать пул потоков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F289BB-D9CD-4106-B1A5-9B7CA75D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520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61ABA8-F30C-4190-ACA1-B1203D07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Пул потоков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0C50D5-0739-44FE-9820-D86D54D97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Экономия ресурсов: позволяет не создавать новые потоки каждый раз, когда они нужны, а использовать уже созданные;</a:t>
            </a:r>
          </a:p>
          <a:p>
            <a:r>
              <a:rPr lang="ru-RU" dirty="0"/>
              <a:t>управление временем жизни потоков: пул управляет временем жизни потоков, автоматически уничтожая те, которые не используются, и создавая новые при необходимости. Предотвращает утечки памяти и повышает производительность;</a:t>
            </a:r>
          </a:p>
          <a:p>
            <a:r>
              <a:rPr lang="ru-RU" dirty="0"/>
              <a:t>распределение нагрузки: пул может распределять нагрузку между потоками, что позволяет более эффективно использовать ресурсы процессора и ускорить выполнение задач;</a:t>
            </a:r>
          </a:p>
          <a:p>
            <a:r>
              <a:rPr lang="ru-RU" dirty="0"/>
              <a:t>упрощение кода: разработчикам не нужно заботиться о создании, уничтожении и управлении потоками.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EC97BF-F77B-431B-906F-7580C61D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387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B8844E-54F3-4CE5-A4C2-3182D71B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22</a:t>
            </a:fld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A07521-C568-4C52-ADBC-E5970151F7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945" y="589046"/>
            <a:ext cx="10132798" cy="567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46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83EB35-5839-437F-B07F-6B0C1259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ThreadPool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31DB3A-F8AC-4353-AED9-B7F58FCD3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набор потоков, которые находятся в режиме ожидания и готовы выполнять любую полезную работу. </a:t>
            </a:r>
          </a:p>
          <a:p>
            <a:r>
              <a:rPr lang="ru-RU" dirty="0"/>
              <a:t>при запуске приложения пул-потоков запускает минимальное количество потоков, которые находятся в состоянии ожидания новых задач. </a:t>
            </a:r>
          </a:p>
          <a:p>
            <a:r>
              <a:rPr lang="ru-RU" dirty="0"/>
              <a:t>если активных потоков недостаточно для эффективного выполнения задач в пуле, он запускает новые и использует их по тому же принципу повторного использования.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56C05-1751-4E64-B48F-7AF1D39D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571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31C3A-261D-4E7B-96B2-C53F5B5EC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ThreadPool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715EBE-011E-49AE-8D9E-957D424B2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Потоки внутри пула разделяются на две группы: </a:t>
            </a:r>
            <a:r>
              <a:rPr lang="ru-RU" dirty="0" err="1"/>
              <a:t>worker</a:t>
            </a:r>
            <a:r>
              <a:rPr lang="ru-RU" dirty="0"/>
              <a:t> и I/O-потоки. </a:t>
            </a:r>
            <a:endParaRPr lang="en-US" dirty="0"/>
          </a:p>
          <a:p>
            <a:r>
              <a:rPr lang="ru-RU" dirty="0"/>
              <a:t>Рабочие потоки фокусируются на работе, связанной с загрузкой CPU (CPU </a:t>
            </a:r>
            <a:r>
              <a:rPr lang="ru-RU" dirty="0" err="1"/>
              <a:t>based</a:t>
            </a:r>
            <a:r>
              <a:rPr lang="ru-RU" dirty="0"/>
              <a:t>), в то время как I/O-потоки — на работе с устройствами ввода/вывода: файловая система, сетевая карта и другие. </a:t>
            </a:r>
            <a:endParaRPr lang="en-US" dirty="0"/>
          </a:p>
          <a:p>
            <a:r>
              <a:rPr lang="ru-RU" dirty="0"/>
              <a:t>Если выполнять I/O-операцию на рабочем потоке (CPU </a:t>
            </a:r>
            <a:r>
              <a:rPr lang="ru-RU" dirty="0" err="1"/>
              <a:t>based</a:t>
            </a:r>
            <a:r>
              <a:rPr lang="ru-RU" dirty="0"/>
              <a:t>), то расход ресурсов менее эффективен, т.к. поток будет находиться в состоянии ожидания завершения I/O-операции. Для подобных задач предназначены отдельные I/O-потоки. При использовании пула потоков это скрыто в явном виде от разработчиков.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7D51CF-507E-470D-B06A-9ADC9677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878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354C6-1068-4428-BA30-476CA5CE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ThreadPool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36038C-71D5-4382-8F72-AD166BD9F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Потокам из пула невозможно назначить имя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Потоки из пула всегда фоновые (</a:t>
            </a:r>
            <a:r>
              <a:rPr lang="ru-RU" dirty="0" err="1"/>
              <a:t>background</a:t>
            </a:r>
            <a:r>
              <a:rPr lang="ru-RU" dirty="0"/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Блокировка потоков из пула может привести к запуску дополнительных потоков и падению производительности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Имеет размер, при его достижении (кол-во активных задач = кол-ву потоков) может увеличиваться, добавляя 2 потока в секунду.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FEAD00-49AE-454C-9CB7-A4959332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394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F5B19E-8037-46FC-A32A-51C9A523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ThreadPool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5AA1CE-4CFF-4167-A588-B4CCEC8F0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static void MakeSomeWork5 (object state)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  //</a:t>
            </a:r>
            <a:r>
              <a:rPr lang="ru-RU" sz="2400" dirty="0"/>
              <a:t>код выполнения какой-то длительной операции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err="1"/>
              <a:t>ThreadPool.QueueUserWorkItem</a:t>
            </a:r>
            <a:r>
              <a:rPr lang="en-US" sz="2400" dirty="0"/>
              <a:t>(MakeSomeWork5);</a:t>
            </a:r>
          </a:p>
          <a:p>
            <a:pPr marL="0" indent="0">
              <a:buNone/>
            </a:pPr>
            <a:r>
              <a:rPr lang="en-US" sz="2400" dirty="0" err="1"/>
              <a:t>ThreadPool.QueueUserWorkItem</a:t>
            </a:r>
            <a:r>
              <a:rPr lang="en-US" sz="2400" dirty="0"/>
              <a:t>(MakeSomeWork5);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BEB4B6-512D-4E77-9302-00384600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488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DA040-41AC-4AD9-8EF0-5440C850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ThreadPool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D7D7B0-4BBD-4527-A5EE-4962A5C40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Использование класса </a:t>
            </a:r>
            <a:r>
              <a:rPr lang="en-US" sz="2800" dirty="0" err="1"/>
              <a:t>ThreadPool</a:t>
            </a:r>
            <a:r>
              <a:rPr lang="ru-RU" sz="2800" dirty="0"/>
              <a:t> не позволяет отслеживать состояние задачи, управлять ее выполнением;</a:t>
            </a:r>
          </a:p>
          <a:p>
            <a:endParaRPr lang="en-US" sz="2800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D6AF9C-BFAB-4BA8-8CF3-280D541A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13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307968-32ED-4935-A944-FE2CBE9D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потока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A0C9AA-4E8A-44B6-A644-87754B4F2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некая последовательность команд для процессора, которые он последовательно параллельно либо псевдопараллельно относительно других потоков исполнения кода. </a:t>
            </a:r>
          </a:p>
          <a:p>
            <a:r>
              <a:rPr lang="ru-RU" dirty="0"/>
              <a:t>Параллельно — в случае, если код разных потоков исполняется на разных физических ядрах. </a:t>
            </a:r>
          </a:p>
          <a:p>
            <a:r>
              <a:rPr lang="ru-RU" dirty="0"/>
              <a:t>Псевдопараллельно — если код разных потоков исполняется на одном физическом ядре. Чтобы эмулировать параллельность задачи делятся по времени исполнения на очень короткие интервалы и чередуются, создавая видимость параллельного исполнения.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3BAAA9-012B-4435-83F2-B18BB618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8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421FE-DE20-47FC-BD7F-FBA8DBB8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Многопоточное 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301D57-B8E0-472A-AEFA-60F5169F1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</a:rPr>
              <a:t>Поток - это последовательность инструкций, которые выполняются процессором. Процессор (ядро) может выполнять только один поток инструкций за раз, переключаясь между различными потоками по мере необходимости. </a:t>
            </a:r>
          </a:p>
          <a:p>
            <a:r>
              <a:rPr lang="ru-RU" b="0" i="0" dirty="0">
                <a:effectLst/>
              </a:rPr>
              <a:t>Многопоточное программирование позволяет создавать приложения, которые могут использовать несколько потоков для выполнения различных задач одновременно.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6E27E3-F6E8-4410-BF08-2E2CAEE8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01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E523D7-5C92-4B40-B668-AEF27AEA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Многопоточное 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9A2952-B682-4052-82D1-41FF4FC61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220"/>
            <a:ext cx="10515600" cy="500351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сокращение общего времени выполнения программы. Например, когда программа загружает данные из интернета и обрабатывает их, многопоточность позволит выполнять обе операции одновременно, в то время как последовательное выполнение заняло бы вдвое больше времени.</a:t>
            </a:r>
          </a:p>
          <a:p>
            <a:r>
              <a:rPr lang="ru-RU" dirty="0"/>
              <a:t>оптимизация использования ресурсов: более эффективное использование процессорного времени, переключаясь между потоками и выполняя задачи, которые наиболее важны в данный момент. Это помогает избежать простоя ресурсов и улучшает общую производительность системы.</a:t>
            </a:r>
          </a:p>
          <a:p>
            <a:r>
              <a:rPr lang="ru-RU" dirty="0"/>
              <a:t>улучшение пользовательского опыта (</a:t>
            </a:r>
            <a:r>
              <a:rPr lang="en-US" dirty="0"/>
              <a:t>UX – User Experience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: приложение будет реагировать на действия пользователя быстрее. Например, при работе с графическим интерфейсом пользователя, многопоточная обработка может ускорить обработку ввода, отображая изменения на экране быстрее.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9DED15-730E-4029-A4AF-FDDF87CD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8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D350AC-1065-40A7-9BEE-8620699A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Многопоточное 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DC3708-50D9-4F5E-B154-206C3E57F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Потоки выполняются в т.н. режиме разделения времени. Слишком большое кол-во потоков -</a:t>
            </a:r>
            <a:r>
              <a:rPr lang="en-US" dirty="0"/>
              <a:t>&gt;</a:t>
            </a:r>
            <a:r>
              <a:rPr lang="ru-RU" dirty="0"/>
              <a:t> менее эффективная работа планировщика;</a:t>
            </a:r>
          </a:p>
          <a:p>
            <a:r>
              <a:rPr lang="ru-RU" dirty="0"/>
              <a:t>Каждый поток резервирует некоторый объем памяти (1 МБ по умолчанию), большое кол-во потоков </a:t>
            </a:r>
            <a:r>
              <a:rPr lang="en-US" dirty="0"/>
              <a:t>-&gt; </a:t>
            </a:r>
            <a:r>
              <a:rPr lang="ru-RU" dirty="0"/>
              <a:t>большой расход памяти;</a:t>
            </a:r>
          </a:p>
          <a:p>
            <a:r>
              <a:rPr lang="ru-RU" b="0" i="0" dirty="0">
                <a:effectLst/>
                <a:latin typeface="YS Text"/>
              </a:rPr>
              <a:t>потребность в синхронизации: если в приложении много одновременных операций или взаимодействия между потоками, может потребоваться больше времени на синхронизацию и координацию между потоками. Это может снизить производительность и усложнить код.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4FE024-B4FA-4300-BF73-60A4F680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042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52758-8EE6-49A6-918D-99168B2D9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реализации многопоточности в </a:t>
            </a:r>
            <a:r>
              <a:rPr lang="en-US" dirty="0" err="1"/>
              <a:t>.net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0E86A0-4121-485A-BD1D-4A6F0A804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ru-RU" dirty="0" err="1"/>
              <a:t>Thread</a:t>
            </a:r>
            <a:endParaRPr lang="ru-RU" dirty="0"/>
          </a:p>
          <a:p>
            <a:r>
              <a:rPr lang="ru-RU" dirty="0"/>
              <a:t>пул потоков (классы </a:t>
            </a:r>
            <a:r>
              <a:rPr lang="en-US" dirty="0"/>
              <a:t>Task, </a:t>
            </a:r>
            <a:r>
              <a:rPr lang="en-US" dirty="0" err="1"/>
              <a:t>ThreadPool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асинхронные методы и </a:t>
            </a:r>
            <a:r>
              <a:rPr lang="ru-RU" dirty="0" err="1"/>
              <a:t>async</a:t>
            </a:r>
            <a:r>
              <a:rPr lang="ru-RU" dirty="0"/>
              <a:t>/</a:t>
            </a:r>
            <a:r>
              <a:rPr lang="ru-RU" dirty="0" err="1"/>
              <a:t>await</a:t>
            </a:r>
            <a:endParaRPr lang="ru-RU" dirty="0"/>
          </a:p>
          <a:p>
            <a:r>
              <a:rPr lang="ru-RU" dirty="0"/>
              <a:t>библиотеки для работы с параллельными вычислениями, такие как TPL (Task </a:t>
            </a:r>
            <a:r>
              <a:rPr lang="ru-RU" dirty="0" err="1"/>
              <a:t>Parallel</a:t>
            </a:r>
            <a:r>
              <a:rPr lang="ru-RU" dirty="0"/>
              <a:t> Library) или PLINQ (</a:t>
            </a:r>
            <a:r>
              <a:rPr lang="ru-RU" dirty="0" err="1"/>
              <a:t>Parallel</a:t>
            </a:r>
            <a:r>
              <a:rPr lang="ru-RU" dirty="0"/>
              <a:t> LINQ)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9712CF-16E0-4559-918D-201794EB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57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92E58-341C-42AF-8F57-0FE844CCC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</a:rPr>
              <a:t>Класс </a:t>
            </a:r>
            <a:r>
              <a:rPr lang="ru-RU" b="0" i="0" dirty="0" err="1">
                <a:effectLst/>
              </a:rPr>
              <a:t>Thread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96881D-633F-4C39-AEDE-FAF6CC293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YS Text"/>
              </a:rPr>
              <a:t>Используется для создания новых потоков выполнения. </a:t>
            </a:r>
          </a:p>
          <a:p>
            <a:r>
              <a:rPr lang="ru-RU" b="0" i="0" dirty="0">
                <a:effectLst/>
                <a:latin typeface="YS Text"/>
              </a:rPr>
              <a:t>Создание потока включает в себя создание объекта класса </a:t>
            </a:r>
            <a:r>
              <a:rPr lang="ru-RU" b="0" i="0" dirty="0" err="1">
                <a:effectLst/>
                <a:latin typeface="YS Text"/>
              </a:rPr>
              <a:t>Thread</a:t>
            </a:r>
            <a:r>
              <a:rPr lang="ru-RU" b="0" i="0" dirty="0">
                <a:effectLst/>
                <a:latin typeface="YS Text"/>
              </a:rPr>
              <a:t>, указание метода, который должен выполняться в этом потоке, и запуск потока с помощью метода Start.</a:t>
            </a:r>
          </a:p>
          <a:p>
            <a:r>
              <a:rPr lang="ru-RU" dirty="0"/>
              <a:t>Имеют приоритет, который определяет </a:t>
            </a:r>
            <a:r>
              <a:rPr lang="en-US" dirty="0"/>
              <a:t>% </a:t>
            </a:r>
            <a:r>
              <a:rPr lang="ru-RU" dirty="0"/>
              <a:t>используемого процессорного времени.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2DEC66-674E-4537-A375-FD703EC1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477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EB3C6-8E32-4CA3-A70B-727E9A01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</a:rPr>
              <a:t>Класс </a:t>
            </a:r>
            <a:r>
              <a:rPr lang="ru-RU" b="0" i="0" dirty="0" err="1">
                <a:effectLst/>
              </a:rPr>
              <a:t>Thread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B4D5D2-0D7C-4ECE-82CC-E956DDB14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static void </a:t>
            </a:r>
            <a:r>
              <a:rPr lang="en-US" dirty="0" err="1"/>
              <a:t>MakeSomeWork</a:t>
            </a:r>
            <a:r>
              <a:rPr lang="en-US" dirty="0"/>
              <a:t> 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//</a:t>
            </a:r>
            <a:r>
              <a:rPr lang="ru-RU" dirty="0"/>
              <a:t>метод выполняющий какую-то длительную операцию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Thread t = new Thread(</a:t>
            </a:r>
            <a:r>
              <a:rPr lang="en-US" dirty="0" err="1"/>
              <a:t>MakeSomeWork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t.Start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t.Join</a:t>
            </a:r>
            <a:r>
              <a:rPr lang="en-US" dirty="0"/>
              <a:t>();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297356-984D-473C-9C92-B1219153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1214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1434</Words>
  <Application>Microsoft Office PowerPoint</Application>
  <PresentationFormat>Широкоэкранный</PresentationFormat>
  <Paragraphs>176</Paragraphs>
  <Slides>27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YS Text</vt:lpstr>
      <vt:lpstr>Тема Office</vt:lpstr>
      <vt:lpstr>Программирование</vt:lpstr>
      <vt:lpstr>Многопоточное программирование</vt:lpstr>
      <vt:lpstr>Понятие потока</vt:lpstr>
      <vt:lpstr>Многопоточное программирование</vt:lpstr>
      <vt:lpstr>Многопоточное программирование</vt:lpstr>
      <vt:lpstr>Многопоточное программирование</vt:lpstr>
      <vt:lpstr>Способы реализации многопоточности в .net</vt:lpstr>
      <vt:lpstr>Класс Thread</vt:lpstr>
      <vt:lpstr>Класс Thread</vt:lpstr>
      <vt:lpstr>Класс Thread. Создание параметризованного потока</vt:lpstr>
      <vt:lpstr>Класс Thread. Создание параметризованного потока</vt:lpstr>
      <vt:lpstr>Класс Thread. Создание параметризованного потока</vt:lpstr>
      <vt:lpstr>Пример – копирование файла</vt:lpstr>
      <vt:lpstr>Проблема синхронизации</vt:lpstr>
      <vt:lpstr>Проблема синхронизации</vt:lpstr>
      <vt:lpstr>Презентация PowerPoint</vt:lpstr>
      <vt:lpstr>Критические области (секции)</vt:lpstr>
      <vt:lpstr>Пример выполнения КС</vt:lpstr>
      <vt:lpstr>Способы синхронизации потоков </vt:lpstr>
      <vt:lpstr>Класс Thread</vt:lpstr>
      <vt:lpstr>Пул потоков</vt:lpstr>
      <vt:lpstr>Презентация PowerPoint</vt:lpstr>
      <vt:lpstr>Класс ThreadPool</vt:lpstr>
      <vt:lpstr>Класс ThreadPool</vt:lpstr>
      <vt:lpstr>Класс ThreadPool</vt:lpstr>
      <vt:lpstr>Класс ThreadPool</vt:lpstr>
      <vt:lpstr>Класс ThreadPool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</dc:title>
  <dc:creator>Блок Иван Николаевич</dc:creator>
  <cp:lastModifiedBy>Блок Иван Николаевич</cp:lastModifiedBy>
  <cp:revision>171</cp:revision>
  <dcterms:created xsi:type="dcterms:W3CDTF">2023-08-29T17:46:49Z</dcterms:created>
  <dcterms:modified xsi:type="dcterms:W3CDTF">2023-09-30T06:02:39Z</dcterms:modified>
</cp:coreProperties>
</file>