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47" r:id="rId4"/>
    <p:sldId id="314" r:id="rId5"/>
    <p:sldId id="348" r:id="rId6"/>
    <p:sldId id="315" r:id="rId7"/>
    <p:sldId id="316" r:id="rId8"/>
    <p:sldId id="317" r:id="rId9"/>
    <p:sldId id="319" r:id="rId10"/>
    <p:sldId id="320" r:id="rId11"/>
    <p:sldId id="321" r:id="rId12"/>
    <p:sldId id="322" r:id="rId13"/>
    <p:sldId id="318" r:id="rId14"/>
    <p:sldId id="324" r:id="rId15"/>
    <p:sldId id="292" r:id="rId16"/>
    <p:sldId id="325" r:id="rId17"/>
    <p:sldId id="326" r:id="rId18"/>
    <p:sldId id="323" r:id="rId19"/>
    <p:sldId id="349" r:id="rId20"/>
    <p:sldId id="350" r:id="rId21"/>
    <p:sldId id="354" r:id="rId22"/>
    <p:sldId id="351" r:id="rId23"/>
    <p:sldId id="328" r:id="rId24"/>
    <p:sldId id="355" r:id="rId25"/>
    <p:sldId id="352" r:id="rId26"/>
    <p:sldId id="356"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1" d="100"/>
          <a:sy n="111" d="100"/>
        </p:scale>
        <p:origin x="5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8503A7-E9CA-42D9-AC84-CA8EBEF8AE4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D738E5D-0F0F-43F7-AFE0-7BFDD47DC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7F25D7F-AF57-4CCE-B906-89FF080044F6}"/>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09CAEFE2-4190-4434-BFD1-787554A367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91E68EB-5206-451D-B435-76EDC484FB48}"/>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40521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05492C-D910-4DCF-BAAF-0DA83444B1D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9734920-119E-48E0-89F1-B1F47FCD020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64BE2B6-BA72-47E9-8CA0-3E44B4B5949C}"/>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A490A476-E380-45FA-BFE7-5CB1C40EFD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DC49D1-EB30-4F40-AB2D-B8BA4003AD67}"/>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31278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35390BC-2C0B-436A-A85B-42C8DA5194F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1531291-5E0F-4CE1-A806-35EEBFE68B0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967693-77BB-43D9-8924-293F9E6ECADF}"/>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D870CA66-B570-4971-8F82-FAF91B9513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CC059D-F5F9-4C6D-B300-02B7EC35E3F0}"/>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131504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5C4C4F-7E00-493F-A53F-5C7C072B22F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2244517-D604-4F78-AEBD-84413DF50CA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19B664-309C-44D4-A58D-5F961F6E3300}"/>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C02C31B4-BEE6-42CA-8F4B-2310F3799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DDFFF6-C235-4676-A431-783F7DF629AF}"/>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147747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E7C477-449A-4B01-939E-D9CB63CCEB1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C47E9EB-527D-462E-9E0E-987B3D7F4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D5A76B4-6108-477D-A44F-FC0C430F866E}"/>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3C7BA29C-CC6A-4C0E-93CB-A23EE332CE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62A098-6990-4AD5-8DBB-1438BAE88227}"/>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170728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EA7F9-86AB-49F0-8B92-4F839BB0CE2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92D297F-A018-4274-8C07-EA7E0885ABF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2307107-E750-4DCF-B550-E8098AAD716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FB585E5-68F9-4B21-A2F3-CF4CD95BCF74}"/>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6" name="Нижний колонтитул 5">
            <a:extLst>
              <a:ext uri="{FF2B5EF4-FFF2-40B4-BE49-F238E27FC236}">
                <a16:creationId xmlns:a16="http://schemas.microsoft.com/office/drawing/2014/main" id="{D9E60E24-442B-46EC-83C8-E64021586E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99DA35B-20AE-41DF-8720-7F7AD76EB982}"/>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205782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77BDB9-665B-4B9A-9752-6075E9AF502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FD450D7-20CB-494D-903C-91F927789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9B2AA58-C16F-4D58-BB1B-5D80054C1A0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793590D-480F-4ED5-8A91-32B68FF55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1259DB4-E047-49DC-BA9C-A2F4A45DE77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256D35D-5A87-4C9F-B6B6-3A364962384D}"/>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8" name="Нижний колонтитул 7">
            <a:extLst>
              <a:ext uri="{FF2B5EF4-FFF2-40B4-BE49-F238E27FC236}">
                <a16:creationId xmlns:a16="http://schemas.microsoft.com/office/drawing/2014/main" id="{C190DEAB-049F-4BA7-A850-0066A8D0E66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317B9D5-BC69-4955-9D66-46E18444F6F5}"/>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86784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40BB0-F0E6-45D0-BF30-E4E46A27E32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738F2E5-3FEB-49A6-BCF6-2144FE995991}"/>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4" name="Нижний колонтитул 3">
            <a:extLst>
              <a:ext uri="{FF2B5EF4-FFF2-40B4-BE49-F238E27FC236}">
                <a16:creationId xmlns:a16="http://schemas.microsoft.com/office/drawing/2014/main" id="{9CDE9530-1126-4E59-9737-6D57BABF978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63491FC-40E6-46B3-BBC5-A3AE726E7C2C}"/>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71019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1A76C92-E24A-4B9D-B4EC-6DEAC739BAC7}"/>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3" name="Нижний колонтитул 2">
            <a:extLst>
              <a:ext uri="{FF2B5EF4-FFF2-40B4-BE49-F238E27FC236}">
                <a16:creationId xmlns:a16="http://schemas.microsoft.com/office/drawing/2014/main" id="{43DF270E-8ECE-4B64-A045-3D147C0847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61E98A9-127A-453C-A4B3-2E72031AE579}"/>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200990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200C15-734A-4287-9915-2628A523A04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B27B4E5-38D5-4EE9-ADAB-992EE2AF6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EC040A0-1025-488D-B4F8-1EFC2332A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B170B9D-4A9F-4985-AAFB-12AD2D8FD7D7}"/>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6" name="Нижний колонтитул 5">
            <a:extLst>
              <a:ext uri="{FF2B5EF4-FFF2-40B4-BE49-F238E27FC236}">
                <a16:creationId xmlns:a16="http://schemas.microsoft.com/office/drawing/2014/main" id="{EE5E1907-9737-4FA0-9C9C-E029E5AE180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6DA36F4-AC62-4EC8-A8AA-090D59056600}"/>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261521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E586A5-11AE-4742-9BF0-391300B3725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D673A0A-1C70-4A32-BD1B-DDC838041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4371794-542F-4B33-9CE0-98861BB99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57228D6-0143-4C6D-8886-FE8ADF22C003}"/>
              </a:ext>
            </a:extLst>
          </p:cNvPr>
          <p:cNvSpPr>
            <a:spLocks noGrp="1"/>
          </p:cNvSpPr>
          <p:nvPr>
            <p:ph type="dt" sz="half" idx="10"/>
          </p:nvPr>
        </p:nvSpPr>
        <p:spPr/>
        <p:txBody>
          <a:bodyPr/>
          <a:lstStyle/>
          <a:p>
            <a:fld id="{F343E397-D90F-4116-9BF9-C3762F004664}" type="datetimeFigureOut">
              <a:rPr lang="ru-RU" smtClean="0"/>
              <a:t>05.02.2023</a:t>
            </a:fld>
            <a:endParaRPr lang="ru-RU"/>
          </a:p>
        </p:txBody>
      </p:sp>
      <p:sp>
        <p:nvSpPr>
          <p:cNvPr id="6" name="Нижний колонтитул 5">
            <a:extLst>
              <a:ext uri="{FF2B5EF4-FFF2-40B4-BE49-F238E27FC236}">
                <a16:creationId xmlns:a16="http://schemas.microsoft.com/office/drawing/2014/main" id="{1CC42A9E-4D88-4CF5-9B3C-592F578DFD4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12576D2-F231-4E7F-8E04-5C7277B0C5A9}"/>
              </a:ext>
            </a:extLst>
          </p:cNvPr>
          <p:cNvSpPr>
            <a:spLocks noGrp="1"/>
          </p:cNvSpPr>
          <p:nvPr>
            <p:ph type="sldNum" sz="quarter" idx="12"/>
          </p:nvPr>
        </p:nvSpPr>
        <p:spPr/>
        <p:txBody>
          <a:bodyPr/>
          <a:lstStyle/>
          <a:p>
            <a:fld id="{413590E9-3400-47B5-B636-5F52FFCA1589}" type="slidenum">
              <a:rPr lang="ru-RU" smtClean="0"/>
              <a:t>‹#›</a:t>
            </a:fld>
            <a:endParaRPr lang="ru-RU"/>
          </a:p>
        </p:txBody>
      </p:sp>
    </p:spTree>
    <p:extLst>
      <p:ext uri="{BB962C8B-B14F-4D97-AF65-F5344CB8AC3E}">
        <p14:creationId xmlns:p14="http://schemas.microsoft.com/office/powerpoint/2010/main" val="15226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40E82B-5D0E-4A6D-9440-38073596B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BFBC8D3-F6EF-4274-9A7F-75BA8F0BF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21702F8-5D93-4130-B95C-FF40D610D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3E397-D90F-4116-9BF9-C3762F004664}" type="datetimeFigureOut">
              <a:rPr lang="ru-RU" smtClean="0"/>
              <a:t>05.02.2023</a:t>
            </a:fld>
            <a:endParaRPr lang="ru-RU"/>
          </a:p>
        </p:txBody>
      </p:sp>
      <p:sp>
        <p:nvSpPr>
          <p:cNvPr id="5" name="Нижний колонтитул 4">
            <a:extLst>
              <a:ext uri="{FF2B5EF4-FFF2-40B4-BE49-F238E27FC236}">
                <a16:creationId xmlns:a16="http://schemas.microsoft.com/office/drawing/2014/main" id="{102F0817-082E-47E0-A011-69D6889E9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9DF6E92-1A92-496C-8F72-E82C18A0B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590E9-3400-47B5-B636-5F52FFCA1589}" type="slidenum">
              <a:rPr lang="ru-RU" smtClean="0"/>
              <a:t>‹#›</a:t>
            </a:fld>
            <a:endParaRPr lang="ru-RU"/>
          </a:p>
        </p:txBody>
      </p:sp>
    </p:spTree>
    <p:extLst>
      <p:ext uri="{BB962C8B-B14F-4D97-AF65-F5344CB8AC3E}">
        <p14:creationId xmlns:p14="http://schemas.microsoft.com/office/powerpoint/2010/main" val="497738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DE0C3F-A51D-4B45-91FA-3E59539E7966}"/>
              </a:ext>
            </a:extLst>
          </p:cNvPr>
          <p:cNvSpPr>
            <a:spLocks noGrp="1"/>
          </p:cNvSpPr>
          <p:nvPr>
            <p:ph type="ctrTitle"/>
          </p:nvPr>
        </p:nvSpPr>
        <p:spPr/>
        <p:txBody>
          <a:bodyPr/>
          <a:lstStyle/>
          <a:p>
            <a:r>
              <a:rPr lang="ru-RU" dirty="0"/>
              <a:t>Программирование</a:t>
            </a:r>
          </a:p>
        </p:txBody>
      </p:sp>
      <p:sp>
        <p:nvSpPr>
          <p:cNvPr id="3" name="Подзаголовок 2">
            <a:extLst>
              <a:ext uri="{FF2B5EF4-FFF2-40B4-BE49-F238E27FC236}">
                <a16:creationId xmlns:a16="http://schemas.microsoft.com/office/drawing/2014/main" id="{7EB0713C-B6FA-4500-9F36-E6A7B810A631}"/>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5086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2BB069-FDFF-431D-B79A-32FA3E6D3180}"/>
              </a:ext>
            </a:extLst>
          </p:cNvPr>
          <p:cNvSpPr>
            <a:spLocks noGrp="1"/>
          </p:cNvSpPr>
          <p:nvPr>
            <p:ph type="title"/>
          </p:nvPr>
        </p:nvSpPr>
        <p:spPr/>
        <p:txBody>
          <a:bodyPr/>
          <a:lstStyle/>
          <a:p>
            <a:r>
              <a:rPr lang="ru-RU" dirty="0"/>
              <a:t>Понятие </a:t>
            </a:r>
            <a:r>
              <a:rPr lang="en-US" dirty="0"/>
              <a:t>ORM ( Object-Relationship Model )</a:t>
            </a:r>
            <a:endParaRPr lang="ru-RU" dirty="0"/>
          </a:p>
        </p:txBody>
      </p:sp>
      <p:sp>
        <p:nvSpPr>
          <p:cNvPr id="3" name="Объект 2">
            <a:extLst>
              <a:ext uri="{FF2B5EF4-FFF2-40B4-BE49-F238E27FC236}">
                <a16:creationId xmlns:a16="http://schemas.microsoft.com/office/drawing/2014/main" id="{D6EC2871-1F17-4B3C-8B38-CB887BC9351F}"/>
              </a:ext>
            </a:extLst>
          </p:cNvPr>
          <p:cNvSpPr>
            <a:spLocks noGrp="1"/>
          </p:cNvSpPr>
          <p:nvPr>
            <p:ph idx="1"/>
          </p:nvPr>
        </p:nvSpPr>
        <p:spPr/>
        <p:txBody>
          <a:bodyPr/>
          <a:lstStyle/>
          <a:p>
            <a:r>
              <a:rPr lang="en-US" dirty="0"/>
              <a:t>ORM</a:t>
            </a:r>
            <a:r>
              <a:rPr lang="ru-RU" dirty="0"/>
              <a:t> позволяет программисту работать с таблицами, полями и связями реляционной БД, как с объектами, свойствами и коллекциями (массивами), не отвлекаясь на подробности более низкого уровня, такими, например, как порядок выборки и сохранения модифицированных данных, вопросы переносимости и особенностей диалекта SQL конкретной СУБД, генерации уникальных первичных ключей, заполнения полей ссылок для моделирования связей.</a:t>
            </a:r>
          </a:p>
          <a:p>
            <a:endParaRPr lang="ru-RU" dirty="0"/>
          </a:p>
        </p:txBody>
      </p:sp>
      <p:sp>
        <p:nvSpPr>
          <p:cNvPr id="4" name="Номер слайда 3">
            <a:extLst>
              <a:ext uri="{FF2B5EF4-FFF2-40B4-BE49-F238E27FC236}">
                <a16:creationId xmlns:a16="http://schemas.microsoft.com/office/drawing/2014/main" id="{DCAC8DF2-1FE9-4701-AF46-416798B88490}"/>
              </a:ext>
            </a:extLst>
          </p:cNvPr>
          <p:cNvSpPr>
            <a:spLocks noGrp="1"/>
          </p:cNvSpPr>
          <p:nvPr>
            <p:ph type="sldNum" sz="quarter" idx="12"/>
          </p:nvPr>
        </p:nvSpPr>
        <p:spPr/>
        <p:txBody>
          <a:bodyPr/>
          <a:lstStyle/>
          <a:p>
            <a:fld id="{A28BBB6F-3066-474E-B681-8149B2B28A87}" type="slidenum">
              <a:rPr lang="ru-RU" smtClean="0"/>
              <a:t>10</a:t>
            </a:fld>
            <a:endParaRPr lang="ru-RU"/>
          </a:p>
        </p:txBody>
      </p:sp>
    </p:spTree>
    <p:extLst>
      <p:ext uri="{BB962C8B-B14F-4D97-AF65-F5344CB8AC3E}">
        <p14:creationId xmlns:p14="http://schemas.microsoft.com/office/powerpoint/2010/main" val="235555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F85CA-ECC3-4E6E-ADC9-3495390C2289}"/>
              </a:ext>
            </a:extLst>
          </p:cNvPr>
          <p:cNvSpPr>
            <a:spLocks noGrp="1"/>
          </p:cNvSpPr>
          <p:nvPr>
            <p:ph type="title"/>
          </p:nvPr>
        </p:nvSpPr>
        <p:spPr>
          <a:xfrm>
            <a:off x="838200" y="103531"/>
            <a:ext cx="10515600" cy="1325563"/>
          </a:xfrm>
        </p:spPr>
        <p:txBody>
          <a:bodyPr/>
          <a:lstStyle/>
          <a:p>
            <a:r>
              <a:rPr lang="ru-RU" dirty="0"/>
              <a:t>Понятие </a:t>
            </a:r>
            <a:r>
              <a:rPr lang="en-US" dirty="0"/>
              <a:t>ORM ( Object-Relationship Model )</a:t>
            </a:r>
            <a:endParaRPr lang="ru-RU" dirty="0"/>
          </a:p>
        </p:txBody>
      </p:sp>
      <p:sp>
        <p:nvSpPr>
          <p:cNvPr id="3" name="Объект 2">
            <a:extLst>
              <a:ext uri="{FF2B5EF4-FFF2-40B4-BE49-F238E27FC236}">
                <a16:creationId xmlns:a16="http://schemas.microsoft.com/office/drawing/2014/main" id="{BE075179-8E46-478D-8D6B-985D8394E9A4}"/>
              </a:ext>
            </a:extLst>
          </p:cNvPr>
          <p:cNvSpPr>
            <a:spLocks noGrp="1"/>
          </p:cNvSpPr>
          <p:nvPr>
            <p:ph idx="1"/>
          </p:nvPr>
        </p:nvSpPr>
        <p:spPr>
          <a:xfrm>
            <a:off x="345057" y="1434906"/>
            <a:ext cx="11680166" cy="5057970"/>
          </a:xfrm>
        </p:spPr>
        <p:txBody>
          <a:bodyPr>
            <a:normAutofit fontScale="85000" lnSpcReduction="10000"/>
          </a:bodyPr>
          <a:lstStyle/>
          <a:p>
            <a:r>
              <a:rPr lang="ru-RU" dirty="0"/>
              <a:t>С точки зрения программиста система должна выглядеть как постоянное хранилище объектов. Он может просто создавать объекты и работать с ними как обычно, а они автоматически будут сохраняться в реляционной базе данных. </a:t>
            </a:r>
          </a:p>
          <a:p>
            <a:r>
              <a:rPr lang="ru-RU" dirty="0"/>
              <a:t>На практике всё не так просто и очевидно. Все системы ORM обычно проявляют себя в том или ином виде, уменьшая в некотором роде возможность игнорирования базы данных. Более того, слой транзакций может быть медленным и неэффективным (особенно в терминах сгенерированного SQL). Все это может привести к тому, что запросы будут работать медленнее и использовать больше памяти, чем программы, написанные вручную.</a:t>
            </a:r>
          </a:p>
          <a:p>
            <a:r>
              <a:rPr lang="ru-RU" dirty="0"/>
              <a:t>Но ORM избавляет программиста от написания большого количества кода, часто однообразного и подверженного ошибкам, тем самым значительно повышая скорость разработки. Кроме того, большинство современных реализаций ORM позволяют программисту при необходимости самому жёстко задать код SQL-запросов, который будет использоваться при тех или иных действиях (сохранение в базу данных, загрузка, поиск и т. д.) с постоянным объектом. </a:t>
            </a:r>
          </a:p>
          <a:p>
            <a:endParaRPr lang="ru-RU" dirty="0"/>
          </a:p>
        </p:txBody>
      </p:sp>
      <p:sp>
        <p:nvSpPr>
          <p:cNvPr id="4" name="Номер слайда 3">
            <a:extLst>
              <a:ext uri="{FF2B5EF4-FFF2-40B4-BE49-F238E27FC236}">
                <a16:creationId xmlns:a16="http://schemas.microsoft.com/office/drawing/2014/main" id="{621C3F8B-F834-4DAF-9942-3244E538E552}"/>
              </a:ext>
            </a:extLst>
          </p:cNvPr>
          <p:cNvSpPr>
            <a:spLocks noGrp="1"/>
          </p:cNvSpPr>
          <p:nvPr>
            <p:ph type="sldNum" sz="quarter" idx="12"/>
          </p:nvPr>
        </p:nvSpPr>
        <p:spPr/>
        <p:txBody>
          <a:bodyPr/>
          <a:lstStyle/>
          <a:p>
            <a:fld id="{A28BBB6F-3066-474E-B681-8149B2B28A87}" type="slidenum">
              <a:rPr lang="ru-RU" smtClean="0"/>
              <a:t>11</a:t>
            </a:fld>
            <a:endParaRPr lang="ru-RU"/>
          </a:p>
        </p:txBody>
      </p:sp>
    </p:spTree>
    <p:extLst>
      <p:ext uri="{BB962C8B-B14F-4D97-AF65-F5344CB8AC3E}">
        <p14:creationId xmlns:p14="http://schemas.microsoft.com/office/powerpoint/2010/main" val="171753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11536-9B00-4B73-A04B-917288B26E5B}"/>
              </a:ext>
            </a:extLst>
          </p:cNvPr>
          <p:cNvSpPr>
            <a:spLocks noGrp="1"/>
          </p:cNvSpPr>
          <p:nvPr>
            <p:ph type="title"/>
          </p:nvPr>
        </p:nvSpPr>
        <p:spPr/>
        <p:txBody>
          <a:bodyPr/>
          <a:lstStyle/>
          <a:p>
            <a:r>
              <a:rPr lang="ru-RU" dirty="0"/>
              <a:t>Список </a:t>
            </a:r>
            <a:r>
              <a:rPr lang="en-US" dirty="0"/>
              <a:t>ORM</a:t>
            </a:r>
            <a:r>
              <a:rPr lang="ru-RU" dirty="0"/>
              <a:t> решений для </a:t>
            </a:r>
            <a:r>
              <a:rPr lang="en-US" dirty="0"/>
              <a:t>.NET</a:t>
            </a:r>
            <a:endParaRPr lang="ru-RU" dirty="0"/>
          </a:p>
        </p:txBody>
      </p:sp>
      <p:sp>
        <p:nvSpPr>
          <p:cNvPr id="3" name="Объект 2">
            <a:extLst>
              <a:ext uri="{FF2B5EF4-FFF2-40B4-BE49-F238E27FC236}">
                <a16:creationId xmlns:a16="http://schemas.microsoft.com/office/drawing/2014/main" id="{25BD6475-B41D-4B45-BDF7-1F572AF4F64F}"/>
              </a:ext>
            </a:extLst>
          </p:cNvPr>
          <p:cNvSpPr>
            <a:spLocks noGrp="1"/>
          </p:cNvSpPr>
          <p:nvPr>
            <p:ph idx="1"/>
          </p:nvPr>
        </p:nvSpPr>
        <p:spPr/>
        <p:txBody>
          <a:bodyPr>
            <a:noAutofit/>
          </a:bodyPr>
          <a:lstStyle/>
          <a:p>
            <a:r>
              <a:rPr lang="en-US" dirty="0"/>
              <a:t>ADO.NET Entity Framework</a:t>
            </a:r>
          </a:p>
          <a:p>
            <a:r>
              <a:rPr lang="en-US" dirty="0"/>
              <a:t>Dapper</a:t>
            </a:r>
            <a:endParaRPr lang="ru-RU" dirty="0"/>
          </a:p>
          <a:p>
            <a:r>
              <a:rPr lang="en-US" dirty="0"/>
              <a:t>LINQ to DB</a:t>
            </a:r>
            <a:endParaRPr lang="ru-RU" dirty="0"/>
          </a:p>
          <a:p>
            <a:r>
              <a:rPr lang="en-US" dirty="0"/>
              <a:t>Nhibernate</a:t>
            </a:r>
            <a:endParaRPr lang="ru-RU" dirty="0"/>
          </a:p>
          <a:p>
            <a:pPr marL="0" indent="0">
              <a:buNone/>
            </a:pPr>
            <a:endParaRPr lang="en-US" dirty="0"/>
          </a:p>
        </p:txBody>
      </p:sp>
      <p:sp>
        <p:nvSpPr>
          <p:cNvPr id="4" name="Номер слайда 3">
            <a:extLst>
              <a:ext uri="{FF2B5EF4-FFF2-40B4-BE49-F238E27FC236}">
                <a16:creationId xmlns:a16="http://schemas.microsoft.com/office/drawing/2014/main" id="{6EF0DB9C-D072-4DC9-922C-1FF792DFD81F}"/>
              </a:ext>
            </a:extLst>
          </p:cNvPr>
          <p:cNvSpPr>
            <a:spLocks noGrp="1"/>
          </p:cNvSpPr>
          <p:nvPr>
            <p:ph type="sldNum" sz="quarter" idx="12"/>
          </p:nvPr>
        </p:nvSpPr>
        <p:spPr/>
        <p:txBody>
          <a:bodyPr/>
          <a:lstStyle/>
          <a:p>
            <a:fld id="{A28BBB6F-3066-474E-B681-8149B2B28A87}" type="slidenum">
              <a:rPr lang="ru-RU" smtClean="0"/>
              <a:t>12</a:t>
            </a:fld>
            <a:endParaRPr lang="ru-RU"/>
          </a:p>
        </p:txBody>
      </p:sp>
    </p:spTree>
    <p:extLst>
      <p:ext uri="{BB962C8B-B14F-4D97-AF65-F5344CB8AC3E}">
        <p14:creationId xmlns:p14="http://schemas.microsoft.com/office/powerpoint/2010/main" val="23781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EE8CC-72C6-48F4-AF62-F2E392E4FD10}"/>
              </a:ext>
            </a:extLst>
          </p:cNvPr>
          <p:cNvSpPr>
            <a:spLocks noGrp="1"/>
          </p:cNvSpPr>
          <p:nvPr>
            <p:ph type="title"/>
          </p:nvPr>
        </p:nvSpPr>
        <p:spPr>
          <a:xfrm>
            <a:off x="527649" y="0"/>
            <a:ext cx="10515600" cy="1325563"/>
          </a:xfrm>
        </p:spPr>
        <p:txBody>
          <a:bodyPr/>
          <a:lstStyle/>
          <a:p>
            <a:r>
              <a:rPr lang="en-US" dirty="0"/>
              <a:t>Entity Framework</a:t>
            </a:r>
            <a:endParaRPr lang="ru-RU" dirty="0"/>
          </a:p>
        </p:txBody>
      </p:sp>
      <p:sp>
        <p:nvSpPr>
          <p:cNvPr id="3" name="Объект 2">
            <a:extLst>
              <a:ext uri="{FF2B5EF4-FFF2-40B4-BE49-F238E27FC236}">
                <a16:creationId xmlns:a16="http://schemas.microsoft.com/office/drawing/2014/main" id="{3A3407AF-EF4C-4BC1-8914-793C52216695}"/>
              </a:ext>
            </a:extLst>
          </p:cNvPr>
          <p:cNvSpPr>
            <a:spLocks noGrp="1"/>
          </p:cNvSpPr>
          <p:nvPr>
            <p:ph idx="1"/>
          </p:nvPr>
        </p:nvSpPr>
        <p:spPr>
          <a:xfrm>
            <a:off x="604911" y="1308294"/>
            <a:ext cx="11240085" cy="5290913"/>
          </a:xfrm>
        </p:spPr>
        <p:txBody>
          <a:bodyPr>
            <a:normAutofit fontScale="92500" lnSpcReduction="10000"/>
          </a:bodyPr>
          <a:lstStyle/>
          <a:p>
            <a:r>
              <a:rPr lang="ru-RU" dirty="0"/>
              <a:t>Различные программные платформы предлагают множество систем, реализующих модель ORM. </a:t>
            </a:r>
            <a:r>
              <a:rPr lang="ru-RU" b="1" i="1" dirty="0" err="1"/>
              <a:t>Entity</a:t>
            </a:r>
            <a:r>
              <a:rPr lang="ru-RU" b="1" i="1" dirty="0"/>
              <a:t> </a:t>
            </a:r>
            <a:r>
              <a:rPr lang="ru-RU" b="1" i="1" dirty="0" err="1"/>
              <a:t>Framework</a:t>
            </a:r>
            <a:r>
              <a:rPr lang="ru-RU" dirty="0"/>
              <a:t> в сочетании с LINQ (</a:t>
            </a:r>
            <a:r>
              <a:rPr lang="ru-RU" dirty="0" err="1"/>
              <a:t>Language-Integrated</a:t>
            </a:r>
            <a:r>
              <a:rPr lang="ru-RU" dirty="0"/>
              <a:t> </a:t>
            </a:r>
            <a:r>
              <a:rPr lang="ru-RU" dirty="0" err="1"/>
              <a:t>Query</a:t>
            </a:r>
            <a:r>
              <a:rPr lang="ru-RU" dirty="0"/>
              <a:t>) представляет собой реализацию ORM для платформы .NET </a:t>
            </a:r>
            <a:r>
              <a:rPr lang="ru-RU" dirty="0" err="1"/>
              <a:t>Framework</a:t>
            </a:r>
            <a:r>
              <a:rPr lang="ru-RU" dirty="0"/>
              <a:t> от компании </a:t>
            </a:r>
            <a:r>
              <a:rPr lang="ru-RU" dirty="0" err="1"/>
              <a:t>Microsoft</a:t>
            </a:r>
            <a:r>
              <a:rPr lang="ru-RU" dirty="0"/>
              <a:t>. </a:t>
            </a:r>
            <a:endParaRPr lang="en-US" dirty="0"/>
          </a:p>
          <a:p>
            <a:r>
              <a:rPr lang="ru-RU" dirty="0" err="1"/>
              <a:t>Entity</a:t>
            </a:r>
            <a:r>
              <a:rPr lang="ru-RU" dirty="0"/>
              <a:t> Framework содержит механизмы создания и работы с сущностями базы данных через объектно-ориентированный код на языке, совместимым с CLR</a:t>
            </a:r>
          </a:p>
          <a:p>
            <a:r>
              <a:rPr lang="ru-RU" dirty="0"/>
              <a:t>LINQ представляет собой библиотеку, расширяющую возможности C#, и облегчающую создание запросов (благодаря LINQ можно создавать SQL-подобные запросы в коде C#</a:t>
            </a:r>
            <a:r>
              <a:rPr lang="en-US" dirty="0"/>
              <a:t>,</a:t>
            </a:r>
            <a:r>
              <a:rPr lang="ru-RU" dirty="0"/>
              <a:t> в том числе, использую объекты из разных источников</a:t>
            </a:r>
            <a:r>
              <a:rPr lang="en-US" dirty="0"/>
              <a:t> </a:t>
            </a:r>
            <a:r>
              <a:rPr lang="ru-RU" b="1" i="1" u="sng" dirty="0">
                <a:effectLst>
                  <a:outerShdw blurRad="38100" dist="38100" dir="2700000" algn="tl">
                    <a:srgbClr val="000000">
                      <a:alpha val="43137"/>
                    </a:srgbClr>
                  </a:outerShdw>
                </a:effectLst>
              </a:rPr>
              <a:t>см. прошлый семестр по программированию</a:t>
            </a:r>
            <a:r>
              <a:rPr lang="ru-RU" dirty="0"/>
              <a:t>). </a:t>
            </a:r>
          </a:p>
          <a:p>
            <a:r>
              <a:rPr lang="ru-RU" dirty="0" err="1"/>
              <a:t>Entity</a:t>
            </a:r>
            <a:r>
              <a:rPr lang="ru-RU" dirty="0"/>
              <a:t> </a:t>
            </a:r>
            <a:r>
              <a:rPr lang="ru-RU" dirty="0" err="1"/>
              <a:t>Framework</a:t>
            </a:r>
            <a:r>
              <a:rPr lang="ru-RU" dirty="0"/>
              <a:t> является продолжением другого API-интерфейса для работы с базами данных в .NET – ADO.NET, в котором для работы с базами данных приходилось писать запросы на SQL и вставлять их в команды. </a:t>
            </a:r>
          </a:p>
        </p:txBody>
      </p:sp>
      <p:sp>
        <p:nvSpPr>
          <p:cNvPr id="4" name="Номер слайда 3">
            <a:extLst>
              <a:ext uri="{FF2B5EF4-FFF2-40B4-BE49-F238E27FC236}">
                <a16:creationId xmlns:a16="http://schemas.microsoft.com/office/drawing/2014/main" id="{DB2FE13A-BB1E-4A97-B054-799C52E66BA1}"/>
              </a:ext>
            </a:extLst>
          </p:cNvPr>
          <p:cNvSpPr>
            <a:spLocks noGrp="1"/>
          </p:cNvSpPr>
          <p:nvPr>
            <p:ph type="sldNum" sz="quarter" idx="12"/>
          </p:nvPr>
        </p:nvSpPr>
        <p:spPr/>
        <p:txBody>
          <a:bodyPr/>
          <a:lstStyle/>
          <a:p>
            <a:fld id="{A28BBB6F-3066-474E-B681-8149B2B28A87}" type="slidenum">
              <a:rPr lang="ru-RU" smtClean="0"/>
              <a:t>13</a:t>
            </a:fld>
            <a:endParaRPr lang="ru-RU"/>
          </a:p>
        </p:txBody>
      </p:sp>
    </p:spTree>
    <p:extLst>
      <p:ext uri="{BB962C8B-B14F-4D97-AF65-F5344CB8AC3E}">
        <p14:creationId xmlns:p14="http://schemas.microsoft.com/office/powerpoint/2010/main" val="212916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52E227CE-9291-4402-B396-83C1FE3D22D9}"/>
              </a:ext>
            </a:extLst>
          </p:cNvPr>
          <p:cNvPicPr>
            <a:picLocks noGrp="1" noChangeAspect="1"/>
          </p:cNvPicPr>
          <p:nvPr>
            <p:ph idx="1"/>
          </p:nvPr>
        </p:nvPicPr>
        <p:blipFill rotWithShape="1">
          <a:blip r:embed="rId2"/>
          <a:srcRect l="1608" r="2256"/>
          <a:stretch/>
        </p:blipFill>
        <p:spPr>
          <a:xfrm>
            <a:off x="19759" y="972734"/>
            <a:ext cx="12152482" cy="4977265"/>
          </a:xfrm>
          <a:prstGeom prst="rect">
            <a:avLst/>
          </a:prstGeom>
        </p:spPr>
      </p:pic>
      <p:sp>
        <p:nvSpPr>
          <p:cNvPr id="4" name="Номер слайда 3">
            <a:extLst>
              <a:ext uri="{FF2B5EF4-FFF2-40B4-BE49-F238E27FC236}">
                <a16:creationId xmlns:a16="http://schemas.microsoft.com/office/drawing/2014/main" id="{C36D20CA-F305-44A0-A67D-829EA37ED5EE}"/>
              </a:ext>
            </a:extLst>
          </p:cNvPr>
          <p:cNvSpPr>
            <a:spLocks noGrp="1"/>
          </p:cNvSpPr>
          <p:nvPr>
            <p:ph type="sldNum" sz="quarter" idx="12"/>
          </p:nvPr>
        </p:nvSpPr>
        <p:spPr/>
        <p:txBody>
          <a:bodyPr/>
          <a:lstStyle/>
          <a:p>
            <a:fld id="{A28BBB6F-3066-474E-B681-8149B2B28A87}" type="slidenum">
              <a:rPr lang="ru-RU" smtClean="0"/>
              <a:t>14</a:t>
            </a:fld>
            <a:endParaRPr lang="ru-RU"/>
          </a:p>
        </p:txBody>
      </p:sp>
    </p:spTree>
    <p:extLst>
      <p:ext uri="{BB962C8B-B14F-4D97-AF65-F5344CB8AC3E}">
        <p14:creationId xmlns:p14="http://schemas.microsoft.com/office/powerpoint/2010/main" val="179904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68016B-15D9-4191-9DDA-AF89A18BAA9D}"/>
              </a:ext>
            </a:extLst>
          </p:cNvPr>
          <p:cNvSpPr>
            <a:spLocks noGrp="1"/>
          </p:cNvSpPr>
          <p:nvPr>
            <p:ph idx="1"/>
          </p:nvPr>
        </p:nvSpPr>
        <p:spPr>
          <a:xfrm>
            <a:off x="838200" y="450166"/>
            <a:ext cx="10515600" cy="5906184"/>
          </a:xfrm>
        </p:spPr>
        <p:txBody>
          <a:bodyPr>
            <a:normAutofit fontScale="92500"/>
          </a:bodyPr>
          <a:lstStyle/>
          <a:p>
            <a:r>
              <a:rPr lang="ru-RU" dirty="0"/>
              <a:t>Центральной концепцией </a:t>
            </a:r>
            <a:r>
              <a:rPr lang="ru-RU" dirty="0" err="1"/>
              <a:t>Entity</a:t>
            </a:r>
            <a:r>
              <a:rPr lang="ru-RU" dirty="0"/>
              <a:t> </a:t>
            </a:r>
            <a:r>
              <a:rPr lang="ru-RU" dirty="0" err="1"/>
              <a:t>Framework</a:t>
            </a:r>
            <a:r>
              <a:rPr lang="ru-RU" dirty="0"/>
              <a:t> является понятие сущности или </a:t>
            </a:r>
            <a:r>
              <a:rPr lang="ru-RU" dirty="0" err="1"/>
              <a:t>entity</a:t>
            </a:r>
            <a:r>
              <a:rPr lang="ru-RU" dirty="0"/>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p>
          <a:p>
            <a:r>
              <a:rPr lang="ru-RU" dirty="0"/>
              <a:t>Любая сущность, как и любой объект из реального мира, обладает рядом свойств. Например, если сущность описывает человека, то мы можем выделить такие свойства, как имя, фамилия, рост, возраст, вес. Свойства необязательно представляют простые данные типа </a:t>
            </a:r>
            <a:r>
              <a:rPr lang="ru-RU" dirty="0" err="1"/>
              <a:t>int</a:t>
            </a:r>
            <a:r>
              <a:rPr lang="ru-RU" dirty="0"/>
              <a:t>, но и могут представлять более комплексные структуры данных. </a:t>
            </a:r>
          </a:p>
          <a:p>
            <a:r>
              <a:rPr lang="ru-RU" dirty="0"/>
              <a:t>У каждой сущности может быть одно или несколько свойств, которые будут отличать эту сущность от других и будут уникально определять эту сущность. Подобные свойства называют ключами.</a:t>
            </a:r>
          </a:p>
          <a:p>
            <a:r>
              <a:rPr lang="ru-RU" dirty="0"/>
              <a:t>При этом сущности могут быть связаны ассоциативной связью один-ко-многим, один-ко-одному и многие-ко-многим, подобно тому, как в реальной базе данных происходит связь через внешние ключи.</a:t>
            </a:r>
          </a:p>
          <a:p>
            <a:endParaRPr lang="ru-RU" dirty="0"/>
          </a:p>
        </p:txBody>
      </p:sp>
      <p:sp>
        <p:nvSpPr>
          <p:cNvPr id="4" name="Номер слайда 3">
            <a:extLst>
              <a:ext uri="{FF2B5EF4-FFF2-40B4-BE49-F238E27FC236}">
                <a16:creationId xmlns:a16="http://schemas.microsoft.com/office/drawing/2014/main" id="{4F430D35-803A-44B7-8895-AAAC8E2E4F01}"/>
              </a:ext>
            </a:extLst>
          </p:cNvPr>
          <p:cNvSpPr>
            <a:spLocks noGrp="1"/>
          </p:cNvSpPr>
          <p:nvPr>
            <p:ph type="sldNum" sz="quarter" idx="12"/>
          </p:nvPr>
        </p:nvSpPr>
        <p:spPr/>
        <p:txBody>
          <a:bodyPr/>
          <a:lstStyle/>
          <a:p>
            <a:fld id="{A28BBB6F-3066-474E-B681-8149B2B28A87}" type="slidenum">
              <a:rPr lang="ru-RU" smtClean="0"/>
              <a:t>15</a:t>
            </a:fld>
            <a:endParaRPr lang="ru-RU"/>
          </a:p>
        </p:txBody>
      </p:sp>
    </p:spTree>
    <p:extLst>
      <p:ext uri="{BB962C8B-B14F-4D97-AF65-F5344CB8AC3E}">
        <p14:creationId xmlns:p14="http://schemas.microsoft.com/office/powerpoint/2010/main" val="1092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2BC9440-0AB3-47DF-880A-A49C76E1EE3F}"/>
              </a:ext>
            </a:extLst>
          </p:cNvPr>
          <p:cNvSpPr>
            <a:spLocks noGrp="1"/>
          </p:cNvSpPr>
          <p:nvPr>
            <p:ph idx="1"/>
          </p:nvPr>
        </p:nvSpPr>
        <p:spPr>
          <a:xfrm>
            <a:off x="838200" y="393895"/>
            <a:ext cx="10515600" cy="5783068"/>
          </a:xfrm>
        </p:spPr>
        <p:txBody>
          <a:bodyPr>
            <a:normAutofit/>
          </a:bodyPr>
          <a:lstStyle/>
          <a:p>
            <a:r>
              <a:rPr lang="ru-RU" dirty="0"/>
              <a:t>Другим ключевым понятием является </a:t>
            </a:r>
            <a:r>
              <a:rPr lang="ru-RU" dirty="0" err="1"/>
              <a:t>Entity</a:t>
            </a:r>
            <a:r>
              <a:rPr lang="ru-RU" dirty="0"/>
              <a:t> </a:t>
            </a:r>
            <a:r>
              <a:rPr lang="ru-RU" dirty="0" err="1"/>
              <a:t>Data</a:t>
            </a:r>
            <a:r>
              <a:rPr lang="ru-RU" dirty="0"/>
              <a:t> </a:t>
            </a:r>
            <a:r>
              <a:rPr lang="ru-RU" dirty="0" err="1"/>
              <a:t>Model</a:t>
            </a:r>
            <a:r>
              <a:rPr lang="ru-RU" dirty="0"/>
              <a:t>. Эта модель сопоставляет классы сущностей с реальными таблицами в БД.</a:t>
            </a:r>
          </a:p>
          <a:p>
            <a:r>
              <a:rPr lang="ru-RU" dirty="0" err="1"/>
              <a:t>Entity</a:t>
            </a:r>
            <a:r>
              <a:rPr lang="ru-RU" dirty="0"/>
              <a:t> </a:t>
            </a:r>
            <a:r>
              <a:rPr lang="ru-RU" dirty="0" err="1"/>
              <a:t>Data</a:t>
            </a:r>
            <a:r>
              <a:rPr lang="ru-RU" dirty="0"/>
              <a:t> </a:t>
            </a:r>
            <a:r>
              <a:rPr lang="ru-RU" dirty="0" err="1"/>
              <a:t>Model</a:t>
            </a:r>
            <a:r>
              <a:rPr lang="ru-RU" dirty="0"/>
              <a:t> состоит из трех уровней: концептуального, уровень хранилища и уровень сопоставления (маппинга).</a:t>
            </a:r>
          </a:p>
          <a:p>
            <a:r>
              <a:rPr lang="ru-RU" dirty="0"/>
              <a:t>На концептуальном уровне происходит определение классов сущностей, используемых в приложении.</a:t>
            </a:r>
          </a:p>
          <a:p>
            <a:r>
              <a:rPr lang="ru-RU" dirty="0"/>
              <a:t>Уровень хранилища определяет таблицы, столбцы, отношения между таблицами и типы данных, с которыми сопоставляется используемая база данных.</a:t>
            </a:r>
          </a:p>
          <a:p>
            <a:r>
              <a:rPr lang="ru-RU" dirty="0"/>
              <a:t>Уровень сопоставления (маппинга) служит посредником между предыдущими двумя, определяя сопоставление между свойствами класса сущности и столбцами таблиц.</a:t>
            </a:r>
          </a:p>
          <a:p>
            <a:endParaRPr lang="ru-RU" dirty="0"/>
          </a:p>
        </p:txBody>
      </p:sp>
      <p:sp>
        <p:nvSpPr>
          <p:cNvPr id="4" name="Номер слайда 3">
            <a:extLst>
              <a:ext uri="{FF2B5EF4-FFF2-40B4-BE49-F238E27FC236}">
                <a16:creationId xmlns:a16="http://schemas.microsoft.com/office/drawing/2014/main" id="{3E6163CA-2E70-431B-9169-4784FE8BD007}"/>
              </a:ext>
            </a:extLst>
          </p:cNvPr>
          <p:cNvSpPr>
            <a:spLocks noGrp="1"/>
          </p:cNvSpPr>
          <p:nvPr>
            <p:ph type="sldNum" sz="quarter" idx="12"/>
          </p:nvPr>
        </p:nvSpPr>
        <p:spPr/>
        <p:txBody>
          <a:bodyPr/>
          <a:lstStyle/>
          <a:p>
            <a:fld id="{A28BBB6F-3066-474E-B681-8149B2B28A87}" type="slidenum">
              <a:rPr lang="ru-RU" smtClean="0"/>
              <a:t>16</a:t>
            </a:fld>
            <a:endParaRPr lang="ru-RU"/>
          </a:p>
        </p:txBody>
      </p:sp>
    </p:spTree>
    <p:extLst>
      <p:ext uri="{BB962C8B-B14F-4D97-AF65-F5344CB8AC3E}">
        <p14:creationId xmlns:p14="http://schemas.microsoft.com/office/powerpoint/2010/main" val="324241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795808-ADCD-4469-AF16-46C3ABE2468C}"/>
              </a:ext>
            </a:extLst>
          </p:cNvPr>
          <p:cNvSpPr>
            <a:spLocks noGrp="1"/>
          </p:cNvSpPr>
          <p:nvPr>
            <p:ph type="title"/>
          </p:nvPr>
        </p:nvSpPr>
        <p:spPr>
          <a:xfrm>
            <a:off x="838200" y="275431"/>
            <a:ext cx="10515600" cy="1325563"/>
          </a:xfrm>
        </p:spPr>
        <p:txBody>
          <a:bodyPr>
            <a:normAutofit/>
          </a:bodyPr>
          <a:lstStyle/>
          <a:p>
            <a:r>
              <a:rPr lang="ru-RU" dirty="0"/>
              <a:t>Совместимые с EF поставщики данных</a:t>
            </a:r>
          </a:p>
        </p:txBody>
      </p:sp>
      <p:sp>
        <p:nvSpPr>
          <p:cNvPr id="3" name="Объект 2">
            <a:extLst>
              <a:ext uri="{FF2B5EF4-FFF2-40B4-BE49-F238E27FC236}">
                <a16:creationId xmlns:a16="http://schemas.microsoft.com/office/drawing/2014/main" id="{5DB82029-8BAF-43D9-A186-626E871A1647}"/>
              </a:ext>
            </a:extLst>
          </p:cNvPr>
          <p:cNvSpPr>
            <a:spLocks noGrp="1"/>
          </p:cNvSpPr>
          <p:nvPr>
            <p:ph idx="1"/>
          </p:nvPr>
        </p:nvSpPr>
        <p:spPr>
          <a:xfrm>
            <a:off x="422695" y="1690688"/>
            <a:ext cx="11524890" cy="4486275"/>
          </a:xfrm>
        </p:spPr>
        <p:txBody>
          <a:bodyPr>
            <a:normAutofit/>
          </a:bodyPr>
          <a:lstStyle/>
          <a:p>
            <a:r>
              <a:rPr lang="ru-RU" b="1" i="1" dirty="0"/>
              <a:t>Поставщики данных (</a:t>
            </a:r>
            <a:r>
              <a:rPr lang="ru-RU" b="1" i="1" dirty="0" err="1"/>
              <a:t>data</a:t>
            </a:r>
            <a:r>
              <a:rPr lang="ru-RU" b="1" i="1" dirty="0"/>
              <a:t> </a:t>
            </a:r>
            <a:r>
              <a:rPr lang="ru-RU" b="1" i="1" dirty="0" err="1"/>
              <a:t>providers</a:t>
            </a:r>
            <a:r>
              <a:rPr lang="ru-RU" b="1" i="1" dirty="0"/>
              <a:t>)</a:t>
            </a:r>
            <a:r>
              <a:rPr lang="ru-RU" dirty="0"/>
              <a:t> организуют взаимодействие между сущностными классами и системой управления базами данных (СУБД). Фактически они отвечают за то, например, какой код C# нужно сгенерировать из базы данных при использовании подхода </a:t>
            </a:r>
            <a:r>
              <a:rPr lang="ru-RU" dirty="0" err="1"/>
              <a:t>Database-First</a:t>
            </a:r>
            <a:r>
              <a:rPr lang="ru-RU" dirty="0"/>
              <a:t>, или какой код SQL нужно создать, при отображении графической модели EDMX на базу данных.</a:t>
            </a:r>
          </a:p>
          <a:p>
            <a:r>
              <a:rPr lang="en-US" dirty="0"/>
              <a:t>VS</a:t>
            </a:r>
            <a:r>
              <a:rPr lang="ru-RU" dirty="0"/>
              <a:t> по умолчанию поставляется</a:t>
            </a:r>
            <a:r>
              <a:rPr lang="en-US" dirty="0"/>
              <a:t> </a:t>
            </a:r>
            <a:r>
              <a:rPr lang="ru-RU" dirty="0"/>
              <a:t>с поставщиком данных </a:t>
            </a:r>
            <a:r>
              <a:rPr lang="ru-RU" b="1" dirty="0" err="1"/>
              <a:t>SqlClient</a:t>
            </a:r>
            <a:endParaRPr lang="ru-RU" dirty="0"/>
          </a:p>
          <a:p>
            <a:r>
              <a:rPr lang="ru-RU" dirty="0"/>
              <a:t>Также можно получить доступ к ряду сторонних поставщиков данных для других СУБД: MySQL, Oracle, </a:t>
            </a:r>
            <a:r>
              <a:rPr lang="en-US" dirty="0"/>
              <a:t>SQLite, </a:t>
            </a:r>
            <a:r>
              <a:rPr lang="ru-RU" dirty="0" err="1"/>
              <a:t>PostgreSQL</a:t>
            </a:r>
            <a:r>
              <a:rPr lang="en-US" dirty="0"/>
              <a:t>, </a:t>
            </a:r>
            <a:r>
              <a:rPr lang="ru-RU" dirty="0"/>
              <a:t>…</a:t>
            </a:r>
          </a:p>
        </p:txBody>
      </p:sp>
      <p:sp>
        <p:nvSpPr>
          <p:cNvPr id="4" name="Номер слайда 3">
            <a:extLst>
              <a:ext uri="{FF2B5EF4-FFF2-40B4-BE49-F238E27FC236}">
                <a16:creationId xmlns:a16="http://schemas.microsoft.com/office/drawing/2014/main" id="{B074C733-5408-445F-9AAF-E549AF86EC30}"/>
              </a:ext>
            </a:extLst>
          </p:cNvPr>
          <p:cNvSpPr>
            <a:spLocks noGrp="1"/>
          </p:cNvSpPr>
          <p:nvPr>
            <p:ph type="sldNum" sz="quarter" idx="12"/>
          </p:nvPr>
        </p:nvSpPr>
        <p:spPr/>
        <p:txBody>
          <a:bodyPr/>
          <a:lstStyle/>
          <a:p>
            <a:fld id="{A28BBB6F-3066-474E-B681-8149B2B28A87}" type="slidenum">
              <a:rPr lang="ru-RU" smtClean="0"/>
              <a:t>17</a:t>
            </a:fld>
            <a:endParaRPr lang="ru-RU"/>
          </a:p>
        </p:txBody>
      </p:sp>
    </p:spTree>
    <p:extLst>
      <p:ext uri="{BB962C8B-B14F-4D97-AF65-F5344CB8AC3E}">
        <p14:creationId xmlns:p14="http://schemas.microsoft.com/office/powerpoint/2010/main" val="300805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8B28DE-FD2A-49AF-B659-720692EBE1A1}"/>
              </a:ext>
            </a:extLst>
          </p:cNvPr>
          <p:cNvSpPr>
            <a:spLocks noGrp="1"/>
          </p:cNvSpPr>
          <p:nvPr>
            <p:ph type="title"/>
          </p:nvPr>
        </p:nvSpPr>
        <p:spPr/>
        <p:txBody>
          <a:bodyPr/>
          <a:lstStyle/>
          <a:p>
            <a:r>
              <a:rPr lang="ru-RU" dirty="0"/>
              <a:t>Способы работы </a:t>
            </a:r>
            <a:r>
              <a:rPr lang="en-US" dirty="0"/>
              <a:t>EF</a:t>
            </a:r>
            <a:r>
              <a:rPr lang="ru-RU" dirty="0"/>
              <a:t> с БД </a:t>
            </a:r>
          </a:p>
        </p:txBody>
      </p:sp>
      <p:sp>
        <p:nvSpPr>
          <p:cNvPr id="3" name="Объект 2">
            <a:extLst>
              <a:ext uri="{FF2B5EF4-FFF2-40B4-BE49-F238E27FC236}">
                <a16:creationId xmlns:a16="http://schemas.microsoft.com/office/drawing/2014/main" id="{E300788D-D8D4-47FD-9D03-456E21FC3289}"/>
              </a:ext>
            </a:extLst>
          </p:cNvPr>
          <p:cNvSpPr>
            <a:spLocks noGrp="1"/>
          </p:cNvSpPr>
          <p:nvPr>
            <p:ph idx="1"/>
          </p:nvPr>
        </p:nvSpPr>
        <p:spPr>
          <a:xfrm>
            <a:off x="838200" y="1825625"/>
            <a:ext cx="10515600" cy="4667250"/>
          </a:xfrm>
        </p:spPr>
        <p:txBody>
          <a:bodyPr>
            <a:normAutofit/>
          </a:bodyPr>
          <a:lstStyle/>
          <a:p>
            <a:r>
              <a:rPr lang="ru-RU" dirty="0"/>
              <a:t>Code </a:t>
            </a:r>
            <a:r>
              <a:rPr lang="ru-RU" dirty="0" err="1"/>
              <a:t>first</a:t>
            </a:r>
            <a:r>
              <a:rPr lang="ru-RU" dirty="0"/>
              <a:t>: разработчик создает класс модели данных, которые будут храниться в </a:t>
            </a:r>
            <a:r>
              <a:rPr lang="ru-RU" dirty="0" err="1"/>
              <a:t>бд</a:t>
            </a:r>
            <a:r>
              <a:rPr lang="ru-RU" dirty="0"/>
              <a:t>, а затем </a:t>
            </a:r>
            <a:r>
              <a:rPr lang="ru-RU" dirty="0" err="1"/>
              <a:t>Entity</a:t>
            </a:r>
            <a:r>
              <a:rPr lang="ru-RU" dirty="0"/>
              <a:t> Framework по этой модели генерирует базу данных и ее таблицы</a:t>
            </a:r>
          </a:p>
          <a:p>
            <a:r>
              <a:rPr lang="ru-RU" dirty="0"/>
              <a:t>Database </a:t>
            </a:r>
            <a:r>
              <a:rPr lang="ru-RU" dirty="0" err="1"/>
              <a:t>first</a:t>
            </a:r>
            <a:r>
              <a:rPr lang="ru-RU" dirty="0"/>
              <a:t>: </a:t>
            </a:r>
            <a:r>
              <a:rPr lang="ru-RU" dirty="0" err="1"/>
              <a:t>Entity</a:t>
            </a:r>
            <a:r>
              <a:rPr lang="ru-RU" dirty="0"/>
              <a:t> Framework создает набор классов, которые отражают модель конкретной базы данных</a:t>
            </a:r>
            <a:r>
              <a:rPr lang="en-US" dirty="0"/>
              <a:t>.</a:t>
            </a:r>
            <a:endParaRPr lang="ru-RU" dirty="0"/>
          </a:p>
          <a:p>
            <a:r>
              <a:rPr lang="ru-RU" dirty="0"/>
              <a:t>Model </a:t>
            </a:r>
            <a:r>
              <a:rPr lang="ru-RU" dirty="0" err="1"/>
              <a:t>first</a:t>
            </a:r>
            <a:r>
              <a:rPr lang="ru-RU" dirty="0"/>
              <a:t>: сначала разработчик создает модель базы данных, по которой затем </a:t>
            </a:r>
            <a:r>
              <a:rPr lang="ru-RU" dirty="0" err="1"/>
              <a:t>Entity</a:t>
            </a:r>
            <a:r>
              <a:rPr lang="ru-RU" dirty="0"/>
              <a:t> Framework создает реальную базу данных на сервере.</a:t>
            </a:r>
          </a:p>
        </p:txBody>
      </p:sp>
      <p:sp>
        <p:nvSpPr>
          <p:cNvPr id="4" name="Номер слайда 3">
            <a:extLst>
              <a:ext uri="{FF2B5EF4-FFF2-40B4-BE49-F238E27FC236}">
                <a16:creationId xmlns:a16="http://schemas.microsoft.com/office/drawing/2014/main" id="{2D90DB36-52F2-488E-8662-AC63D763B311}"/>
              </a:ext>
            </a:extLst>
          </p:cNvPr>
          <p:cNvSpPr>
            <a:spLocks noGrp="1"/>
          </p:cNvSpPr>
          <p:nvPr>
            <p:ph type="sldNum" sz="quarter" idx="12"/>
          </p:nvPr>
        </p:nvSpPr>
        <p:spPr/>
        <p:txBody>
          <a:bodyPr/>
          <a:lstStyle/>
          <a:p>
            <a:fld id="{A28BBB6F-3066-474E-B681-8149B2B28A87}" type="slidenum">
              <a:rPr lang="ru-RU" smtClean="0"/>
              <a:t>18</a:t>
            </a:fld>
            <a:endParaRPr lang="ru-RU"/>
          </a:p>
        </p:txBody>
      </p:sp>
    </p:spTree>
    <p:extLst>
      <p:ext uri="{BB962C8B-B14F-4D97-AF65-F5344CB8AC3E}">
        <p14:creationId xmlns:p14="http://schemas.microsoft.com/office/powerpoint/2010/main" val="613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B8551-7523-4DE8-B999-C6001D4D4CA7}"/>
              </a:ext>
            </a:extLst>
          </p:cNvPr>
          <p:cNvSpPr>
            <a:spLocks noGrp="1"/>
          </p:cNvSpPr>
          <p:nvPr>
            <p:ph type="title"/>
          </p:nvPr>
        </p:nvSpPr>
        <p:spPr>
          <a:xfrm>
            <a:off x="657045" y="97795"/>
            <a:ext cx="10515600" cy="980507"/>
          </a:xfrm>
        </p:spPr>
        <p:txBody>
          <a:bodyPr/>
          <a:lstStyle/>
          <a:p>
            <a:r>
              <a:rPr lang="en-US" dirty="0"/>
              <a:t>EF. Code First</a:t>
            </a:r>
            <a:endParaRPr lang="ru-RU" dirty="0"/>
          </a:p>
        </p:txBody>
      </p:sp>
      <p:sp>
        <p:nvSpPr>
          <p:cNvPr id="3" name="Объект 2">
            <a:extLst>
              <a:ext uri="{FF2B5EF4-FFF2-40B4-BE49-F238E27FC236}">
                <a16:creationId xmlns:a16="http://schemas.microsoft.com/office/drawing/2014/main" id="{232ADD89-A082-4F16-9947-2C1517AFD178}"/>
              </a:ext>
            </a:extLst>
          </p:cNvPr>
          <p:cNvSpPr>
            <a:spLocks noGrp="1"/>
          </p:cNvSpPr>
          <p:nvPr>
            <p:ph idx="1"/>
          </p:nvPr>
        </p:nvSpPr>
        <p:spPr>
          <a:xfrm>
            <a:off x="657045" y="940280"/>
            <a:ext cx="10515600" cy="5245310"/>
          </a:xfrm>
        </p:spPr>
        <p:txBody>
          <a:bodyPr>
            <a:normAutofit fontScale="92500" lnSpcReduction="10000"/>
          </a:bodyPr>
          <a:lstStyle/>
          <a:p>
            <a:r>
              <a:rPr lang="ru-RU" dirty="0"/>
              <a:t>Каждая сущность – отдельный класс.</a:t>
            </a:r>
          </a:p>
          <a:p>
            <a:r>
              <a:rPr lang="ru-RU" dirty="0"/>
              <a:t>EF требует, чтобы каждая описанная сущность имела идентификатор - ключевое поле (для объектов, которые </a:t>
            </a:r>
            <a:r>
              <a:rPr lang="ru-RU"/>
              <a:t>требуют обновления).</a:t>
            </a:r>
            <a:endParaRPr lang="ru-RU" dirty="0"/>
          </a:p>
          <a:p>
            <a:r>
              <a:rPr lang="ru-RU" dirty="0"/>
              <a:t>По умолчанию ключевое поле должно иметь название </a:t>
            </a:r>
            <a:r>
              <a:rPr lang="ru-RU" dirty="0" err="1"/>
              <a:t>Id</a:t>
            </a:r>
            <a:r>
              <a:rPr lang="ru-RU" dirty="0"/>
              <a:t> или </a:t>
            </a:r>
            <a:r>
              <a:rPr lang="ru-RU" dirty="0" err="1"/>
              <a:t>ИмяСущностиId</a:t>
            </a:r>
            <a:r>
              <a:rPr lang="ru-RU" dirty="0"/>
              <a:t>, например, </a:t>
            </a:r>
            <a:r>
              <a:rPr lang="ru-RU" dirty="0" err="1"/>
              <a:t>StudentId</a:t>
            </a:r>
            <a:r>
              <a:rPr lang="ru-RU" dirty="0"/>
              <a:t> для сущности Student (можно переопределять). Составные ключи описываются отдельно.</a:t>
            </a:r>
          </a:p>
          <a:p>
            <a:endParaRPr lang="ru-RU" dirty="0"/>
          </a:p>
          <a:p>
            <a:pPr marL="457200" lvl="1" indent="0">
              <a:buNone/>
            </a:pPr>
            <a:r>
              <a:rPr lang="en-US" sz="2700" b="0" i="0" dirty="0">
                <a:solidFill>
                  <a:srgbClr val="0000FF"/>
                </a:solidFill>
                <a:effectLst/>
                <a:latin typeface="SFTT1000"/>
              </a:rPr>
              <a:t>public class </a:t>
            </a:r>
            <a:r>
              <a:rPr lang="en-US" sz="2700" b="0" i="0" dirty="0">
                <a:solidFill>
                  <a:srgbClr val="2B91B0"/>
                </a:solidFill>
                <a:effectLst/>
                <a:latin typeface="SFTT1000"/>
              </a:rPr>
              <a:t>Student</a:t>
            </a:r>
            <a:br>
              <a:rPr lang="en-US" sz="2700" b="0" i="0" dirty="0">
                <a:solidFill>
                  <a:srgbClr val="2B91B0"/>
                </a:solidFill>
                <a:effectLst/>
                <a:latin typeface="SFTT1000"/>
              </a:rPr>
            </a:br>
            <a:r>
              <a:rPr lang="en-US" sz="2700" b="0" i="0" dirty="0">
                <a:solidFill>
                  <a:srgbClr val="000000"/>
                </a:solidFill>
                <a:effectLst/>
                <a:latin typeface="SFTT1000"/>
              </a:rPr>
              <a:t>{</a:t>
            </a:r>
            <a:br>
              <a:rPr lang="en-US" sz="2700" b="0" i="0" dirty="0">
                <a:solidFill>
                  <a:srgbClr val="000000"/>
                </a:solidFill>
                <a:effectLst/>
                <a:latin typeface="SFTT1000"/>
              </a:rPr>
            </a:br>
            <a:r>
              <a:rPr lang="ru-RU" sz="2700" b="0" i="0" dirty="0">
                <a:solidFill>
                  <a:srgbClr val="000000"/>
                </a:solidFill>
                <a:effectLst/>
                <a:latin typeface="SFTT1000"/>
              </a:rPr>
              <a:t>     </a:t>
            </a:r>
            <a:r>
              <a:rPr lang="en-US" sz="2700" b="0" i="0" dirty="0">
                <a:solidFill>
                  <a:srgbClr val="008000"/>
                </a:solidFill>
                <a:effectLst/>
                <a:latin typeface="SFTT1000"/>
              </a:rPr>
              <a:t>//</a:t>
            </a:r>
            <a:r>
              <a:rPr lang="ru-RU" sz="2700" b="0" i="0" dirty="0">
                <a:solidFill>
                  <a:srgbClr val="008000"/>
                </a:solidFill>
                <a:effectLst/>
                <a:latin typeface="SFTT1000"/>
              </a:rPr>
              <a:t>задаем ключевое поле:</a:t>
            </a:r>
            <a:br>
              <a:rPr lang="ru-RU" sz="2700" b="0" i="0" dirty="0">
                <a:solidFill>
                  <a:srgbClr val="008000"/>
                </a:solidFill>
                <a:effectLst/>
                <a:latin typeface="SFTT1000"/>
              </a:rPr>
            </a:br>
            <a:r>
              <a:rPr lang="ru-RU" sz="2700" b="0" i="0" dirty="0">
                <a:solidFill>
                  <a:srgbClr val="008000"/>
                </a:solidFill>
                <a:effectLst/>
                <a:latin typeface="SFTT1000"/>
              </a:rPr>
              <a:t>     </a:t>
            </a:r>
            <a:r>
              <a:rPr lang="en-US" sz="2700" b="0" i="0" dirty="0">
                <a:solidFill>
                  <a:srgbClr val="0000FF"/>
                </a:solidFill>
                <a:effectLst/>
                <a:latin typeface="SFTT1000"/>
              </a:rPr>
              <a:t>public </a:t>
            </a:r>
            <a:r>
              <a:rPr lang="en-US" sz="2700" b="0" i="0" dirty="0">
                <a:solidFill>
                  <a:srgbClr val="2B91B0"/>
                </a:solidFill>
                <a:effectLst/>
                <a:latin typeface="SFTT1000"/>
              </a:rPr>
              <a:t>int </a:t>
            </a:r>
            <a:r>
              <a:rPr lang="en-US" sz="2700" b="0" i="0" dirty="0">
                <a:solidFill>
                  <a:srgbClr val="000000"/>
                </a:solidFill>
                <a:effectLst/>
                <a:latin typeface="SFTT1000"/>
              </a:rPr>
              <a:t>Id { </a:t>
            </a:r>
            <a:r>
              <a:rPr lang="en-US" sz="2700" b="0" i="0" dirty="0" err="1">
                <a:solidFill>
                  <a:srgbClr val="0000FF"/>
                </a:solidFill>
                <a:effectLst/>
                <a:latin typeface="SFTT1000"/>
              </a:rPr>
              <a:t>get</a:t>
            </a:r>
            <a:r>
              <a:rPr lang="en-US" sz="2700" b="0" i="0" dirty="0" err="1">
                <a:solidFill>
                  <a:srgbClr val="000000"/>
                </a:solidFill>
                <a:effectLst/>
                <a:latin typeface="SFTT1000"/>
              </a:rPr>
              <a:t>;</a:t>
            </a:r>
            <a:r>
              <a:rPr lang="en-US" sz="2700" b="0" i="0" dirty="0" err="1">
                <a:solidFill>
                  <a:srgbClr val="0000FF"/>
                </a:solidFill>
                <a:effectLst/>
                <a:latin typeface="SFTT1000"/>
              </a:rPr>
              <a:t>set</a:t>
            </a:r>
            <a:r>
              <a:rPr lang="en-US" sz="2700" b="0" i="0" dirty="0">
                <a:solidFill>
                  <a:srgbClr val="000000"/>
                </a:solidFill>
                <a:effectLst/>
                <a:latin typeface="SFTT1000"/>
              </a:rPr>
              <a:t>; }</a:t>
            </a:r>
            <a:br>
              <a:rPr lang="en-US" sz="2700" b="0" i="0" dirty="0">
                <a:solidFill>
                  <a:srgbClr val="000000"/>
                </a:solidFill>
                <a:effectLst/>
                <a:latin typeface="SFTT1000"/>
              </a:rPr>
            </a:br>
            <a:r>
              <a:rPr lang="ru-RU" sz="2700" b="0" i="0" dirty="0">
                <a:solidFill>
                  <a:srgbClr val="000000"/>
                </a:solidFill>
                <a:effectLst/>
                <a:latin typeface="SFTT1000"/>
              </a:rPr>
              <a:t>     </a:t>
            </a:r>
            <a:r>
              <a:rPr lang="en-US" sz="2700" b="0" i="0" dirty="0">
                <a:solidFill>
                  <a:srgbClr val="0000FF"/>
                </a:solidFill>
                <a:effectLst/>
                <a:latin typeface="SFTT1000"/>
              </a:rPr>
              <a:t>public </a:t>
            </a:r>
            <a:r>
              <a:rPr lang="en-US" sz="2700" b="0" i="0" dirty="0">
                <a:solidFill>
                  <a:srgbClr val="2B91B0"/>
                </a:solidFill>
                <a:effectLst/>
                <a:latin typeface="SFTT1000"/>
              </a:rPr>
              <a:t>string </a:t>
            </a:r>
            <a:r>
              <a:rPr lang="en-US" sz="2700" b="0" i="0" dirty="0">
                <a:solidFill>
                  <a:srgbClr val="000000"/>
                </a:solidFill>
                <a:effectLst/>
                <a:latin typeface="SFTT1000"/>
              </a:rPr>
              <a:t>FirstName { </a:t>
            </a:r>
            <a:r>
              <a:rPr lang="en-US" sz="2700" b="0" i="0" dirty="0">
                <a:solidFill>
                  <a:srgbClr val="0000FF"/>
                </a:solidFill>
                <a:effectLst/>
                <a:latin typeface="SFTT1000"/>
              </a:rPr>
              <a:t>get</a:t>
            </a:r>
            <a:r>
              <a:rPr lang="en-US" sz="2700" b="0" i="0" dirty="0">
                <a:solidFill>
                  <a:srgbClr val="000000"/>
                </a:solidFill>
                <a:effectLst/>
                <a:latin typeface="SFTT1000"/>
              </a:rPr>
              <a:t>; </a:t>
            </a:r>
            <a:r>
              <a:rPr lang="en-US" sz="2700" b="0" i="0" dirty="0">
                <a:solidFill>
                  <a:srgbClr val="0000FF"/>
                </a:solidFill>
                <a:effectLst/>
                <a:latin typeface="SFTT1000"/>
              </a:rPr>
              <a:t>set</a:t>
            </a:r>
            <a:r>
              <a:rPr lang="en-US" sz="2700" b="0" i="0" dirty="0">
                <a:solidFill>
                  <a:srgbClr val="000000"/>
                </a:solidFill>
                <a:effectLst/>
                <a:latin typeface="SFTT1000"/>
              </a:rPr>
              <a:t>; }</a:t>
            </a:r>
            <a:br>
              <a:rPr lang="en-US" sz="2700" b="0" i="0" dirty="0">
                <a:solidFill>
                  <a:srgbClr val="000000"/>
                </a:solidFill>
                <a:effectLst/>
                <a:latin typeface="SFTT1000"/>
              </a:rPr>
            </a:br>
            <a:r>
              <a:rPr lang="ru-RU" sz="2700" b="0" i="0" dirty="0">
                <a:solidFill>
                  <a:srgbClr val="000000"/>
                </a:solidFill>
                <a:effectLst/>
                <a:latin typeface="SFTT1000"/>
              </a:rPr>
              <a:t>     </a:t>
            </a:r>
            <a:r>
              <a:rPr lang="en-US" sz="2700" b="0" i="0" dirty="0">
                <a:solidFill>
                  <a:srgbClr val="0000FF"/>
                </a:solidFill>
                <a:effectLst/>
                <a:latin typeface="SFTT1000"/>
              </a:rPr>
              <a:t>public </a:t>
            </a:r>
            <a:r>
              <a:rPr lang="en-US" sz="2700" b="0" i="0" dirty="0">
                <a:solidFill>
                  <a:srgbClr val="2B91B0"/>
                </a:solidFill>
                <a:effectLst/>
                <a:latin typeface="SFTT1000"/>
              </a:rPr>
              <a:t>string </a:t>
            </a:r>
            <a:r>
              <a:rPr lang="en-US" sz="2700" b="0" i="0" dirty="0" err="1">
                <a:solidFill>
                  <a:srgbClr val="000000"/>
                </a:solidFill>
                <a:effectLst/>
                <a:latin typeface="SFTT1000"/>
              </a:rPr>
              <a:t>LastName</a:t>
            </a:r>
            <a:r>
              <a:rPr lang="en-US" sz="2700" b="0" i="0" dirty="0">
                <a:solidFill>
                  <a:srgbClr val="000000"/>
                </a:solidFill>
                <a:effectLst/>
                <a:latin typeface="SFTT1000"/>
              </a:rPr>
              <a:t> { </a:t>
            </a:r>
            <a:r>
              <a:rPr lang="en-US" sz="2700" b="0" i="0" dirty="0">
                <a:solidFill>
                  <a:srgbClr val="0000FF"/>
                </a:solidFill>
                <a:effectLst/>
                <a:latin typeface="SFTT1000"/>
              </a:rPr>
              <a:t>get</a:t>
            </a:r>
            <a:r>
              <a:rPr lang="en-US" sz="2700" b="0" i="0" dirty="0">
                <a:solidFill>
                  <a:srgbClr val="000000"/>
                </a:solidFill>
                <a:effectLst/>
                <a:latin typeface="SFTT1000"/>
              </a:rPr>
              <a:t>; </a:t>
            </a:r>
            <a:r>
              <a:rPr lang="en-US" sz="2700" b="0" i="0" dirty="0">
                <a:solidFill>
                  <a:srgbClr val="0000FF"/>
                </a:solidFill>
                <a:effectLst/>
                <a:latin typeface="SFTT1000"/>
              </a:rPr>
              <a:t>set</a:t>
            </a:r>
            <a:r>
              <a:rPr lang="en-US" sz="2700" b="0" i="0" dirty="0">
                <a:solidFill>
                  <a:srgbClr val="000000"/>
                </a:solidFill>
                <a:effectLst/>
                <a:latin typeface="SFTT1000"/>
              </a:rPr>
              <a:t>; }</a:t>
            </a:r>
            <a:br>
              <a:rPr lang="en-US" sz="2700" b="0" i="0" dirty="0">
                <a:solidFill>
                  <a:srgbClr val="000000"/>
                </a:solidFill>
                <a:effectLst/>
                <a:latin typeface="SFTT1000"/>
              </a:rPr>
            </a:br>
            <a:r>
              <a:rPr lang="ru-RU" sz="2700" b="0" i="0" dirty="0">
                <a:solidFill>
                  <a:srgbClr val="000000"/>
                </a:solidFill>
                <a:effectLst/>
                <a:latin typeface="SFTT1000"/>
              </a:rPr>
              <a:t>     </a:t>
            </a:r>
            <a:r>
              <a:rPr lang="en-US" sz="2700" b="0" i="0" dirty="0">
                <a:solidFill>
                  <a:srgbClr val="0000FF"/>
                </a:solidFill>
                <a:effectLst/>
                <a:latin typeface="SFTT1000"/>
              </a:rPr>
              <a:t>public </a:t>
            </a:r>
            <a:r>
              <a:rPr lang="en-US" sz="2700" b="0" i="0" dirty="0" err="1">
                <a:solidFill>
                  <a:srgbClr val="000000"/>
                </a:solidFill>
                <a:effectLst/>
                <a:latin typeface="SFTT1000"/>
              </a:rPr>
              <a:t>DateTime</a:t>
            </a:r>
            <a:r>
              <a:rPr lang="en-US" sz="2700" b="0" i="0" dirty="0">
                <a:solidFill>
                  <a:srgbClr val="000000"/>
                </a:solidFill>
                <a:effectLst/>
                <a:latin typeface="SFTT1000"/>
              </a:rPr>
              <a:t> </a:t>
            </a:r>
            <a:r>
              <a:rPr lang="en-US" sz="2700" b="0" i="0" dirty="0" err="1">
                <a:solidFill>
                  <a:srgbClr val="000000"/>
                </a:solidFill>
                <a:effectLst/>
                <a:latin typeface="SFTT1000"/>
              </a:rPr>
              <a:t>BirthDate</a:t>
            </a:r>
            <a:r>
              <a:rPr lang="en-US" sz="2700" b="0" i="0" dirty="0">
                <a:solidFill>
                  <a:srgbClr val="000000"/>
                </a:solidFill>
                <a:effectLst/>
                <a:latin typeface="SFTT1000"/>
              </a:rPr>
              <a:t> { </a:t>
            </a:r>
            <a:r>
              <a:rPr lang="en-US" sz="2700" b="0" i="0" dirty="0" err="1">
                <a:solidFill>
                  <a:srgbClr val="0000FF"/>
                </a:solidFill>
                <a:effectLst/>
                <a:latin typeface="SFTT1000"/>
              </a:rPr>
              <a:t>get</a:t>
            </a:r>
            <a:r>
              <a:rPr lang="en-US" sz="2700" b="0" i="0" dirty="0" err="1">
                <a:solidFill>
                  <a:srgbClr val="000000"/>
                </a:solidFill>
                <a:effectLst/>
                <a:latin typeface="SFTT1000"/>
              </a:rPr>
              <a:t>;</a:t>
            </a:r>
            <a:r>
              <a:rPr lang="en-US" sz="2700" b="0" i="0" dirty="0" err="1">
                <a:solidFill>
                  <a:srgbClr val="0000FF"/>
                </a:solidFill>
                <a:effectLst/>
                <a:latin typeface="SFTT1000"/>
              </a:rPr>
              <a:t>set</a:t>
            </a:r>
            <a:r>
              <a:rPr lang="en-US" sz="2700" b="0" i="0" dirty="0">
                <a:solidFill>
                  <a:srgbClr val="0000FF"/>
                </a:solidFill>
                <a:effectLst/>
                <a:latin typeface="SFTT1000"/>
              </a:rPr>
              <a:t>; </a:t>
            </a:r>
            <a:r>
              <a:rPr lang="en-US" sz="2700" b="0" i="0" dirty="0">
                <a:solidFill>
                  <a:srgbClr val="000000"/>
                </a:solidFill>
                <a:effectLst/>
                <a:latin typeface="SFTT1000"/>
              </a:rPr>
              <a:t>}</a:t>
            </a:r>
            <a:br>
              <a:rPr lang="en-US" sz="2700" b="0" i="0" dirty="0">
                <a:solidFill>
                  <a:srgbClr val="000000"/>
                </a:solidFill>
                <a:effectLst/>
                <a:latin typeface="SFTT1000"/>
              </a:rPr>
            </a:br>
            <a:r>
              <a:rPr lang="en-US" sz="2700" b="0" i="0" dirty="0">
                <a:solidFill>
                  <a:srgbClr val="000000"/>
                </a:solidFill>
                <a:effectLst/>
                <a:latin typeface="SFTT1000"/>
              </a:rPr>
              <a:t>}</a:t>
            </a:r>
            <a:endParaRPr lang="ru-RU" dirty="0"/>
          </a:p>
        </p:txBody>
      </p:sp>
    </p:spTree>
    <p:extLst>
      <p:ext uri="{BB962C8B-B14F-4D97-AF65-F5344CB8AC3E}">
        <p14:creationId xmlns:p14="http://schemas.microsoft.com/office/powerpoint/2010/main" val="265341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17826-DFCC-4A22-B1B0-F77A3BCC47C3}"/>
              </a:ext>
            </a:extLst>
          </p:cNvPr>
          <p:cNvSpPr>
            <a:spLocks noGrp="1"/>
          </p:cNvSpPr>
          <p:nvPr>
            <p:ph type="title"/>
          </p:nvPr>
        </p:nvSpPr>
        <p:spPr>
          <a:xfrm>
            <a:off x="838200" y="264086"/>
            <a:ext cx="10515600" cy="1325563"/>
          </a:xfrm>
        </p:spPr>
        <p:txBody>
          <a:bodyPr/>
          <a:lstStyle/>
          <a:p>
            <a:r>
              <a:rPr lang="ru-RU" dirty="0"/>
              <a:t>Структура курса</a:t>
            </a:r>
          </a:p>
        </p:txBody>
      </p:sp>
      <p:sp>
        <p:nvSpPr>
          <p:cNvPr id="3" name="Объект 2">
            <a:extLst>
              <a:ext uri="{FF2B5EF4-FFF2-40B4-BE49-F238E27FC236}">
                <a16:creationId xmlns:a16="http://schemas.microsoft.com/office/drawing/2014/main" id="{73C8E677-1F7B-457E-ABF6-D789D94FFFF0}"/>
              </a:ext>
            </a:extLst>
          </p:cNvPr>
          <p:cNvSpPr>
            <a:spLocks noGrp="1"/>
          </p:cNvSpPr>
          <p:nvPr>
            <p:ph idx="1"/>
          </p:nvPr>
        </p:nvSpPr>
        <p:spPr>
          <a:xfrm>
            <a:off x="838200" y="1589649"/>
            <a:ext cx="10515600" cy="5120640"/>
          </a:xfrm>
        </p:spPr>
        <p:txBody>
          <a:bodyPr>
            <a:normAutofit/>
          </a:bodyPr>
          <a:lstStyle/>
          <a:p>
            <a:r>
              <a:rPr lang="ru-RU" dirty="0"/>
              <a:t>10 лекций;</a:t>
            </a:r>
          </a:p>
          <a:p>
            <a:r>
              <a:rPr lang="ru-RU" dirty="0"/>
              <a:t>17 лабораторных;</a:t>
            </a:r>
          </a:p>
          <a:p>
            <a:r>
              <a:rPr lang="ru-RU" dirty="0"/>
              <a:t>Экзамен.</a:t>
            </a:r>
          </a:p>
        </p:txBody>
      </p:sp>
      <p:sp>
        <p:nvSpPr>
          <p:cNvPr id="4" name="Номер слайда 3">
            <a:extLst>
              <a:ext uri="{FF2B5EF4-FFF2-40B4-BE49-F238E27FC236}">
                <a16:creationId xmlns:a16="http://schemas.microsoft.com/office/drawing/2014/main" id="{6A09617E-38A3-4C5B-9746-E9B166FF6724}"/>
              </a:ext>
            </a:extLst>
          </p:cNvPr>
          <p:cNvSpPr>
            <a:spLocks noGrp="1"/>
          </p:cNvSpPr>
          <p:nvPr>
            <p:ph type="sldNum" sz="quarter" idx="12"/>
          </p:nvPr>
        </p:nvSpPr>
        <p:spPr/>
        <p:txBody>
          <a:bodyPr/>
          <a:lstStyle/>
          <a:p>
            <a:fld id="{A28BBB6F-3066-474E-B681-8149B2B28A87}" type="slidenum">
              <a:rPr lang="ru-RU" smtClean="0"/>
              <a:t>2</a:t>
            </a:fld>
            <a:endParaRPr lang="ru-RU"/>
          </a:p>
        </p:txBody>
      </p:sp>
    </p:spTree>
    <p:extLst>
      <p:ext uri="{BB962C8B-B14F-4D97-AF65-F5344CB8AC3E}">
        <p14:creationId xmlns:p14="http://schemas.microsoft.com/office/powerpoint/2010/main" val="343270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5F840-51BF-4E41-99D1-6AE6B2E0C1FA}"/>
              </a:ext>
            </a:extLst>
          </p:cNvPr>
          <p:cNvSpPr>
            <a:spLocks noGrp="1"/>
          </p:cNvSpPr>
          <p:nvPr>
            <p:ph type="title"/>
          </p:nvPr>
        </p:nvSpPr>
        <p:spPr>
          <a:xfrm>
            <a:off x="838200" y="365126"/>
            <a:ext cx="10515600" cy="1118618"/>
          </a:xfrm>
        </p:spPr>
        <p:txBody>
          <a:bodyPr/>
          <a:lstStyle/>
          <a:p>
            <a:r>
              <a:rPr lang="en-US" dirty="0"/>
              <a:t>EF. Code First</a:t>
            </a:r>
            <a:endParaRPr lang="ru-RU" dirty="0"/>
          </a:p>
        </p:txBody>
      </p:sp>
      <p:sp>
        <p:nvSpPr>
          <p:cNvPr id="3" name="Объект 2">
            <a:extLst>
              <a:ext uri="{FF2B5EF4-FFF2-40B4-BE49-F238E27FC236}">
                <a16:creationId xmlns:a16="http://schemas.microsoft.com/office/drawing/2014/main" id="{A96AF2F2-5BAB-49F6-9651-6887E5F089BA}"/>
              </a:ext>
            </a:extLst>
          </p:cNvPr>
          <p:cNvSpPr>
            <a:spLocks noGrp="1"/>
          </p:cNvSpPr>
          <p:nvPr>
            <p:ph idx="1"/>
          </p:nvPr>
        </p:nvSpPr>
        <p:spPr>
          <a:xfrm>
            <a:off x="838200" y="1337094"/>
            <a:ext cx="10515600" cy="4839869"/>
          </a:xfrm>
        </p:spPr>
        <p:txBody>
          <a:bodyPr>
            <a:normAutofit lnSpcReduction="10000"/>
          </a:bodyPr>
          <a:lstStyle/>
          <a:p>
            <a:r>
              <a:rPr lang="ru-RU" sz="2600" b="0" i="0" dirty="0">
                <a:solidFill>
                  <a:srgbClr val="000000"/>
                </a:solidFill>
                <a:effectLst/>
                <a:latin typeface="SFRM1200"/>
              </a:rPr>
              <a:t>Когда класс создан, он должен быть включен в контекст, для этого необходимо объявить набор данных (DbSet) объектов этого типа в классе контекста, например:</a:t>
            </a:r>
            <a:r>
              <a:rPr lang="ru-RU" sz="2600" dirty="0"/>
              <a:t> </a:t>
            </a:r>
            <a:br>
              <a:rPr lang="ru-RU" sz="2600" dirty="0"/>
            </a:br>
            <a:endParaRPr lang="ru-RU" sz="2600" dirty="0"/>
          </a:p>
          <a:p>
            <a:pPr marL="0" indent="0">
              <a:buNone/>
            </a:pPr>
            <a:r>
              <a:rPr lang="en-US" sz="2400" b="0" i="0" dirty="0">
                <a:solidFill>
                  <a:srgbClr val="0000FF"/>
                </a:solidFill>
                <a:effectLst/>
                <a:latin typeface="SFTT1000"/>
              </a:rPr>
              <a:t>public class </a:t>
            </a:r>
            <a:r>
              <a:rPr lang="en-US" sz="2400" dirty="0">
                <a:solidFill>
                  <a:srgbClr val="2B91AF"/>
                </a:solidFill>
                <a:latin typeface="Consolas" panose="020B0609020204030204" pitchFamily="49" charset="0"/>
              </a:rPr>
              <a:t>UniverDataModel</a:t>
            </a:r>
            <a:r>
              <a:rPr lang="en-US" sz="2400" b="0" i="0" dirty="0">
                <a:solidFill>
                  <a:srgbClr val="2B91B0"/>
                </a:solidFill>
                <a:effectLst/>
                <a:latin typeface="SFTT1000"/>
              </a:rPr>
              <a:t> </a:t>
            </a:r>
            <a:r>
              <a:rPr lang="en-US" sz="2400" b="0" i="0" dirty="0">
                <a:solidFill>
                  <a:srgbClr val="000000"/>
                </a:solidFill>
                <a:effectLst/>
                <a:latin typeface="SFTT1000"/>
              </a:rPr>
              <a:t>: </a:t>
            </a:r>
            <a:r>
              <a:rPr lang="en-US" sz="2400" b="0" i="0" dirty="0" err="1">
                <a:solidFill>
                  <a:srgbClr val="000000"/>
                </a:solidFill>
                <a:effectLst/>
                <a:latin typeface="SFTT1000"/>
              </a:rPr>
              <a:t>DbContext</a:t>
            </a:r>
            <a:br>
              <a:rPr lang="en-US" sz="2400" b="0" i="0" dirty="0">
                <a:solidFill>
                  <a:srgbClr val="000000"/>
                </a:solidFill>
                <a:effectLst/>
                <a:latin typeface="SFTT1000"/>
              </a:rPr>
            </a:br>
            <a:r>
              <a:rPr lang="en-US" sz="2400" b="0" i="0" dirty="0">
                <a:solidFill>
                  <a:srgbClr val="000000"/>
                </a:solidFill>
                <a:effectLst/>
                <a:latin typeface="SFTT1000"/>
              </a:rPr>
              <a:t>{</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FF"/>
                </a:solidFill>
                <a:effectLst/>
                <a:latin typeface="SFTT1000"/>
              </a:rPr>
              <a:t>public </a:t>
            </a:r>
            <a:r>
              <a:rPr lang="en-US" sz="2400" dirty="0">
                <a:solidFill>
                  <a:srgbClr val="2B91AF"/>
                </a:solidFill>
                <a:latin typeface="Consolas" panose="020B0609020204030204" pitchFamily="49" charset="0"/>
              </a:rPr>
              <a:t>UniverDataModel</a:t>
            </a:r>
            <a:r>
              <a:rPr lang="en-US" sz="2400" b="0" i="0" dirty="0">
                <a:solidFill>
                  <a:srgbClr val="000000"/>
                </a:solidFill>
                <a:effectLst/>
                <a:latin typeface="SFTT1000"/>
              </a:rPr>
              <a:t>()</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00"/>
                </a:solidFill>
                <a:effectLst/>
                <a:latin typeface="SFTT1000"/>
              </a:rPr>
              <a:t>: </a:t>
            </a:r>
            <a:r>
              <a:rPr lang="en-US" sz="2400" b="0" i="0" dirty="0">
                <a:solidFill>
                  <a:srgbClr val="0000FF"/>
                </a:solidFill>
                <a:effectLst/>
                <a:latin typeface="SFTT1000"/>
              </a:rPr>
              <a:t>base</a:t>
            </a:r>
            <a:r>
              <a:rPr lang="en-US" sz="2400" b="0" i="0" dirty="0">
                <a:solidFill>
                  <a:srgbClr val="000000"/>
                </a:solidFill>
                <a:effectLst/>
                <a:latin typeface="SFTT1000"/>
              </a:rPr>
              <a:t>(</a:t>
            </a:r>
            <a:r>
              <a:rPr lang="en-US" sz="2400" b="0" i="0" dirty="0">
                <a:solidFill>
                  <a:srgbClr val="A31414"/>
                </a:solidFill>
                <a:effectLst/>
                <a:latin typeface="SFTT1000"/>
              </a:rPr>
              <a:t>"name=Univer</a:t>
            </a:r>
            <a:r>
              <a:rPr lang="en-US" sz="2400" dirty="0">
                <a:solidFill>
                  <a:srgbClr val="A31414"/>
                </a:solidFill>
                <a:latin typeface="SFTT1000"/>
              </a:rPr>
              <a:t>Data</a:t>
            </a:r>
            <a:r>
              <a:rPr lang="en-US" sz="2400" b="0" i="0" dirty="0">
                <a:solidFill>
                  <a:srgbClr val="A31414"/>
                </a:solidFill>
                <a:effectLst/>
                <a:latin typeface="SFTT1000"/>
              </a:rPr>
              <a:t>Model"</a:t>
            </a:r>
            <a:r>
              <a:rPr lang="en-US" sz="2400" b="0" i="0" dirty="0">
                <a:solidFill>
                  <a:srgbClr val="000000"/>
                </a:solidFill>
                <a:effectLst/>
                <a:latin typeface="SFTT1000"/>
              </a:rPr>
              <a:t>)</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00"/>
                </a:solidFill>
                <a:effectLst/>
                <a:latin typeface="SFTT1000"/>
              </a:rPr>
              <a:t>{}</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8000"/>
                </a:solidFill>
                <a:effectLst/>
                <a:latin typeface="SFTT1000"/>
              </a:rPr>
              <a:t>//</a:t>
            </a:r>
            <a:r>
              <a:rPr lang="ru-RU" sz="2400" b="0" i="0" dirty="0">
                <a:solidFill>
                  <a:srgbClr val="008000"/>
                </a:solidFill>
                <a:effectLst/>
                <a:latin typeface="SFTT1000"/>
              </a:rPr>
              <a:t>добавляем в контекст набор данных для хранения студентов</a:t>
            </a:r>
            <a:br>
              <a:rPr lang="ru-RU" sz="2400" b="0" i="0" dirty="0">
                <a:solidFill>
                  <a:srgbClr val="008000"/>
                </a:solidFill>
                <a:effectLst/>
                <a:latin typeface="SFTT1000"/>
              </a:rPr>
            </a:br>
            <a:r>
              <a:rPr lang="ru-RU" sz="2400" b="0" i="0" dirty="0">
                <a:solidFill>
                  <a:srgbClr val="008000"/>
                </a:solidFill>
                <a:effectLst/>
                <a:latin typeface="SFTT1000"/>
              </a:rPr>
              <a:t>   //теперь созданная БД будет содержать таблицу </a:t>
            </a:r>
            <a:r>
              <a:rPr lang="en-US" sz="2400" b="0" i="0" dirty="0">
                <a:solidFill>
                  <a:srgbClr val="008000"/>
                </a:solidFill>
                <a:effectLst/>
                <a:latin typeface="SFTT1000"/>
              </a:rPr>
              <a:t>Students </a:t>
            </a:r>
            <a:r>
              <a:rPr lang="ru-RU" sz="2400" b="0" i="0" dirty="0">
                <a:solidFill>
                  <a:srgbClr val="008000"/>
                </a:solidFill>
                <a:effectLst/>
                <a:latin typeface="SFTT1000"/>
              </a:rPr>
              <a:t>с описанными  выше полями:</a:t>
            </a:r>
            <a:br>
              <a:rPr lang="ru-RU" sz="2400" b="0" i="0" dirty="0">
                <a:solidFill>
                  <a:srgbClr val="008000"/>
                </a:solidFill>
                <a:effectLst/>
                <a:latin typeface="SFTT1000"/>
              </a:rPr>
            </a:br>
            <a:r>
              <a:rPr lang="ru-RU" sz="2400" b="0" i="0" dirty="0">
                <a:solidFill>
                  <a:srgbClr val="008000"/>
                </a:solidFill>
                <a:effectLst/>
                <a:latin typeface="SFTT1000"/>
              </a:rPr>
              <a:t>   </a:t>
            </a:r>
            <a:r>
              <a:rPr lang="en-US" sz="2400" b="0" i="0" dirty="0">
                <a:solidFill>
                  <a:srgbClr val="0000FF"/>
                </a:solidFill>
                <a:effectLst/>
                <a:latin typeface="SFTT1000"/>
              </a:rPr>
              <a:t>public virtual </a:t>
            </a:r>
            <a:r>
              <a:rPr lang="en-US" sz="2400" b="0" i="0" dirty="0">
                <a:solidFill>
                  <a:srgbClr val="000000"/>
                </a:solidFill>
                <a:effectLst/>
                <a:latin typeface="SFTT1000"/>
              </a:rPr>
              <a:t>DbSet&lt;Student&gt; Students { </a:t>
            </a:r>
            <a:r>
              <a:rPr lang="en-US" sz="2400" b="0" i="0" dirty="0">
                <a:solidFill>
                  <a:srgbClr val="0000FF"/>
                </a:solidFill>
                <a:effectLst/>
                <a:latin typeface="SFTT1000"/>
              </a:rPr>
              <a:t>get</a:t>
            </a:r>
            <a:r>
              <a:rPr lang="en-US" sz="2400" b="0" i="0" dirty="0">
                <a:solidFill>
                  <a:srgbClr val="000000"/>
                </a:solidFill>
                <a:effectLst/>
                <a:latin typeface="SFTT1000"/>
              </a:rPr>
              <a:t>; </a:t>
            </a:r>
            <a:r>
              <a:rPr lang="en-US" sz="2400" b="0" i="0" dirty="0">
                <a:solidFill>
                  <a:srgbClr val="0000FF"/>
                </a:solidFill>
                <a:effectLst/>
                <a:latin typeface="SFTT1000"/>
              </a:rPr>
              <a:t>set</a:t>
            </a:r>
            <a:r>
              <a:rPr lang="en-US" sz="2400" b="0" i="0" dirty="0">
                <a:solidFill>
                  <a:srgbClr val="000000"/>
                </a:solidFill>
                <a:effectLst/>
                <a:latin typeface="SFTT1000"/>
              </a:rPr>
              <a:t>; }</a:t>
            </a:r>
            <a:br>
              <a:rPr lang="en-US" sz="2400" b="0" i="0" dirty="0">
                <a:solidFill>
                  <a:srgbClr val="000000"/>
                </a:solidFill>
                <a:effectLst/>
                <a:latin typeface="SFTT1000"/>
              </a:rPr>
            </a:br>
            <a:endParaRPr lang="ru-RU" sz="2400" b="0" i="0" dirty="0">
              <a:solidFill>
                <a:srgbClr val="000000"/>
              </a:solidFill>
              <a:effectLst/>
              <a:latin typeface="SFTT1000"/>
            </a:endParaRPr>
          </a:p>
          <a:p>
            <a:pPr marL="0" indent="0">
              <a:buNone/>
            </a:pPr>
            <a:r>
              <a:rPr lang="en-US" sz="2400" b="0" i="0" dirty="0">
                <a:solidFill>
                  <a:srgbClr val="000000"/>
                </a:solidFill>
                <a:effectLst/>
                <a:latin typeface="SFTT1000"/>
              </a:rPr>
              <a:t>}</a:t>
            </a:r>
            <a:endParaRPr lang="ru-RU" sz="3600" dirty="0"/>
          </a:p>
        </p:txBody>
      </p:sp>
    </p:spTree>
    <p:extLst>
      <p:ext uri="{BB962C8B-B14F-4D97-AF65-F5344CB8AC3E}">
        <p14:creationId xmlns:p14="http://schemas.microsoft.com/office/powerpoint/2010/main" val="145570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9E08779-D36D-49C4-9A2B-F17E89B101A4}"/>
              </a:ext>
            </a:extLst>
          </p:cNvPr>
          <p:cNvSpPr>
            <a:spLocks noGrp="1"/>
          </p:cNvSpPr>
          <p:nvPr>
            <p:ph idx="1"/>
          </p:nvPr>
        </p:nvSpPr>
        <p:spPr>
          <a:xfrm>
            <a:off x="674298" y="241540"/>
            <a:ext cx="11618344" cy="6460227"/>
          </a:xfrm>
        </p:spPr>
        <p:txBody>
          <a:bodyPr>
            <a:noAutofit/>
          </a:bodyPr>
          <a:lstStyle/>
          <a:p>
            <a:pPr marL="0" indent="0">
              <a:buNone/>
            </a:pPr>
            <a:r>
              <a:rPr lang="en-US" sz="2200" dirty="0">
                <a:solidFill>
                  <a:srgbClr val="000000"/>
                </a:solidFill>
                <a:latin typeface="Cascadia Mono" panose="020B0609020000020004" pitchFamily="49" charset="0"/>
              </a:rPr>
              <a:t>UniverDataModel model = </a:t>
            </a:r>
            <a:r>
              <a:rPr lang="en-US" sz="2200" dirty="0">
                <a:solidFill>
                  <a:srgbClr val="0000FF"/>
                </a:solidFill>
                <a:latin typeface="Cascadia Mono" panose="020B0609020000020004" pitchFamily="49" charset="0"/>
              </a:rPr>
              <a:t>new</a:t>
            </a:r>
            <a:r>
              <a:rPr lang="en-US" sz="2200" dirty="0">
                <a:solidFill>
                  <a:srgbClr val="000000"/>
                </a:solidFill>
                <a:latin typeface="Cascadia Mono" panose="020B0609020000020004" pitchFamily="49" charset="0"/>
              </a:rPr>
              <a:t> UniverDataModel();</a:t>
            </a:r>
          </a:p>
          <a:p>
            <a:pPr marL="0" indent="0">
              <a:buNone/>
            </a:pPr>
            <a:r>
              <a:rPr lang="nn-NO" sz="2200" dirty="0">
                <a:solidFill>
                  <a:srgbClr val="0000FF"/>
                </a:solidFill>
                <a:latin typeface="Cascadia Mono" panose="020B0609020000020004" pitchFamily="49" charset="0"/>
              </a:rPr>
              <a:t>var</a:t>
            </a:r>
            <a:r>
              <a:rPr lang="nn-NO" sz="2200" dirty="0">
                <a:solidFill>
                  <a:srgbClr val="000000"/>
                </a:solidFill>
                <a:latin typeface="Cascadia Mono" panose="020B0609020000020004" pitchFamily="49" charset="0"/>
              </a:rPr>
              <a:t> students = model.Students.ToArray();</a:t>
            </a:r>
          </a:p>
          <a:p>
            <a:pPr marL="0" indent="0">
              <a:buNone/>
            </a:pPr>
            <a:r>
              <a:rPr lang="nn-NO" sz="2200" dirty="0">
                <a:solidFill>
                  <a:srgbClr val="000000"/>
                </a:solidFill>
                <a:latin typeface="Cascadia Mono" panose="020B0609020000020004" pitchFamily="49" charset="0"/>
              </a:rPr>
              <a:t>//</a:t>
            </a:r>
            <a:r>
              <a:rPr lang="ru-RU" sz="2200" dirty="0">
                <a:solidFill>
                  <a:srgbClr val="000000"/>
                </a:solidFill>
                <a:latin typeface="Cascadia Mono" panose="020B0609020000020004" pitchFamily="49" charset="0"/>
              </a:rPr>
              <a:t>вывод всех студентов на консоль:</a:t>
            </a:r>
            <a:endParaRPr lang="nn-NO" sz="2200" dirty="0">
              <a:solidFill>
                <a:srgbClr val="000000"/>
              </a:solidFill>
              <a:latin typeface="Cascadia Mono" panose="020B0609020000020004" pitchFamily="49" charset="0"/>
            </a:endParaRPr>
          </a:p>
          <a:p>
            <a:pPr marL="0" indent="0">
              <a:buNone/>
            </a:pPr>
            <a:r>
              <a:rPr lang="en-US" sz="2200" dirty="0">
                <a:solidFill>
                  <a:srgbClr val="0000FF"/>
                </a:solidFill>
                <a:latin typeface="Cascadia Mono" panose="020B0609020000020004" pitchFamily="49" charset="0"/>
              </a:rPr>
              <a:t>foreach</a:t>
            </a:r>
            <a:r>
              <a:rPr lang="en-US" sz="2200" dirty="0">
                <a:solidFill>
                  <a:srgbClr val="000000"/>
                </a:solidFill>
                <a:latin typeface="Cascadia Mono" panose="020B0609020000020004" pitchFamily="49" charset="0"/>
              </a:rPr>
              <a:t>(var s </a:t>
            </a:r>
            <a:r>
              <a:rPr lang="en-US" sz="2200" dirty="0">
                <a:solidFill>
                  <a:srgbClr val="0000FF"/>
                </a:solidFill>
                <a:latin typeface="Cascadia Mono" panose="020B0609020000020004" pitchFamily="49" charset="0"/>
              </a:rPr>
              <a:t>in</a:t>
            </a:r>
            <a:r>
              <a:rPr lang="en-US" sz="2200" dirty="0">
                <a:solidFill>
                  <a:srgbClr val="000000"/>
                </a:solidFill>
                <a:latin typeface="Cascadia Mono" panose="020B0609020000020004" pitchFamily="49" charset="0"/>
              </a:rPr>
              <a:t> students) { </a:t>
            </a:r>
          </a:p>
          <a:p>
            <a:pPr marL="0" indent="0">
              <a:buNone/>
            </a:pPr>
            <a:r>
              <a:rPr lang="en-US" sz="2200" dirty="0">
                <a:solidFill>
                  <a:srgbClr val="000000"/>
                </a:solidFill>
                <a:latin typeface="Cascadia Mono" panose="020B0609020000020004" pitchFamily="49" charset="0"/>
              </a:rPr>
              <a:t>  </a:t>
            </a:r>
            <a:r>
              <a:rPr lang="en-US" sz="2200" dirty="0" err="1">
                <a:solidFill>
                  <a:srgbClr val="000000"/>
                </a:solidFill>
                <a:latin typeface="Cascadia Mono" panose="020B0609020000020004" pitchFamily="49" charset="0"/>
              </a:rPr>
              <a:t>Console.WriteLine</a:t>
            </a:r>
            <a:r>
              <a:rPr lang="en-US" sz="2200" dirty="0">
                <a:solidFill>
                  <a:srgbClr val="000000"/>
                </a:solidFill>
                <a:latin typeface="Cascadia Mono" panose="020B0609020000020004" pitchFamily="49" charset="0"/>
              </a:rPr>
              <a:t>(</a:t>
            </a:r>
            <a:r>
              <a:rPr lang="en-US" sz="2200" dirty="0">
                <a:solidFill>
                  <a:srgbClr val="A31515"/>
                </a:solidFill>
                <a:latin typeface="Cascadia Mono" panose="020B0609020000020004" pitchFamily="49" charset="0"/>
              </a:rPr>
              <a:t>$"</a:t>
            </a:r>
            <a:r>
              <a:rPr lang="ru-RU" sz="2200" dirty="0">
                <a:solidFill>
                  <a:srgbClr val="A31515"/>
                </a:solidFill>
                <a:latin typeface="Cascadia Mono" panose="020B0609020000020004" pitchFamily="49" charset="0"/>
              </a:rPr>
              <a:t>Имя: </a:t>
            </a:r>
            <a:r>
              <a:rPr lang="ru-RU" sz="2200" dirty="0">
                <a:solidFill>
                  <a:srgbClr val="000000"/>
                </a:solidFill>
                <a:latin typeface="Cascadia Mono" panose="020B0609020000020004" pitchFamily="49" charset="0"/>
              </a:rPr>
              <a:t>{</a:t>
            </a:r>
            <a:r>
              <a:rPr lang="en-US" sz="2200" dirty="0" err="1">
                <a:solidFill>
                  <a:srgbClr val="000000"/>
                </a:solidFill>
                <a:latin typeface="Cascadia Mono" panose="020B0609020000020004" pitchFamily="49" charset="0"/>
              </a:rPr>
              <a:t>s.FirstName</a:t>
            </a:r>
            <a:r>
              <a:rPr lang="en-US" sz="2200" dirty="0">
                <a:solidFill>
                  <a:srgbClr val="000000"/>
                </a:solidFill>
                <a:latin typeface="Cascadia Mono" panose="020B0609020000020004" pitchFamily="49" charset="0"/>
              </a:rPr>
              <a:t>}</a:t>
            </a:r>
            <a:r>
              <a:rPr lang="en-US" sz="2200" dirty="0">
                <a:solidFill>
                  <a:srgbClr val="A31515"/>
                </a:solidFill>
                <a:latin typeface="Cascadia Mono" panose="020B0609020000020004" pitchFamily="49" charset="0"/>
              </a:rPr>
              <a:t>, </a:t>
            </a:r>
            <a:r>
              <a:rPr lang="ru-RU" sz="2200" dirty="0">
                <a:solidFill>
                  <a:srgbClr val="A31515"/>
                </a:solidFill>
                <a:latin typeface="Cascadia Mono" panose="020B0609020000020004" pitchFamily="49" charset="0"/>
              </a:rPr>
              <a:t>фамилия: </a:t>
            </a:r>
            <a:r>
              <a:rPr lang="en-US" sz="2200" dirty="0" err="1">
                <a:solidFill>
                  <a:srgbClr val="000000"/>
                </a:solidFill>
                <a:latin typeface="Cascadia Mono" panose="020B0609020000020004" pitchFamily="49" charset="0"/>
              </a:rPr>
              <a:t>s.LastName</a:t>
            </a:r>
            <a:r>
              <a:rPr lang="en-US" sz="2200" dirty="0">
                <a:solidFill>
                  <a:srgbClr val="000000"/>
                </a:solidFill>
                <a:latin typeface="Cascadia Mono" panose="020B0609020000020004" pitchFamily="49" charset="0"/>
              </a:rPr>
              <a:t>}</a:t>
            </a:r>
            <a:r>
              <a:rPr lang="en-US" sz="2200" dirty="0">
                <a:solidFill>
                  <a:srgbClr val="A31515"/>
                </a:solidFill>
                <a:latin typeface="Cascadia Mono" panose="020B0609020000020004" pitchFamily="49" charset="0"/>
              </a:rPr>
              <a:t>"</a:t>
            </a:r>
            <a:r>
              <a:rPr lang="en-US" sz="2200" dirty="0">
                <a:solidFill>
                  <a:srgbClr val="000000"/>
                </a:solidFill>
                <a:latin typeface="Cascadia Mono" panose="020B0609020000020004" pitchFamily="49" charset="0"/>
              </a:rPr>
              <a:t>);</a:t>
            </a:r>
          </a:p>
          <a:p>
            <a:pPr marL="0" indent="0">
              <a:buNone/>
            </a:pPr>
            <a:r>
              <a:rPr lang="ru-RU" sz="2200" dirty="0">
                <a:solidFill>
                  <a:srgbClr val="000000"/>
                </a:solidFill>
                <a:latin typeface="Cascadia Mono" panose="020B0609020000020004" pitchFamily="49" charset="0"/>
              </a:rPr>
              <a:t>}</a:t>
            </a:r>
            <a:endParaRPr lang="en-US" sz="2200" dirty="0">
              <a:solidFill>
                <a:srgbClr val="000000"/>
              </a:solidFill>
              <a:latin typeface="Cascadia Mono" panose="020B0609020000020004" pitchFamily="49" charset="0"/>
            </a:endParaRPr>
          </a:p>
          <a:p>
            <a:pPr marL="0" indent="0">
              <a:buNone/>
            </a:pPr>
            <a:r>
              <a:rPr lang="en-US" sz="2200" dirty="0" err="1">
                <a:solidFill>
                  <a:srgbClr val="000000"/>
                </a:solidFill>
                <a:latin typeface="Cascadia Mono" panose="020B0609020000020004" pitchFamily="49" charset="0"/>
              </a:rPr>
              <a:t>model.Students.Add</a:t>
            </a:r>
            <a:r>
              <a:rPr lang="en-US" sz="2200" dirty="0">
                <a:solidFill>
                  <a:srgbClr val="000000"/>
                </a:solidFill>
                <a:latin typeface="Cascadia Mono" panose="020B0609020000020004" pitchFamily="49" charset="0"/>
              </a:rPr>
              <a:t>(new Student()</a:t>
            </a:r>
            <a:r>
              <a:rPr lang="ru-RU" sz="2200" dirty="0">
                <a:solidFill>
                  <a:srgbClr val="000000"/>
                </a:solidFill>
                <a:latin typeface="Cascadia Mono" panose="020B0609020000020004" pitchFamily="49" charset="0"/>
              </a:rPr>
              <a:t>  </a:t>
            </a:r>
            <a:r>
              <a:rPr lang="en-US" sz="2200" dirty="0">
                <a:solidFill>
                  <a:srgbClr val="000000"/>
                </a:solidFill>
                <a:latin typeface="Cascadia Mono" panose="020B0609020000020004" pitchFamily="49" charset="0"/>
              </a:rPr>
              <a:t>//</a:t>
            </a:r>
            <a:r>
              <a:rPr lang="ru-RU" sz="2200" dirty="0">
                <a:solidFill>
                  <a:srgbClr val="000000"/>
                </a:solidFill>
                <a:latin typeface="Cascadia Mono" panose="020B0609020000020004" pitchFamily="49" charset="0"/>
              </a:rPr>
              <a:t>добавление нового студента</a:t>
            </a:r>
            <a:endParaRPr lang="en-US" sz="2200" dirty="0">
              <a:solidFill>
                <a:srgbClr val="000000"/>
              </a:solidFill>
              <a:latin typeface="Cascadia Mono" panose="020B0609020000020004" pitchFamily="49" charset="0"/>
            </a:endParaRPr>
          </a:p>
          <a:p>
            <a:pPr marL="0" indent="0">
              <a:buNone/>
            </a:pPr>
            <a:r>
              <a:rPr lang="en-US" sz="2200" dirty="0">
                <a:solidFill>
                  <a:srgbClr val="000000"/>
                </a:solidFill>
                <a:latin typeface="Cascadia Mono" panose="020B0609020000020004" pitchFamily="49" charset="0"/>
              </a:rPr>
              <a:t>{</a:t>
            </a:r>
          </a:p>
          <a:p>
            <a:pPr marL="457200" lvl="1" indent="0">
              <a:buNone/>
            </a:pPr>
            <a:r>
              <a:rPr lang="en-US" sz="2200" dirty="0">
                <a:solidFill>
                  <a:srgbClr val="000000"/>
                </a:solidFill>
                <a:latin typeface="Cascadia Mono" panose="020B0609020000020004" pitchFamily="49" charset="0"/>
              </a:rPr>
              <a:t>FirstName = "</a:t>
            </a:r>
            <a:r>
              <a:rPr lang="ru-RU" sz="2200" dirty="0">
                <a:solidFill>
                  <a:srgbClr val="000000"/>
                </a:solidFill>
                <a:latin typeface="Cascadia Mono" panose="020B0609020000020004" pitchFamily="49" charset="0"/>
              </a:rPr>
              <a:t>Иван",</a:t>
            </a:r>
          </a:p>
          <a:p>
            <a:pPr marL="457200" lvl="1" indent="0">
              <a:buNone/>
            </a:pPr>
            <a:r>
              <a:rPr lang="en-US" sz="2200" dirty="0" err="1">
                <a:solidFill>
                  <a:srgbClr val="000000"/>
                </a:solidFill>
                <a:latin typeface="Cascadia Mono" panose="020B0609020000020004" pitchFamily="49" charset="0"/>
              </a:rPr>
              <a:t>LastName</a:t>
            </a:r>
            <a:r>
              <a:rPr lang="en-US" sz="2200" dirty="0">
                <a:solidFill>
                  <a:srgbClr val="000000"/>
                </a:solidFill>
                <a:latin typeface="Cascadia Mono" panose="020B0609020000020004" pitchFamily="49" charset="0"/>
              </a:rPr>
              <a:t> = "</a:t>
            </a:r>
            <a:r>
              <a:rPr lang="ru-RU" sz="2200" dirty="0">
                <a:solidFill>
                  <a:srgbClr val="000000"/>
                </a:solidFill>
                <a:latin typeface="Cascadia Mono" panose="020B0609020000020004" pitchFamily="49" charset="0"/>
              </a:rPr>
              <a:t>Иванов",</a:t>
            </a:r>
          </a:p>
          <a:p>
            <a:pPr marL="457200" lvl="1" indent="0">
              <a:buNone/>
            </a:pPr>
            <a:r>
              <a:rPr lang="en-US" sz="2200" dirty="0" err="1">
                <a:solidFill>
                  <a:srgbClr val="000000"/>
                </a:solidFill>
                <a:latin typeface="Cascadia Mono" panose="020B0609020000020004" pitchFamily="49" charset="0"/>
              </a:rPr>
              <a:t>BirthDate</a:t>
            </a:r>
            <a:r>
              <a:rPr lang="en-US" sz="2200" dirty="0">
                <a:solidFill>
                  <a:srgbClr val="000000"/>
                </a:solidFill>
                <a:latin typeface="Cascadia Mono" panose="020B0609020000020004" pitchFamily="49" charset="0"/>
              </a:rPr>
              <a:t> = new </a:t>
            </a:r>
            <a:r>
              <a:rPr lang="en-US" sz="2200" dirty="0" err="1">
                <a:solidFill>
                  <a:srgbClr val="000000"/>
                </a:solidFill>
                <a:latin typeface="Cascadia Mono" panose="020B0609020000020004" pitchFamily="49" charset="0"/>
              </a:rPr>
              <a:t>DateTime</a:t>
            </a:r>
            <a:r>
              <a:rPr lang="en-US" sz="2200" dirty="0">
                <a:solidFill>
                  <a:srgbClr val="000000"/>
                </a:solidFill>
                <a:latin typeface="Cascadia Mono" panose="020B0609020000020004" pitchFamily="49" charset="0"/>
              </a:rPr>
              <a:t>(2000, 10, 10)</a:t>
            </a:r>
          </a:p>
          <a:p>
            <a:pPr marL="0" indent="0">
              <a:buNone/>
            </a:pPr>
            <a:r>
              <a:rPr lang="en-US" sz="2200" dirty="0">
                <a:solidFill>
                  <a:srgbClr val="000000"/>
                </a:solidFill>
                <a:latin typeface="Cascadia Mono" panose="020B0609020000020004" pitchFamily="49" charset="0"/>
              </a:rPr>
              <a:t>});</a:t>
            </a:r>
          </a:p>
          <a:p>
            <a:pPr marL="0" indent="0">
              <a:buNone/>
            </a:pPr>
            <a:r>
              <a:rPr lang="en-US" sz="2200" dirty="0" err="1">
                <a:solidFill>
                  <a:srgbClr val="000000"/>
                </a:solidFill>
                <a:latin typeface="Cascadia Mono" panose="020B0609020000020004" pitchFamily="49" charset="0"/>
              </a:rPr>
              <a:t>model.SaveChanges</a:t>
            </a:r>
            <a:r>
              <a:rPr lang="en-US" sz="2200" dirty="0">
                <a:solidFill>
                  <a:srgbClr val="000000"/>
                </a:solidFill>
                <a:latin typeface="Cascadia Mono" panose="020B0609020000020004" pitchFamily="49" charset="0"/>
              </a:rPr>
              <a:t>();</a:t>
            </a:r>
            <a:endParaRPr lang="ru-RU" sz="2200" dirty="0"/>
          </a:p>
        </p:txBody>
      </p:sp>
    </p:spTree>
    <p:extLst>
      <p:ext uri="{BB962C8B-B14F-4D97-AF65-F5344CB8AC3E}">
        <p14:creationId xmlns:p14="http://schemas.microsoft.com/office/powerpoint/2010/main" val="10610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C453E2-F614-417B-8E06-D12AED46FF0D}"/>
              </a:ext>
            </a:extLst>
          </p:cNvPr>
          <p:cNvSpPr>
            <a:spLocks noGrp="1"/>
          </p:cNvSpPr>
          <p:nvPr>
            <p:ph type="title"/>
          </p:nvPr>
        </p:nvSpPr>
        <p:spPr>
          <a:xfrm>
            <a:off x="588034" y="138338"/>
            <a:ext cx="10515600" cy="1325563"/>
          </a:xfrm>
        </p:spPr>
        <p:txBody>
          <a:bodyPr/>
          <a:lstStyle/>
          <a:p>
            <a:r>
              <a:rPr lang="en-US" dirty="0"/>
              <a:t>EF. Code First</a:t>
            </a:r>
            <a:r>
              <a:rPr lang="ru-RU" dirty="0"/>
              <a:t>. Связь один ко многим.</a:t>
            </a:r>
          </a:p>
        </p:txBody>
      </p:sp>
      <p:sp>
        <p:nvSpPr>
          <p:cNvPr id="3" name="Объект 2">
            <a:extLst>
              <a:ext uri="{FF2B5EF4-FFF2-40B4-BE49-F238E27FC236}">
                <a16:creationId xmlns:a16="http://schemas.microsoft.com/office/drawing/2014/main" id="{1A483944-DC0A-4290-BA1C-1192018A708B}"/>
              </a:ext>
            </a:extLst>
          </p:cNvPr>
          <p:cNvSpPr>
            <a:spLocks noGrp="1"/>
          </p:cNvSpPr>
          <p:nvPr>
            <p:ph idx="1"/>
          </p:nvPr>
        </p:nvSpPr>
        <p:spPr>
          <a:xfrm>
            <a:off x="210628" y="2680678"/>
            <a:ext cx="5172255" cy="3021382"/>
          </a:xfrm>
        </p:spPr>
        <p:txBody>
          <a:bodyPr>
            <a:noAutofit/>
          </a:bodyPr>
          <a:lstStyle/>
          <a:p>
            <a:pPr marL="0" indent="0">
              <a:buNone/>
            </a:pPr>
            <a:r>
              <a:rPr lang="en-US" sz="2400" b="0" i="0" dirty="0">
                <a:solidFill>
                  <a:srgbClr val="0000FF"/>
                </a:solidFill>
                <a:effectLst/>
                <a:latin typeface="SFTT1000"/>
              </a:rPr>
              <a:t>public class </a:t>
            </a:r>
            <a:r>
              <a:rPr lang="en-US" sz="2400" b="0" i="0" dirty="0">
                <a:solidFill>
                  <a:srgbClr val="2B91B0"/>
                </a:solidFill>
                <a:effectLst/>
                <a:latin typeface="SFTT1000"/>
              </a:rPr>
              <a:t>Student</a:t>
            </a:r>
            <a:br>
              <a:rPr lang="en-US" sz="2400" b="0" i="0" dirty="0">
                <a:solidFill>
                  <a:srgbClr val="2B91B0"/>
                </a:solidFill>
                <a:effectLst/>
                <a:latin typeface="SFTT1000"/>
              </a:rPr>
            </a:br>
            <a:r>
              <a:rPr lang="en-US" sz="2400" b="0" i="0" dirty="0">
                <a:solidFill>
                  <a:srgbClr val="000000"/>
                </a:solidFill>
                <a:effectLst/>
                <a:latin typeface="SFTT1000"/>
              </a:rPr>
              <a:t>{</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FF"/>
                </a:solidFill>
                <a:effectLst/>
                <a:latin typeface="SFTT1000"/>
              </a:rPr>
              <a:t>public </a:t>
            </a:r>
            <a:r>
              <a:rPr lang="en-US" sz="2400" b="0" i="0" dirty="0">
                <a:solidFill>
                  <a:srgbClr val="2B91B0"/>
                </a:solidFill>
                <a:effectLst/>
                <a:latin typeface="SFTT1000"/>
              </a:rPr>
              <a:t>int </a:t>
            </a:r>
            <a:r>
              <a:rPr lang="en-US" sz="2400" b="0" i="0" dirty="0">
                <a:solidFill>
                  <a:srgbClr val="000000"/>
                </a:solidFill>
                <a:effectLst/>
                <a:latin typeface="SFTT1000"/>
              </a:rPr>
              <a:t>Id { </a:t>
            </a:r>
            <a:r>
              <a:rPr lang="en-US" sz="2400" b="0" i="0" dirty="0">
                <a:solidFill>
                  <a:srgbClr val="0000FF"/>
                </a:solidFill>
                <a:effectLst/>
                <a:latin typeface="SFTT1000"/>
              </a:rPr>
              <a:t>get</a:t>
            </a:r>
            <a:r>
              <a:rPr lang="en-US" sz="2400" b="0" i="0" dirty="0">
                <a:solidFill>
                  <a:srgbClr val="000000"/>
                </a:solidFill>
                <a:effectLst/>
                <a:latin typeface="SFTT1000"/>
              </a:rPr>
              <a:t>; </a:t>
            </a:r>
            <a:r>
              <a:rPr lang="en-US" sz="2400" b="0" i="0" dirty="0">
                <a:solidFill>
                  <a:srgbClr val="0000FF"/>
                </a:solidFill>
                <a:effectLst/>
                <a:latin typeface="SFTT1000"/>
              </a:rPr>
              <a:t>set</a:t>
            </a:r>
            <a:r>
              <a:rPr lang="en-US" sz="2400" b="0" i="0" dirty="0">
                <a:solidFill>
                  <a:srgbClr val="000000"/>
                </a:solidFill>
                <a:effectLst/>
                <a:latin typeface="SFTT1000"/>
              </a:rPr>
              <a:t>; }</a:t>
            </a:r>
            <a:br>
              <a:rPr lang="en-US" sz="2400" b="0" i="0" dirty="0">
                <a:solidFill>
                  <a:srgbClr val="000000"/>
                </a:solidFill>
                <a:effectLst/>
                <a:latin typeface="SFTT1000"/>
              </a:rPr>
            </a:br>
            <a:r>
              <a:rPr lang="ru-RU" sz="2400" b="0" i="0" dirty="0">
                <a:solidFill>
                  <a:srgbClr val="0000FF"/>
                </a:solidFill>
                <a:effectLst/>
                <a:latin typeface="SFTT1000"/>
              </a:rPr>
              <a:t>    </a:t>
            </a:r>
            <a:r>
              <a:rPr lang="en-US" sz="2400" b="0" i="0" dirty="0">
                <a:solidFill>
                  <a:srgbClr val="0000FF"/>
                </a:solidFill>
                <a:effectLst/>
                <a:latin typeface="SFTT1000"/>
              </a:rPr>
              <a:t>//</a:t>
            </a:r>
            <a:r>
              <a:rPr lang="ru-RU" sz="2400" b="0" i="0" dirty="0">
                <a:solidFill>
                  <a:srgbClr val="0000FF"/>
                </a:solidFill>
                <a:effectLst/>
                <a:latin typeface="SFTT1000"/>
              </a:rPr>
              <a:t>другие поля</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FF"/>
                </a:solidFill>
                <a:effectLst/>
                <a:latin typeface="SFTT1000"/>
              </a:rPr>
              <a:t>public </a:t>
            </a:r>
            <a:r>
              <a:rPr lang="en-US" sz="2400" b="0" i="0" dirty="0">
                <a:solidFill>
                  <a:srgbClr val="2B91B0"/>
                </a:solidFill>
                <a:effectLst/>
                <a:latin typeface="SFTT1000"/>
              </a:rPr>
              <a:t>int </a:t>
            </a:r>
            <a:r>
              <a:rPr lang="en-US" sz="2400" b="0" i="0" dirty="0" err="1">
                <a:solidFill>
                  <a:srgbClr val="000000"/>
                </a:solidFill>
                <a:effectLst/>
                <a:latin typeface="SFTT1000"/>
              </a:rPr>
              <a:t>GroupId</a:t>
            </a:r>
            <a:r>
              <a:rPr lang="en-US" sz="2400" b="0" i="0" dirty="0">
                <a:solidFill>
                  <a:srgbClr val="000000"/>
                </a:solidFill>
                <a:effectLst/>
                <a:latin typeface="SFTT1000"/>
              </a:rPr>
              <a:t> { </a:t>
            </a:r>
            <a:r>
              <a:rPr lang="en-US" sz="2400" b="0" i="0" dirty="0">
                <a:solidFill>
                  <a:srgbClr val="0000FF"/>
                </a:solidFill>
                <a:effectLst/>
                <a:latin typeface="SFTT1000"/>
              </a:rPr>
              <a:t>get</a:t>
            </a:r>
            <a:r>
              <a:rPr lang="en-US" sz="2400" b="0" i="0" dirty="0">
                <a:solidFill>
                  <a:srgbClr val="000000"/>
                </a:solidFill>
                <a:effectLst/>
                <a:latin typeface="SFTT1000"/>
              </a:rPr>
              <a:t>; </a:t>
            </a:r>
            <a:r>
              <a:rPr lang="en-US" sz="2400" b="0" i="0" dirty="0">
                <a:solidFill>
                  <a:srgbClr val="0000FF"/>
                </a:solidFill>
                <a:effectLst/>
                <a:latin typeface="SFTT1000"/>
              </a:rPr>
              <a:t>set</a:t>
            </a:r>
            <a:r>
              <a:rPr lang="en-US" sz="2400" b="0" i="0" dirty="0">
                <a:solidFill>
                  <a:srgbClr val="000000"/>
                </a:solidFill>
                <a:effectLst/>
                <a:latin typeface="SFTT1000"/>
              </a:rPr>
              <a:t>; }</a:t>
            </a:r>
            <a:br>
              <a:rPr lang="en-US" sz="2400" b="0" i="0" dirty="0">
                <a:solidFill>
                  <a:srgbClr val="000000"/>
                </a:solidFill>
                <a:effectLst/>
                <a:latin typeface="SFTT1000"/>
              </a:rPr>
            </a:br>
            <a:r>
              <a:rPr lang="ru-RU" sz="2400" b="0" i="0" dirty="0">
                <a:solidFill>
                  <a:srgbClr val="000000"/>
                </a:solidFill>
                <a:effectLst/>
                <a:latin typeface="SFTT1000"/>
              </a:rPr>
              <a:t>    </a:t>
            </a:r>
            <a:r>
              <a:rPr lang="en-US" sz="2400" b="0" i="0" dirty="0">
                <a:solidFill>
                  <a:srgbClr val="0000FF"/>
                </a:solidFill>
                <a:effectLst/>
                <a:latin typeface="SFTT1000"/>
              </a:rPr>
              <a:t>public virtual </a:t>
            </a:r>
            <a:r>
              <a:rPr lang="en-US" sz="2400" b="0" i="0" dirty="0">
                <a:solidFill>
                  <a:srgbClr val="000000"/>
                </a:solidFill>
                <a:effectLst/>
                <a:latin typeface="SFTT1000"/>
              </a:rPr>
              <a:t>Group </a:t>
            </a:r>
            <a:r>
              <a:rPr lang="en-US" sz="2400" b="0" i="0" dirty="0" err="1">
                <a:solidFill>
                  <a:srgbClr val="000000"/>
                </a:solidFill>
                <a:effectLst/>
                <a:latin typeface="SFTT1000"/>
              </a:rPr>
              <a:t>Group</a:t>
            </a:r>
            <a:r>
              <a:rPr lang="en-US" sz="2400" b="0" i="0" dirty="0">
                <a:solidFill>
                  <a:srgbClr val="000000"/>
                </a:solidFill>
                <a:effectLst/>
                <a:latin typeface="SFTT1000"/>
              </a:rPr>
              <a:t> { </a:t>
            </a:r>
            <a:r>
              <a:rPr lang="en-US" sz="2400" b="0" i="0" dirty="0">
                <a:solidFill>
                  <a:srgbClr val="0000FF"/>
                </a:solidFill>
                <a:effectLst/>
                <a:latin typeface="SFTT1000"/>
              </a:rPr>
              <a:t>get</a:t>
            </a:r>
            <a:r>
              <a:rPr lang="en-US" sz="2400" b="0" i="0" dirty="0">
                <a:solidFill>
                  <a:srgbClr val="000000"/>
                </a:solidFill>
                <a:effectLst/>
                <a:latin typeface="SFTT1000"/>
              </a:rPr>
              <a:t>; </a:t>
            </a:r>
            <a:r>
              <a:rPr lang="en-US" sz="2400" b="0" i="0" dirty="0">
                <a:solidFill>
                  <a:srgbClr val="0000FF"/>
                </a:solidFill>
                <a:effectLst/>
                <a:latin typeface="SFTT1000"/>
              </a:rPr>
              <a:t>set</a:t>
            </a:r>
            <a:r>
              <a:rPr lang="en-US" sz="2400" b="0" i="0" dirty="0">
                <a:solidFill>
                  <a:srgbClr val="000000"/>
                </a:solidFill>
                <a:effectLst/>
                <a:latin typeface="SFTT1000"/>
              </a:rPr>
              <a:t>; }</a:t>
            </a:r>
            <a:br>
              <a:rPr lang="en-US" sz="2400" b="0" i="0" dirty="0">
                <a:solidFill>
                  <a:srgbClr val="000000"/>
                </a:solidFill>
                <a:effectLst/>
                <a:latin typeface="SFTT1000"/>
              </a:rPr>
            </a:br>
            <a:r>
              <a:rPr lang="en-US" sz="2400" b="0" i="0" dirty="0">
                <a:solidFill>
                  <a:srgbClr val="000000"/>
                </a:solidFill>
                <a:effectLst/>
                <a:latin typeface="SFTT1000"/>
              </a:rPr>
              <a:t>}</a:t>
            </a:r>
            <a:r>
              <a:rPr lang="en-US" sz="2400" dirty="0"/>
              <a:t> </a:t>
            </a:r>
            <a:br>
              <a:rPr lang="en-US" sz="2600" dirty="0"/>
            </a:br>
            <a:endParaRPr lang="ru-RU" sz="2600" dirty="0"/>
          </a:p>
        </p:txBody>
      </p:sp>
      <p:sp>
        <p:nvSpPr>
          <p:cNvPr id="4" name="Прямоугольник 3">
            <a:extLst>
              <a:ext uri="{FF2B5EF4-FFF2-40B4-BE49-F238E27FC236}">
                <a16:creationId xmlns:a16="http://schemas.microsoft.com/office/drawing/2014/main" id="{5DBC1990-D1F0-4ADB-9FDE-D8B476FB4AA3}"/>
              </a:ext>
            </a:extLst>
          </p:cNvPr>
          <p:cNvSpPr/>
          <p:nvPr/>
        </p:nvSpPr>
        <p:spPr>
          <a:xfrm>
            <a:off x="2409645" y="1527823"/>
            <a:ext cx="2165231" cy="810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Студент</a:t>
            </a:r>
          </a:p>
        </p:txBody>
      </p:sp>
      <p:sp>
        <p:nvSpPr>
          <p:cNvPr id="5" name="Прямоугольник 4">
            <a:extLst>
              <a:ext uri="{FF2B5EF4-FFF2-40B4-BE49-F238E27FC236}">
                <a16:creationId xmlns:a16="http://schemas.microsoft.com/office/drawing/2014/main" id="{DE49AB62-BB68-4A63-8EA5-947DCDF6C630}"/>
              </a:ext>
            </a:extLst>
          </p:cNvPr>
          <p:cNvSpPr/>
          <p:nvPr/>
        </p:nvSpPr>
        <p:spPr>
          <a:xfrm>
            <a:off x="6448245" y="1527824"/>
            <a:ext cx="2320506" cy="810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Группа</a:t>
            </a:r>
          </a:p>
        </p:txBody>
      </p:sp>
      <p:cxnSp>
        <p:nvCxnSpPr>
          <p:cNvPr id="7" name="Прямая соединительная линия 6">
            <a:extLst>
              <a:ext uri="{FF2B5EF4-FFF2-40B4-BE49-F238E27FC236}">
                <a16:creationId xmlns:a16="http://schemas.microsoft.com/office/drawing/2014/main" id="{F849196D-DAA5-416F-B532-96C58616231F}"/>
              </a:ext>
            </a:extLst>
          </p:cNvPr>
          <p:cNvCxnSpPr>
            <a:stCxn id="4" idx="3"/>
            <a:endCxn id="5" idx="1"/>
          </p:cNvCxnSpPr>
          <p:nvPr/>
        </p:nvCxnSpPr>
        <p:spPr>
          <a:xfrm>
            <a:off x="4574876" y="1933265"/>
            <a:ext cx="1873369" cy="1"/>
          </a:xfrm>
          <a:prstGeom prst="line">
            <a:avLst/>
          </a:prstGeom>
        </p:spPr>
        <p:style>
          <a:lnRef idx="3">
            <a:schemeClr val="dk1"/>
          </a:lnRef>
          <a:fillRef idx="0">
            <a:schemeClr val="dk1"/>
          </a:fillRef>
          <a:effectRef idx="2">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151F99D6-E0BC-48FD-BC2A-99B3F454A7E7}"/>
              </a:ext>
            </a:extLst>
          </p:cNvPr>
          <p:cNvCxnSpPr>
            <a:endCxn id="5" idx="1"/>
          </p:cNvCxnSpPr>
          <p:nvPr/>
        </p:nvCxnSpPr>
        <p:spPr>
          <a:xfrm>
            <a:off x="6189453" y="1869795"/>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ED4DAB6B-FDA4-4682-AB0D-9440C95E892D}"/>
              </a:ext>
            </a:extLst>
          </p:cNvPr>
          <p:cNvCxnSpPr>
            <a:cxnSpLocks/>
          </p:cNvCxnSpPr>
          <p:nvPr/>
        </p:nvCxnSpPr>
        <p:spPr>
          <a:xfrm flipV="1">
            <a:off x="4574876" y="1869795"/>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451685F0-A3DD-4567-9D2E-201C58EC7662}"/>
              </a:ext>
            </a:extLst>
          </p:cNvPr>
          <p:cNvCxnSpPr/>
          <p:nvPr/>
        </p:nvCxnSpPr>
        <p:spPr>
          <a:xfrm>
            <a:off x="4574876" y="1942523"/>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0E05D42C-4BDA-4350-B453-2EF75A2A075F}"/>
              </a:ext>
            </a:extLst>
          </p:cNvPr>
          <p:cNvCxnSpPr/>
          <p:nvPr/>
        </p:nvCxnSpPr>
        <p:spPr>
          <a:xfrm>
            <a:off x="4721525" y="1942523"/>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5BE757AB-5B59-423E-A78B-7A6FBF5CEE87}"/>
              </a:ext>
            </a:extLst>
          </p:cNvPr>
          <p:cNvCxnSpPr>
            <a:cxnSpLocks/>
          </p:cNvCxnSpPr>
          <p:nvPr/>
        </p:nvCxnSpPr>
        <p:spPr>
          <a:xfrm flipV="1">
            <a:off x="4721525" y="1869794"/>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FD8501D7-0016-4DF7-A757-1ED3F8C70AC0}"/>
              </a:ext>
            </a:extLst>
          </p:cNvPr>
          <p:cNvCxnSpPr>
            <a:cxnSpLocks/>
          </p:cNvCxnSpPr>
          <p:nvPr/>
        </p:nvCxnSpPr>
        <p:spPr>
          <a:xfrm flipV="1">
            <a:off x="6172200" y="1933264"/>
            <a:ext cx="258792" cy="54213"/>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60364E69-32FA-45BB-8DDB-88000791ED86}"/>
              </a:ext>
            </a:extLst>
          </p:cNvPr>
          <p:cNvSpPr txBox="1"/>
          <p:nvPr/>
        </p:nvSpPr>
        <p:spPr>
          <a:xfrm>
            <a:off x="5581291" y="2456929"/>
            <a:ext cx="6797615" cy="4154984"/>
          </a:xfrm>
          <a:prstGeom prst="rect">
            <a:avLst/>
          </a:prstGeom>
          <a:noFill/>
        </p:spPr>
        <p:txBody>
          <a:bodyPr wrap="square">
            <a:spAutoFit/>
          </a:bodyPr>
          <a:lstStyle/>
          <a:p>
            <a:r>
              <a:rPr lang="en-US" sz="2200" b="0" i="0" dirty="0">
                <a:solidFill>
                  <a:srgbClr val="0000FF"/>
                </a:solidFill>
                <a:effectLst/>
                <a:latin typeface="SFTT1000"/>
              </a:rPr>
              <a:t>public class </a:t>
            </a:r>
            <a:r>
              <a:rPr lang="en-US" sz="2200" b="0" i="0" dirty="0">
                <a:solidFill>
                  <a:srgbClr val="2B91B0"/>
                </a:solidFill>
                <a:effectLst/>
                <a:latin typeface="SFTT1000"/>
              </a:rPr>
              <a:t>Group</a:t>
            </a:r>
            <a:br>
              <a:rPr lang="en-US" sz="2200" b="0" i="0" dirty="0">
                <a:solidFill>
                  <a:srgbClr val="2B91B0"/>
                </a:solidFill>
                <a:effectLst/>
                <a:latin typeface="SFTT1000"/>
              </a:rPr>
            </a:br>
            <a:r>
              <a:rPr lang="en-US" sz="2200" b="0" i="0" dirty="0">
                <a:solidFill>
                  <a:srgbClr val="000000"/>
                </a:solidFill>
                <a:effectLst/>
                <a:latin typeface="SFTT1000"/>
              </a:rPr>
              <a:t>{</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FF"/>
                </a:solidFill>
                <a:effectLst/>
                <a:latin typeface="SFTT1000"/>
              </a:rPr>
              <a:t>public </a:t>
            </a:r>
            <a:r>
              <a:rPr lang="en-US" sz="2200" b="0" i="0" dirty="0">
                <a:solidFill>
                  <a:srgbClr val="2B91B0"/>
                </a:solidFill>
                <a:effectLst/>
                <a:latin typeface="SFTT1000"/>
              </a:rPr>
              <a:t>int </a:t>
            </a:r>
            <a:r>
              <a:rPr lang="en-US" sz="2200" b="0" i="0" dirty="0">
                <a:solidFill>
                  <a:srgbClr val="000000"/>
                </a:solidFill>
                <a:effectLst/>
                <a:latin typeface="SFTT1000"/>
              </a:rPr>
              <a:t>Id { </a:t>
            </a:r>
            <a:r>
              <a:rPr lang="en-US" sz="2200" b="0" i="0" dirty="0">
                <a:solidFill>
                  <a:srgbClr val="0000FF"/>
                </a:solidFill>
                <a:effectLst/>
                <a:latin typeface="SFTT1000"/>
              </a:rPr>
              <a:t>get</a:t>
            </a:r>
            <a:r>
              <a:rPr lang="en-US" sz="2200" b="0" i="0" dirty="0">
                <a:solidFill>
                  <a:srgbClr val="000000"/>
                </a:solidFill>
                <a:effectLst/>
                <a:latin typeface="SFTT1000"/>
              </a:rPr>
              <a:t>; </a:t>
            </a:r>
            <a:r>
              <a:rPr lang="en-US" sz="2200" b="0" i="0" dirty="0">
                <a:solidFill>
                  <a:srgbClr val="0000FF"/>
                </a:solidFill>
                <a:effectLst/>
                <a:latin typeface="SFTT1000"/>
              </a:rPr>
              <a:t>set</a:t>
            </a:r>
            <a:r>
              <a:rPr lang="en-US" sz="2200" b="0" i="0" dirty="0">
                <a:solidFill>
                  <a:srgbClr val="000000"/>
                </a:solidFill>
                <a:effectLst/>
                <a:latin typeface="SFTT1000"/>
              </a:rPr>
              <a:t>; }</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FF"/>
                </a:solidFill>
                <a:effectLst/>
                <a:latin typeface="SFTT1000"/>
              </a:rPr>
              <a:t>public </a:t>
            </a:r>
            <a:r>
              <a:rPr lang="en-US" sz="2200" b="0" i="0" dirty="0">
                <a:solidFill>
                  <a:srgbClr val="2B91B0"/>
                </a:solidFill>
                <a:effectLst/>
                <a:latin typeface="SFTT1000"/>
              </a:rPr>
              <a:t>string </a:t>
            </a:r>
            <a:r>
              <a:rPr lang="en-US" sz="2200" b="0" i="0" dirty="0">
                <a:solidFill>
                  <a:srgbClr val="000000"/>
                </a:solidFill>
                <a:effectLst/>
                <a:latin typeface="SFTT1000"/>
              </a:rPr>
              <a:t>Name { </a:t>
            </a:r>
            <a:r>
              <a:rPr lang="en-US" sz="2200" b="0" i="0" dirty="0">
                <a:solidFill>
                  <a:srgbClr val="0000FF"/>
                </a:solidFill>
                <a:effectLst/>
                <a:latin typeface="SFTT1000"/>
              </a:rPr>
              <a:t>get</a:t>
            </a:r>
            <a:r>
              <a:rPr lang="en-US" sz="2200" b="0" i="0" dirty="0">
                <a:solidFill>
                  <a:srgbClr val="000000"/>
                </a:solidFill>
                <a:effectLst/>
                <a:latin typeface="SFTT1000"/>
              </a:rPr>
              <a:t>; </a:t>
            </a:r>
            <a:r>
              <a:rPr lang="en-US" sz="2200" b="0" i="0" dirty="0">
                <a:solidFill>
                  <a:srgbClr val="0000FF"/>
                </a:solidFill>
                <a:effectLst/>
                <a:latin typeface="SFTT1000"/>
              </a:rPr>
              <a:t>set</a:t>
            </a:r>
            <a:r>
              <a:rPr lang="en-US" sz="2200" b="0" i="0" dirty="0">
                <a:solidFill>
                  <a:srgbClr val="000000"/>
                </a:solidFill>
                <a:effectLst/>
                <a:latin typeface="SFTT1000"/>
              </a:rPr>
              <a:t>; }</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FF"/>
                </a:solidFill>
                <a:effectLst/>
                <a:latin typeface="SFTT1000"/>
              </a:rPr>
              <a:t>public </a:t>
            </a:r>
            <a:r>
              <a:rPr lang="en-US" sz="2200" b="0" i="0" dirty="0">
                <a:solidFill>
                  <a:srgbClr val="2B91B0"/>
                </a:solidFill>
                <a:effectLst/>
                <a:latin typeface="SFTT1000"/>
              </a:rPr>
              <a:t>int </a:t>
            </a:r>
            <a:r>
              <a:rPr lang="en-US" sz="2200" b="0" i="0" dirty="0">
                <a:solidFill>
                  <a:srgbClr val="000000"/>
                </a:solidFill>
                <a:effectLst/>
                <a:latin typeface="SFTT1000"/>
              </a:rPr>
              <a:t>Year { </a:t>
            </a:r>
            <a:r>
              <a:rPr lang="en-US" sz="2200" b="0" i="0" dirty="0">
                <a:solidFill>
                  <a:srgbClr val="0000FF"/>
                </a:solidFill>
                <a:effectLst/>
                <a:latin typeface="SFTT1000"/>
              </a:rPr>
              <a:t>get</a:t>
            </a:r>
            <a:r>
              <a:rPr lang="en-US" sz="2200" b="0" i="0" dirty="0">
                <a:solidFill>
                  <a:srgbClr val="000000"/>
                </a:solidFill>
                <a:effectLst/>
                <a:latin typeface="SFTT1000"/>
              </a:rPr>
              <a:t>; </a:t>
            </a:r>
            <a:r>
              <a:rPr lang="en-US" sz="2200" b="0" i="0" dirty="0">
                <a:solidFill>
                  <a:srgbClr val="0000FF"/>
                </a:solidFill>
                <a:effectLst/>
                <a:latin typeface="SFTT1000"/>
              </a:rPr>
              <a:t>set</a:t>
            </a:r>
            <a:r>
              <a:rPr lang="en-US" sz="2200" b="0" i="0" dirty="0">
                <a:solidFill>
                  <a:srgbClr val="000000"/>
                </a:solidFill>
                <a:effectLst/>
                <a:latin typeface="SFTT1000"/>
              </a:rPr>
              <a:t>; }</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FF"/>
                </a:solidFill>
                <a:effectLst/>
                <a:latin typeface="SFTT1000"/>
              </a:rPr>
              <a:t>public virtual </a:t>
            </a:r>
            <a:r>
              <a:rPr lang="en-US" sz="2200" b="0" i="0" dirty="0" err="1">
                <a:solidFill>
                  <a:srgbClr val="000000"/>
                </a:solidFill>
                <a:effectLst/>
                <a:latin typeface="SFTT1000"/>
              </a:rPr>
              <a:t>ICollection</a:t>
            </a:r>
            <a:r>
              <a:rPr lang="en-US" sz="2200" b="0" i="0" dirty="0">
                <a:solidFill>
                  <a:srgbClr val="000000"/>
                </a:solidFill>
                <a:effectLst/>
                <a:latin typeface="SFTT1000"/>
              </a:rPr>
              <a:t>&lt;Student&gt; Students { </a:t>
            </a:r>
            <a:r>
              <a:rPr lang="en-US" sz="2200" b="0" i="0" dirty="0">
                <a:solidFill>
                  <a:srgbClr val="0000FF"/>
                </a:solidFill>
                <a:effectLst/>
                <a:latin typeface="SFTT1000"/>
              </a:rPr>
              <a:t>get</a:t>
            </a:r>
            <a:r>
              <a:rPr lang="en-US" sz="2200" b="0" i="0" dirty="0">
                <a:solidFill>
                  <a:srgbClr val="000000"/>
                </a:solidFill>
                <a:effectLst/>
                <a:latin typeface="SFTT1000"/>
              </a:rPr>
              <a:t>; </a:t>
            </a:r>
            <a:r>
              <a:rPr lang="en-US" sz="2200" b="0" i="0" dirty="0">
                <a:solidFill>
                  <a:srgbClr val="0000FF"/>
                </a:solidFill>
                <a:effectLst/>
                <a:latin typeface="SFTT1000"/>
              </a:rPr>
              <a:t>set</a:t>
            </a:r>
            <a:r>
              <a:rPr lang="en-US" sz="2200" b="0" i="0" dirty="0">
                <a:solidFill>
                  <a:srgbClr val="000000"/>
                </a:solidFill>
                <a:effectLst/>
                <a:latin typeface="SFTT1000"/>
              </a:rPr>
              <a:t>; }</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FF"/>
                </a:solidFill>
                <a:effectLst/>
                <a:latin typeface="SFTT1000"/>
              </a:rPr>
              <a:t>public </a:t>
            </a:r>
            <a:r>
              <a:rPr lang="en-US" sz="2200" b="0" i="0" dirty="0">
                <a:solidFill>
                  <a:srgbClr val="000000"/>
                </a:solidFill>
                <a:effectLst/>
                <a:latin typeface="SFTT1000"/>
              </a:rPr>
              <a:t>Group()</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00"/>
                </a:solidFill>
                <a:effectLst/>
                <a:latin typeface="SFTT1000"/>
              </a:rPr>
              <a:t>{</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00"/>
                </a:solidFill>
                <a:effectLst/>
                <a:latin typeface="SFTT1000"/>
              </a:rPr>
              <a:t>Students = </a:t>
            </a:r>
            <a:r>
              <a:rPr lang="en-US" sz="2200" b="0" i="0" dirty="0">
                <a:solidFill>
                  <a:srgbClr val="0000FF"/>
                </a:solidFill>
                <a:effectLst/>
                <a:latin typeface="SFTT1000"/>
              </a:rPr>
              <a:t>new </a:t>
            </a:r>
            <a:r>
              <a:rPr lang="en-US" sz="2200" b="0" i="0" dirty="0">
                <a:solidFill>
                  <a:srgbClr val="000000"/>
                </a:solidFill>
                <a:effectLst/>
                <a:latin typeface="SFTT1000"/>
              </a:rPr>
              <a:t>List&lt;Student&gt;();</a:t>
            </a:r>
            <a:br>
              <a:rPr lang="en-US" sz="2200" b="0" i="0" dirty="0">
                <a:solidFill>
                  <a:srgbClr val="000000"/>
                </a:solidFill>
                <a:effectLst/>
                <a:latin typeface="SFTT1000"/>
              </a:rPr>
            </a:br>
            <a:r>
              <a:rPr lang="ru-RU" sz="2200" b="0" i="0" dirty="0">
                <a:solidFill>
                  <a:srgbClr val="000000"/>
                </a:solidFill>
                <a:effectLst/>
                <a:latin typeface="SFTT1000"/>
              </a:rPr>
              <a:t>   </a:t>
            </a:r>
            <a:r>
              <a:rPr lang="en-US" sz="2200" b="0" i="0" dirty="0">
                <a:solidFill>
                  <a:srgbClr val="000000"/>
                </a:solidFill>
                <a:effectLst/>
                <a:latin typeface="SFTT1000"/>
              </a:rPr>
              <a:t>}</a:t>
            </a:r>
            <a:br>
              <a:rPr lang="en-US" sz="2200" b="0" i="0" dirty="0">
                <a:solidFill>
                  <a:srgbClr val="000000"/>
                </a:solidFill>
                <a:effectLst/>
                <a:latin typeface="SFTT1000"/>
              </a:rPr>
            </a:br>
            <a:r>
              <a:rPr lang="en-US" sz="2200" b="0" i="0" dirty="0">
                <a:solidFill>
                  <a:srgbClr val="000000"/>
                </a:solidFill>
                <a:effectLst/>
                <a:latin typeface="SFTT1000"/>
              </a:rPr>
              <a:t>}</a:t>
            </a:r>
            <a:r>
              <a:rPr lang="en-US" sz="2200" dirty="0"/>
              <a:t> </a:t>
            </a:r>
            <a:br>
              <a:rPr lang="en-US" sz="2200" dirty="0"/>
            </a:br>
            <a:endParaRPr lang="ru-RU" sz="2200" dirty="0"/>
          </a:p>
        </p:txBody>
      </p:sp>
    </p:spTree>
    <p:extLst>
      <p:ext uri="{BB962C8B-B14F-4D97-AF65-F5344CB8AC3E}">
        <p14:creationId xmlns:p14="http://schemas.microsoft.com/office/powerpoint/2010/main" val="3991178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E504F-CB46-4CAC-B425-6D7508B82CEC}"/>
              </a:ext>
            </a:extLst>
          </p:cNvPr>
          <p:cNvSpPr>
            <a:spLocks noGrp="1"/>
          </p:cNvSpPr>
          <p:nvPr>
            <p:ph type="title"/>
          </p:nvPr>
        </p:nvSpPr>
        <p:spPr/>
        <p:txBody>
          <a:bodyPr/>
          <a:lstStyle/>
          <a:p>
            <a:r>
              <a:rPr lang="en-US" dirty="0"/>
              <a:t>EF. Code First</a:t>
            </a:r>
            <a:r>
              <a:rPr lang="ru-RU" dirty="0"/>
              <a:t>. Связь один ко многим.</a:t>
            </a:r>
          </a:p>
        </p:txBody>
      </p:sp>
      <p:sp>
        <p:nvSpPr>
          <p:cNvPr id="4" name="Номер слайда 3">
            <a:extLst>
              <a:ext uri="{FF2B5EF4-FFF2-40B4-BE49-F238E27FC236}">
                <a16:creationId xmlns:a16="http://schemas.microsoft.com/office/drawing/2014/main" id="{6B3E689C-6931-4842-AF5C-4F3E84690A07}"/>
              </a:ext>
            </a:extLst>
          </p:cNvPr>
          <p:cNvSpPr>
            <a:spLocks noGrp="1"/>
          </p:cNvSpPr>
          <p:nvPr>
            <p:ph type="sldNum" sz="quarter" idx="12"/>
          </p:nvPr>
        </p:nvSpPr>
        <p:spPr/>
        <p:txBody>
          <a:bodyPr/>
          <a:lstStyle/>
          <a:p>
            <a:fld id="{A28BBB6F-3066-474E-B681-8149B2B28A87}" type="slidenum">
              <a:rPr lang="ru-RU" smtClean="0"/>
              <a:t>23</a:t>
            </a:fld>
            <a:endParaRPr lang="ru-RU"/>
          </a:p>
        </p:txBody>
      </p:sp>
      <p:sp>
        <p:nvSpPr>
          <p:cNvPr id="6" name="Прямоугольник 5">
            <a:extLst>
              <a:ext uri="{FF2B5EF4-FFF2-40B4-BE49-F238E27FC236}">
                <a16:creationId xmlns:a16="http://schemas.microsoft.com/office/drawing/2014/main" id="{ACE5A9E1-5573-40D8-A33C-9EA522385820}"/>
              </a:ext>
            </a:extLst>
          </p:cNvPr>
          <p:cNvSpPr/>
          <p:nvPr/>
        </p:nvSpPr>
        <p:spPr>
          <a:xfrm>
            <a:off x="275492" y="1720840"/>
            <a:ext cx="9543757" cy="3416320"/>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B91AF"/>
                </a:solidFill>
                <a:latin typeface="Consolas" panose="020B0609020204030204" pitchFamily="49" charset="0"/>
              </a:rPr>
              <a:t>UniverDataModel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DbContext</a:t>
            </a:r>
            <a:endParaRPr lang="en-US" sz="2400" dirty="0">
              <a:solidFill>
                <a:srgbClr val="000000"/>
              </a:solidFill>
              <a:latin typeface="Consolas" panose="020B0609020204030204" pitchFamily="49" charset="0"/>
            </a:endParaRPr>
          </a:p>
          <a:p>
            <a:r>
              <a:rPr lang="ru-RU"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UniverDataModel()</a:t>
            </a:r>
          </a:p>
          <a:p>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base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"name=UniverDataModel"</a:t>
            </a:r>
            <a:r>
              <a:rPr lang="en-US" sz="2400" dirty="0">
                <a:solidFill>
                  <a:srgbClr val="000000"/>
                </a:solidFill>
                <a:latin typeface="Consolas" panose="020B0609020204030204" pitchFamily="49" charset="0"/>
              </a:rPr>
              <a:t>)</a:t>
            </a:r>
          </a:p>
          <a:p>
            <a:r>
              <a:rPr lang="ru-RU" sz="2400" dirty="0">
                <a:solidFill>
                  <a:srgbClr val="000000"/>
                </a:solidFill>
                <a:latin typeface="Consolas" panose="020B0609020204030204" pitchFamily="49" charset="0"/>
              </a:rPr>
              <a:t>   {</a:t>
            </a:r>
          </a:p>
          <a:p>
            <a:r>
              <a:rPr lang="ru-RU"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 virtual</a:t>
            </a:r>
            <a:r>
              <a:rPr lang="en-US" sz="2400" dirty="0">
                <a:solidFill>
                  <a:srgbClr val="000000"/>
                </a:solidFill>
                <a:latin typeface="Consolas" panose="020B0609020204030204" pitchFamily="49" charset="0"/>
              </a:rPr>
              <a:t> DbSet&lt;Student&gt; Students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 virtual</a:t>
            </a:r>
            <a:r>
              <a:rPr lang="en-US" sz="2400" dirty="0">
                <a:solidFill>
                  <a:srgbClr val="000000"/>
                </a:solidFill>
                <a:latin typeface="Consolas" panose="020B0609020204030204" pitchFamily="49" charset="0"/>
              </a:rPr>
              <a:t> DbSet&lt;Group&gt; Groups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p>
          <a:p>
            <a:r>
              <a:rPr lang="ru-RU"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60201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E42B61-6FB2-4300-A640-00D4365223E6}"/>
              </a:ext>
            </a:extLst>
          </p:cNvPr>
          <p:cNvSpPr>
            <a:spLocks noGrp="1"/>
          </p:cNvSpPr>
          <p:nvPr>
            <p:ph type="title"/>
          </p:nvPr>
        </p:nvSpPr>
        <p:spPr/>
        <p:txBody>
          <a:bodyPr/>
          <a:lstStyle/>
          <a:p>
            <a:r>
              <a:rPr lang="en-US" dirty="0"/>
              <a:t>EF. Code First</a:t>
            </a:r>
            <a:r>
              <a:rPr lang="ru-RU" dirty="0"/>
              <a:t>. Связь один ко многим.</a:t>
            </a:r>
          </a:p>
        </p:txBody>
      </p:sp>
      <p:sp>
        <p:nvSpPr>
          <p:cNvPr id="3" name="Объект 2">
            <a:extLst>
              <a:ext uri="{FF2B5EF4-FFF2-40B4-BE49-F238E27FC236}">
                <a16:creationId xmlns:a16="http://schemas.microsoft.com/office/drawing/2014/main" id="{FE5BCB6C-397A-4295-BE65-9C9381216954}"/>
              </a:ext>
            </a:extLst>
          </p:cNvPr>
          <p:cNvSpPr>
            <a:spLocks noGrp="1"/>
          </p:cNvSpPr>
          <p:nvPr>
            <p:ph idx="1"/>
          </p:nvPr>
        </p:nvSpPr>
        <p:spPr>
          <a:xfrm>
            <a:off x="207034" y="1998153"/>
            <a:ext cx="12223630" cy="4351338"/>
          </a:xfrm>
        </p:spPr>
        <p:txBody>
          <a:bodyPr/>
          <a:lstStyle/>
          <a:p>
            <a:pPr marL="0" indent="0">
              <a:buNone/>
            </a:pPr>
            <a:r>
              <a:rPr lang="en-US" dirty="0"/>
              <a:t>UniverDataModel model = new UniverDataModel();</a:t>
            </a:r>
          </a:p>
          <a:p>
            <a:pPr marL="0" indent="0">
              <a:buNone/>
            </a:pPr>
            <a:endParaRPr lang="en-US" dirty="0"/>
          </a:p>
          <a:p>
            <a:pPr marL="0" indent="0">
              <a:buNone/>
            </a:pPr>
            <a:r>
              <a:rPr lang="en-US" dirty="0"/>
              <a:t>var students = </a:t>
            </a:r>
            <a:r>
              <a:rPr lang="en-US" dirty="0" err="1"/>
              <a:t>model.Students.ToArray</a:t>
            </a:r>
            <a:r>
              <a:rPr lang="en-US" dirty="0"/>
              <a:t>();</a:t>
            </a:r>
          </a:p>
          <a:p>
            <a:pPr marL="0" indent="0">
              <a:buNone/>
            </a:pPr>
            <a:r>
              <a:rPr lang="en-US" dirty="0"/>
              <a:t>foreach (var s in students) {</a:t>
            </a:r>
          </a:p>
          <a:p>
            <a:pPr marL="0" indent="0">
              <a:buNone/>
            </a:pPr>
            <a:r>
              <a:rPr lang="en-US" dirty="0"/>
              <a:t>    </a:t>
            </a:r>
            <a:r>
              <a:rPr lang="en-US" dirty="0" err="1"/>
              <a:t>Console.WriteLine</a:t>
            </a:r>
            <a:r>
              <a:rPr lang="en-US" dirty="0"/>
              <a:t>($"</a:t>
            </a:r>
            <a:r>
              <a:rPr lang="ru-RU" dirty="0"/>
              <a:t>Имя: {</a:t>
            </a:r>
            <a:r>
              <a:rPr lang="en-US" dirty="0" err="1"/>
              <a:t>s.FirstName</a:t>
            </a:r>
            <a:r>
              <a:rPr lang="en-US" dirty="0"/>
              <a:t>}, </a:t>
            </a:r>
            <a:r>
              <a:rPr lang="ru-RU" dirty="0"/>
              <a:t>фамилия: {</a:t>
            </a:r>
            <a:r>
              <a:rPr lang="en-US" dirty="0" err="1"/>
              <a:t>s.LastName</a:t>
            </a:r>
            <a:r>
              <a:rPr lang="en-US" dirty="0"/>
              <a:t>} </a:t>
            </a:r>
            <a:r>
              <a:rPr lang="ru-RU" dirty="0"/>
              <a:t>учится в {</a:t>
            </a:r>
            <a:r>
              <a:rPr lang="en-US" dirty="0" err="1"/>
              <a:t>s.Group.Name</a:t>
            </a:r>
            <a:r>
              <a:rPr lang="en-US" dirty="0"/>
              <a:t>}");</a:t>
            </a:r>
          </a:p>
          <a:p>
            <a:pPr marL="0" indent="0">
              <a:buNone/>
            </a:pPr>
            <a:r>
              <a:rPr lang="en-US" dirty="0"/>
              <a:t>}</a:t>
            </a:r>
            <a:endParaRPr lang="ru-RU" dirty="0"/>
          </a:p>
        </p:txBody>
      </p:sp>
    </p:spTree>
    <p:extLst>
      <p:ext uri="{BB962C8B-B14F-4D97-AF65-F5344CB8AC3E}">
        <p14:creationId xmlns:p14="http://schemas.microsoft.com/office/powerpoint/2010/main" val="70031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85099-4D1F-4E3B-93E7-55A6754DC0E1}"/>
              </a:ext>
            </a:extLst>
          </p:cNvPr>
          <p:cNvSpPr>
            <a:spLocks noGrp="1"/>
          </p:cNvSpPr>
          <p:nvPr>
            <p:ph type="title"/>
          </p:nvPr>
        </p:nvSpPr>
        <p:spPr>
          <a:xfrm>
            <a:off x="838200" y="125142"/>
            <a:ext cx="10515600" cy="1325563"/>
          </a:xfrm>
        </p:spPr>
        <p:txBody>
          <a:bodyPr/>
          <a:lstStyle/>
          <a:p>
            <a:r>
              <a:rPr lang="en-US" dirty="0"/>
              <a:t>EF. Code First</a:t>
            </a:r>
            <a:r>
              <a:rPr lang="ru-RU" dirty="0"/>
              <a:t>. Связь многие ко многим.</a:t>
            </a:r>
          </a:p>
        </p:txBody>
      </p:sp>
      <p:sp>
        <p:nvSpPr>
          <p:cNvPr id="4" name="Прямоугольник 3">
            <a:extLst>
              <a:ext uri="{FF2B5EF4-FFF2-40B4-BE49-F238E27FC236}">
                <a16:creationId xmlns:a16="http://schemas.microsoft.com/office/drawing/2014/main" id="{78308EC8-374C-4A4A-B213-3346D52900B0}"/>
              </a:ext>
            </a:extLst>
          </p:cNvPr>
          <p:cNvSpPr/>
          <p:nvPr/>
        </p:nvSpPr>
        <p:spPr>
          <a:xfrm>
            <a:off x="2409645" y="1527823"/>
            <a:ext cx="2165231" cy="810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Дисциплина (предмет)</a:t>
            </a:r>
          </a:p>
        </p:txBody>
      </p:sp>
      <p:sp>
        <p:nvSpPr>
          <p:cNvPr id="5" name="Прямоугольник 4">
            <a:extLst>
              <a:ext uri="{FF2B5EF4-FFF2-40B4-BE49-F238E27FC236}">
                <a16:creationId xmlns:a16="http://schemas.microsoft.com/office/drawing/2014/main" id="{A0B7DD51-C331-469D-981F-DE33E60D2D22}"/>
              </a:ext>
            </a:extLst>
          </p:cNvPr>
          <p:cNvSpPr/>
          <p:nvPr/>
        </p:nvSpPr>
        <p:spPr>
          <a:xfrm>
            <a:off x="6448245" y="1527824"/>
            <a:ext cx="2320506" cy="810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Группа</a:t>
            </a:r>
          </a:p>
        </p:txBody>
      </p:sp>
      <p:cxnSp>
        <p:nvCxnSpPr>
          <p:cNvPr id="6" name="Прямая соединительная линия 5">
            <a:extLst>
              <a:ext uri="{FF2B5EF4-FFF2-40B4-BE49-F238E27FC236}">
                <a16:creationId xmlns:a16="http://schemas.microsoft.com/office/drawing/2014/main" id="{CAFCBFA5-78C6-41F3-822C-7533E4CFC920}"/>
              </a:ext>
            </a:extLst>
          </p:cNvPr>
          <p:cNvCxnSpPr>
            <a:stCxn id="4" idx="3"/>
            <a:endCxn id="5" idx="1"/>
          </p:cNvCxnSpPr>
          <p:nvPr/>
        </p:nvCxnSpPr>
        <p:spPr>
          <a:xfrm>
            <a:off x="4574876" y="1933265"/>
            <a:ext cx="1873369" cy="1"/>
          </a:xfrm>
          <a:prstGeom prst="line">
            <a:avLst/>
          </a:prstGeom>
        </p:spPr>
        <p:style>
          <a:lnRef idx="3">
            <a:schemeClr val="dk1"/>
          </a:lnRef>
          <a:fillRef idx="0">
            <a:schemeClr val="dk1"/>
          </a:fillRef>
          <a:effectRef idx="2">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A2EBFCB1-E40A-44AF-BAD0-A7A1C7410FE3}"/>
              </a:ext>
            </a:extLst>
          </p:cNvPr>
          <p:cNvCxnSpPr>
            <a:endCxn id="5" idx="1"/>
          </p:cNvCxnSpPr>
          <p:nvPr/>
        </p:nvCxnSpPr>
        <p:spPr>
          <a:xfrm>
            <a:off x="6189453" y="1869795"/>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8" name="Прямая соединительная линия 7">
            <a:extLst>
              <a:ext uri="{FF2B5EF4-FFF2-40B4-BE49-F238E27FC236}">
                <a16:creationId xmlns:a16="http://schemas.microsoft.com/office/drawing/2014/main" id="{03A32B7E-BDF3-4C9F-854E-39DD23D2664D}"/>
              </a:ext>
            </a:extLst>
          </p:cNvPr>
          <p:cNvCxnSpPr>
            <a:cxnSpLocks/>
          </p:cNvCxnSpPr>
          <p:nvPr/>
        </p:nvCxnSpPr>
        <p:spPr>
          <a:xfrm flipV="1">
            <a:off x="4574876" y="1869795"/>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9EE5414F-EAF6-4E9A-97EB-AE35CD48D5C9}"/>
              </a:ext>
            </a:extLst>
          </p:cNvPr>
          <p:cNvCxnSpPr/>
          <p:nvPr/>
        </p:nvCxnSpPr>
        <p:spPr>
          <a:xfrm>
            <a:off x="4574876" y="1942523"/>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6913ACC0-74D7-4D16-8FDC-1AC92F2B4DC5}"/>
              </a:ext>
            </a:extLst>
          </p:cNvPr>
          <p:cNvCxnSpPr/>
          <p:nvPr/>
        </p:nvCxnSpPr>
        <p:spPr>
          <a:xfrm>
            <a:off x="4721525" y="1942523"/>
            <a:ext cx="258792" cy="63471"/>
          </a:xfrm>
          <a:prstGeom prst="line">
            <a:avLst/>
          </a:prstGeom>
        </p:spPr>
        <p:style>
          <a:lnRef idx="3">
            <a:schemeClr val="dk1"/>
          </a:lnRef>
          <a:fillRef idx="0">
            <a:schemeClr val="dk1"/>
          </a:fillRef>
          <a:effectRef idx="2">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669B0FFB-7802-4403-87EC-85AE26EA0951}"/>
              </a:ext>
            </a:extLst>
          </p:cNvPr>
          <p:cNvCxnSpPr>
            <a:cxnSpLocks/>
          </p:cNvCxnSpPr>
          <p:nvPr/>
        </p:nvCxnSpPr>
        <p:spPr>
          <a:xfrm flipV="1">
            <a:off x="4721525" y="1869794"/>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EBA20D2B-C869-4842-B7CB-B78EEAF8485E}"/>
              </a:ext>
            </a:extLst>
          </p:cNvPr>
          <p:cNvCxnSpPr>
            <a:cxnSpLocks/>
          </p:cNvCxnSpPr>
          <p:nvPr/>
        </p:nvCxnSpPr>
        <p:spPr>
          <a:xfrm flipV="1">
            <a:off x="6172200" y="1933264"/>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A798E5C2-C797-4C53-A0EE-6C09104E5C25}"/>
              </a:ext>
            </a:extLst>
          </p:cNvPr>
          <p:cNvCxnSpPr>
            <a:cxnSpLocks/>
          </p:cNvCxnSpPr>
          <p:nvPr/>
        </p:nvCxnSpPr>
        <p:spPr>
          <a:xfrm flipV="1">
            <a:off x="5986732" y="1941332"/>
            <a:ext cx="258792" cy="54213"/>
          </a:xfrm>
          <a:prstGeom prst="line">
            <a:avLst/>
          </a:prstGeom>
        </p:spPr>
        <p:style>
          <a:lnRef idx="3">
            <a:schemeClr val="dk1"/>
          </a:lnRef>
          <a:fillRef idx="0">
            <a:schemeClr val="dk1"/>
          </a:fillRef>
          <a:effectRef idx="2">
            <a:schemeClr val="dk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BD4E5C-8C12-46AD-9CD8-9DF22C85BF88}"/>
              </a:ext>
            </a:extLst>
          </p:cNvPr>
          <p:cNvCxnSpPr/>
          <p:nvPr/>
        </p:nvCxnSpPr>
        <p:spPr>
          <a:xfrm>
            <a:off x="5986732" y="1857839"/>
            <a:ext cx="258792" cy="63471"/>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9909E09-F740-452C-9BFB-14588AD45A83}"/>
              </a:ext>
            </a:extLst>
          </p:cNvPr>
          <p:cNvSpPr txBox="1"/>
          <p:nvPr/>
        </p:nvSpPr>
        <p:spPr>
          <a:xfrm>
            <a:off x="86264" y="2444768"/>
            <a:ext cx="6103189" cy="3477875"/>
          </a:xfrm>
          <a:prstGeom prst="rect">
            <a:avLst/>
          </a:prstGeom>
          <a:noFill/>
        </p:spPr>
        <p:txBody>
          <a:bodyPr wrap="square">
            <a:spAutoFit/>
          </a:bodyPr>
          <a:lstStyle/>
          <a:p>
            <a:r>
              <a:rPr lang="ru-RU" sz="2000" dirty="0" err="1"/>
              <a:t>public</a:t>
            </a:r>
            <a:r>
              <a:rPr lang="ru-RU" sz="2000" dirty="0"/>
              <a:t> </a:t>
            </a:r>
            <a:r>
              <a:rPr lang="ru-RU" sz="2000" dirty="0" err="1"/>
              <a:t>class</a:t>
            </a:r>
            <a:r>
              <a:rPr lang="ru-RU" sz="2000" dirty="0"/>
              <a:t> </a:t>
            </a:r>
            <a:r>
              <a:rPr lang="ru-RU" sz="2000" dirty="0" err="1"/>
              <a:t>Discipline</a:t>
            </a:r>
            <a:endParaRPr lang="ru-RU" sz="2000" dirty="0"/>
          </a:p>
          <a:p>
            <a:r>
              <a:rPr lang="ru-RU" sz="2000" dirty="0"/>
              <a:t>{</a:t>
            </a:r>
          </a:p>
          <a:p>
            <a:r>
              <a:rPr lang="ru-RU" sz="2000" dirty="0"/>
              <a:t>   </a:t>
            </a:r>
            <a:r>
              <a:rPr lang="ru-RU" sz="2000" dirty="0" err="1"/>
              <a:t>public</a:t>
            </a:r>
            <a:r>
              <a:rPr lang="ru-RU" sz="2000" dirty="0"/>
              <a:t> </a:t>
            </a:r>
            <a:r>
              <a:rPr lang="ru-RU" sz="2000" dirty="0" err="1"/>
              <a:t>int</a:t>
            </a:r>
            <a:r>
              <a:rPr lang="ru-RU" sz="2000" dirty="0"/>
              <a:t> </a:t>
            </a:r>
            <a:r>
              <a:rPr lang="ru-RU" sz="2000" dirty="0" err="1"/>
              <a:t>Id</a:t>
            </a:r>
            <a:r>
              <a:rPr lang="ru-RU" sz="2000" dirty="0"/>
              <a:t> { </a:t>
            </a:r>
            <a:r>
              <a:rPr lang="ru-RU" sz="2000" dirty="0" err="1"/>
              <a:t>get</a:t>
            </a:r>
            <a:r>
              <a:rPr lang="ru-RU" sz="2000" dirty="0"/>
              <a:t>; </a:t>
            </a:r>
            <a:r>
              <a:rPr lang="ru-RU" sz="2000" dirty="0" err="1"/>
              <a:t>set</a:t>
            </a:r>
            <a:r>
              <a:rPr lang="ru-RU" sz="2000" dirty="0"/>
              <a:t>; }</a:t>
            </a:r>
          </a:p>
          <a:p>
            <a:r>
              <a:rPr lang="ru-RU" sz="2000" dirty="0"/>
              <a:t>   </a:t>
            </a:r>
            <a:r>
              <a:rPr lang="ru-RU" sz="2000" dirty="0" err="1"/>
              <a:t>public</a:t>
            </a:r>
            <a:r>
              <a:rPr lang="ru-RU" sz="2000" dirty="0"/>
              <a:t> </a:t>
            </a:r>
            <a:r>
              <a:rPr lang="ru-RU" sz="2000" dirty="0" err="1"/>
              <a:t>string</a:t>
            </a:r>
            <a:r>
              <a:rPr lang="ru-RU" sz="2000" dirty="0"/>
              <a:t> Name { </a:t>
            </a:r>
            <a:r>
              <a:rPr lang="ru-RU" sz="2000" dirty="0" err="1"/>
              <a:t>get</a:t>
            </a:r>
            <a:r>
              <a:rPr lang="ru-RU" sz="2000" dirty="0"/>
              <a:t>; </a:t>
            </a:r>
            <a:r>
              <a:rPr lang="ru-RU" sz="2000" dirty="0" err="1"/>
              <a:t>set</a:t>
            </a:r>
            <a:r>
              <a:rPr lang="ru-RU" sz="2000" dirty="0"/>
              <a:t>; }</a:t>
            </a:r>
          </a:p>
          <a:p>
            <a:r>
              <a:rPr lang="ru-RU" sz="2000" dirty="0"/>
              <a:t>   //группы, которым читается данная </a:t>
            </a:r>
            <a:r>
              <a:rPr lang="ru-RU" sz="2000" dirty="0" err="1"/>
              <a:t>дисцпилина</a:t>
            </a:r>
            <a:r>
              <a:rPr lang="ru-RU" sz="2000" dirty="0"/>
              <a:t>:</a:t>
            </a:r>
          </a:p>
          <a:p>
            <a:r>
              <a:rPr lang="ru-RU" sz="2000" dirty="0"/>
              <a:t>   </a:t>
            </a:r>
            <a:r>
              <a:rPr lang="ru-RU" sz="2000" dirty="0" err="1"/>
              <a:t>public</a:t>
            </a:r>
            <a:r>
              <a:rPr lang="ru-RU" sz="2000" dirty="0"/>
              <a:t> </a:t>
            </a:r>
            <a:r>
              <a:rPr lang="ru-RU" sz="2000" dirty="0" err="1"/>
              <a:t>virtual</a:t>
            </a:r>
            <a:r>
              <a:rPr lang="ru-RU" sz="2000" dirty="0"/>
              <a:t> </a:t>
            </a:r>
            <a:r>
              <a:rPr lang="ru-RU" sz="2000" dirty="0" err="1"/>
              <a:t>ICollection</a:t>
            </a:r>
            <a:r>
              <a:rPr lang="ru-RU" sz="2000" dirty="0"/>
              <a:t>&lt;Group&gt; </a:t>
            </a:r>
            <a:r>
              <a:rPr lang="ru-RU" sz="2000" dirty="0" err="1"/>
              <a:t>Groups</a:t>
            </a:r>
            <a:r>
              <a:rPr lang="ru-RU" sz="2000" dirty="0"/>
              <a:t> { </a:t>
            </a:r>
            <a:r>
              <a:rPr lang="ru-RU" sz="2000" dirty="0" err="1"/>
              <a:t>get</a:t>
            </a:r>
            <a:r>
              <a:rPr lang="ru-RU" sz="2000" dirty="0"/>
              <a:t>; </a:t>
            </a:r>
            <a:r>
              <a:rPr lang="ru-RU" sz="2000" dirty="0" err="1"/>
              <a:t>set</a:t>
            </a:r>
            <a:r>
              <a:rPr lang="ru-RU" sz="2000" dirty="0"/>
              <a:t>; }</a:t>
            </a:r>
          </a:p>
          <a:p>
            <a:r>
              <a:rPr lang="ru-RU" sz="2000" dirty="0"/>
              <a:t>   </a:t>
            </a:r>
            <a:r>
              <a:rPr lang="ru-RU" sz="2000" dirty="0" err="1"/>
              <a:t>public</a:t>
            </a:r>
            <a:r>
              <a:rPr lang="ru-RU" sz="2000" dirty="0"/>
              <a:t> </a:t>
            </a:r>
            <a:r>
              <a:rPr lang="ru-RU" sz="2000" dirty="0" err="1"/>
              <a:t>Discipline</a:t>
            </a:r>
            <a:r>
              <a:rPr lang="ru-RU" sz="2000" dirty="0"/>
              <a:t>()</a:t>
            </a:r>
          </a:p>
          <a:p>
            <a:r>
              <a:rPr lang="ru-RU" sz="2000" dirty="0"/>
              <a:t>   {</a:t>
            </a:r>
          </a:p>
          <a:p>
            <a:r>
              <a:rPr lang="ru-RU" sz="2000" dirty="0"/>
              <a:t>     </a:t>
            </a:r>
            <a:r>
              <a:rPr lang="ru-RU" sz="2000" dirty="0" err="1"/>
              <a:t>Groups</a:t>
            </a:r>
            <a:r>
              <a:rPr lang="ru-RU" sz="2000" dirty="0"/>
              <a:t> = </a:t>
            </a:r>
            <a:r>
              <a:rPr lang="ru-RU" sz="2000" dirty="0" err="1"/>
              <a:t>new</a:t>
            </a:r>
            <a:r>
              <a:rPr lang="ru-RU" sz="2000" dirty="0"/>
              <a:t> List&lt;Group&gt;();</a:t>
            </a:r>
          </a:p>
          <a:p>
            <a:r>
              <a:rPr lang="ru-RU" sz="2000" dirty="0"/>
              <a:t>   }</a:t>
            </a:r>
          </a:p>
          <a:p>
            <a:r>
              <a:rPr lang="ru-RU" sz="2000" dirty="0"/>
              <a:t>}</a:t>
            </a:r>
          </a:p>
        </p:txBody>
      </p:sp>
      <p:sp>
        <p:nvSpPr>
          <p:cNvPr id="18" name="TextBox 17">
            <a:extLst>
              <a:ext uri="{FF2B5EF4-FFF2-40B4-BE49-F238E27FC236}">
                <a16:creationId xmlns:a16="http://schemas.microsoft.com/office/drawing/2014/main" id="{D001AC7D-2EA4-42B4-AA53-A8608CE88449}"/>
              </a:ext>
            </a:extLst>
          </p:cNvPr>
          <p:cNvSpPr txBox="1"/>
          <p:nvPr/>
        </p:nvSpPr>
        <p:spPr>
          <a:xfrm>
            <a:off x="6189453" y="2413755"/>
            <a:ext cx="6223958" cy="4093428"/>
          </a:xfrm>
          <a:prstGeom prst="rect">
            <a:avLst/>
          </a:prstGeom>
          <a:noFill/>
        </p:spPr>
        <p:txBody>
          <a:bodyPr wrap="square">
            <a:spAutoFit/>
          </a:bodyPr>
          <a:lstStyle/>
          <a:p>
            <a:r>
              <a:rPr lang="ru-RU" sz="2000" dirty="0" err="1"/>
              <a:t>public</a:t>
            </a:r>
            <a:r>
              <a:rPr lang="ru-RU" sz="2000" dirty="0"/>
              <a:t> </a:t>
            </a:r>
            <a:r>
              <a:rPr lang="ru-RU" sz="2000" dirty="0" err="1"/>
              <a:t>class</a:t>
            </a:r>
            <a:r>
              <a:rPr lang="ru-RU" sz="2000" dirty="0"/>
              <a:t> Group</a:t>
            </a:r>
          </a:p>
          <a:p>
            <a:r>
              <a:rPr lang="ru-RU" sz="2000" dirty="0"/>
              <a:t>{</a:t>
            </a:r>
          </a:p>
          <a:p>
            <a:r>
              <a:rPr lang="ru-RU" sz="2000" dirty="0"/>
              <a:t>   </a:t>
            </a:r>
            <a:r>
              <a:rPr lang="ru-RU" sz="2000" dirty="0" err="1"/>
              <a:t>public</a:t>
            </a:r>
            <a:r>
              <a:rPr lang="ru-RU" sz="2000" dirty="0"/>
              <a:t> </a:t>
            </a:r>
            <a:r>
              <a:rPr lang="ru-RU" sz="2000" dirty="0" err="1"/>
              <a:t>int</a:t>
            </a:r>
            <a:r>
              <a:rPr lang="ru-RU" sz="2000" dirty="0"/>
              <a:t> </a:t>
            </a:r>
            <a:r>
              <a:rPr lang="ru-RU" sz="2000" dirty="0" err="1"/>
              <a:t>Id</a:t>
            </a:r>
            <a:r>
              <a:rPr lang="ru-RU" sz="2000" dirty="0"/>
              <a:t> { </a:t>
            </a:r>
            <a:r>
              <a:rPr lang="ru-RU" sz="2000" dirty="0" err="1"/>
              <a:t>get</a:t>
            </a:r>
            <a:r>
              <a:rPr lang="ru-RU" sz="2000" dirty="0"/>
              <a:t>; </a:t>
            </a:r>
            <a:r>
              <a:rPr lang="ru-RU" sz="2000" dirty="0" err="1"/>
              <a:t>set</a:t>
            </a:r>
            <a:r>
              <a:rPr lang="ru-RU" sz="2000" dirty="0"/>
              <a:t>; }</a:t>
            </a:r>
          </a:p>
          <a:p>
            <a:r>
              <a:rPr lang="ru-RU" sz="2000" dirty="0"/>
              <a:t>   </a:t>
            </a:r>
            <a:r>
              <a:rPr lang="ru-RU" sz="2000" dirty="0" err="1"/>
              <a:t>public</a:t>
            </a:r>
            <a:r>
              <a:rPr lang="ru-RU" sz="2000" dirty="0"/>
              <a:t> </a:t>
            </a:r>
            <a:r>
              <a:rPr lang="ru-RU" sz="2000" dirty="0" err="1"/>
              <a:t>string</a:t>
            </a:r>
            <a:r>
              <a:rPr lang="ru-RU" sz="2000" dirty="0"/>
              <a:t> Name { </a:t>
            </a:r>
            <a:r>
              <a:rPr lang="ru-RU" sz="2000" dirty="0" err="1"/>
              <a:t>get</a:t>
            </a:r>
            <a:r>
              <a:rPr lang="ru-RU" sz="2000" dirty="0"/>
              <a:t>; </a:t>
            </a:r>
            <a:r>
              <a:rPr lang="ru-RU" sz="2000" dirty="0" err="1"/>
              <a:t>set</a:t>
            </a:r>
            <a:r>
              <a:rPr lang="ru-RU" sz="2000" dirty="0"/>
              <a:t>; }</a:t>
            </a:r>
          </a:p>
          <a:p>
            <a:r>
              <a:rPr lang="ru-RU" sz="2000" dirty="0"/>
              <a:t>   </a:t>
            </a:r>
            <a:r>
              <a:rPr lang="ru-RU" sz="2000" dirty="0" err="1"/>
              <a:t>public</a:t>
            </a:r>
            <a:r>
              <a:rPr lang="ru-RU" sz="2000" dirty="0"/>
              <a:t> </a:t>
            </a:r>
            <a:r>
              <a:rPr lang="ru-RU" sz="2000" dirty="0" err="1"/>
              <a:t>int</a:t>
            </a:r>
            <a:r>
              <a:rPr lang="ru-RU" sz="2000" dirty="0"/>
              <a:t> Year { </a:t>
            </a:r>
            <a:r>
              <a:rPr lang="ru-RU" sz="2000" dirty="0" err="1"/>
              <a:t>get</a:t>
            </a:r>
            <a:r>
              <a:rPr lang="ru-RU" sz="2000" dirty="0"/>
              <a:t>; </a:t>
            </a:r>
            <a:r>
              <a:rPr lang="ru-RU" sz="2000" dirty="0" err="1"/>
              <a:t>set</a:t>
            </a:r>
            <a:r>
              <a:rPr lang="ru-RU" sz="2000" dirty="0"/>
              <a:t>; }</a:t>
            </a:r>
          </a:p>
          <a:p>
            <a:r>
              <a:rPr lang="ru-RU" sz="2000" dirty="0"/>
              <a:t>   //</a:t>
            </a:r>
            <a:r>
              <a:rPr lang="ru-RU" sz="2000" dirty="0" err="1"/>
              <a:t>дисцпилины</a:t>
            </a:r>
            <a:r>
              <a:rPr lang="ru-RU" sz="2000" dirty="0"/>
              <a:t>, которые читаются данной группе:</a:t>
            </a:r>
          </a:p>
          <a:p>
            <a:r>
              <a:rPr lang="ru-RU" sz="2000" dirty="0"/>
              <a:t>    </a:t>
            </a:r>
            <a:r>
              <a:rPr lang="ru-RU" sz="2000" dirty="0" err="1"/>
              <a:t>public</a:t>
            </a:r>
            <a:r>
              <a:rPr lang="ru-RU" sz="2000" dirty="0"/>
              <a:t> </a:t>
            </a:r>
            <a:r>
              <a:rPr lang="ru-RU" sz="2000" dirty="0" err="1"/>
              <a:t>virtual</a:t>
            </a:r>
            <a:r>
              <a:rPr lang="ru-RU" sz="2000" dirty="0"/>
              <a:t> </a:t>
            </a:r>
            <a:r>
              <a:rPr lang="ru-RU" sz="2000" dirty="0" err="1"/>
              <a:t>ICollection</a:t>
            </a:r>
            <a:r>
              <a:rPr lang="ru-RU" sz="2000" dirty="0"/>
              <a:t>&lt;</a:t>
            </a:r>
            <a:r>
              <a:rPr lang="ru-RU" sz="2000" dirty="0" err="1"/>
              <a:t>Discipline</a:t>
            </a:r>
            <a:r>
              <a:rPr lang="ru-RU" sz="2000" dirty="0"/>
              <a:t>&gt; </a:t>
            </a:r>
            <a:r>
              <a:rPr lang="ru-RU" sz="2000" dirty="0" err="1"/>
              <a:t>Disciplines</a:t>
            </a:r>
            <a:r>
              <a:rPr lang="ru-RU" sz="2000" dirty="0"/>
              <a:t> { </a:t>
            </a:r>
            <a:r>
              <a:rPr lang="ru-RU" sz="2000" dirty="0" err="1"/>
              <a:t>get</a:t>
            </a:r>
            <a:r>
              <a:rPr lang="ru-RU" sz="2000" dirty="0"/>
              <a:t>; </a:t>
            </a:r>
            <a:r>
              <a:rPr lang="ru-RU" sz="2000" dirty="0" err="1"/>
              <a:t>set</a:t>
            </a:r>
            <a:r>
              <a:rPr lang="ru-RU" sz="2000" dirty="0"/>
              <a:t>; }</a:t>
            </a:r>
          </a:p>
          <a:p>
            <a:r>
              <a:rPr lang="ru-RU" sz="2000" dirty="0"/>
              <a:t>     </a:t>
            </a:r>
            <a:r>
              <a:rPr lang="ru-RU" sz="2000" dirty="0" err="1"/>
              <a:t>public</a:t>
            </a:r>
            <a:r>
              <a:rPr lang="ru-RU" sz="2000" dirty="0"/>
              <a:t> Group()</a:t>
            </a:r>
          </a:p>
          <a:p>
            <a:r>
              <a:rPr lang="ru-RU" sz="2000" dirty="0"/>
              <a:t>     {</a:t>
            </a:r>
          </a:p>
          <a:p>
            <a:r>
              <a:rPr lang="ru-RU" sz="2000" dirty="0"/>
              <a:t>          </a:t>
            </a:r>
            <a:r>
              <a:rPr lang="ru-RU" sz="2000" dirty="0" err="1"/>
              <a:t>Students</a:t>
            </a:r>
            <a:r>
              <a:rPr lang="ru-RU" sz="2000" dirty="0"/>
              <a:t> = </a:t>
            </a:r>
            <a:r>
              <a:rPr lang="ru-RU" sz="2000" dirty="0" err="1"/>
              <a:t>new</a:t>
            </a:r>
            <a:r>
              <a:rPr lang="ru-RU" sz="2000" dirty="0"/>
              <a:t> List&lt;Student&gt;();</a:t>
            </a:r>
          </a:p>
          <a:p>
            <a:r>
              <a:rPr lang="ru-RU" sz="2000" dirty="0"/>
              <a:t>     }</a:t>
            </a:r>
          </a:p>
          <a:p>
            <a:r>
              <a:rPr lang="ru-RU" sz="2000" dirty="0"/>
              <a:t>}</a:t>
            </a:r>
          </a:p>
        </p:txBody>
      </p:sp>
    </p:spTree>
    <p:extLst>
      <p:ext uri="{BB962C8B-B14F-4D97-AF65-F5344CB8AC3E}">
        <p14:creationId xmlns:p14="http://schemas.microsoft.com/office/powerpoint/2010/main" val="253675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B54CDE-72AE-4A53-9F9F-FED61C0AAD6E}"/>
              </a:ext>
            </a:extLst>
          </p:cNvPr>
          <p:cNvSpPr>
            <a:spLocks noGrp="1"/>
          </p:cNvSpPr>
          <p:nvPr>
            <p:ph type="title"/>
          </p:nvPr>
        </p:nvSpPr>
        <p:spPr>
          <a:xfrm>
            <a:off x="432759" y="158091"/>
            <a:ext cx="10515600" cy="1325563"/>
          </a:xfrm>
        </p:spPr>
        <p:txBody>
          <a:bodyPr/>
          <a:lstStyle/>
          <a:p>
            <a:r>
              <a:rPr lang="en-US" dirty="0"/>
              <a:t>EF. Code First</a:t>
            </a:r>
            <a:r>
              <a:rPr lang="ru-RU" dirty="0"/>
              <a:t>. Связь многие ко многим.</a:t>
            </a:r>
          </a:p>
        </p:txBody>
      </p:sp>
      <p:pic>
        <p:nvPicPr>
          <p:cNvPr id="5" name="Объект 4">
            <a:extLst>
              <a:ext uri="{FF2B5EF4-FFF2-40B4-BE49-F238E27FC236}">
                <a16:creationId xmlns:a16="http://schemas.microsoft.com/office/drawing/2014/main" id="{66442853-408F-42BC-8256-7C717B4387E4}"/>
              </a:ext>
            </a:extLst>
          </p:cNvPr>
          <p:cNvPicPr>
            <a:picLocks noGrp="1" noChangeAspect="1"/>
          </p:cNvPicPr>
          <p:nvPr>
            <p:ph idx="1"/>
          </p:nvPr>
        </p:nvPicPr>
        <p:blipFill>
          <a:blip r:embed="rId2"/>
          <a:stretch>
            <a:fillRect/>
          </a:stretch>
        </p:blipFill>
        <p:spPr>
          <a:xfrm>
            <a:off x="2117261" y="1483654"/>
            <a:ext cx="7957478" cy="4612406"/>
          </a:xfrm>
        </p:spPr>
      </p:pic>
    </p:spTree>
    <p:extLst>
      <p:ext uri="{BB962C8B-B14F-4D97-AF65-F5344CB8AC3E}">
        <p14:creationId xmlns:p14="http://schemas.microsoft.com/office/powerpoint/2010/main" val="250835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990C4-A5B4-4B29-8862-5565AF7D2A68}"/>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B82D209A-F76D-4B5A-AF97-053D5531DD55}"/>
              </a:ext>
            </a:extLst>
          </p:cNvPr>
          <p:cNvSpPr>
            <a:spLocks noGrp="1"/>
          </p:cNvSpPr>
          <p:nvPr>
            <p:ph idx="1"/>
          </p:nvPr>
        </p:nvSpPr>
        <p:spPr/>
        <p:txBody>
          <a:bodyPr>
            <a:normAutofit/>
          </a:bodyPr>
          <a:lstStyle/>
          <a:p>
            <a:pPr marL="0" indent="0">
              <a:buNone/>
            </a:pPr>
            <a:r>
              <a:rPr lang="ru-RU" sz="3600" dirty="0"/>
              <a:t>- что понравилось</a:t>
            </a:r>
          </a:p>
          <a:p>
            <a:pPr marL="0" indent="0">
              <a:buNone/>
            </a:pPr>
            <a:r>
              <a:rPr lang="ru-RU" sz="3600" dirty="0"/>
              <a:t>- что не понравилось</a:t>
            </a:r>
          </a:p>
          <a:p>
            <a:pPr marL="0" indent="0">
              <a:buNone/>
            </a:pPr>
            <a:r>
              <a:rPr lang="ru-RU" sz="3600" dirty="0"/>
              <a:t>- с чем возникли сложности</a:t>
            </a:r>
          </a:p>
          <a:p>
            <a:pPr marL="0" indent="0">
              <a:buNone/>
            </a:pPr>
            <a:r>
              <a:rPr lang="ru-RU" sz="3600" dirty="0"/>
              <a:t>- пожелания по темам на будущее</a:t>
            </a:r>
          </a:p>
        </p:txBody>
      </p:sp>
    </p:spTree>
    <p:extLst>
      <p:ext uri="{BB962C8B-B14F-4D97-AF65-F5344CB8AC3E}">
        <p14:creationId xmlns:p14="http://schemas.microsoft.com/office/powerpoint/2010/main" val="313458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9E3F6-9DEA-4B9B-8980-F47ECDEFBFAA}"/>
              </a:ext>
            </a:extLst>
          </p:cNvPr>
          <p:cNvSpPr>
            <a:spLocks noGrp="1"/>
          </p:cNvSpPr>
          <p:nvPr>
            <p:ph type="title"/>
          </p:nvPr>
        </p:nvSpPr>
        <p:spPr>
          <a:xfrm>
            <a:off x="838200" y="-30620"/>
            <a:ext cx="10515600" cy="1325563"/>
          </a:xfrm>
        </p:spPr>
        <p:txBody>
          <a:bodyPr/>
          <a:lstStyle/>
          <a:p>
            <a:r>
              <a:rPr lang="en-US" dirty="0"/>
              <a:t>MVVM</a:t>
            </a:r>
            <a:endParaRPr lang="ru-RU" dirty="0"/>
          </a:p>
        </p:txBody>
      </p:sp>
      <p:sp>
        <p:nvSpPr>
          <p:cNvPr id="4" name="Номер слайда 3">
            <a:extLst>
              <a:ext uri="{FF2B5EF4-FFF2-40B4-BE49-F238E27FC236}">
                <a16:creationId xmlns:a16="http://schemas.microsoft.com/office/drawing/2014/main" id="{A7B1F07D-4A51-4AA1-8F36-5254A7C238ED}"/>
              </a:ext>
            </a:extLst>
          </p:cNvPr>
          <p:cNvSpPr>
            <a:spLocks noGrp="1"/>
          </p:cNvSpPr>
          <p:nvPr>
            <p:ph type="sldNum" sz="quarter" idx="12"/>
          </p:nvPr>
        </p:nvSpPr>
        <p:spPr/>
        <p:txBody>
          <a:bodyPr/>
          <a:lstStyle/>
          <a:p>
            <a:fld id="{A28BBB6F-3066-474E-B681-8149B2B28A87}" type="slidenum">
              <a:rPr lang="ru-RU" smtClean="0"/>
              <a:t>4</a:t>
            </a:fld>
            <a:endParaRPr lang="ru-RU"/>
          </a:p>
        </p:txBody>
      </p:sp>
      <p:sp>
        <p:nvSpPr>
          <p:cNvPr id="8" name="Прямоугольник 7">
            <a:extLst>
              <a:ext uri="{FF2B5EF4-FFF2-40B4-BE49-F238E27FC236}">
                <a16:creationId xmlns:a16="http://schemas.microsoft.com/office/drawing/2014/main" id="{3702A509-1ECA-431D-8C77-9140617ABCFA}"/>
              </a:ext>
            </a:extLst>
          </p:cNvPr>
          <p:cNvSpPr/>
          <p:nvPr/>
        </p:nvSpPr>
        <p:spPr>
          <a:xfrm>
            <a:off x="7133565" y="1097999"/>
            <a:ext cx="3328481" cy="1796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err="1"/>
              <a:t>ViewModel</a:t>
            </a:r>
            <a:endParaRPr lang="ru-RU" sz="2800" dirty="0"/>
          </a:p>
        </p:txBody>
      </p:sp>
      <p:sp>
        <p:nvSpPr>
          <p:cNvPr id="13" name="Прямоугольник 12">
            <a:extLst>
              <a:ext uri="{FF2B5EF4-FFF2-40B4-BE49-F238E27FC236}">
                <a16:creationId xmlns:a16="http://schemas.microsoft.com/office/drawing/2014/main" id="{DF8791C8-307A-4A08-B02C-2A185136B991}"/>
              </a:ext>
            </a:extLst>
          </p:cNvPr>
          <p:cNvSpPr/>
          <p:nvPr/>
        </p:nvSpPr>
        <p:spPr>
          <a:xfrm>
            <a:off x="7238393" y="4487127"/>
            <a:ext cx="3223653" cy="915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Model</a:t>
            </a:r>
            <a:endParaRPr lang="ru-RU" sz="4800" dirty="0"/>
          </a:p>
        </p:txBody>
      </p:sp>
      <p:sp>
        <p:nvSpPr>
          <p:cNvPr id="14" name="Прямоугольник 13">
            <a:extLst>
              <a:ext uri="{FF2B5EF4-FFF2-40B4-BE49-F238E27FC236}">
                <a16:creationId xmlns:a16="http://schemas.microsoft.com/office/drawing/2014/main" id="{2D72CF57-D659-4BC3-9E33-562268C13CB9}"/>
              </a:ext>
            </a:extLst>
          </p:cNvPr>
          <p:cNvSpPr/>
          <p:nvPr/>
        </p:nvSpPr>
        <p:spPr>
          <a:xfrm>
            <a:off x="838200" y="1221255"/>
            <a:ext cx="2966884" cy="17965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View</a:t>
            </a:r>
            <a:endParaRPr lang="ru-RU" sz="4800" dirty="0"/>
          </a:p>
        </p:txBody>
      </p:sp>
      <p:sp>
        <p:nvSpPr>
          <p:cNvPr id="15" name="TextBox 14">
            <a:extLst>
              <a:ext uri="{FF2B5EF4-FFF2-40B4-BE49-F238E27FC236}">
                <a16:creationId xmlns:a16="http://schemas.microsoft.com/office/drawing/2014/main" id="{086EA4EE-2C8B-45FB-8BCD-1227A27C23F6}"/>
              </a:ext>
            </a:extLst>
          </p:cNvPr>
          <p:cNvSpPr txBox="1"/>
          <p:nvPr/>
        </p:nvSpPr>
        <p:spPr>
          <a:xfrm>
            <a:off x="4235909" y="1019096"/>
            <a:ext cx="2466829" cy="461665"/>
          </a:xfrm>
          <a:prstGeom prst="rect">
            <a:avLst/>
          </a:prstGeom>
          <a:noFill/>
        </p:spPr>
        <p:txBody>
          <a:bodyPr wrap="none" rtlCol="0">
            <a:spAutoFit/>
          </a:bodyPr>
          <a:lstStyle/>
          <a:p>
            <a:r>
              <a:rPr lang="ru-RU" sz="2400" dirty="0"/>
              <a:t>Привязка данных</a:t>
            </a:r>
          </a:p>
        </p:txBody>
      </p:sp>
      <p:sp>
        <p:nvSpPr>
          <p:cNvPr id="16" name="Стрелка: влево-вправо 15">
            <a:extLst>
              <a:ext uri="{FF2B5EF4-FFF2-40B4-BE49-F238E27FC236}">
                <a16:creationId xmlns:a16="http://schemas.microsoft.com/office/drawing/2014/main" id="{52F5C22F-B5BC-474A-B2F0-703FACA16AAF}"/>
              </a:ext>
            </a:extLst>
          </p:cNvPr>
          <p:cNvSpPr/>
          <p:nvPr/>
        </p:nvSpPr>
        <p:spPr>
          <a:xfrm>
            <a:off x="3805083" y="1401858"/>
            <a:ext cx="3328481"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AACDDF2-D21E-4C54-A145-14CFEADF7903}"/>
              </a:ext>
            </a:extLst>
          </p:cNvPr>
          <p:cNvSpPr txBox="1"/>
          <p:nvPr/>
        </p:nvSpPr>
        <p:spPr>
          <a:xfrm>
            <a:off x="4235909" y="1951607"/>
            <a:ext cx="1406604" cy="461665"/>
          </a:xfrm>
          <a:prstGeom prst="rect">
            <a:avLst/>
          </a:prstGeom>
          <a:noFill/>
        </p:spPr>
        <p:txBody>
          <a:bodyPr wrap="none" rtlCol="0">
            <a:spAutoFit/>
          </a:bodyPr>
          <a:lstStyle/>
          <a:p>
            <a:r>
              <a:rPr lang="ru-RU" sz="2400" dirty="0"/>
              <a:t>Команды</a:t>
            </a:r>
          </a:p>
        </p:txBody>
      </p:sp>
      <p:sp>
        <p:nvSpPr>
          <p:cNvPr id="19" name="Стрелка: влево-вправо 18">
            <a:extLst>
              <a:ext uri="{FF2B5EF4-FFF2-40B4-BE49-F238E27FC236}">
                <a16:creationId xmlns:a16="http://schemas.microsoft.com/office/drawing/2014/main" id="{1F65E81E-1803-4819-B8C7-DA6430DEFF54}"/>
              </a:ext>
            </a:extLst>
          </p:cNvPr>
          <p:cNvSpPr/>
          <p:nvPr/>
        </p:nvSpPr>
        <p:spPr>
          <a:xfrm>
            <a:off x="3805083" y="2334369"/>
            <a:ext cx="3328481"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0813EEF5-21A2-49D3-9718-6151D083497E}"/>
              </a:ext>
            </a:extLst>
          </p:cNvPr>
          <p:cNvSpPr txBox="1"/>
          <p:nvPr/>
        </p:nvSpPr>
        <p:spPr>
          <a:xfrm>
            <a:off x="7770113" y="3136216"/>
            <a:ext cx="1680973" cy="830997"/>
          </a:xfrm>
          <a:prstGeom prst="rect">
            <a:avLst/>
          </a:prstGeom>
          <a:noFill/>
        </p:spPr>
        <p:txBody>
          <a:bodyPr wrap="none" rtlCol="0">
            <a:spAutoFit/>
          </a:bodyPr>
          <a:lstStyle/>
          <a:p>
            <a:r>
              <a:rPr lang="ru-RU" sz="2400" dirty="0"/>
              <a:t>Получение </a:t>
            </a:r>
          </a:p>
          <a:p>
            <a:r>
              <a:rPr lang="ru-RU" sz="2400" dirty="0"/>
              <a:t>данных</a:t>
            </a:r>
          </a:p>
        </p:txBody>
      </p:sp>
      <p:sp>
        <p:nvSpPr>
          <p:cNvPr id="22" name="TextBox 21">
            <a:extLst>
              <a:ext uri="{FF2B5EF4-FFF2-40B4-BE49-F238E27FC236}">
                <a16:creationId xmlns:a16="http://schemas.microsoft.com/office/drawing/2014/main" id="{F9E832E8-FB76-4FA6-A3AB-F38093ABF6FB}"/>
              </a:ext>
            </a:extLst>
          </p:cNvPr>
          <p:cNvSpPr txBox="1"/>
          <p:nvPr/>
        </p:nvSpPr>
        <p:spPr>
          <a:xfrm>
            <a:off x="9882955" y="3183600"/>
            <a:ext cx="1820242" cy="830997"/>
          </a:xfrm>
          <a:prstGeom prst="rect">
            <a:avLst/>
          </a:prstGeom>
          <a:noFill/>
        </p:spPr>
        <p:txBody>
          <a:bodyPr wrap="none" rtlCol="0">
            <a:spAutoFit/>
          </a:bodyPr>
          <a:lstStyle/>
          <a:p>
            <a:r>
              <a:rPr lang="ru-RU" sz="2400" dirty="0"/>
              <a:t>Обновление</a:t>
            </a:r>
          </a:p>
          <a:p>
            <a:r>
              <a:rPr lang="ru-RU" sz="2400" dirty="0"/>
              <a:t> модели</a:t>
            </a:r>
          </a:p>
        </p:txBody>
      </p:sp>
      <p:sp>
        <p:nvSpPr>
          <p:cNvPr id="23" name="Стрелка: вверх 22">
            <a:extLst>
              <a:ext uri="{FF2B5EF4-FFF2-40B4-BE49-F238E27FC236}">
                <a16:creationId xmlns:a16="http://schemas.microsoft.com/office/drawing/2014/main" id="{8B36FF10-906B-4692-8C55-C14B98E2A2C3}"/>
              </a:ext>
            </a:extLst>
          </p:cNvPr>
          <p:cNvSpPr/>
          <p:nvPr/>
        </p:nvSpPr>
        <p:spPr>
          <a:xfrm>
            <a:off x="7394264" y="2909267"/>
            <a:ext cx="484632" cy="1546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трелка: вниз 23">
            <a:extLst>
              <a:ext uri="{FF2B5EF4-FFF2-40B4-BE49-F238E27FC236}">
                <a16:creationId xmlns:a16="http://schemas.microsoft.com/office/drawing/2014/main" id="{A7370E57-5EE8-4146-9CD1-F5217E481A19}"/>
              </a:ext>
            </a:extLst>
          </p:cNvPr>
          <p:cNvSpPr/>
          <p:nvPr/>
        </p:nvSpPr>
        <p:spPr>
          <a:xfrm>
            <a:off x="9451086" y="2909267"/>
            <a:ext cx="484632" cy="1577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4B1D30F-796B-494C-BB35-92168557F0D3}"/>
              </a:ext>
            </a:extLst>
          </p:cNvPr>
          <p:cNvSpPr txBox="1"/>
          <p:nvPr/>
        </p:nvSpPr>
        <p:spPr>
          <a:xfrm>
            <a:off x="649138" y="5159691"/>
            <a:ext cx="6398643" cy="954107"/>
          </a:xfrm>
          <a:prstGeom prst="rect">
            <a:avLst/>
          </a:prstGeom>
          <a:noFill/>
        </p:spPr>
        <p:txBody>
          <a:bodyPr wrap="square">
            <a:spAutoFit/>
          </a:bodyPr>
          <a:lstStyle/>
          <a:p>
            <a:r>
              <a:rPr lang="en-US" sz="2800" dirty="0"/>
              <a:t>WPF, MAUI, Xamarin, UWP, Avalonia,</a:t>
            </a:r>
            <a:r>
              <a:rPr lang="ru-RU" sz="2800" dirty="0"/>
              <a:t> </a:t>
            </a:r>
            <a:r>
              <a:rPr lang="en-US" sz="2800" dirty="0" err="1"/>
              <a:t>DotVVM</a:t>
            </a:r>
            <a:r>
              <a:rPr lang="ru-RU" sz="2800" dirty="0"/>
              <a:t>, …</a:t>
            </a:r>
          </a:p>
        </p:txBody>
      </p:sp>
    </p:spTree>
    <p:extLst>
      <p:ext uri="{BB962C8B-B14F-4D97-AF65-F5344CB8AC3E}">
        <p14:creationId xmlns:p14="http://schemas.microsoft.com/office/powerpoint/2010/main" val="335122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3F5D7A-6EAF-475F-A3F8-D47FBBDFC942}"/>
              </a:ext>
            </a:extLst>
          </p:cNvPr>
          <p:cNvSpPr>
            <a:spLocks noGrp="1"/>
          </p:cNvSpPr>
          <p:nvPr>
            <p:ph idx="1"/>
          </p:nvPr>
        </p:nvSpPr>
        <p:spPr>
          <a:xfrm>
            <a:off x="6580626" y="2956987"/>
            <a:ext cx="5211530" cy="3901013"/>
          </a:xfrm>
        </p:spPr>
        <p:txBody>
          <a:bodyPr>
            <a:normAutofit fontScale="70000" lnSpcReduction="20000"/>
          </a:bodyPr>
          <a:lstStyle/>
          <a:p>
            <a:pPr marL="0" indent="0">
              <a:buNone/>
            </a:pPr>
            <a:r>
              <a:rPr lang="en-US" dirty="0"/>
              <a:t>button1.Enabled = true;			</a:t>
            </a:r>
          </a:p>
          <a:p>
            <a:pPr marL="0" indent="0">
              <a:buNone/>
            </a:pPr>
            <a:r>
              <a:rPr lang="en-US" dirty="0"/>
              <a:t>int c  = comboBox1.SelectedIndex;</a:t>
            </a:r>
          </a:p>
          <a:p>
            <a:pPr marL="0" indent="0">
              <a:buNone/>
            </a:pPr>
            <a:r>
              <a:rPr lang="en-US" dirty="0"/>
              <a:t>int c2 = comboBox2.SelectedIndex;</a:t>
            </a:r>
          </a:p>
          <a:p>
            <a:pPr marL="0" indent="0">
              <a:buNone/>
            </a:pPr>
            <a:r>
              <a:rPr lang="en-US" dirty="0"/>
              <a:t>if (c2 == 0)</a:t>
            </a:r>
          </a:p>
          <a:p>
            <a:pPr marL="0" indent="0">
              <a:buNone/>
            </a:pPr>
            <a:r>
              <a:rPr lang="en-US" dirty="0"/>
              <a:t>{</a:t>
            </a:r>
          </a:p>
          <a:p>
            <a:pPr marL="0" indent="0">
              <a:buNone/>
            </a:pPr>
            <a:r>
              <a:rPr lang="en-US" dirty="0"/>
              <a:t>      //</a:t>
            </a:r>
            <a:r>
              <a:rPr lang="ru-RU" dirty="0"/>
              <a:t>какие-то действия</a:t>
            </a:r>
          </a:p>
          <a:p>
            <a:pPr marL="0" indent="0">
              <a:buNone/>
            </a:pPr>
            <a:r>
              <a:rPr lang="ru-RU" dirty="0"/>
              <a:t> }</a:t>
            </a:r>
          </a:p>
          <a:p>
            <a:pPr marL="0" indent="0">
              <a:buNone/>
            </a:pPr>
            <a:r>
              <a:rPr lang="ru-RU" dirty="0"/>
              <a:t> </a:t>
            </a:r>
            <a:r>
              <a:rPr lang="en-US" dirty="0"/>
              <a:t>else if(c2 == 1)</a:t>
            </a:r>
          </a:p>
          <a:p>
            <a:pPr marL="0" indent="0">
              <a:buNone/>
            </a:pPr>
            <a:r>
              <a:rPr lang="en-US" dirty="0"/>
              <a:t> {</a:t>
            </a:r>
          </a:p>
          <a:p>
            <a:pPr marL="0" indent="0">
              <a:buNone/>
            </a:pPr>
            <a:r>
              <a:rPr lang="en-US" dirty="0"/>
              <a:t>      //</a:t>
            </a:r>
            <a:r>
              <a:rPr lang="ru-RU" dirty="0"/>
              <a:t>какие-то действия</a:t>
            </a:r>
          </a:p>
          <a:p>
            <a:pPr marL="0" indent="0">
              <a:buNone/>
            </a:pPr>
            <a:r>
              <a:rPr lang="ru-RU" dirty="0"/>
              <a:t> }</a:t>
            </a:r>
          </a:p>
        </p:txBody>
      </p:sp>
      <p:sp>
        <p:nvSpPr>
          <p:cNvPr id="5" name="TextBox 4">
            <a:extLst>
              <a:ext uri="{FF2B5EF4-FFF2-40B4-BE49-F238E27FC236}">
                <a16:creationId xmlns:a16="http://schemas.microsoft.com/office/drawing/2014/main" id="{B6E721E5-BBB7-4B43-AB34-C3262EAC4405}"/>
              </a:ext>
            </a:extLst>
          </p:cNvPr>
          <p:cNvSpPr txBox="1"/>
          <p:nvPr/>
        </p:nvSpPr>
        <p:spPr>
          <a:xfrm>
            <a:off x="6485735" y="584148"/>
            <a:ext cx="5608499" cy="2308324"/>
          </a:xfrm>
          <a:prstGeom prst="rect">
            <a:avLst/>
          </a:prstGeom>
          <a:noFill/>
        </p:spPr>
        <p:txBody>
          <a:bodyPr wrap="square">
            <a:spAutoFit/>
          </a:bodyPr>
          <a:lstStyle/>
          <a:p>
            <a:r>
              <a:rPr lang="ru-RU" dirty="0" err="1"/>
              <a:t>private</a:t>
            </a:r>
            <a:r>
              <a:rPr lang="ru-RU" dirty="0"/>
              <a:t> </a:t>
            </a:r>
            <a:r>
              <a:rPr lang="ru-RU" dirty="0" err="1"/>
              <a:t>void</a:t>
            </a:r>
            <a:r>
              <a:rPr lang="ru-RU" dirty="0"/>
              <a:t> button2_Click(</a:t>
            </a:r>
            <a:r>
              <a:rPr lang="ru-RU" dirty="0" err="1"/>
              <a:t>object</a:t>
            </a:r>
            <a:r>
              <a:rPr lang="ru-RU" dirty="0"/>
              <a:t> </a:t>
            </a:r>
            <a:r>
              <a:rPr lang="ru-RU" dirty="0" err="1"/>
              <a:t>sender</a:t>
            </a:r>
            <a:r>
              <a:rPr lang="ru-RU" dirty="0"/>
              <a:t>, </a:t>
            </a:r>
            <a:r>
              <a:rPr lang="ru-RU" dirty="0" err="1"/>
              <a:t>EventArgs</a:t>
            </a:r>
            <a:r>
              <a:rPr lang="ru-RU" dirty="0"/>
              <a:t> e)</a:t>
            </a:r>
          </a:p>
          <a:p>
            <a:r>
              <a:rPr lang="ru-RU" dirty="0"/>
              <a:t>{</a:t>
            </a:r>
          </a:p>
          <a:p>
            <a:r>
              <a:rPr lang="ru-RU" dirty="0"/>
              <a:t>      </a:t>
            </a:r>
            <a:r>
              <a:rPr lang="ru-RU" dirty="0" err="1"/>
              <a:t>int</a:t>
            </a:r>
            <a:r>
              <a:rPr lang="ru-RU" dirty="0"/>
              <a:t> c = comboBox1.SelectedIndex;</a:t>
            </a:r>
          </a:p>
          <a:p>
            <a:r>
              <a:rPr lang="ru-RU" dirty="0"/>
              <a:t>      </a:t>
            </a:r>
            <a:r>
              <a:rPr lang="ru-RU" dirty="0" err="1"/>
              <a:t>if</a:t>
            </a:r>
            <a:r>
              <a:rPr lang="ru-RU" dirty="0"/>
              <a:t> (c &gt;= 0)</a:t>
            </a:r>
          </a:p>
          <a:p>
            <a:r>
              <a:rPr lang="ru-RU" dirty="0"/>
              <a:t>      {</a:t>
            </a:r>
          </a:p>
          <a:p>
            <a:r>
              <a:rPr lang="ru-RU" dirty="0"/>
              <a:t>           button1.Enabled = </a:t>
            </a:r>
            <a:r>
              <a:rPr lang="ru-RU" dirty="0" err="1"/>
              <a:t>true</a:t>
            </a:r>
            <a:r>
              <a:rPr lang="ru-RU" dirty="0"/>
              <a:t>;</a:t>
            </a:r>
          </a:p>
          <a:p>
            <a:r>
              <a:rPr lang="ru-RU" dirty="0"/>
              <a:t>       }</a:t>
            </a:r>
          </a:p>
          <a:p>
            <a:r>
              <a:rPr lang="ru-RU" dirty="0"/>
              <a:t>}</a:t>
            </a:r>
          </a:p>
        </p:txBody>
      </p:sp>
      <p:pic>
        <p:nvPicPr>
          <p:cNvPr id="9" name="Рисунок 8">
            <a:extLst>
              <a:ext uri="{FF2B5EF4-FFF2-40B4-BE49-F238E27FC236}">
                <a16:creationId xmlns:a16="http://schemas.microsoft.com/office/drawing/2014/main" id="{2496D633-1925-43F6-975E-17304C43C5F5}"/>
              </a:ext>
            </a:extLst>
          </p:cNvPr>
          <p:cNvPicPr>
            <a:picLocks noChangeAspect="1"/>
          </p:cNvPicPr>
          <p:nvPr/>
        </p:nvPicPr>
        <p:blipFill>
          <a:blip r:embed="rId2"/>
          <a:stretch>
            <a:fillRect/>
          </a:stretch>
        </p:blipFill>
        <p:spPr>
          <a:xfrm>
            <a:off x="511988" y="722745"/>
            <a:ext cx="5880186" cy="3949672"/>
          </a:xfrm>
          <a:prstGeom prst="rect">
            <a:avLst/>
          </a:prstGeom>
          <a:ln w="28575">
            <a:solidFill>
              <a:schemeClr val="tx2"/>
            </a:solidFill>
          </a:ln>
        </p:spPr>
      </p:pic>
    </p:spTree>
    <p:extLst>
      <p:ext uri="{BB962C8B-B14F-4D97-AF65-F5344CB8AC3E}">
        <p14:creationId xmlns:p14="http://schemas.microsoft.com/office/powerpoint/2010/main" val="262529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2CE15D-6562-4EF8-848C-DF2F0B7A72C9}"/>
              </a:ext>
            </a:extLst>
          </p:cNvPr>
          <p:cNvSpPr>
            <a:spLocks noGrp="1"/>
          </p:cNvSpPr>
          <p:nvPr>
            <p:ph type="title"/>
          </p:nvPr>
        </p:nvSpPr>
        <p:spPr/>
        <p:txBody>
          <a:bodyPr/>
          <a:lstStyle/>
          <a:p>
            <a:r>
              <a:rPr lang="ru-RU" dirty="0" err="1"/>
              <a:t>Model</a:t>
            </a:r>
            <a:endParaRPr lang="ru-RU" dirty="0"/>
          </a:p>
        </p:txBody>
      </p:sp>
      <p:sp>
        <p:nvSpPr>
          <p:cNvPr id="3" name="Объект 2">
            <a:extLst>
              <a:ext uri="{FF2B5EF4-FFF2-40B4-BE49-F238E27FC236}">
                <a16:creationId xmlns:a16="http://schemas.microsoft.com/office/drawing/2014/main" id="{D496E866-7B56-4442-A13D-FE873D4CC986}"/>
              </a:ext>
            </a:extLst>
          </p:cNvPr>
          <p:cNvSpPr>
            <a:spLocks noGrp="1"/>
          </p:cNvSpPr>
          <p:nvPr>
            <p:ph idx="1"/>
          </p:nvPr>
        </p:nvSpPr>
        <p:spPr/>
        <p:txBody>
          <a:bodyPr>
            <a:normAutofit/>
          </a:bodyPr>
          <a:lstStyle/>
          <a:p>
            <a:r>
              <a:rPr lang="ru-RU" dirty="0"/>
              <a:t>Модель описывает используемые в приложении данные. </a:t>
            </a:r>
          </a:p>
          <a:p>
            <a:r>
              <a:rPr lang="ru-RU" dirty="0"/>
              <a:t>Модели могут содержать логику, непосредственно связанную этими данными, например, логику валидации свойств модели. </a:t>
            </a:r>
          </a:p>
          <a:p>
            <a:r>
              <a:rPr lang="ru-RU" dirty="0"/>
              <a:t>В то же время модель не должна содержать никакой логики, связанной с отображением данных и взаимодействием с визуальными элементами управления.</a:t>
            </a:r>
          </a:p>
          <a:p>
            <a:endParaRPr lang="ru-RU" dirty="0"/>
          </a:p>
        </p:txBody>
      </p:sp>
      <p:sp>
        <p:nvSpPr>
          <p:cNvPr id="4" name="Номер слайда 3">
            <a:extLst>
              <a:ext uri="{FF2B5EF4-FFF2-40B4-BE49-F238E27FC236}">
                <a16:creationId xmlns:a16="http://schemas.microsoft.com/office/drawing/2014/main" id="{6B93F83E-414B-43E0-AEDE-D2678A86BDF6}"/>
              </a:ext>
            </a:extLst>
          </p:cNvPr>
          <p:cNvSpPr>
            <a:spLocks noGrp="1"/>
          </p:cNvSpPr>
          <p:nvPr>
            <p:ph type="sldNum" sz="quarter" idx="12"/>
          </p:nvPr>
        </p:nvSpPr>
        <p:spPr/>
        <p:txBody>
          <a:bodyPr/>
          <a:lstStyle/>
          <a:p>
            <a:fld id="{A28BBB6F-3066-474E-B681-8149B2B28A87}" type="slidenum">
              <a:rPr lang="ru-RU" smtClean="0"/>
              <a:t>6</a:t>
            </a:fld>
            <a:endParaRPr lang="ru-RU"/>
          </a:p>
        </p:txBody>
      </p:sp>
    </p:spTree>
    <p:extLst>
      <p:ext uri="{BB962C8B-B14F-4D97-AF65-F5344CB8AC3E}">
        <p14:creationId xmlns:p14="http://schemas.microsoft.com/office/powerpoint/2010/main" val="20584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3F630-B047-43E8-AEFF-FBAF3C73F0FE}"/>
              </a:ext>
            </a:extLst>
          </p:cNvPr>
          <p:cNvSpPr>
            <a:spLocks noGrp="1"/>
          </p:cNvSpPr>
          <p:nvPr>
            <p:ph type="title"/>
          </p:nvPr>
        </p:nvSpPr>
        <p:spPr/>
        <p:txBody>
          <a:bodyPr/>
          <a:lstStyle/>
          <a:p>
            <a:r>
              <a:rPr lang="en-US" dirty="0"/>
              <a:t>View</a:t>
            </a:r>
            <a:endParaRPr lang="ru-RU" dirty="0"/>
          </a:p>
        </p:txBody>
      </p:sp>
      <p:sp>
        <p:nvSpPr>
          <p:cNvPr id="3" name="Объект 2">
            <a:extLst>
              <a:ext uri="{FF2B5EF4-FFF2-40B4-BE49-F238E27FC236}">
                <a16:creationId xmlns:a16="http://schemas.microsoft.com/office/drawing/2014/main" id="{B56CAEDC-8C03-4C69-BDF4-49D909E8D86A}"/>
              </a:ext>
            </a:extLst>
          </p:cNvPr>
          <p:cNvSpPr>
            <a:spLocks noGrp="1"/>
          </p:cNvSpPr>
          <p:nvPr>
            <p:ph idx="1"/>
          </p:nvPr>
        </p:nvSpPr>
        <p:spPr/>
        <p:txBody>
          <a:bodyPr>
            <a:normAutofit/>
          </a:bodyPr>
          <a:lstStyle/>
          <a:p>
            <a:r>
              <a:rPr lang="ru-RU" dirty="0"/>
              <a:t>Определяет визуальный интерфейс, через который пользователь взаимодействует с приложением. </a:t>
            </a:r>
          </a:p>
          <a:p>
            <a:r>
              <a:rPr lang="ru-RU" dirty="0"/>
              <a:t>В идеале, вся основная логика приложения выносится в компонент </a:t>
            </a:r>
            <a:r>
              <a:rPr lang="ru-RU" dirty="0" err="1"/>
              <a:t>ViewModel</a:t>
            </a:r>
            <a:r>
              <a:rPr lang="ru-RU" dirty="0"/>
              <a:t>, </a:t>
            </a:r>
            <a:r>
              <a:rPr lang="en-US" dirty="0"/>
              <a:t>behind </a:t>
            </a:r>
            <a:r>
              <a:rPr lang="ru-RU" dirty="0"/>
              <a:t>код представления должен оставаться чистым. </a:t>
            </a:r>
          </a:p>
          <a:p>
            <a:r>
              <a:rPr lang="ru-RU" dirty="0"/>
              <a:t>Представление не обрабатывает события за редким исключением, а выполняет действия в основном посредством команд.</a:t>
            </a:r>
          </a:p>
          <a:p>
            <a:r>
              <a:rPr lang="ru-RU" dirty="0"/>
              <a:t>Как правило, описывается на отдельном языке разметки (например </a:t>
            </a:r>
            <a:r>
              <a:rPr lang="en-US" dirty="0" err="1"/>
              <a:t>xaml</a:t>
            </a:r>
            <a:r>
              <a:rPr lang="en-US" dirty="0"/>
              <a:t> </a:t>
            </a:r>
            <a:r>
              <a:rPr lang="ru-RU" dirty="0"/>
              <a:t>в </a:t>
            </a:r>
            <a:r>
              <a:rPr lang="en-US" dirty="0"/>
              <a:t>WPF</a:t>
            </a:r>
            <a:r>
              <a:rPr lang="ru-RU" dirty="0"/>
              <a:t>).</a:t>
            </a:r>
          </a:p>
          <a:p>
            <a:endParaRPr lang="ru-RU" dirty="0"/>
          </a:p>
        </p:txBody>
      </p:sp>
      <p:sp>
        <p:nvSpPr>
          <p:cNvPr id="4" name="Номер слайда 3">
            <a:extLst>
              <a:ext uri="{FF2B5EF4-FFF2-40B4-BE49-F238E27FC236}">
                <a16:creationId xmlns:a16="http://schemas.microsoft.com/office/drawing/2014/main" id="{8F6D72C7-1A86-4F2D-857C-EABE330400FC}"/>
              </a:ext>
            </a:extLst>
          </p:cNvPr>
          <p:cNvSpPr>
            <a:spLocks noGrp="1"/>
          </p:cNvSpPr>
          <p:nvPr>
            <p:ph type="sldNum" sz="quarter" idx="12"/>
          </p:nvPr>
        </p:nvSpPr>
        <p:spPr/>
        <p:txBody>
          <a:bodyPr/>
          <a:lstStyle/>
          <a:p>
            <a:fld id="{A28BBB6F-3066-474E-B681-8149B2B28A87}" type="slidenum">
              <a:rPr lang="ru-RU" smtClean="0"/>
              <a:t>7</a:t>
            </a:fld>
            <a:endParaRPr lang="ru-RU"/>
          </a:p>
        </p:txBody>
      </p:sp>
    </p:spTree>
    <p:extLst>
      <p:ext uri="{BB962C8B-B14F-4D97-AF65-F5344CB8AC3E}">
        <p14:creationId xmlns:p14="http://schemas.microsoft.com/office/powerpoint/2010/main" val="292666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1E55B-3C67-4198-BAA5-27C4C7DB4050}"/>
              </a:ext>
            </a:extLst>
          </p:cNvPr>
          <p:cNvSpPr>
            <a:spLocks noGrp="1"/>
          </p:cNvSpPr>
          <p:nvPr>
            <p:ph type="title"/>
          </p:nvPr>
        </p:nvSpPr>
        <p:spPr>
          <a:xfrm>
            <a:off x="838200" y="136525"/>
            <a:ext cx="10515600" cy="1325563"/>
          </a:xfrm>
        </p:spPr>
        <p:txBody>
          <a:bodyPr/>
          <a:lstStyle/>
          <a:p>
            <a:r>
              <a:rPr lang="en-US" dirty="0" err="1"/>
              <a:t>ViewModel</a:t>
            </a:r>
            <a:endParaRPr lang="ru-RU" dirty="0"/>
          </a:p>
        </p:txBody>
      </p:sp>
      <p:sp>
        <p:nvSpPr>
          <p:cNvPr id="3" name="Объект 2">
            <a:extLst>
              <a:ext uri="{FF2B5EF4-FFF2-40B4-BE49-F238E27FC236}">
                <a16:creationId xmlns:a16="http://schemas.microsoft.com/office/drawing/2014/main" id="{635F91C0-591A-42BE-ADB0-344C9B17B163}"/>
              </a:ext>
            </a:extLst>
          </p:cNvPr>
          <p:cNvSpPr>
            <a:spLocks noGrp="1"/>
          </p:cNvSpPr>
          <p:nvPr>
            <p:ph idx="1"/>
          </p:nvPr>
        </p:nvSpPr>
        <p:spPr>
          <a:xfrm>
            <a:off x="838200" y="1799747"/>
            <a:ext cx="10515600" cy="4351338"/>
          </a:xfrm>
        </p:spPr>
        <p:txBody>
          <a:bodyPr>
            <a:normAutofit lnSpcReduction="10000"/>
          </a:bodyPr>
          <a:lstStyle/>
          <a:p>
            <a:r>
              <a:rPr lang="ru-RU" dirty="0"/>
              <a:t>связывает модель и представление через механизм привязки данных;</a:t>
            </a:r>
          </a:p>
          <a:p>
            <a:r>
              <a:rPr lang="ru-RU" dirty="0"/>
              <a:t>если в модели изменяются значения свойств, автоматически изменяется отображение этих данных в представлении, хотя напрямую модель и представление не связаны (но есть нюанс);</a:t>
            </a:r>
          </a:p>
          <a:p>
            <a:r>
              <a:rPr lang="ru-RU" dirty="0"/>
              <a:t>содержит логику по получению данных из модели и по обновлению данных в модели;</a:t>
            </a:r>
          </a:p>
          <a:p>
            <a:r>
              <a:rPr lang="ru-RU" dirty="0"/>
              <a:t>поскольку элементы представления, то есть визуальные компоненты (например кнопки), не используют события, то представление взаимодействует с </a:t>
            </a:r>
            <a:r>
              <a:rPr lang="ru-RU" dirty="0" err="1"/>
              <a:t>ViewModel</a:t>
            </a:r>
            <a:r>
              <a:rPr lang="ru-RU" dirty="0"/>
              <a:t> посредством команд.</a:t>
            </a:r>
          </a:p>
          <a:p>
            <a:endParaRPr lang="ru-RU" dirty="0"/>
          </a:p>
          <a:p>
            <a:endParaRPr lang="ru-RU" dirty="0"/>
          </a:p>
        </p:txBody>
      </p:sp>
      <p:sp>
        <p:nvSpPr>
          <p:cNvPr id="4" name="Номер слайда 3">
            <a:extLst>
              <a:ext uri="{FF2B5EF4-FFF2-40B4-BE49-F238E27FC236}">
                <a16:creationId xmlns:a16="http://schemas.microsoft.com/office/drawing/2014/main" id="{BE427DC8-6691-49AD-A505-AA95AC209B37}"/>
              </a:ext>
            </a:extLst>
          </p:cNvPr>
          <p:cNvSpPr>
            <a:spLocks noGrp="1"/>
          </p:cNvSpPr>
          <p:nvPr>
            <p:ph type="sldNum" sz="quarter" idx="12"/>
          </p:nvPr>
        </p:nvSpPr>
        <p:spPr/>
        <p:txBody>
          <a:bodyPr/>
          <a:lstStyle/>
          <a:p>
            <a:fld id="{A28BBB6F-3066-474E-B681-8149B2B28A87}" type="slidenum">
              <a:rPr lang="ru-RU" smtClean="0"/>
              <a:t>8</a:t>
            </a:fld>
            <a:endParaRPr lang="ru-RU"/>
          </a:p>
        </p:txBody>
      </p:sp>
    </p:spTree>
    <p:extLst>
      <p:ext uri="{BB962C8B-B14F-4D97-AF65-F5344CB8AC3E}">
        <p14:creationId xmlns:p14="http://schemas.microsoft.com/office/powerpoint/2010/main" val="275779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72D86F-CD5A-4C44-883C-189D7EFA3A6B}"/>
              </a:ext>
            </a:extLst>
          </p:cNvPr>
          <p:cNvSpPr>
            <a:spLocks noGrp="1"/>
          </p:cNvSpPr>
          <p:nvPr>
            <p:ph type="title"/>
          </p:nvPr>
        </p:nvSpPr>
        <p:spPr>
          <a:xfrm>
            <a:off x="838200" y="136525"/>
            <a:ext cx="10515600" cy="1325563"/>
          </a:xfrm>
        </p:spPr>
        <p:txBody>
          <a:bodyPr/>
          <a:lstStyle/>
          <a:p>
            <a:r>
              <a:rPr lang="ru-RU" dirty="0"/>
              <a:t>Понятие </a:t>
            </a:r>
            <a:r>
              <a:rPr lang="en-US" dirty="0"/>
              <a:t>ORM ( Object-Relationship Model )</a:t>
            </a:r>
            <a:endParaRPr lang="ru-RU" dirty="0"/>
          </a:p>
        </p:txBody>
      </p:sp>
      <p:sp>
        <p:nvSpPr>
          <p:cNvPr id="3" name="Объект 2">
            <a:extLst>
              <a:ext uri="{FF2B5EF4-FFF2-40B4-BE49-F238E27FC236}">
                <a16:creationId xmlns:a16="http://schemas.microsoft.com/office/drawing/2014/main" id="{6344FB23-94E2-4ED5-8387-6C11939C1B5E}"/>
              </a:ext>
            </a:extLst>
          </p:cNvPr>
          <p:cNvSpPr>
            <a:spLocks noGrp="1"/>
          </p:cNvSpPr>
          <p:nvPr>
            <p:ph idx="1"/>
          </p:nvPr>
        </p:nvSpPr>
        <p:spPr>
          <a:xfrm>
            <a:off x="379563" y="1578634"/>
            <a:ext cx="11688792" cy="4960278"/>
          </a:xfrm>
        </p:spPr>
        <p:txBody>
          <a:bodyPr>
            <a:normAutofit fontScale="92500" lnSpcReduction="10000"/>
          </a:bodyPr>
          <a:lstStyle/>
          <a:p>
            <a:r>
              <a:rPr lang="ru-RU" dirty="0"/>
              <a:t>Объектная и реляционная модели моделируют одну и ту же сущность с разных сторон. Реляционная модель акцентирует свое внимание на структуре и связях сущностей, объектная - на их свойствах и поведении. </a:t>
            </a:r>
            <a:endParaRPr lang="en-US" dirty="0"/>
          </a:p>
          <a:p>
            <a:r>
              <a:rPr lang="ru-RU" dirty="0"/>
              <a:t>Цель использования реляционной модели - информационное моделирование, выделение существенных для нас атрибутов, сохранение их значений и последующего поиска, обработки и анализа. </a:t>
            </a:r>
            <a:endParaRPr lang="en-US" dirty="0"/>
          </a:p>
          <a:p>
            <a:r>
              <a:rPr lang="ru-RU" dirty="0"/>
              <a:t>Цель использования объектной - моделирование поведения, выделение существенных для нас функций и последующего их использования. Между моделями есть пересечение - структурные сущности, которые по-разному в этих моделях отражаются. </a:t>
            </a:r>
            <a:endParaRPr lang="en-US" dirty="0"/>
          </a:p>
          <a:p>
            <a:r>
              <a:rPr lang="ru-RU" dirty="0"/>
              <a:t>Для того, чтобы отобразить сущности реляционной модели в аналогичные  объектной требуется средство объектно-реляционной проекции - </a:t>
            </a:r>
            <a:r>
              <a:rPr lang="ru-RU" b="1" dirty="0"/>
              <a:t>ОРП</a:t>
            </a:r>
            <a:r>
              <a:rPr lang="ru-RU" dirty="0"/>
              <a:t> или широко распространенное англоязычное обозначение - ORM (</a:t>
            </a:r>
            <a:r>
              <a:rPr lang="ru-RU" dirty="0" err="1"/>
              <a:t>Object</a:t>
            </a:r>
            <a:r>
              <a:rPr lang="ru-RU" dirty="0"/>
              <a:t> </a:t>
            </a:r>
            <a:r>
              <a:rPr lang="ru-RU" dirty="0" err="1"/>
              <a:t>Relational</a:t>
            </a:r>
            <a:r>
              <a:rPr lang="ru-RU" dirty="0"/>
              <a:t> </a:t>
            </a:r>
            <a:r>
              <a:rPr lang="ru-RU" dirty="0" err="1"/>
              <a:t>Mapping</a:t>
            </a:r>
            <a:r>
              <a:rPr lang="ru-RU" dirty="0"/>
              <a:t>).</a:t>
            </a:r>
          </a:p>
        </p:txBody>
      </p:sp>
      <p:sp>
        <p:nvSpPr>
          <p:cNvPr id="4" name="Номер слайда 3">
            <a:extLst>
              <a:ext uri="{FF2B5EF4-FFF2-40B4-BE49-F238E27FC236}">
                <a16:creationId xmlns:a16="http://schemas.microsoft.com/office/drawing/2014/main" id="{0E58D64F-8D35-4A79-8241-974F098FB66F}"/>
              </a:ext>
            </a:extLst>
          </p:cNvPr>
          <p:cNvSpPr>
            <a:spLocks noGrp="1"/>
          </p:cNvSpPr>
          <p:nvPr>
            <p:ph type="sldNum" sz="quarter" idx="12"/>
          </p:nvPr>
        </p:nvSpPr>
        <p:spPr/>
        <p:txBody>
          <a:bodyPr/>
          <a:lstStyle/>
          <a:p>
            <a:fld id="{A28BBB6F-3066-474E-B681-8149B2B28A87}" type="slidenum">
              <a:rPr lang="ru-RU" smtClean="0"/>
              <a:t>9</a:t>
            </a:fld>
            <a:endParaRPr lang="ru-RU"/>
          </a:p>
        </p:txBody>
      </p:sp>
    </p:spTree>
    <p:extLst>
      <p:ext uri="{BB962C8B-B14F-4D97-AF65-F5344CB8AC3E}">
        <p14:creationId xmlns:p14="http://schemas.microsoft.com/office/powerpoint/2010/main" val="29951137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1995</Words>
  <Application>Microsoft Office PowerPoint</Application>
  <PresentationFormat>Широкоэкранный</PresentationFormat>
  <Paragraphs>179</Paragraphs>
  <Slides>26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26</vt:i4>
      </vt:variant>
    </vt:vector>
  </HeadingPairs>
  <TitlesOfParts>
    <vt:vector size="34" baseType="lpstr">
      <vt:lpstr>Arial</vt:lpstr>
      <vt:lpstr>Calibri</vt:lpstr>
      <vt:lpstr>Calibri Light</vt:lpstr>
      <vt:lpstr>Cascadia Mono</vt:lpstr>
      <vt:lpstr>Consolas</vt:lpstr>
      <vt:lpstr>SFRM1200</vt:lpstr>
      <vt:lpstr>SFTT1000</vt:lpstr>
      <vt:lpstr>Тема Office</vt:lpstr>
      <vt:lpstr>Программирование</vt:lpstr>
      <vt:lpstr>Структура курса</vt:lpstr>
      <vt:lpstr>Презентация PowerPoint</vt:lpstr>
      <vt:lpstr>MVVM</vt:lpstr>
      <vt:lpstr>Презентация PowerPoint</vt:lpstr>
      <vt:lpstr>Model</vt:lpstr>
      <vt:lpstr>View</vt:lpstr>
      <vt:lpstr>ViewModel</vt:lpstr>
      <vt:lpstr>Понятие ORM ( Object-Relationship Model )</vt:lpstr>
      <vt:lpstr>Понятие ORM ( Object-Relationship Model )</vt:lpstr>
      <vt:lpstr>Понятие ORM ( Object-Relationship Model )</vt:lpstr>
      <vt:lpstr>Список ORM решений для .NET</vt:lpstr>
      <vt:lpstr>Entity Framework</vt:lpstr>
      <vt:lpstr>Презентация PowerPoint</vt:lpstr>
      <vt:lpstr>Презентация PowerPoint</vt:lpstr>
      <vt:lpstr>Презентация PowerPoint</vt:lpstr>
      <vt:lpstr>Совместимые с EF поставщики данных</vt:lpstr>
      <vt:lpstr>Способы работы EF с БД </vt:lpstr>
      <vt:lpstr>EF. Code First</vt:lpstr>
      <vt:lpstr>EF. Code First</vt:lpstr>
      <vt:lpstr>Презентация PowerPoint</vt:lpstr>
      <vt:lpstr>EF. Code First. Связь один ко многим.</vt:lpstr>
      <vt:lpstr>EF. Code First. Связь один ко многим.</vt:lpstr>
      <vt:lpstr>EF. Code First. Связь один ко многим.</vt:lpstr>
      <vt:lpstr>EF. Code First. Связь многие ко многим.</vt:lpstr>
      <vt:lpstr>EF. Code First. Связь многие ко многим.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Блок Иван Николаевич</dc:creator>
  <cp:lastModifiedBy>Блок Иван Николаевич</cp:lastModifiedBy>
  <cp:revision>51</cp:revision>
  <dcterms:created xsi:type="dcterms:W3CDTF">2022-09-02T14:50:41Z</dcterms:created>
  <dcterms:modified xsi:type="dcterms:W3CDTF">2023-02-05T13:29:42Z</dcterms:modified>
</cp:coreProperties>
</file>