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48" r:id="rId4"/>
    <p:sldId id="349" r:id="rId5"/>
    <p:sldId id="350" r:id="rId6"/>
    <p:sldId id="351" r:id="rId7"/>
    <p:sldId id="352" r:id="rId8"/>
    <p:sldId id="355" r:id="rId9"/>
    <p:sldId id="354" r:id="rId10"/>
    <p:sldId id="356" r:id="rId11"/>
    <p:sldId id="357" r:id="rId12"/>
    <p:sldId id="353" r:id="rId13"/>
    <p:sldId id="342" r:id="rId14"/>
    <p:sldId id="343" r:id="rId15"/>
    <p:sldId id="344" r:id="rId16"/>
    <p:sldId id="345" r:id="rId17"/>
    <p:sldId id="358" r:id="rId18"/>
    <p:sldId id="359" r:id="rId19"/>
    <p:sldId id="360" r:id="rId20"/>
    <p:sldId id="36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73245" autoAdjust="0"/>
  </p:normalViewPr>
  <p:slideViewPr>
    <p:cSldViewPr snapToGrid="0">
      <p:cViewPr varScale="1">
        <p:scale>
          <a:sx n="81" d="100"/>
          <a:sy n="81" d="100"/>
        </p:scale>
        <p:origin x="17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0A988-1514-4E88-85F3-06BA7432700E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147AB-0390-46EC-A727-22EC8457F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0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Segoe UI" panose="020B0502040204020203" pitchFamily="34" charset="0"/>
              </a:rPr>
              <a:t>- Возможность декларативного определения графического интерфейса с помощью специального языка разметки XAML, основанном на </a:t>
            </a:r>
            <a:r>
              <a:rPr lang="ru-RU" sz="1800" dirty="0" err="1">
                <a:effectLst/>
                <a:latin typeface="Segoe UI" panose="020B0502040204020203" pitchFamily="34" charset="0"/>
              </a:rPr>
              <a:t>xml</a:t>
            </a:r>
            <a:r>
              <a:rPr lang="ru-RU" sz="1800" dirty="0">
                <a:effectLst/>
                <a:latin typeface="Segoe UI" panose="020B0502040204020203" pitchFamily="34" charset="0"/>
              </a:rPr>
              <a:t> и представляющем альтернативу программному созданию графики и элементов управления, а также возможность комбинировать XAML и C#/VB.NET</a:t>
            </a:r>
            <a:endParaRPr lang="ru-RU" sz="1800" dirty="0"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Независимость от разрешения экрана: поскольку в WPF все элементы измеряются в независимых от устройства единицах, приложения на WPF легко масштабируются под разные экраны с разным разрешением.</a:t>
            </a:r>
            <a:r>
              <a:rPr lang="en-US" dirty="0"/>
              <a:t> </a:t>
            </a:r>
            <a:r>
              <a:rPr lang="ru-RU" dirty="0"/>
              <a:t>Каждая такая единица равна 1 /96 дюйма, и при стандартной установке в 96 </a:t>
            </a:r>
            <a:r>
              <a:rPr lang="ru-RU" dirty="0" err="1"/>
              <a:t>dpi</a:t>
            </a:r>
            <a:r>
              <a:rPr lang="ru-RU" dirty="0"/>
              <a:t> эта независимая от устройства единица будет равна физическому пикселю, так как 1/96 дюйма * 96 </a:t>
            </a:r>
            <a:r>
              <a:rPr lang="ru-RU" dirty="0" err="1"/>
              <a:t>dpi</a:t>
            </a:r>
            <a:r>
              <a:rPr lang="ru-RU" dirty="0"/>
              <a:t> (96 точек на дюйм) = 1. В тоже время при работе на других мониторах или при других установленных размеры, установленные в приложении, будут эффективно масштабироваться. Например, при разрешении в 120 </a:t>
            </a:r>
            <a:r>
              <a:rPr lang="ru-RU" dirty="0" err="1"/>
              <a:t>dpi</a:t>
            </a:r>
            <a:r>
              <a:rPr lang="ru-RU" dirty="0"/>
              <a:t> одна условная единица будет равна 1,25 пикселя, так как 1/96 дюйма * 120 </a:t>
            </a:r>
            <a:r>
              <a:rPr lang="ru-RU" dirty="0" err="1"/>
              <a:t>dpi</a:t>
            </a:r>
            <a:r>
              <a:rPr lang="ru-RU" dirty="0"/>
              <a:t>= 1,25 пикселя.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новые возможности, которых сложно было достичь в </a:t>
            </a:r>
            <a:r>
              <a:rPr lang="ru-RU" dirty="0" err="1"/>
              <a:t>WinForms</a:t>
            </a:r>
            <a:r>
              <a:rPr lang="ru-RU" dirty="0"/>
              <a:t>, например, создание трехмерных моделей, привязка данных, использование таких элементов, как стили, шаблоны и т.д. мультимедиа, и двухмерная и трехмерная графика, и богатый набор встроенных элементов управления, а также возможность самим создавать новые элементы, создание </a:t>
            </a:r>
            <a:r>
              <a:rPr lang="ru-RU" dirty="0" err="1"/>
              <a:t>анимаций</a:t>
            </a:r>
            <a:r>
              <a:rPr lang="ru-RU" dirty="0"/>
              <a:t>, привязка данных, стили, шаблоны, темы и многое другое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- хорошее взаимодействие с </a:t>
            </a:r>
            <a:r>
              <a:rPr lang="ru-RU" dirty="0" err="1"/>
              <a:t>WinForms</a:t>
            </a:r>
            <a:r>
              <a:rPr lang="ru-RU" dirty="0"/>
              <a:t>, благодаря чему, например, в приложениях WPF можно использовать традиционные элементы управления из </a:t>
            </a:r>
            <a:r>
              <a:rPr lang="ru-RU" dirty="0" err="1"/>
              <a:t>WinForms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47AB-0390-46EC-A727-22EC8457FA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04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объем программ на WPF и потребление ими памяти в среднем выше, чем у </a:t>
            </a:r>
            <a:r>
              <a:rPr lang="en-US" dirty="0"/>
              <a:t>WinForms</a:t>
            </a:r>
            <a:r>
              <a:rPr lang="ru-RU" dirty="0"/>
              <a:t>. Но это с лихвой компенсируется более широкими графическими возможностями и </a:t>
            </a:r>
            <a:r>
              <a:rPr lang="ru-RU" dirty="0" err="1"/>
              <a:t>провышенной</a:t>
            </a:r>
            <a:r>
              <a:rPr lang="ru-RU" dirty="0"/>
              <a:t> производительностью при отрисовке графики.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Кроме того, несмотря на то, что WPF работает поверх кроссплатформенной среды .NET 5/6/7, но в силу природы WPF и зависимости от компонентов Windows, на данный момент создавать приложения на WPF можно только под ОС Windows.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47AB-0390-46EC-A727-22EC8457FA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1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возможность создания кнопок с многострочным текстом и почему вариант </a:t>
            </a:r>
            <a:r>
              <a:rPr lang="en-US" dirty="0"/>
              <a:t>\r\n </a:t>
            </a:r>
            <a:r>
              <a:rPr lang="ru-RU" dirty="0"/>
              <a:t>не всегда хорош (при масштабировании все поедет)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47AB-0390-46EC-A727-22EC8457FAB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78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47AB-0390-46EC-A727-22EC8457FAB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Показать 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47AB-0390-46EC-A727-22EC8457FA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2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503A7-E9CA-42D9-AC84-CA8EBEF8A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38E5D-0F0F-43F7-AFE0-7BFDD47D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25D7F-AF57-4CCE-B906-89FF0800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AEFE2-4190-4434-BFD1-787554A3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E68EB-5206-451D-B435-76EDC484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5492C-D910-4DCF-BAAF-0DA83444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734920-119E-48E0-89F1-B1F47FCD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BE2B6-BA72-47E9-8CA0-3E44B4B5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0A476-E380-45FA-BFE7-5CB1C40E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C49D1-EB30-4F40-AB2D-B8BA4003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5390BC-2C0B-436A-A85B-42C8DA519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531291-5E0F-4CE1-A806-35EEBFE68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67693-77BB-43D9-8924-293F9E6E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0CA66-B570-4971-8F82-FAF91B9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C059D-F5F9-4C6D-B300-02B7EC35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C4C4F-7E00-493F-A53F-5C7C072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44517-D604-4F78-AEBD-84413DF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9B664-309C-44D4-A58D-5F961F6E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C31B4-BEE6-42CA-8F4B-2310F379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DFFF6-C235-4676-A431-783F7DF6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4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7C477-449A-4B01-939E-D9CB63C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47E9EB-527D-462E-9E0E-987B3D7F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A76B4-6108-477D-A44F-FC0C430F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7BA29C-CC6A-4C0E-93CB-A23EE332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2A098-6990-4AD5-8DBB-1438BAE8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8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EA7F9-86AB-49F0-8B92-4F839BB0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D297F-A018-4274-8C07-EA7E0885A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307107-E750-4DCF-B550-E8098AAD7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B585E5-68F9-4B21-A2F3-CF4CD95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60E24-442B-46EC-83C8-E6402158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DA35B-20AE-41DF-8720-7F7AD76E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7BDB9-665B-4B9A-9752-6075E9A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D450D7-20CB-494D-903C-91F92778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B2AA58-C16F-4D58-BB1B-5D80054C1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93590D-480F-4ED5-8A91-32B68FF55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259DB4-E047-49DC-BA9C-A2F4A45DE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56D35D-5A87-4C9F-B6B6-3A364962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90DEAB-049F-4BA7-A850-0066A8D0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17B9D5-BC69-4955-9D66-46E18444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40BB0-F0E6-45D0-BF30-E4E46A27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38F2E5-3FEB-49A6-BCF6-2144FE99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DE9530-1126-4E59-9737-6D57BABF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3491FC-40E6-46B3-BBC5-A3AE726E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9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A76C92-E24A-4B9D-B4EC-6DEAC739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DF270E-8ECE-4B64-A045-3D147C0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1E98A9-127A-453C-A4B3-2E72031A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0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0C15-734A-4287-9915-2628A523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7B4E5-38D5-4EE9-ADAB-992EE2AF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C040A0-1025-488D-B4F8-1EFC2332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70B9D-4A9F-4985-AAFB-12AD2D8F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E1907-9737-4FA0-9C9C-E029E5AE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A36F4-AC62-4EC8-A8AA-090D5905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21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586A5-11AE-4742-9BF0-391300B3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673A0A-1C70-4A32-BD1B-DDC838041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371794-542F-4B33-9CE0-98861BB99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228D6-0143-4C6D-8886-FE8ADF22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C42A9E-4D88-4CF5-9B3C-592F578D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576D2-F231-4E7F-8E04-5C7277B0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65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0E82B-5D0E-4A6D-9440-3807359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BC8D3-F6EF-4274-9A7F-75BA8F0B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702F8-5D93-4130-B95C-FF40D610D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E397-D90F-4116-9BF9-C3762F004664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F0817-082E-47E0-A011-69D6889E9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F6E92-1A92-496C-8F72-E82C18A0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E0C3F-A51D-4B45-91FA-3E59539E7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B0713C-B6FA-4500-9F36-E6A7B810A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6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FCF65-384F-4871-8426-D24E0294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120"/>
            <a:ext cx="10515600" cy="1325563"/>
          </a:xfrm>
        </p:spPr>
        <p:txBody>
          <a:bodyPr/>
          <a:lstStyle/>
          <a:p>
            <a:r>
              <a:rPr lang="ru-RU" dirty="0"/>
              <a:t>Элементы управления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9EC6-491D-4A14-A43B-316C0428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682"/>
            <a:ext cx="10515600" cy="5182197"/>
          </a:xfrm>
        </p:spPr>
        <p:txBody>
          <a:bodyPr/>
          <a:lstStyle/>
          <a:p>
            <a:r>
              <a:rPr lang="en-US" dirty="0" err="1"/>
              <a:t>ListBox</a:t>
            </a:r>
            <a:r>
              <a:rPr lang="en-US" dirty="0"/>
              <a:t>  - </a:t>
            </a:r>
            <a:r>
              <a:rPr lang="ru-RU" dirty="0"/>
              <a:t>«обычный» список;</a:t>
            </a:r>
            <a:endParaRPr lang="en-US" dirty="0"/>
          </a:p>
          <a:p>
            <a:r>
              <a:rPr lang="en-US" dirty="0" err="1"/>
              <a:t>ComboBox</a:t>
            </a:r>
            <a:r>
              <a:rPr lang="ru-RU" dirty="0"/>
              <a:t> – выпадающий список;</a:t>
            </a:r>
            <a:endParaRPr lang="en-US" dirty="0"/>
          </a:p>
          <a:p>
            <a:r>
              <a:rPr lang="en-US" dirty="0"/>
              <a:t>DataGrid</a:t>
            </a:r>
            <a:r>
              <a:rPr lang="ru-RU" dirty="0"/>
              <a:t> – таблица с данными.</a:t>
            </a:r>
          </a:p>
          <a:p>
            <a:endParaRPr lang="ru-RU" dirty="0"/>
          </a:p>
          <a:p>
            <a:r>
              <a:rPr lang="ru-RU" dirty="0"/>
              <a:t>Свойства:</a:t>
            </a:r>
          </a:p>
          <a:p>
            <a:pPr lvl="1"/>
            <a:r>
              <a:rPr lang="en-US" dirty="0" err="1"/>
              <a:t>ItemsSource</a:t>
            </a:r>
            <a:r>
              <a:rPr lang="en-US" dirty="0"/>
              <a:t> – </a:t>
            </a:r>
            <a:r>
              <a:rPr lang="ru-RU" dirty="0"/>
              <a:t>источник данных;</a:t>
            </a:r>
          </a:p>
          <a:p>
            <a:pPr lvl="1"/>
            <a:r>
              <a:rPr lang="en-US" dirty="0" err="1"/>
              <a:t>SelectedItem</a:t>
            </a:r>
            <a:r>
              <a:rPr lang="en-US" dirty="0"/>
              <a:t> – </a:t>
            </a:r>
            <a:r>
              <a:rPr lang="ru-RU" dirty="0"/>
              <a:t>выбранный объект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DisplayMemberPath</a:t>
            </a:r>
            <a:r>
              <a:rPr lang="en-US" dirty="0"/>
              <a:t> – </a:t>
            </a:r>
            <a:r>
              <a:rPr lang="ru-RU" dirty="0"/>
              <a:t>имя отображаемого поля (если не задан шаблон).</a:t>
            </a:r>
          </a:p>
        </p:txBody>
      </p:sp>
    </p:spTree>
    <p:extLst>
      <p:ext uri="{BB962C8B-B14F-4D97-AF65-F5344CB8AC3E}">
        <p14:creationId xmlns:p14="http://schemas.microsoft.com/office/powerpoint/2010/main" val="56396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766F5-8D7E-422B-B6B4-9E4DA8FC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Специализированные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6AF47-6148-41E4-A9A3-B2B15A5E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TextBlock</a:t>
            </a:r>
            <a:r>
              <a:rPr lang="ru-RU" dirty="0"/>
              <a:t> – для вывода текста;</a:t>
            </a:r>
          </a:p>
          <a:p>
            <a:r>
              <a:rPr lang="en-US" dirty="0" err="1"/>
              <a:t>TextBox</a:t>
            </a:r>
            <a:r>
              <a:rPr lang="ru-RU" dirty="0"/>
              <a:t> – поле ввода;</a:t>
            </a:r>
          </a:p>
          <a:p>
            <a:r>
              <a:rPr lang="en-US" dirty="0" err="1"/>
              <a:t>PasswordBox</a:t>
            </a:r>
            <a:r>
              <a:rPr lang="ru-RU" dirty="0"/>
              <a:t> – </a:t>
            </a:r>
            <a:r>
              <a:rPr lang="ru-RU" dirty="0" err="1"/>
              <a:t>маскИрованный</a:t>
            </a:r>
            <a:r>
              <a:rPr lang="ru-RU" dirty="0"/>
              <a:t> ввод;</a:t>
            </a:r>
          </a:p>
          <a:p>
            <a:r>
              <a:rPr lang="en-US" dirty="0" err="1"/>
              <a:t>RichTextBox</a:t>
            </a:r>
            <a:r>
              <a:rPr lang="ru-RU" dirty="0"/>
              <a:t> – текст + несложная графика, форматирование;</a:t>
            </a:r>
          </a:p>
          <a:p>
            <a:r>
              <a:rPr lang="en-US" dirty="0"/>
              <a:t>Calendar </a:t>
            </a:r>
            <a:r>
              <a:rPr lang="ru-RU" dirty="0"/>
              <a:t>и </a:t>
            </a:r>
            <a:r>
              <a:rPr lang="en-US" dirty="0" err="1"/>
              <a:t>DatePicker</a:t>
            </a:r>
            <a:r>
              <a:rPr lang="ru-RU" dirty="0"/>
              <a:t> – выбор даты;</a:t>
            </a:r>
          </a:p>
          <a:p>
            <a:r>
              <a:rPr lang="en-US" dirty="0"/>
              <a:t>Image </a:t>
            </a:r>
            <a:r>
              <a:rPr lang="ru-RU" dirty="0"/>
              <a:t>– вывод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3773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7ABD6-B97F-490C-B5BE-FDD4B4C7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зачем?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BEE71-BE24-43AC-ABE8-6C8DBA46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07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1C3EE-B7E5-4432-AEAE-ADDC00BD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Биндинг</a:t>
            </a:r>
            <a:r>
              <a:rPr lang="ru-RU" dirty="0"/>
              <a:t> (привязка данных)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2E4F6-5418-42AE-BF11-FB3E42C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Привязка подразумевает взаимодействие двух объектов: источника и приемника. </a:t>
            </a:r>
          </a:p>
          <a:p>
            <a:r>
              <a:rPr lang="ru-RU" dirty="0"/>
              <a:t>Объект-приемник создает привязку к определенному свойству объекта-источника. </a:t>
            </a:r>
          </a:p>
          <a:p>
            <a:r>
              <a:rPr lang="ru-RU" dirty="0"/>
              <a:t>В случае модификации объекта-источника, объект-приемник также будет модифицирован. </a:t>
            </a:r>
          </a:p>
          <a:p>
            <a:r>
              <a:rPr lang="ru-RU" dirty="0"/>
              <a:t>Это избавляет программиста от ручного считывания и записи данных, а также некоторых преобразований и проверок.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B1927-3D5D-4C3C-B724-1BEE0E3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Биндинг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0E130-6C42-4CD8-8B16-E17100E8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01381"/>
          </a:xfrm>
        </p:spPr>
        <p:txBody>
          <a:bodyPr/>
          <a:lstStyle/>
          <a:p>
            <a:r>
              <a:rPr lang="ru-RU" dirty="0"/>
              <a:t>Источник данных задается через свойство </a:t>
            </a:r>
            <a:r>
              <a:rPr lang="en-US" dirty="0" err="1"/>
              <a:t>DataContext</a:t>
            </a:r>
            <a:r>
              <a:rPr lang="en-US" dirty="0"/>
              <a:t> (</a:t>
            </a:r>
            <a:r>
              <a:rPr lang="ru-RU" dirty="0"/>
              <a:t>проще всего в </a:t>
            </a:r>
            <a:r>
              <a:rPr lang="en-US" dirty="0"/>
              <a:t>.cs </a:t>
            </a:r>
            <a:r>
              <a:rPr lang="ru-RU" dirty="0"/>
              <a:t>коде),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ru-RU" dirty="0"/>
              <a:t>наследуется от родительских элементов;</a:t>
            </a:r>
            <a:endParaRPr lang="en-US" dirty="0"/>
          </a:p>
          <a:p>
            <a:r>
              <a:rPr lang="ru-RU" dirty="0"/>
              <a:t>из </a:t>
            </a:r>
            <a:r>
              <a:rPr lang="en-US" dirty="0"/>
              <a:t>XAML</a:t>
            </a:r>
            <a:r>
              <a:rPr lang="ru-RU" dirty="0"/>
              <a:t> привязка создается с использование ключевого слова </a:t>
            </a:r>
            <a:r>
              <a:rPr lang="en-US" dirty="0"/>
              <a:t>Binding, </a:t>
            </a:r>
            <a:r>
              <a:rPr lang="ru-RU" dirty="0"/>
              <a:t>после чего указывается свойство источника данных, например: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TextBox</a:t>
            </a:r>
            <a:r>
              <a:rPr lang="en-US" dirty="0"/>
              <a:t> Text = "{Binding Path=FirstName}"/&gt;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Данный код связывает поле  ввода со свойством </a:t>
            </a:r>
            <a:r>
              <a:rPr lang="en-US" dirty="0"/>
              <a:t>FirstName</a:t>
            </a:r>
            <a:r>
              <a:rPr lang="ru-RU" dirty="0"/>
              <a:t> некоторого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22716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24680B-0038-462D-8C89-8BC0597C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18"/>
            <a:ext cx="10515600" cy="59237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Дан класс, описывающий пользователя:</a:t>
            </a:r>
          </a:p>
          <a:p>
            <a:pPr marL="0" indent="0">
              <a:buNone/>
            </a:pPr>
            <a:r>
              <a:rPr lang="en-US" dirty="0"/>
              <a:t>class Student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string FirstName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LastName</a:t>
            </a:r>
            <a:r>
              <a:rPr lang="en-US" dirty="0"/>
              <a:t>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BirthDay</a:t>
            </a:r>
            <a:r>
              <a:rPr lang="en-US" dirty="0"/>
              <a:t> {</a:t>
            </a:r>
            <a:r>
              <a:rPr lang="en-US" dirty="0" err="1"/>
              <a:t>get;set</a:t>
            </a:r>
            <a:r>
              <a:rPr lang="en-US" dirty="0"/>
              <a:t>;}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public List&lt;string&gt; Papers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вывода используем разметку: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StackPanel</a:t>
            </a:r>
            <a:r>
              <a:rPr lang="en-US" dirty="0"/>
              <a:t> x:Name</a:t>
            </a:r>
            <a:r>
              <a:rPr lang="ru-RU" dirty="0"/>
              <a:t> = "</a:t>
            </a:r>
            <a:r>
              <a:rPr lang="en-US" dirty="0" err="1"/>
              <a:t>spStudentInfo</a:t>
            </a:r>
            <a:r>
              <a:rPr lang="ru-RU" dirty="0"/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TextBox</a:t>
            </a:r>
            <a:r>
              <a:rPr lang="en-US" dirty="0"/>
              <a:t> Text = "{Binding Path=FirstName}"/&gt;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TextBox</a:t>
            </a:r>
            <a:r>
              <a:rPr lang="en-US" dirty="0"/>
              <a:t> Text = "{Binding Path=</a:t>
            </a:r>
            <a:r>
              <a:rPr lang="en-US" dirty="0" err="1"/>
              <a:t>LastName</a:t>
            </a:r>
            <a:r>
              <a:rPr lang="en-US" dirty="0"/>
              <a:t>}"/&gt;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StackPanel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84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C409-6806-444B-B2C2-46F9C92E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Биндинг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10A51-DB27-44A7-8796-4A71EA63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212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определим привязку в конструкторе формы (или любом другом месте, где происходит загрузка данных):</a:t>
            </a:r>
          </a:p>
          <a:p>
            <a:pPr marL="0" indent="0">
              <a:buNone/>
            </a:pPr>
            <a:r>
              <a:rPr lang="en-US" dirty="0"/>
              <a:t>var student = new Student()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FirstName =</a:t>
            </a:r>
            <a:r>
              <a:rPr lang="ru-RU" dirty="0"/>
              <a:t> "Вася",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ru-RU" dirty="0"/>
              <a:t>"Иванов",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BirthDay</a:t>
            </a:r>
            <a:r>
              <a:rPr lang="en-US" dirty="0"/>
              <a:t> = new </a:t>
            </a:r>
            <a:r>
              <a:rPr lang="en-US" dirty="0" err="1"/>
              <a:t>DateTime</a:t>
            </a:r>
            <a:r>
              <a:rPr lang="en-US" dirty="0"/>
              <a:t>(1900,1,1)</a:t>
            </a:r>
            <a:r>
              <a:rPr lang="ru-RU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Papers = new List&lt;string&gt;{</a:t>
            </a:r>
            <a:r>
              <a:rPr lang="ru-RU" dirty="0"/>
              <a:t> "Статья 1", "Статья 2", "Статья 3"</a:t>
            </a: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};  //</a:t>
            </a:r>
            <a:r>
              <a:rPr lang="ru-RU" dirty="0"/>
              <a:t>ручное создание объекта, но можно прочитать и из БД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spStudentInfo.DataContext</a:t>
            </a:r>
            <a:r>
              <a:rPr lang="en-US" dirty="0"/>
              <a:t> = student;</a:t>
            </a:r>
            <a:r>
              <a:rPr lang="ru-RU" dirty="0"/>
              <a:t>  </a:t>
            </a:r>
            <a:r>
              <a:rPr lang="en-US" dirty="0"/>
              <a:t>//</a:t>
            </a:r>
            <a:r>
              <a:rPr lang="ru-RU" dirty="0"/>
              <a:t>установка источника привязки</a:t>
            </a:r>
            <a:r>
              <a:rPr lang="en-US" dirty="0"/>
              <a:t>/</a:t>
            </a:r>
            <a:r>
              <a:rPr lang="ru-RU" dirty="0"/>
              <a:t>биндинга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6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3CD2-484F-4351-9E6C-88A6675E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Биндинг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D1638-C213-4AC1-9CF5-72540309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привязки коллекций, нужно использовать свойство </a:t>
            </a:r>
            <a:r>
              <a:rPr lang="en-US" dirty="0" err="1"/>
              <a:t>ItemsSource</a:t>
            </a:r>
            <a:r>
              <a:rPr lang="en-US" dirty="0"/>
              <a:t> </a:t>
            </a:r>
            <a:r>
              <a:rPr lang="ru-RU" dirty="0"/>
              <a:t>соответствующего элемента управления (см. прошлые слайды - </a:t>
            </a:r>
            <a:r>
              <a:rPr lang="en-US" dirty="0" err="1"/>
              <a:t>ListBox,ComboBox</a:t>
            </a:r>
            <a:r>
              <a:rPr lang="en-US" dirty="0"/>
              <a:t>, DataGrid,…)</a:t>
            </a:r>
            <a:r>
              <a:rPr lang="ru-RU" dirty="0"/>
              <a:t>, к которому привязывать объект класса, реализующий коллекцию. </a:t>
            </a:r>
          </a:p>
          <a:p>
            <a:r>
              <a:rPr lang="ru-RU" dirty="0"/>
              <a:t>Для примера выше</a:t>
            </a:r>
            <a:r>
              <a:rPr lang="en-US" dirty="0"/>
              <a:t> </a:t>
            </a:r>
            <a:r>
              <a:rPr lang="ru-RU" dirty="0"/>
              <a:t>добавим в </a:t>
            </a:r>
            <a:r>
              <a:rPr lang="en-US" dirty="0" err="1"/>
              <a:t>StackPanel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&lt;</a:t>
            </a:r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en-US" dirty="0" err="1"/>
              <a:t>ItemsSource</a:t>
            </a:r>
            <a:r>
              <a:rPr lang="en-US" dirty="0"/>
              <a:t> = "{Binding Path=Papers}"/&gt;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63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30ACC-E893-4870-B6A0-011D97A1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44" y="18256"/>
            <a:ext cx="10515600" cy="955522"/>
          </a:xfrm>
        </p:spPr>
        <p:txBody>
          <a:bodyPr/>
          <a:lstStyle/>
          <a:p>
            <a:r>
              <a:rPr lang="ru-RU" dirty="0" err="1"/>
              <a:t>Биндинг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9CCDC-9DBC-4787-9CAE-BC26B1AD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187532"/>
            <a:ext cx="10985665" cy="548640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Усложним пример и будем хранить не только названия публикаций, но еще и дату выхода, название журнала, для этого «обернем» эти данные в класс </a:t>
            </a:r>
            <a:r>
              <a:rPr lang="en-US" dirty="0"/>
              <a:t>Paper: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Student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public string FirstName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  public string </a:t>
            </a:r>
            <a:r>
              <a:rPr lang="en-US" dirty="0" err="1"/>
              <a:t>LastName</a:t>
            </a:r>
            <a:r>
              <a:rPr lang="en-US" dirty="0"/>
              <a:t>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  public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BirthDay</a:t>
            </a:r>
            <a:r>
              <a:rPr lang="en-US" dirty="0"/>
              <a:t> {</a:t>
            </a:r>
            <a:r>
              <a:rPr lang="en-US" dirty="0" err="1"/>
              <a:t>get;set</a:t>
            </a:r>
            <a:r>
              <a:rPr lang="en-US" dirty="0"/>
              <a:t>;}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public List&lt; Paper&gt; Papers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Paper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string Name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public string Magazine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PublicationDate</a:t>
            </a:r>
            <a:r>
              <a:rPr lang="en-US" dirty="0"/>
              <a:t>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44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55DA6-6FAE-4728-81B4-9DA1F5E2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Биндинг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37558-D2B2-4218-86F2-60FA36AA2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7" y="1825625"/>
            <a:ext cx="1180407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выбора отображаемого поля в </a:t>
            </a:r>
            <a:r>
              <a:rPr lang="en-US" dirty="0" err="1"/>
              <a:t>ListBox</a:t>
            </a:r>
            <a:r>
              <a:rPr lang="en-US" dirty="0"/>
              <a:t>’</a:t>
            </a:r>
            <a:r>
              <a:rPr lang="ru-RU" dirty="0"/>
              <a:t>е нужно указать значение </a:t>
            </a:r>
            <a:r>
              <a:rPr lang="en-US" dirty="0" err="1"/>
              <a:t>DisplayMemberPath</a:t>
            </a:r>
            <a:r>
              <a:rPr lang="ru-RU" dirty="0"/>
              <a:t> – название поля, которое будет отображаться 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en-US" dirty="0" err="1"/>
              <a:t>ItemsSource</a:t>
            </a:r>
            <a:r>
              <a:rPr lang="en-US" dirty="0"/>
              <a:t> = "{Binding Path=Papers}"</a:t>
            </a:r>
            <a:r>
              <a:rPr lang="ru-RU" dirty="0"/>
              <a:t> </a:t>
            </a:r>
            <a:r>
              <a:rPr lang="en-US" dirty="0" err="1"/>
              <a:t>DisplayMemberPath</a:t>
            </a:r>
            <a:r>
              <a:rPr lang="en-US" dirty="0"/>
              <a:t>="Name" /&gt;</a:t>
            </a:r>
          </a:p>
          <a:p>
            <a:pPr marL="0" indent="0">
              <a:buNone/>
            </a:pPr>
            <a:r>
              <a:rPr lang="ru-RU" dirty="0"/>
              <a:t>    До:                                                                  После: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*либо использовать шаблоны данных или мульти-</a:t>
            </a:r>
            <a:r>
              <a:rPr lang="ru-RU" dirty="0" err="1"/>
              <a:t>биндинги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E885BB-228D-4B14-A8E3-BD9128128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7" b="51228"/>
          <a:stretch/>
        </p:blipFill>
        <p:spPr>
          <a:xfrm>
            <a:off x="465012" y="4001295"/>
            <a:ext cx="5173267" cy="14376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7EB00-66DA-4150-8959-00545E44C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48" b="41430"/>
          <a:stretch/>
        </p:blipFill>
        <p:spPr>
          <a:xfrm>
            <a:off x="6345798" y="3918167"/>
            <a:ext cx="5173267" cy="14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81F3C-0AC5-4943-B81B-237D27C4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AE724-3223-4A80-91A7-63A44215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View или представление определяет визуальный интерфейс, через который пользователь взаимодействует с приложением. </a:t>
            </a:r>
          </a:p>
        </p:txBody>
      </p:sp>
    </p:spTree>
    <p:extLst>
      <p:ext uri="{BB962C8B-B14F-4D97-AF65-F5344CB8AC3E}">
        <p14:creationId xmlns:p14="http://schemas.microsoft.com/office/powerpoint/2010/main" val="212395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EAA89-8128-432D-9195-0DA9EBC9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16" y="148442"/>
            <a:ext cx="10515600" cy="1325563"/>
          </a:xfrm>
        </p:spPr>
        <p:txBody>
          <a:bodyPr/>
          <a:lstStyle/>
          <a:p>
            <a:r>
              <a:rPr lang="ru-RU" dirty="0" err="1"/>
              <a:t>Биндинг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BE67C-AF37-48C9-B33D-4A52E3D4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199408"/>
            <a:ext cx="11887200" cy="55101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источником данных для привязки могут быть не только объекты классов-данных, но и другие объекты.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можно создать привязку к свойству другого элемента формы: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UniformGrid</a:t>
            </a:r>
            <a:r>
              <a:rPr lang="en-US" dirty="0"/>
              <a:t> Columns="2" </a:t>
            </a:r>
            <a:r>
              <a:rPr lang="en-US" dirty="0" err="1"/>
              <a:t>DataContext</a:t>
            </a:r>
            <a:r>
              <a:rPr lang="en-US" dirty="0"/>
              <a:t>="{Binding </a:t>
            </a:r>
            <a:r>
              <a:rPr lang="en-US" dirty="0" err="1"/>
              <a:t>ElementName</a:t>
            </a:r>
            <a:r>
              <a:rPr lang="en-US" dirty="0"/>
              <a:t>=</a:t>
            </a:r>
            <a:r>
              <a:rPr lang="en-US" dirty="0" err="1"/>
              <a:t>lbPapers</a:t>
            </a:r>
            <a:r>
              <a:rPr lang="en-US" dirty="0"/>
              <a:t>, Path=</a:t>
            </a:r>
            <a:r>
              <a:rPr lang="en-US" dirty="0" err="1"/>
              <a:t>SelectedItem</a:t>
            </a:r>
            <a:r>
              <a:rPr lang="en-US" dirty="0"/>
              <a:t>}" 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TextBlock</a:t>
            </a:r>
            <a:r>
              <a:rPr lang="en-US" dirty="0"/>
              <a:t> Text="</a:t>
            </a:r>
            <a:r>
              <a:rPr lang="ru-RU" dirty="0"/>
              <a:t>Название статьи"/&gt;</a:t>
            </a:r>
          </a:p>
          <a:p>
            <a:pPr marL="0" indent="0">
              <a:buNone/>
            </a:pPr>
            <a:r>
              <a:rPr lang="ru-RU" dirty="0"/>
              <a:t>     &lt;</a:t>
            </a:r>
            <a:r>
              <a:rPr lang="en-US" dirty="0" err="1"/>
              <a:t>TextBox</a:t>
            </a:r>
            <a:r>
              <a:rPr lang="en-US" dirty="0"/>
              <a:t> Text="{Binding Path=Name}"/&gt;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TextBlock</a:t>
            </a:r>
            <a:r>
              <a:rPr lang="en-US" dirty="0"/>
              <a:t> Text="</a:t>
            </a:r>
            <a:r>
              <a:rPr lang="ru-RU" dirty="0"/>
              <a:t>Дата выхода"/&gt;</a:t>
            </a:r>
          </a:p>
          <a:p>
            <a:pPr marL="0" indent="0">
              <a:buNone/>
            </a:pPr>
            <a:r>
              <a:rPr lang="ru-RU" dirty="0"/>
              <a:t>     &lt;</a:t>
            </a:r>
            <a:r>
              <a:rPr lang="en-US" dirty="0" err="1"/>
              <a:t>DatePicker</a:t>
            </a:r>
            <a:r>
              <a:rPr lang="en-US" dirty="0"/>
              <a:t> </a:t>
            </a:r>
            <a:r>
              <a:rPr lang="en-US" dirty="0" err="1"/>
              <a:t>SelectedDate</a:t>
            </a:r>
            <a:r>
              <a:rPr lang="en-US" dirty="0"/>
              <a:t>="{Binding </a:t>
            </a:r>
            <a:r>
              <a:rPr lang="en-US" dirty="0" err="1"/>
              <a:t>PublicationDate</a:t>
            </a:r>
            <a:r>
              <a:rPr lang="en-US" dirty="0"/>
              <a:t>}"/&gt;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TextBlock</a:t>
            </a:r>
            <a:r>
              <a:rPr lang="en-US" dirty="0"/>
              <a:t> Text="</a:t>
            </a:r>
            <a:r>
              <a:rPr lang="ru-RU" dirty="0"/>
              <a:t>Журнал"/&gt;</a:t>
            </a:r>
          </a:p>
          <a:p>
            <a:pPr marL="0" indent="0">
              <a:buNone/>
            </a:pPr>
            <a:r>
              <a:rPr lang="ru-RU" dirty="0"/>
              <a:t>     &lt;</a:t>
            </a:r>
            <a:r>
              <a:rPr lang="en-US" dirty="0" err="1"/>
              <a:t>TextBlock</a:t>
            </a:r>
            <a:r>
              <a:rPr lang="en-US" dirty="0"/>
              <a:t> Text="{Binding Magazine}"/&gt;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UniformGrid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dirty="0" err="1"/>
              <a:t>lbPapers</a:t>
            </a:r>
            <a:r>
              <a:rPr lang="en-US" dirty="0"/>
              <a:t> – </a:t>
            </a:r>
            <a:r>
              <a:rPr lang="ru-RU" dirty="0"/>
              <a:t>имя, которое дали </a:t>
            </a:r>
            <a:r>
              <a:rPr lang="en-US" dirty="0" err="1"/>
              <a:t>ListBox</a:t>
            </a:r>
            <a:r>
              <a:rPr lang="en-US" dirty="0"/>
              <a:t>’</a:t>
            </a:r>
            <a:r>
              <a:rPr lang="ru-RU" dirty="0"/>
              <a:t>у с публикациями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21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DD0AD-A3AB-4360-85BB-3FEF3AAD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WPF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C57BA-10C8-4318-90A5-219A90E0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Применительно к WPF представление - это код в </a:t>
            </a:r>
            <a:r>
              <a:rPr lang="ru-RU" dirty="0" err="1"/>
              <a:t>xaml</a:t>
            </a:r>
            <a:r>
              <a:rPr lang="ru-RU" dirty="0"/>
              <a:t>, который определяет интерфейс в виде кнопок, текстовых полей и прочих визуальных элементов.</a:t>
            </a:r>
          </a:p>
          <a:p>
            <a:r>
              <a:rPr lang="ru-RU" dirty="0"/>
              <a:t>Хотя окно (класс </a:t>
            </a:r>
            <a:r>
              <a:rPr lang="ru-RU" dirty="0" err="1"/>
              <a:t>Window</a:t>
            </a:r>
            <a:r>
              <a:rPr lang="ru-RU" dirty="0"/>
              <a:t>) в WPF может содержать как интерфейс в </a:t>
            </a:r>
            <a:r>
              <a:rPr lang="ru-RU" dirty="0" err="1"/>
              <a:t>xaml</a:t>
            </a:r>
            <a:r>
              <a:rPr lang="ru-RU" dirty="0"/>
              <a:t>, так и привязанный к нему код C#, однако в идеале код C# не должен содержать какой-то логики, кроме начальной инициализации окна. Основная логика приложения выносится в компонент </a:t>
            </a:r>
            <a:r>
              <a:rPr lang="ru-RU" dirty="0" err="1"/>
              <a:t>ViewModel</a:t>
            </a:r>
            <a:r>
              <a:rPr lang="ru-RU" dirty="0"/>
              <a:t>.</a:t>
            </a:r>
          </a:p>
          <a:p>
            <a:r>
              <a:rPr lang="en-US" dirty="0"/>
              <a:t>https://metanit.com/sharp/wpf/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5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9D57B-7E9A-4C37-8EF5-038A0967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462EA-21CB-4662-964B-80CD8311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</p:spPr>
        <p:txBody>
          <a:bodyPr>
            <a:normAutofit/>
          </a:bodyPr>
          <a:lstStyle/>
          <a:p>
            <a:r>
              <a:rPr lang="ru-RU" dirty="0"/>
              <a:t>декларативное определения интерфейса с помощью языка разметки XAML, основанном на </a:t>
            </a:r>
            <a:r>
              <a:rPr lang="ru-RU" dirty="0" err="1"/>
              <a:t>xml</a:t>
            </a:r>
            <a:r>
              <a:rPr lang="ru-RU" dirty="0"/>
              <a:t>;</a:t>
            </a:r>
          </a:p>
          <a:p>
            <a:r>
              <a:rPr lang="ru-RU" dirty="0"/>
              <a:t>независимость от разрешения экрана;</a:t>
            </a:r>
            <a:endParaRPr lang="en-US" dirty="0"/>
          </a:p>
          <a:p>
            <a:r>
              <a:rPr lang="ru-RU" dirty="0"/>
              <a:t>новые возможности: привязка данных, стили, шаблоны, эффекты, возможность создания своих элементов и т.д.;</a:t>
            </a:r>
          </a:p>
          <a:p>
            <a:r>
              <a:rPr lang="ru-RU" dirty="0"/>
              <a:t>аппаратное ускорение графики.</a:t>
            </a:r>
          </a:p>
        </p:txBody>
      </p:sp>
    </p:spTree>
    <p:extLst>
      <p:ext uri="{BB962C8B-B14F-4D97-AF65-F5344CB8AC3E}">
        <p14:creationId xmlns:p14="http://schemas.microsoft.com/office/powerpoint/2010/main" val="271292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3AA02-4140-46BE-973B-CF0EB421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02F170-6EF0-4D08-972F-EB946D21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объем программ на WPF и потребление ими памяти в среднем выше, чем у </a:t>
            </a:r>
            <a:r>
              <a:rPr lang="en-US" dirty="0"/>
              <a:t>WinForms;</a:t>
            </a:r>
          </a:p>
          <a:p>
            <a:r>
              <a:rPr lang="ru-RU" dirty="0"/>
              <a:t>доступен только для</a:t>
            </a:r>
            <a:r>
              <a:rPr lang="en-US" dirty="0"/>
              <a:t> </a:t>
            </a:r>
            <a:r>
              <a:rPr lang="ru-RU" dirty="0"/>
              <a:t>ОС Windows</a:t>
            </a:r>
            <a:r>
              <a:rPr lang="en-US" dirty="0"/>
              <a:t> (</a:t>
            </a:r>
            <a:r>
              <a:rPr lang="ru-RU" dirty="0"/>
              <a:t>но есть аналоги </a:t>
            </a:r>
            <a:r>
              <a:rPr lang="en-US" dirty="0"/>
              <a:t>MAUI, Avalonia, …)</a:t>
            </a:r>
            <a:r>
              <a:rPr lang="ru-RU" dirty="0"/>
              <a:t>;</a:t>
            </a:r>
          </a:p>
          <a:p>
            <a:r>
              <a:rPr lang="ru-RU" dirty="0"/>
              <a:t>несмотря на поддержку трехмерной визуализации, для создания приложений с большим количеством трехмерных изображений, прежде всего игр, лучше использовать другие средства - DirectX или специальные фреймворки, такие как </a:t>
            </a:r>
            <a:r>
              <a:rPr lang="ru-RU" dirty="0" err="1"/>
              <a:t>Monogame</a:t>
            </a:r>
            <a:r>
              <a:rPr lang="ru-RU" dirty="0"/>
              <a:t> или </a:t>
            </a:r>
            <a:r>
              <a:rPr lang="ru-RU" dirty="0" err="1"/>
              <a:t>Unity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4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3AD70-60C0-4F3A-8D94-9AF5EFD7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Первое приложение на </a:t>
            </a:r>
            <a:r>
              <a:rPr lang="en-US" dirty="0"/>
              <a:t>WPF…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CDA5E-6540-4712-8D2E-26C8098A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Дизайнер (файлы разметки </a:t>
            </a:r>
            <a:r>
              <a:rPr lang="en-US" dirty="0"/>
              <a:t>*.</a:t>
            </a:r>
            <a:r>
              <a:rPr lang="en-US" dirty="0" err="1"/>
              <a:t>xaml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Файлы отделенного кода (</a:t>
            </a:r>
            <a:r>
              <a:rPr lang="en-US" dirty="0"/>
              <a:t> *</a:t>
            </a:r>
            <a:r>
              <a:rPr lang="ru-RU" dirty="0"/>
              <a:t>.</a:t>
            </a:r>
            <a:r>
              <a:rPr lang="en-US" dirty="0" err="1"/>
              <a:t>xaml.cs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62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763B2-D05B-442B-BED1-96158404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элементов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4607A-B841-408A-869B-73300CC2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Контейнеры компоновки</a:t>
            </a:r>
          </a:p>
          <a:p>
            <a:r>
              <a:rPr lang="ru-RU" dirty="0"/>
              <a:t>Элементы управления содержимым (</a:t>
            </a:r>
            <a:r>
              <a:rPr lang="en-US" dirty="0"/>
              <a:t>Content Control)</a:t>
            </a:r>
            <a:endParaRPr lang="ru-RU" dirty="0"/>
          </a:p>
          <a:p>
            <a:r>
              <a:rPr lang="ru-RU" dirty="0"/>
              <a:t>Элементы управления списками</a:t>
            </a:r>
          </a:p>
          <a:p>
            <a:r>
              <a:rPr lang="ru-RU" dirty="0"/>
              <a:t>Специализированные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12404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379F2-33D4-4B15-98D6-7C694D96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46"/>
            <a:ext cx="10515600" cy="1325563"/>
          </a:xfrm>
        </p:spPr>
        <p:txBody>
          <a:bodyPr/>
          <a:lstStyle/>
          <a:p>
            <a:r>
              <a:rPr lang="ru-RU" dirty="0"/>
              <a:t>Контейнеры компоновки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EBF2E-252C-431A-8F9A-69B2761CE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4835051"/>
          </a:xfrm>
        </p:spPr>
        <p:txBody>
          <a:bodyPr>
            <a:normAutofit/>
          </a:bodyPr>
          <a:lstStyle/>
          <a:p>
            <a:r>
              <a:rPr lang="en-US" dirty="0" err="1"/>
              <a:t>StackPanel</a:t>
            </a:r>
            <a:r>
              <a:rPr lang="en-US" dirty="0"/>
              <a:t> - </a:t>
            </a:r>
            <a:r>
              <a:rPr lang="ru-RU" dirty="0"/>
              <a:t>все элементы в ряд либо по горизонтали, либо по вертикали в зависимости от ориентации</a:t>
            </a:r>
            <a:r>
              <a:rPr lang="en-US" dirty="0"/>
              <a:t>;</a:t>
            </a:r>
          </a:p>
          <a:p>
            <a:r>
              <a:rPr lang="en-US" dirty="0"/>
              <a:t>Canvas – </a:t>
            </a:r>
            <a:r>
              <a:rPr lang="ru-RU" dirty="0"/>
              <a:t>элементы располагаются по заданным смещениям от границ контейнера</a:t>
            </a:r>
            <a:r>
              <a:rPr lang="en-US" dirty="0"/>
              <a:t>;</a:t>
            </a:r>
          </a:p>
          <a:p>
            <a:r>
              <a:rPr lang="en-US" dirty="0"/>
              <a:t>Grid – </a:t>
            </a:r>
            <a:r>
              <a:rPr lang="ru-RU" dirty="0"/>
              <a:t>расположение элементов по сетке, внутри ячеек таблицы;</a:t>
            </a:r>
          </a:p>
          <a:p>
            <a:r>
              <a:rPr lang="en-US" dirty="0" err="1"/>
              <a:t>UniformGrid</a:t>
            </a:r>
            <a:r>
              <a:rPr lang="ru-RU" dirty="0"/>
              <a:t> – то же самое, что </a:t>
            </a:r>
            <a:r>
              <a:rPr lang="en-US" dirty="0"/>
              <a:t>Grid, </a:t>
            </a:r>
            <a:r>
              <a:rPr lang="ru-RU" dirty="0"/>
              <a:t>но ширина и высота ячеек одинакова для всех строк и столбцов, не настраивается;</a:t>
            </a:r>
          </a:p>
          <a:p>
            <a:r>
              <a:rPr lang="en-US" dirty="0" err="1"/>
              <a:t>DockPanel</a:t>
            </a:r>
            <a:r>
              <a:rPr lang="en-US" dirty="0"/>
              <a:t> - </a:t>
            </a:r>
            <a:r>
              <a:rPr lang="ru-RU" dirty="0"/>
              <a:t> последний добавленный элемент занимает все пространство, остальные «прижимаются» к границам (свойство </a:t>
            </a:r>
            <a:r>
              <a:rPr lang="ru-RU" dirty="0" err="1"/>
              <a:t>DockPanel.Dock</a:t>
            </a:r>
            <a:r>
              <a:rPr lang="ru-RU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96115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A034-AADF-42B1-9631-2F10B306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Элементы управления содержимым (</a:t>
            </a:r>
            <a:r>
              <a:rPr lang="en-US" dirty="0"/>
              <a:t>Content Control)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5F9F5-4804-477E-8F65-652943F8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Элементы, которые могут содержать в себе другие элементы:</a:t>
            </a:r>
            <a:endParaRPr lang="en-US" dirty="0"/>
          </a:p>
          <a:p>
            <a:pPr lvl="1"/>
            <a:r>
              <a:rPr lang="en-US" dirty="0"/>
              <a:t>Window, Frame</a:t>
            </a:r>
            <a:r>
              <a:rPr lang="ru-RU" dirty="0"/>
              <a:t>, </a:t>
            </a:r>
            <a:r>
              <a:rPr lang="en-US" dirty="0" err="1"/>
              <a:t>GroupBox</a:t>
            </a:r>
            <a:r>
              <a:rPr lang="ru-RU" dirty="0"/>
              <a:t>, </a:t>
            </a:r>
            <a:r>
              <a:rPr lang="en-US" dirty="0"/>
              <a:t>Expander</a:t>
            </a:r>
          </a:p>
          <a:p>
            <a:pPr lvl="1"/>
            <a:r>
              <a:rPr lang="en-US" dirty="0" err="1"/>
              <a:t>ListBoxItem</a:t>
            </a:r>
            <a:r>
              <a:rPr lang="en-US" dirty="0"/>
              <a:t>, </a:t>
            </a:r>
            <a:r>
              <a:rPr lang="en-US" dirty="0" err="1"/>
              <a:t>ComboBoxItem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Button</a:t>
            </a:r>
            <a:r>
              <a:rPr lang="ru-RU" dirty="0"/>
              <a:t>, </a:t>
            </a:r>
            <a:r>
              <a:rPr lang="en-US" dirty="0" err="1"/>
              <a:t>CheckBox</a:t>
            </a:r>
            <a:r>
              <a:rPr lang="ru-RU" dirty="0"/>
              <a:t>, </a:t>
            </a:r>
            <a:r>
              <a:rPr lang="en-US" dirty="0" err="1"/>
              <a:t>RadioButton</a:t>
            </a:r>
            <a:endParaRPr lang="en-US" dirty="0"/>
          </a:p>
          <a:p>
            <a:pPr lvl="1"/>
            <a:r>
              <a:rPr lang="en-US" dirty="0" err="1"/>
              <a:t>ContentControl</a:t>
            </a:r>
            <a:r>
              <a:rPr lang="en-US" dirty="0"/>
              <a:t> + </a:t>
            </a:r>
            <a:r>
              <a:rPr lang="ru-RU" dirty="0"/>
              <a:t>шаблоны, либо наследники</a:t>
            </a:r>
          </a:p>
        </p:txBody>
      </p:sp>
    </p:spTree>
    <p:extLst>
      <p:ext uri="{BB962C8B-B14F-4D97-AF65-F5344CB8AC3E}">
        <p14:creationId xmlns:p14="http://schemas.microsoft.com/office/powerpoint/2010/main" val="743664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1419</Words>
  <Application>Microsoft Office PowerPoint</Application>
  <PresentationFormat>Широкоэкранный</PresentationFormat>
  <Paragraphs>143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Тема Office</vt:lpstr>
      <vt:lpstr>Программирование</vt:lpstr>
      <vt:lpstr>Представление</vt:lpstr>
      <vt:lpstr>WPF</vt:lpstr>
      <vt:lpstr>WPF</vt:lpstr>
      <vt:lpstr>WPF</vt:lpstr>
      <vt:lpstr>Первое приложение на WPF…</vt:lpstr>
      <vt:lpstr>Типы элементов</vt:lpstr>
      <vt:lpstr>Контейнеры компоновки</vt:lpstr>
      <vt:lpstr>Элементы управления содержимым (Content Control)</vt:lpstr>
      <vt:lpstr>Элементы управления списками</vt:lpstr>
      <vt:lpstr>Специализированные элементы</vt:lpstr>
      <vt:lpstr>А зачем? </vt:lpstr>
      <vt:lpstr>Биндинг (привязка данных)</vt:lpstr>
      <vt:lpstr>Биндинг</vt:lpstr>
      <vt:lpstr>Презентация PowerPoint</vt:lpstr>
      <vt:lpstr>Биндинг</vt:lpstr>
      <vt:lpstr>Биндинг</vt:lpstr>
      <vt:lpstr>Биндинг</vt:lpstr>
      <vt:lpstr>Биндинг</vt:lpstr>
      <vt:lpstr>Биндинг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Блок Иван Николаевич</dc:creator>
  <cp:lastModifiedBy>Блок Иван Николаевич</cp:lastModifiedBy>
  <cp:revision>98</cp:revision>
  <dcterms:created xsi:type="dcterms:W3CDTF">2022-09-02T14:50:41Z</dcterms:created>
  <dcterms:modified xsi:type="dcterms:W3CDTF">2023-02-11T16:48:47Z</dcterms:modified>
</cp:coreProperties>
</file>