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332" r:id="rId3"/>
    <p:sldId id="350" r:id="rId4"/>
    <p:sldId id="334" r:id="rId5"/>
    <p:sldId id="333" r:id="rId6"/>
    <p:sldId id="349" r:id="rId7"/>
    <p:sldId id="335" r:id="rId8"/>
    <p:sldId id="336" r:id="rId9"/>
    <p:sldId id="337" r:id="rId10"/>
    <p:sldId id="339" r:id="rId11"/>
    <p:sldId id="340" r:id="rId12"/>
    <p:sldId id="341" r:id="rId13"/>
    <p:sldId id="338" r:id="rId14"/>
    <p:sldId id="352" r:id="rId15"/>
    <p:sldId id="353" r:id="rId16"/>
    <p:sldId id="354" r:id="rId17"/>
    <p:sldId id="313" r:id="rId18"/>
    <p:sldId id="314" r:id="rId19"/>
    <p:sldId id="365" r:id="rId20"/>
    <p:sldId id="355" r:id="rId21"/>
    <p:sldId id="356" r:id="rId22"/>
    <p:sldId id="357" r:id="rId23"/>
    <p:sldId id="359" r:id="rId24"/>
    <p:sldId id="360" r:id="rId25"/>
    <p:sldId id="361" r:id="rId26"/>
    <p:sldId id="364" r:id="rId27"/>
    <p:sldId id="362" r:id="rId28"/>
    <p:sldId id="363" r:id="rId29"/>
    <p:sldId id="342" r:id="rId30"/>
    <p:sldId id="343" r:id="rId31"/>
    <p:sldId id="344" r:id="rId32"/>
    <p:sldId id="345" r:id="rId33"/>
    <p:sldId id="346" r:id="rId34"/>
    <p:sldId id="347" r:id="rId35"/>
    <p:sldId id="348" r:id="rId36"/>
    <p:sldId id="351"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83898" autoAdjust="0"/>
  </p:normalViewPr>
  <p:slideViewPr>
    <p:cSldViewPr snapToGrid="0">
      <p:cViewPr varScale="1">
        <p:scale>
          <a:sx n="93" d="100"/>
          <a:sy n="93"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BDE16-5B48-4340-A90D-4DD6140885ED}" type="datetimeFigureOut">
              <a:rPr lang="ru-RU" smtClean="0"/>
              <a:t>14.10.2023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AB48A-37A8-4A81-8E9A-FD100D4B77F1}" type="slidenum">
              <a:rPr lang="ru-RU" smtClean="0"/>
              <a:t>‹#›</a:t>
            </a:fld>
            <a:endParaRPr lang="ru-RU"/>
          </a:p>
        </p:txBody>
      </p:sp>
    </p:spTree>
    <p:extLst>
      <p:ext uri="{BB962C8B-B14F-4D97-AF65-F5344CB8AC3E}">
        <p14:creationId xmlns:p14="http://schemas.microsoft.com/office/powerpoint/2010/main" val="36048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Пользовательский опыт (UX) - это то, как пользователи воспринимают и взаимодействуют с продуктом, сервисом или системой. Это включает в себя все аспекты от удобства использования до визуального дизайна и функциональности. Цель UX - сделать продукт максимально удобным и приятным для использования, чтобы пользователи возвращались к нему снова и снова.</a:t>
            </a:r>
          </a:p>
          <a:p>
            <a:br>
              <a:rPr lang="ru-RU" b="0" i="0" dirty="0">
                <a:solidFill>
                  <a:srgbClr val="000000"/>
                </a:solidFill>
                <a:effectLst/>
                <a:latin typeface="YS Text"/>
              </a:rPr>
            </a:br>
            <a:endParaRPr lang="ru-RU" dirty="0"/>
          </a:p>
        </p:txBody>
      </p:sp>
      <p:sp>
        <p:nvSpPr>
          <p:cNvPr id="4" name="Номер слайда 3"/>
          <p:cNvSpPr>
            <a:spLocks noGrp="1"/>
          </p:cNvSpPr>
          <p:nvPr>
            <p:ph type="sldNum" sz="quarter" idx="5"/>
          </p:nvPr>
        </p:nvSpPr>
        <p:spPr/>
        <p:txBody>
          <a:bodyPr/>
          <a:lstStyle/>
          <a:p>
            <a:fld id="{FE2AB48A-37A8-4A81-8E9A-FD100D4B77F1}" type="slidenum">
              <a:rPr lang="ru-RU" smtClean="0"/>
              <a:t>5</a:t>
            </a:fld>
            <a:endParaRPr lang="ru-RU"/>
          </a:p>
        </p:txBody>
      </p:sp>
    </p:spTree>
    <p:extLst>
      <p:ext uri="{BB962C8B-B14F-4D97-AF65-F5344CB8AC3E}">
        <p14:creationId xmlns:p14="http://schemas.microsoft.com/office/powerpoint/2010/main" val="3488831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5451A-CB79-481F-B674-E7C574F4761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D16327E-8629-4FF5-BE5E-2DC9B013D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D11AAD1-CFD1-4989-9A7F-C0B7DA8C157E}"/>
              </a:ext>
            </a:extLst>
          </p:cNvPr>
          <p:cNvSpPr>
            <a:spLocks noGrp="1"/>
          </p:cNvSpPr>
          <p:nvPr>
            <p:ph type="dt" sz="half" idx="10"/>
          </p:nvPr>
        </p:nvSpPr>
        <p:spPr/>
        <p:txBody>
          <a:bodyPr/>
          <a:lstStyle/>
          <a:p>
            <a:fld id="{F41DA7D1-1507-4266-9305-D9D976117699}" type="datetime1">
              <a:rPr lang="ru-RU" smtClean="0"/>
              <a:t>14.10.2023</a:t>
            </a:fld>
            <a:endParaRPr lang="ru-RU"/>
          </a:p>
        </p:txBody>
      </p:sp>
      <p:sp>
        <p:nvSpPr>
          <p:cNvPr id="5" name="Нижний колонтитул 4">
            <a:extLst>
              <a:ext uri="{FF2B5EF4-FFF2-40B4-BE49-F238E27FC236}">
                <a16:creationId xmlns:a16="http://schemas.microsoft.com/office/drawing/2014/main" id="{4EC81A30-94B4-483B-B7B0-F8D5A6DEC8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BBE329-2068-4DE4-9C65-1D5C32F04DD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8865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B5356-19D4-4747-8DB9-74706A1F791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B5A2437-512E-48CF-AA5F-99BED90D5A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07FA69-3650-4E6D-B40A-B3712847C5D2}"/>
              </a:ext>
            </a:extLst>
          </p:cNvPr>
          <p:cNvSpPr>
            <a:spLocks noGrp="1"/>
          </p:cNvSpPr>
          <p:nvPr>
            <p:ph type="dt" sz="half" idx="10"/>
          </p:nvPr>
        </p:nvSpPr>
        <p:spPr/>
        <p:txBody>
          <a:bodyPr/>
          <a:lstStyle/>
          <a:p>
            <a:fld id="{09B8B1D9-D5C0-4933-8D35-6096E21EBA53}" type="datetime1">
              <a:rPr lang="ru-RU" smtClean="0"/>
              <a:t>14.10.2023</a:t>
            </a:fld>
            <a:endParaRPr lang="ru-RU"/>
          </a:p>
        </p:txBody>
      </p:sp>
      <p:sp>
        <p:nvSpPr>
          <p:cNvPr id="5" name="Нижний колонтитул 4">
            <a:extLst>
              <a:ext uri="{FF2B5EF4-FFF2-40B4-BE49-F238E27FC236}">
                <a16:creationId xmlns:a16="http://schemas.microsoft.com/office/drawing/2014/main" id="{C22DAB90-5D0F-4F74-BC9E-383E9A315C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C5FFD-CD9B-4491-9E84-301AA52C58B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26657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CEBCCA-7099-4224-8073-58BE0E95BB6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8030DE6-1680-4E8E-996F-88F550C3CF1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ED27FD-9579-4434-BF29-1BE982C25021}"/>
              </a:ext>
            </a:extLst>
          </p:cNvPr>
          <p:cNvSpPr>
            <a:spLocks noGrp="1"/>
          </p:cNvSpPr>
          <p:nvPr>
            <p:ph type="dt" sz="half" idx="10"/>
          </p:nvPr>
        </p:nvSpPr>
        <p:spPr/>
        <p:txBody>
          <a:bodyPr/>
          <a:lstStyle/>
          <a:p>
            <a:fld id="{571E2174-60B9-4D93-B161-65D5D8D291A9}" type="datetime1">
              <a:rPr lang="ru-RU" smtClean="0"/>
              <a:t>14.10.2023</a:t>
            </a:fld>
            <a:endParaRPr lang="ru-RU"/>
          </a:p>
        </p:txBody>
      </p:sp>
      <p:sp>
        <p:nvSpPr>
          <p:cNvPr id="5" name="Нижний колонтитул 4">
            <a:extLst>
              <a:ext uri="{FF2B5EF4-FFF2-40B4-BE49-F238E27FC236}">
                <a16:creationId xmlns:a16="http://schemas.microsoft.com/office/drawing/2014/main" id="{9485CB33-09E0-4227-8DF9-A35D451058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55BB346-250D-4453-BE87-59F5987728A7}"/>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592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39BD9-2543-44D4-9C46-BF6F1618CED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DB915C1-AE53-4280-AB81-4529E8FCD7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A26EDA-065B-4B0D-8D5D-D6DE768BF128}"/>
              </a:ext>
            </a:extLst>
          </p:cNvPr>
          <p:cNvSpPr>
            <a:spLocks noGrp="1"/>
          </p:cNvSpPr>
          <p:nvPr>
            <p:ph type="dt" sz="half" idx="10"/>
          </p:nvPr>
        </p:nvSpPr>
        <p:spPr/>
        <p:txBody>
          <a:bodyPr/>
          <a:lstStyle/>
          <a:p>
            <a:fld id="{495E6D17-6549-492A-8F0C-3F1C9FE6F0D0}" type="datetime1">
              <a:rPr lang="ru-RU" smtClean="0"/>
              <a:t>14.10.2023</a:t>
            </a:fld>
            <a:endParaRPr lang="ru-RU"/>
          </a:p>
        </p:txBody>
      </p:sp>
      <p:sp>
        <p:nvSpPr>
          <p:cNvPr id="5" name="Нижний колонтитул 4">
            <a:extLst>
              <a:ext uri="{FF2B5EF4-FFF2-40B4-BE49-F238E27FC236}">
                <a16:creationId xmlns:a16="http://schemas.microsoft.com/office/drawing/2014/main" id="{D62B8AE8-8935-4247-ABD8-255497048E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4E4824-4EAA-474A-BB02-B148A835A5C6}"/>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15935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3EC0B5-0ADD-4E5C-AD21-1B4C6BE9C1F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9555A54-9C7B-4188-8771-1C9DE8942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CB2C06A-4E1E-48C4-B8F4-A0EFA8C43A72}"/>
              </a:ext>
            </a:extLst>
          </p:cNvPr>
          <p:cNvSpPr>
            <a:spLocks noGrp="1"/>
          </p:cNvSpPr>
          <p:nvPr>
            <p:ph type="dt" sz="half" idx="10"/>
          </p:nvPr>
        </p:nvSpPr>
        <p:spPr/>
        <p:txBody>
          <a:bodyPr/>
          <a:lstStyle/>
          <a:p>
            <a:fld id="{E08945B4-69F6-431C-9382-AEFA596238B6}" type="datetime1">
              <a:rPr lang="ru-RU" smtClean="0"/>
              <a:t>14.10.2023</a:t>
            </a:fld>
            <a:endParaRPr lang="ru-RU"/>
          </a:p>
        </p:txBody>
      </p:sp>
      <p:sp>
        <p:nvSpPr>
          <p:cNvPr id="5" name="Нижний колонтитул 4">
            <a:extLst>
              <a:ext uri="{FF2B5EF4-FFF2-40B4-BE49-F238E27FC236}">
                <a16:creationId xmlns:a16="http://schemas.microsoft.com/office/drawing/2014/main" id="{D09C4C7D-39B9-4A57-AD1D-27C239E22C2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FDA930-C9D0-4DCB-B79D-8AD522F64325}"/>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34833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CB7F5-8550-45F1-88FA-619B00A852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12DA2F6-B30F-4D56-8B59-2B8ACE83D6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652548-1F17-4EB8-900F-B92F81DD16D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93098B2-6965-469F-AEE3-08C32FC7AA75}"/>
              </a:ext>
            </a:extLst>
          </p:cNvPr>
          <p:cNvSpPr>
            <a:spLocks noGrp="1"/>
          </p:cNvSpPr>
          <p:nvPr>
            <p:ph type="dt" sz="half" idx="10"/>
          </p:nvPr>
        </p:nvSpPr>
        <p:spPr/>
        <p:txBody>
          <a:bodyPr/>
          <a:lstStyle/>
          <a:p>
            <a:fld id="{A7516350-5881-464D-B90A-019D53C87C87}" type="datetime1">
              <a:rPr lang="ru-RU" smtClean="0"/>
              <a:t>14.10.2023</a:t>
            </a:fld>
            <a:endParaRPr lang="ru-RU"/>
          </a:p>
        </p:txBody>
      </p:sp>
      <p:sp>
        <p:nvSpPr>
          <p:cNvPr id="6" name="Нижний колонтитул 5">
            <a:extLst>
              <a:ext uri="{FF2B5EF4-FFF2-40B4-BE49-F238E27FC236}">
                <a16:creationId xmlns:a16="http://schemas.microsoft.com/office/drawing/2014/main" id="{2F83E26F-BF79-4509-92E7-474CBD8AFA8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267D4DC-89CB-4176-A2B2-8B819AF8D7B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45996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C333DA-3C03-48CD-ABB7-2E4C5BF1D41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9008EB6-CEC4-44F4-9C1A-B0DA578E1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683280-82C1-4389-988F-8136D61696E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0715772-D9A5-4693-9EBD-06992A617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B588D1A-0B19-46E5-946A-76E4A5E2CCF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3CF31E2-E5A7-42D0-B0C4-F77584FAFA76}"/>
              </a:ext>
            </a:extLst>
          </p:cNvPr>
          <p:cNvSpPr>
            <a:spLocks noGrp="1"/>
          </p:cNvSpPr>
          <p:nvPr>
            <p:ph type="dt" sz="half" idx="10"/>
          </p:nvPr>
        </p:nvSpPr>
        <p:spPr/>
        <p:txBody>
          <a:bodyPr/>
          <a:lstStyle/>
          <a:p>
            <a:fld id="{3DE290D0-75C9-470D-B7BE-5F42616B87DB}" type="datetime1">
              <a:rPr lang="ru-RU" smtClean="0"/>
              <a:t>14.10.2023</a:t>
            </a:fld>
            <a:endParaRPr lang="ru-RU"/>
          </a:p>
        </p:txBody>
      </p:sp>
      <p:sp>
        <p:nvSpPr>
          <p:cNvPr id="8" name="Нижний колонтитул 7">
            <a:extLst>
              <a:ext uri="{FF2B5EF4-FFF2-40B4-BE49-F238E27FC236}">
                <a16:creationId xmlns:a16="http://schemas.microsoft.com/office/drawing/2014/main" id="{B8E50CBD-43AE-4769-904C-DC6C490B430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2CB508A-E9FE-4366-87D4-6E1AC9C47D68}"/>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07180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5AC3C-1662-4AB0-AD95-071F3005269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E560CEA-2D84-4DCE-92B9-4741082F7F97}"/>
              </a:ext>
            </a:extLst>
          </p:cNvPr>
          <p:cNvSpPr>
            <a:spLocks noGrp="1"/>
          </p:cNvSpPr>
          <p:nvPr>
            <p:ph type="dt" sz="half" idx="10"/>
          </p:nvPr>
        </p:nvSpPr>
        <p:spPr/>
        <p:txBody>
          <a:bodyPr/>
          <a:lstStyle/>
          <a:p>
            <a:fld id="{25D2CC29-130B-4ABB-90FF-3B212105CC1B}" type="datetime1">
              <a:rPr lang="ru-RU" smtClean="0"/>
              <a:t>14.10.2023</a:t>
            </a:fld>
            <a:endParaRPr lang="ru-RU"/>
          </a:p>
        </p:txBody>
      </p:sp>
      <p:sp>
        <p:nvSpPr>
          <p:cNvPr id="4" name="Нижний колонтитул 3">
            <a:extLst>
              <a:ext uri="{FF2B5EF4-FFF2-40B4-BE49-F238E27FC236}">
                <a16:creationId xmlns:a16="http://schemas.microsoft.com/office/drawing/2014/main" id="{AB6FE232-B758-43E5-80F3-9B003533455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66A781A-E155-4CE3-9DF9-106A5DC7A8FC}"/>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69964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DC3DE83-B11D-45CE-A628-9575A5D4C986}"/>
              </a:ext>
            </a:extLst>
          </p:cNvPr>
          <p:cNvSpPr>
            <a:spLocks noGrp="1"/>
          </p:cNvSpPr>
          <p:nvPr>
            <p:ph type="dt" sz="half" idx="10"/>
          </p:nvPr>
        </p:nvSpPr>
        <p:spPr/>
        <p:txBody>
          <a:bodyPr/>
          <a:lstStyle/>
          <a:p>
            <a:fld id="{B63335E3-9BAF-4439-9DD4-6CE08318DC6B}" type="datetime1">
              <a:rPr lang="ru-RU" smtClean="0"/>
              <a:t>14.10.2023</a:t>
            </a:fld>
            <a:endParaRPr lang="ru-RU"/>
          </a:p>
        </p:txBody>
      </p:sp>
      <p:sp>
        <p:nvSpPr>
          <p:cNvPr id="3" name="Нижний колонтитул 2">
            <a:extLst>
              <a:ext uri="{FF2B5EF4-FFF2-40B4-BE49-F238E27FC236}">
                <a16:creationId xmlns:a16="http://schemas.microsoft.com/office/drawing/2014/main" id="{10E651C6-B4D5-41BA-8B02-4DB898E7C39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E414280-8018-4317-8EDF-5B439730BD9F}"/>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389608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CCF70-3397-4BE2-8375-97A18F675C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F9CCEDE-4F5A-4B56-8062-EB809AFB5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EAE521F-E423-49E9-9626-BC00FE403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BC68D85-5687-446F-B2DC-621B8863E9AF}"/>
              </a:ext>
            </a:extLst>
          </p:cNvPr>
          <p:cNvSpPr>
            <a:spLocks noGrp="1"/>
          </p:cNvSpPr>
          <p:nvPr>
            <p:ph type="dt" sz="half" idx="10"/>
          </p:nvPr>
        </p:nvSpPr>
        <p:spPr/>
        <p:txBody>
          <a:bodyPr/>
          <a:lstStyle/>
          <a:p>
            <a:fld id="{D4EB0FB4-4101-450F-8179-5504A41C85B8}" type="datetime1">
              <a:rPr lang="ru-RU" smtClean="0"/>
              <a:t>14.10.2023</a:t>
            </a:fld>
            <a:endParaRPr lang="ru-RU"/>
          </a:p>
        </p:txBody>
      </p:sp>
      <p:sp>
        <p:nvSpPr>
          <p:cNvPr id="6" name="Нижний колонтитул 5">
            <a:extLst>
              <a:ext uri="{FF2B5EF4-FFF2-40B4-BE49-F238E27FC236}">
                <a16:creationId xmlns:a16="http://schemas.microsoft.com/office/drawing/2014/main" id="{CE677D91-5D40-4182-BE1B-08D1D622283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0DB4650-CE49-41AD-B98E-EC8FEC1711DB}"/>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7972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8BE2A-FD38-487E-950D-D5C785083E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6AA7D6-5D88-4279-B458-EF8E32855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04DC5A-5E2A-4371-9909-7A6EB0526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656DA44-E40A-4776-A9A5-7FFAF91CB8B2}"/>
              </a:ext>
            </a:extLst>
          </p:cNvPr>
          <p:cNvSpPr>
            <a:spLocks noGrp="1"/>
          </p:cNvSpPr>
          <p:nvPr>
            <p:ph type="dt" sz="half" idx="10"/>
          </p:nvPr>
        </p:nvSpPr>
        <p:spPr/>
        <p:txBody>
          <a:bodyPr/>
          <a:lstStyle/>
          <a:p>
            <a:fld id="{7F222AF9-FD68-457C-92A0-426ADAE21948}" type="datetime1">
              <a:rPr lang="ru-RU" smtClean="0"/>
              <a:t>14.10.2023</a:t>
            </a:fld>
            <a:endParaRPr lang="ru-RU"/>
          </a:p>
        </p:txBody>
      </p:sp>
      <p:sp>
        <p:nvSpPr>
          <p:cNvPr id="6" name="Нижний колонтитул 5">
            <a:extLst>
              <a:ext uri="{FF2B5EF4-FFF2-40B4-BE49-F238E27FC236}">
                <a16:creationId xmlns:a16="http://schemas.microsoft.com/office/drawing/2014/main" id="{8C155190-72B0-4178-B236-82FF533B472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330E0D-C20F-4706-9E2D-74259CABD4B9}"/>
              </a:ext>
            </a:extLst>
          </p:cNvPr>
          <p:cNvSpPr>
            <a:spLocks noGrp="1"/>
          </p:cNvSpPr>
          <p:nvPr>
            <p:ph type="sldNum" sz="quarter" idx="12"/>
          </p:nvPr>
        </p:nvSpPr>
        <p:spPr/>
        <p:txBody>
          <a:bodyPr/>
          <a:lstStyle/>
          <a:p>
            <a:fld id="{227C91C0-7371-407B-9696-36B720B1D03F}" type="slidenum">
              <a:rPr lang="ru-RU" smtClean="0"/>
              <a:t>‹#›</a:t>
            </a:fld>
            <a:endParaRPr lang="ru-RU"/>
          </a:p>
        </p:txBody>
      </p:sp>
    </p:spTree>
    <p:extLst>
      <p:ext uri="{BB962C8B-B14F-4D97-AF65-F5344CB8AC3E}">
        <p14:creationId xmlns:p14="http://schemas.microsoft.com/office/powerpoint/2010/main" val="21730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AB955-B608-40D0-93B6-D5183CF79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DA41274-2389-4E44-A89E-C8D4B0F26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BE02E3-1948-4CFC-A0F2-FACFADDF6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7EA2-CB44-449D-9F33-80421D88CC1D}" type="datetime1">
              <a:rPr lang="ru-RU" smtClean="0"/>
              <a:t>14.10.2023</a:t>
            </a:fld>
            <a:endParaRPr lang="ru-RU"/>
          </a:p>
        </p:txBody>
      </p:sp>
      <p:sp>
        <p:nvSpPr>
          <p:cNvPr id="5" name="Нижний колонтитул 4">
            <a:extLst>
              <a:ext uri="{FF2B5EF4-FFF2-40B4-BE49-F238E27FC236}">
                <a16:creationId xmlns:a16="http://schemas.microsoft.com/office/drawing/2014/main" id="{595F66DB-F1D1-49B1-8A84-B1138F531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796AEF3-AD98-4759-A340-257618A14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C91C0-7371-407B-9696-36B720B1D03F}" type="slidenum">
              <a:rPr lang="ru-RU" smtClean="0"/>
              <a:t>‹#›</a:t>
            </a:fld>
            <a:endParaRPr lang="ru-RU"/>
          </a:p>
        </p:txBody>
      </p:sp>
    </p:spTree>
    <p:extLst>
      <p:ext uri="{BB962C8B-B14F-4D97-AF65-F5344CB8AC3E}">
        <p14:creationId xmlns:p14="http://schemas.microsoft.com/office/powerpoint/2010/main" val="197410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0FAA3-586F-48AC-A1A2-D1FA7D94957B}"/>
              </a:ext>
            </a:extLst>
          </p:cNvPr>
          <p:cNvSpPr>
            <a:spLocks noGrp="1"/>
          </p:cNvSpPr>
          <p:nvPr>
            <p:ph type="ctrTitle"/>
          </p:nvPr>
        </p:nvSpPr>
        <p:spPr/>
        <p:txBody>
          <a:bodyPr/>
          <a:lstStyle/>
          <a:p>
            <a:r>
              <a:rPr lang="ru-RU" dirty="0"/>
              <a:t>Программирование</a:t>
            </a:r>
          </a:p>
        </p:txBody>
      </p:sp>
      <p:sp>
        <p:nvSpPr>
          <p:cNvPr id="3" name="Подзаголовок 2">
            <a:extLst>
              <a:ext uri="{FF2B5EF4-FFF2-40B4-BE49-F238E27FC236}">
                <a16:creationId xmlns:a16="http://schemas.microsoft.com/office/drawing/2014/main" id="{B3D723BB-907F-45AF-833A-68814383514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7503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static void </a:t>
            </a:r>
            <a:r>
              <a:rPr lang="en-US" dirty="0" err="1"/>
              <a:t>MakeSomeWork</a:t>
            </a:r>
            <a:r>
              <a:rPr lang="ru-RU" dirty="0"/>
              <a:t>2</a:t>
            </a:r>
            <a:r>
              <a:rPr lang="en-US" dirty="0"/>
              <a:t> (object param)</a:t>
            </a:r>
          </a:p>
          <a:p>
            <a:pPr marL="0" indent="0">
              <a:buNone/>
            </a:pPr>
            <a:r>
              <a:rPr lang="en-US" dirty="0"/>
              <a:t>{</a:t>
            </a:r>
          </a:p>
          <a:p>
            <a:pPr marL="0" indent="0">
              <a:buNone/>
            </a:pPr>
            <a:r>
              <a:rPr lang="en-US" dirty="0"/>
              <a:t>      int num = (int) param; </a:t>
            </a:r>
          </a:p>
          <a:p>
            <a:pPr marL="0" indent="0">
              <a:buNone/>
            </a:pPr>
            <a:r>
              <a:rPr lang="en-US" dirty="0"/>
              <a:t>      </a:t>
            </a:r>
            <a:r>
              <a:rPr lang="en-US" dirty="0" err="1"/>
              <a:t>Console.WriteLine</a:t>
            </a:r>
            <a:r>
              <a:rPr lang="en-US" dirty="0"/>
              <a:t>(num);</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endParaRPr lang="ru-RU" dirty="0"/>
          </a:p>
          <a:p>
            <a:pPr marL="0" indent="0">
              <a:buNone/>
            </a:pPr>
            <a:r>
              <a:rPr lang="en-US" dirty="0"/>
              <a:t>Thread t = new Thread(MakeSomeWork2);</a:t>
            </a:r>
          </a:p>
          <a:p>
            <a:pPr marL="0" indent="0">
              <a:buNone/>
            </a:pPr>
            <a:r>
              <a:rPr lang="en-US" dirty="0" err="1"/>
              <a:t>t.Start</a:t>
            </a:r>
            <a:r>
              <a:rPr lang="en-US" dirty="0"/>
              <a:t>(20);</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10</a:t>
            </a:fld>
            <a:endParaRPr lang="ru-RU"/>
          </a:p>
        </p:txBody>
      </p:sp>
    </p:spTree>
    <p:extLst>
      <p:ext uri="{BB962C8B-B14F-4D97-AF65-F5344CB8AC3E}">
        <p14:creationId xmlns:p14="http://schemas.microsoft.com/office/powerpoint/2010/main" val="222500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85000" lnSpcReduction="20000"/>
          </a:bodyPr>
          <a:lstStyle/>
          <a:p>
            <a:pPr marL="0" indent="0">
              <a:buNone/>
            </a:pPr>
            <a:r>
              <a:rPr lang="en-US" dirty="0"/>
              <a:t>class Person {  /*….*/  }</a:t>
            </a:r>
            <a:endParaRPr lang="ru-RU" dirty="0"/>
          </a:p>
          <a:p>
            <a:pPr marL="0" indent="0">
              <a:buNone/>
            </a:pPr>
            <a:r>
              <a:rPr lang="en-US" dirty="0"/>
              <a:t>static void </a:t>
            </a:r>
            <a:r>
              <a:rPr lang="en-US" dirty="0" err="1"/>
              <a:t>MakeSomeWork</a:t>
            </a:r>
            <a:r>
              <a:rPr lang="ru-RU" dirty="0"/>
              <a:t>3</a:t>
            </a:r>
            <a:r>
              <a:rPr lang="en-US" dirty="0"/>
              <a:t> (object param)</a:t>
            </a:r>
          </a:p>
          <a:p>
            <a:pPr marL="0" indent="0">
              <a:buNone/>
            </a:pPr>
            <a:r>
              <a:rPr lang="en-US" dirty="0"/>
              <a:t>{</a:t>
            </a:r>
          </a:p>
          <a:p>
            <a:pPr marL="0" indent="0">
              <a:buNone/>
            </a:pPr>
            <a:r>
              <a:rPr lang="en-US" dirty="0"/>
              <a:t>      Person </a:t>
            </a:r>
            <a:r>
              <a:rPr lang="en-US" dirty="0" err="1"/>
              <a:t>person</a:t>
            </a:r>
            <a:r>
              <a:rPr lang="en-US" dirty="0"/>
              <a:t> = (Person) param; </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Thread t = new Thread(MakeSomeWork3);</a:t>
            </a:r>
          </a:p>
          <a:p>
            <a:pPr marL="0" indent="0">
              <a:buNone/>
            </a:pPr>
            <a:r>
              <a:rPr lang="en-US" dirty="0"/>
              <a:t>Person p = new Person();</a:t>
            </a:r>
          </a:p>
          <a:p>
            <a:pPr marL="0" indent="0">
              <a:buNone/>
            </a:pPr>
            <a:r>
              <a:rPr lang="en-US" dirty="0" err="1"/>
              <a:t>t.Start</a:t>
            </a:r>
            <a:r>
              <a:rPr lang="en-US" dirty="0"/>
              <a:t>(p);</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11</a:t>
            </a:fld>
            <a:endParaRPr lang="ru-RU"/>
          </a:p>
        </p:txBody>
      </p:sp>
    </p:spTree>
    <p:extLst>
      <p:ext uri="{BB962C8B-B14F-4D97-AF65-F5344CB8AC3E}">
        <p14:creationId xmlns:p14="http://schemas.microsoft.com/office/powerpoint/2010/main" val="245500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r>
              <a:rPr lang="ru-RU" b="0" i="0" dirty="0">
                <a:effectLst/>
              </a:rPr>
              <a:t>. Создание </a:t>
            </a:r>
            <a:r>
              <a:rPr lang="ru-RU" dirty="0"/>
              <a:t>п</a:t>
            </a:r>
            <a:r>
              <a:rPr lang="ru-RU" b="0" i="0" dirty="0">
                <a:effectLst/>
              </a:rPr>
              <a:t>араметризованного потока</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normAutofit fontScale="92500" lnSpcReduction="20000"/>
          </a:bodyPr>
          <a:lstStyle/>
          <a:p>
            <a:pPr marL="0" indent="0">
              <a:buNone/>
            </a:pPr>
            <a:r>
              <a:rPr lang="en-US" dirty="0"/>
              <a:t>class Person {  /*….*/  }</a:t>
            </a:r>
            <a:endParaRPr lang="ru-RU" dirty="0"/>
          </a:p>
          <a:p>
            <a:pPr marL="0" indent="0">
              <a:buNone/>
            </a:pPr>
            <a:r>
              <a:rPr lang="en-US" dirty="0"/>
              <a:t>static void MakeSomeWork4 (Person person)</a:t>
            </a:r>
          </a:p>
          <a:p>
            <a:pPr marL="0" indent="0">
              <a:buNone/>
            </a:pPr>
            <a:r>
              <a:rPr lang="en-US" dirty="0"/>
              <a:t>{</a:t>
            </a:r>
          </a:p>
          <a:p>
            <a:pPr marL="0" indent="0">
              <a:buNone/>
            </a:pPr>
            <a:r>
              <a:rPr lang="en-US" dirty="0"/>
              <a:t>      </a:t>
            </a:r>
            <a:r>
              <a:rPr lang="en-US" dirty="0" err="1"/>
              <a:t>Console.WriteLine</a:t>
            </a:r>
            <a:r>
              <a:rPr lang="en-US" dirty="0"/>
              <a:t>(</a:t>
            </a:r>
            <a:r>
              <a:rPr lang="en-US" dirty="0" err="1"/>
              <a:t>person.Name</a:t>
            </a:r>
            <a:r>
              <a:rPr lang="en-US" dirty="0"/>
              <a:t>);</a:t>
            </a:r>
          </a:p>
          <a:p>
            <a:pPr marL="0" indent="0">
              <a:buNone/>
            </a:pPr>
            <a:r>
              <a:rPr lang="en-US" dirty="0"/>
              <a:t>      //</a:t>
            </a:r>
            <a:r>
              <a:rPr lang="ru-RU" dirty="0"/>
              <a:t>код выполнения какой-то длительной операции</a:t>
            </a:r>
            <a:endParaRPr lang="en-US" dirty="0"/>
          </a:p>
          <a:p>
            <a:pPr marL="0" indent="0">
              <a:buNone/>
            </a:pPr>
            <a:r>
              <a:rPr lang="en-US" dirty="0"/>
              <a:t>}</a:t>
            </a:r>
          </a:p>
          <a:p>
            <a:pPr marL="0" indent="0">
              <a:buNone/>
            </a:pPr>
            <a:r>
              <a:rPr lang="en-US" dirty="0"/>
              <a:t>Person p = new Person();</a:t>
            </a:r>
          </a:p>
          <a:p>
            <a:pPr marL="0" indent="0">
              <a:buNone/>
            </a:pPr>
            <a:r>
              <a:rPr lang="en-US" dirty="0"/>
              <a:t>Thread t = new Thread( () =&gt; MakeSomeWork4(p) );</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12</a:t>
            </a:fld>
            <a:endParaRPr lang="ru-RU"/>
          </a:p>
        </p:txBody>
      </p:sp>
    </p:spTree>
    <p:extLst>
      <p:ext uri="{BB962C8B-B14F-4D97-AF65-F5344CB8AC3E}">
        <p14:creationId xmlns:p14="http://schemas.microsoft.com/office/powerpoint/2010/main" val="338795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03A1E-EA3C-46E6-A410-B01C57FF00F1}"/>
              </a:ext>
            </a:extLst>
          </p:cNvPr>
          <p:cNvSpPr>
            <a:spLocks noGrp="1"/>
          </p:cNvSpPr>
          <p:nvPr>
            <p:ph type="title"/>
          </p:nvPr>
        </p:nvSpPr>
        <p:spPr/>
        <p:txBody>
          <a:bodyPr/>
          <a:lstStyle/>
          <a:p>
            <a:r>
              <a:rPr lang="ru-RU" dirty="0"/>
              <a:t>Пример – копирование файла</a:t>
            </a:r>
          </a:p>
        </p:txBody>
      </p:sp>
      <p:sp>
        <p:nvSpPr>
          <p:cNvPr id="3" name="Объект 2">
            <a:extLst>
              <a:ext uri="{FF2B5EF4-FFF2-40B4-BE49-F238E27FC236}">
                <a16:creationId xmlns:a16="http://schemas.microsoft.com/office/drawing/2014/main" id="{3C940A4E-DF42-4D8E-99AA-089F6F5D3323}"/>
              </a:ext>
            </a:extLst>
          </p:cNvPr>
          <p:cNvSpPr>
            <a:spLocks noGrp="1"/>
          </p:cNvSpPr>
          <p:nvPr>
            <p:ph idx="1"/>
          </p:nvPr>
        </p:nvSpPr>
        <p:spPr/>
        <p:txBody>
          <a:bodyPr/>
          <a:lstStyle/>
          <a:p>
            <a:r>
              <a:rPr lang="ru-RU" dirty="0"/>
              <a:t>…</a:t>
            </a:r>
          </a:p>
        </p:txBody>
      </p:sp>
      <p:sp>
        <p:nvSpPr>
          <p:cNvPr id="4" name="Номер слайда 3">
            <a:extLst>
              <a:ext uri="{FF2B5EF4-FFF2-40B4-BE49-F238E27FC236}">
                <a16:creationId xmlns:a16="http://schemas.microsoft.com/office/drawing/2014/main" id="{996EC39E-515C-4AE0-BDB3-153294AA3C8E}"/>
              </a:ext>
            </a:extLst>
          </p:cNvPr>
          <p:cNvSpPr>
            <a:spLocks noGrp="1"/>
          </p:cNvSpPr>
          <p:nvPr>
            <p:ph type="sldNum" sz="quarter" idx="12"/>
          </p:nvPr>
        </p:nvSpPr>
        <p:spPr/>
        <p:txBody>
          <a:bodyPr/>
          <a:lstStyle/>
          <a:p>
            <a:fld id="{227C91C0-7371-407B-9696-36B720B1D03F}" type="slidenum">
              <a:rPr lang="ru-RU" smtClean="0"/>
              <a:t>13</a:t>
            </a:fld>
            <a:endParaRPr lang="ru-RU"/>
          </a:p>
        </p:txBody>
      </p:sp>
    </p:spTree>
    <p:extLst>
      <p:ext uri="{BB962C8B-B14F-4D97-AF65-F5344CB8AC3E}">
        <p14:creationId xmlns:p14="http://schemas.microsoft.com/office/powerpoint/2010/main" val="158525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BD9C6-8956-4AFA-ABE5-1EA7B5515CBC}"/>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6E65A721-56D3-405D-A6CC-3413C18AB586}"/>
              </a:ext>
            </a:extLst>
          </p:cNvPr>
          <p:cNvSpPr>
            <a:spLocks noGrp="1"/>
          </p:cNvSpPr>
          <p:nvPr>
            <p:ph idx="1"/>
          </p:nvPr>
        </p:nvSpPr>
        <p:spPr/>
        <p:txBody>
          <a:bodyPr>
            <a:normAutofit lnSpcReduction="10000"/>
          </a:bodyPr>
          <a:lstStyle/>
          <a:p>
            <a:pPr marL="0" indent="0">
              <a:buNone/>
            </a:pPr>
            <a:r>
              <a:rPr lang="ru-RU" dirty="0"/>
              <a:t>Пусть есть некоторое приложение, работающее со счетами клиентов, для чего выполняется 3 действия:</a:t>
            </a:r>
          </a:p>
          <a:p>
            <a:pPr marL="514350" indent="-514350">
              <a:buFont typeface="+mj-lt"/>
              <a:buAutoNum type="arabicPeriod"/>
            </a:pPr>
            <a:r>
              <a:rPr lang="ru-RU" dirty="0"/>
              <a:t>Прочитать из БД запись о клиенте</a:t>
            </a:r>
          </a:p>
          <a:p>
            <a:pPr marL="514350" indent="-514350">
              <a:buFont typeface="+mj-lt"/>
              <a:buAutoNum type="arabicPeriod"/>
            </a:pPr>
            <a:r>
              <a:rPr lang="ru-RU" dirty="0"/>
              <a:t>Изменить значение некоторого поля</a:t>
            </a:r>
          </a:p>
          <a:p>
            <a:pPr marL="514350" indent="-514350">
              <a:buFont typeface="+mj-lt"/>
              <a:buAutoNum type="arabicPeriod"/>
            </a:pPr>
            <a:r>
              <a:rPr lang="ru-RU" dirty="0"/>
              <a:t>Записать модифицированную запись в БД</a:t>
            </a:r>
          </a:p>
          <a:p>
            <a:pPr marL="0" indent="0">
              <a:buNone/>
            </a:pPr>
            <a:r>
              <a:rPr lang="ru-RU" dirty="0"/>
              <a:t>Допустим, оно позволяет параллельно принимать и обрабатывать запросы по одному клиенту, в разных потоках. </a:t>
            </a:r>
          </a:p>
          <a:p>
            <a:pPr marL="0" indent="0">
              <a:buNone/>
            </a:pPr>
            <a:r>
              <a:rPr lang="ru-RU" dirty="0"/>
              <a:t>Если в один момент времени пришли задачи на зачисление 3к рублей, и 5к рублей, какая сумма, с учетом вышеизложенного алгоритма, окажется на счете?</a:t>
            </a:r>
          </a:p>
          <a:p>
            <a:endParaRPr lang="ru-RU" dirty="0"/>
          </a:p>
        </p:txBody>
      </p:sp>
      <p:sp>
        <p:nvSpPr>
          <p:cNvPr id="4" name="Номер слайда 3">
            <a:extLst>
              <a:ext uri="{FF2B5EF4-FFF2-40B4-BE49-F238E27FC236}">
                <a16:creationId xmlns:a16="http://schemas.microsoft.com/office/drawing/2014/main" id="{237BFCD2-EE00-4746-B2D0-C25D5183A6E5}"/>
              </a:ext>
            </a:extLst>
          </p:cNvPr>
          <p:cNvSpPr>
            <a:spLocks noGrp="1"/>
          </p:cNvSpPr>
          <p:nvPr>
            <p:ph type="sldNum" sz="quarter" idx="12"/>
          </p:nvPr>
        </p:nvSpPr>
        <p:spPr/>
        <p:txBody>
          <a:bodyPr/>
          <a:lstStyle/>
          <a:p>
            <a:fld id="{227C91C0-7371-407B-9696-36B720B1D03F}" type="slidenum">
              <a:rPr lang="ru-RU" smtClean="0"/>
              <a:t>14</a:t>
            </a:fld>
            <a:endParaRPr lang="ru-RU"/>
          </a:p>
        </p:txBody>
      </p:sp>
    </p:spTree>
    <p:extLst>
      <p:ext uri="{BB962C8B-B14F-4D97-AF65-F5344CB8AC3E}">
        <p14:creationId xmlns:p14="http://schemas.microsoft.com/office/powerpoint/2010/main" val="168942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F83C9-8C08-4994-A9D1-8182CF99480D}"/>
              </a:ext>
            </a:extLst>
          </p:cNvPr>
          <p:cNvSpPr>
            <a:spLocks noGrp="1"/>
          </p:cNvSpPr>
          <p:nvPr>
            <p:ph type="title"/>
          </p:nvPr>
        </p:nvSpPr>
        <p:spPr/>
        <p:txBody>
          <a:bodyPr/>
          <a:lstStyle/>
          <a:p>
            <a:r>
              <a:rPr lang="ru-RU" dirty="0"/>
              <a:t>Проблема синхронизации</a:t>
            </a:r>
          </a:p>
        </p:txBody>
      </p:sp>
      <p:sp>
        <p:nvSpPr>
          <p:cNvPr id="3" name="Объект 2">
            <a:extLst>
              <a:ext uri="{FF2B5EF4-FFF2-40B4-BE49-F238E27FC236}">
                <a16:creationId xmlns:a16="http://schemas.microsoft.com/office/drawing/2014/main" id="{377842EB-110C-4BBE-A56D-FAE37A330BBF}"/>
              </a:ext>
            </a:extLst>
          </p:cNvPr>
          <p:cNvSpPr>
            <a:spLocks noGrp="1"/>
          </p:cNvSpPr>
          <p:nvPr>
            <p:ph idx="1"/>
          </p:nvPr>
        </p:nvSpPr>
        <p:spPr/>
        <p:txBody>
          <a:bodyPr>
            <a:normAutofit fontScale="92500" lnSpcReduction="20000"/>
          </a:bodyPr>
          <a:lstStyle/>
          <a:p>
            <a:pPr>
              <a:buNone/>
            </a:pPr>
            <a:r>
              <a:rPr lang="en-US" sz="2800" dirty="0">
                <a:latin typeface="Consolas" pitchFamily="49" charset="0"/>
                <a:cs typeface="Consolas" pitchFamily="49" charset="0"/>
              </a:rPr>
              <a:t>void </a:t>
            </a:r>
            <a:r>
              <a:rPr lang="en-US" sz="2800" dirty="0" err="1">
                <a:latin typeface="Consolas" pitchFamily="49" charset="0"/>
                <a:cs typeface="Consolas" pitchFamily="49" charset="0"/>
              </a:rPr>
              <a:t>AddMoney</a:t>
            </a:r>
            <a:r>
              <a:rPr lang="en-US" sz="2800" dirty="0">
                <a:latin typeface="Consolas" pitchFamily="49" charset="0"/>
                <a:cs typeface="Consolas" pitchFamily="49" charset="0"/>
              </a:rPr>
              <a:t>(int account, int amount) {</a:t>
            </a: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чтение</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int balance = </a:t>
            </a:r>
            <a:r>
              <a:rPr lang="en-US" sz="2800" dirty="0" err="1">
                <a:latin typeface="Consolas" pitchFamily="49" charset="0"/>
                <a:cs typeface="Consolas" pitchFamily="49" charset="0"/>
              </a:rPr>
              <a:t>GetBalance</a:t>
            </a:r>
            <a:r>
              <a:rPr lang="en-US" sz="2800" dirty="0">
                <a:latin typeface="Consolas" pitchFamily="49" charset="0"/>
                <a:cs typeface="Consolas" pitchFamily="49" charset="0"/>
              </a:rPr>
              <a:t>(account);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 </a:t>
            </a:r>
            <a:r>
              <a:rPr lang="ru-RU" sz="2800" dirty="0">
                <a:latin typeface="Consolas" pitchFamily="49" charset="0"/>
                <a:cs typeface="Consolas" pitchFamily="49" charset="0"/>
              </a:rPr>
              <a:t>изменение</a:t>
            </a:r>
            <a:r>
              <a:rPr lang="en-US" sz="2800" dirty="0">
                <a:latin typeface="Consolas" pitchFamily="49" charset="0"/>
                <a:cs typeface="Consolas" pitchFamily="49" charset="0"/>
              </a:rPr>
              <a:t>  </a:t>
            </a:r>
          </a:p>
          <a:p>
            <a:pPr>
              <a:buNone/>
            </a:pPr>
            <a:r>
              <a:rPr lang="en-US" sz="2800" dirty="0">
                <a:latin typeface="Consolas" pitchFamily="49" charset="0"/>
                <a:cs typeface="Consolas" pitchFamily="49" charset="0"/>
              </a:rPr>
              <a:t>    balance </a:t>
            </a:r>
            <a:r>
              <a:rPr lang="ru-RU" sz="2800" dirty="0">
                <a:latin typeface="Consolas" pitchFamily="49" charset="0"/>
                <a:cs typeface="Consolas" pitchFamily="49" charset="0"/>
              </a:rPr>
              <a:t>+</a:t>
            </a:r>
            <a:r>
              <a:rPr lang="en-US" sz="2800" dirty="0">
                <a:latin typeface="Consolas" pitchFamily="49" charset="0"/>
                <a:cs typeface="Consolas" pitchFamily="49" charset="0"/>
              </a:rPr>
              <a:t>= amount; </a:t>
            </a:r>
            <a:r>
              <a:rPr lang="ru-RU" sz="2800" dirty="0">
                <a:latin typeface="Consolas" pitchFamily="49" charset="0"/>
                <a:cs typeface="Consolas" pitchFamily="49" charset="0"/>
              </a:rPr>
              <a:t>          </a:t>
            </a:r>
            <a:endParaRPr lang="en-US" sz="2800" dirty="0">
              <a:latin typeface="Consolas" pitchFamily="49" charset="0"/>
              <a:cs typeface="Consolas" pitchFamily="49" charset="0"/>
            </a:endParaRPr>
          </a:p>
          <a:p>
            <a:pPr>
              <a:buNone/>
            </a:pPr>
            <a:r>
              <a:rPr lang="en-US" sz="2800" dirty="0">
                <a:latin typeface="Consolas" pitchFamily="49" charset="0"/>
                <a:cs typeface="Consolas" pitchFamily="49" charset="0"/>
              </a:rPr>
              <a:t>    // </a:t>
            </a:r>
            <a:r>
              <a:rPr lang="ru-RU" sz="2800" dirty="0">
                <a:latin typeface="Consolas" pitchFamily="49" charset="0"/>
                <a:cs typeface="Consolas" pitchFamily="49" charset="0"/>
              </a:rPr>
              <a:t>запись</a:t>
            </a:r>
            <a:r>
              <a:rPr lang="en-US" sz="2800" dirty="0">
                <a:latin typeface="Consolas" pitchFamily="49" charset="0"/>
                <a:cs typeface="Consolas" pitchFamily="49" charset="0"/>
              </a:rPr>
              <a:t>:</a:t>
            </a:r>
          </a:p>
          <a:p>
            <a:pPr>
              <a:buNone/>
            </a:pPr>
            <a:r>
              <a:rPr lang="en-US" sz="2800" dirty="0">
                <a:latin typeface="Consolas" pitchFamily="49" charset="0"/>
                <a:cs typeface="Consolas" pitchFamily="49" charset="0"/>
              </a:rPr>
              <a:t>    </a:t>
            </a:r>
            <a:r>
              <a:rPr lang="en-US" sz="2800" dirty="0" err="1">
                <a:latin typeface="Consolas" pitchFamily="49" charset="0"/>
                <a:cs typeface="Consolas" pitchFamily="49" charset="0"/>
              </a:rPr>
              <a:t>SetBalance</a:t>
            </a:r>
            <a:r>
              <a:rPr lang="en-US" sz="2800" dirty="0">
                <a:latin typeface="Consolas" pitchFamily="49" charset="0"/>
                <a:cs typeface="Consolas" pitchFamily="49" charset="0"/>
              </a:rPr>
              <a:t>(account, balance); </a:t>
            </a:r>
            <a:r>
              <a:rPr lang="ru-RU" sz="2800" dirty="0">
                <a:latin typeface="Consolas" pitchFamily="49" charset="0"/>
                <a:cs typeface="Consolas" pitchFamily="49" charset="0"/>
              </a:rPr>
              <a:t>     </a:t>
            </a:r>
          </a:p>
          <a:p>
            <a:pPr>
              <a:buNone/>
            </a:pPr>
            <a:r>
              <a:rPr lang="ru-RU" sz="2800" dirty="0">
                <a:latin typeface="Consolas" pitchFamily="49" charset="0"/>
                <a:cs typeface="Consolas" pitchFamily="49" charset="0"/>
              </a:rPr>
              <a:t>  </a:t>
            </a:r>
            <a:r>
              <a:rPr lang="en-US" sz="2800" dirty="0">
                <a:latin typeface="Consolas" pitchFamily="49" charset="0"/>
                <a:cs typeface="Consolas" pitchFamily="49" charset="0"/>
              </a:rPr>
              <a:t>  </a:t>
            </a:r>
            <a:r>
              <a:rPr lang="en-US" sz="2800" dirty="0" err="1">
                <a:latin typeface="Consolas" pitchFamily="49" charset="0"/>
                <a:cs typeface="Consolas" pitchFamily="49" charset="0"/>
              </a:rPr>
              <a:t>GiveCashToUser</a:t>
            </a: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en-US" sz="2800" dirty="0">
                <a:latin typeface="Consolas" pitchFamily="49" charset="0"/>
                <a:cs typeface="Consolas" pitchFamily="49" charset="0"/>
              </a:rPr>
              <a:t>}</a:t>
            </a:r>
            <a:endParaRPr lang="ru-RU" sz="2800" dirty="0">
              <a:latin typeface="Consolas" pitchFamily="49" charset="0"/>
              <a:cs typeface="Consolas" pitchFamily="49" charset="0"/>
            </a:endParaRPr>
          </a:p>
          <a:p>
            <a:pPr>
              <a:buNone/>
            </a:pPr>
            <a:r>
              <a:rPr lang="ru-RU" sz="2800" dirty="0">
                <a:latin typeface="Consolas" pitchFamily="49" charset="0"/>
                <a:cs typeface="Consolas" pitchFamily="49" charset="0"/>
              </a:rPr>
              <a:t>Какие проблемы могут возникнуть при выполнении этого кода в многопоточной среде?</a:t>
            </a:r>
          </a:p>
          <a:p>
            <a:endParaRPr lang="ru-RU" dirty="0"/>
          </a:p>
        </p:txBody>
      </p:sp>
      <p:sp>
        <p:nvSpPr>
          <p:cNvPr id="4" name="Номер слайда 3">
            <a:extLst>
              <a:ext uri="{FF2B5EF4-FFF2-40B4-BE49-F238E27FC236}">
                <a16:creationId xmlns:a16="http://schemas.microsoft.com/office/drawing/2014/main" id="{4F5BBB3A-EFE9-4100-947E-7EEB543EEF9E}"/>
              </a:ext>
            </a:extLst>
          </p:cNvPr>
          <p:cNvSpPr>
            <a:spLocks noGrp="1"/>
          </p:cNvSpPr>
          <p:nvPr>
            <p:ph type="sldNum" sz="quarter" idx="12"/>
          </p:nvPr>
        </p:nvSpPr>
        <p:spPr/>
        <p:txBody>
          <a:bodyPr/>
          <a:lstStyle/>
          <a:p>
            <a:fld id="{227C91C0-7371-407B-9696-36B720B1D03F}" type="slidenum">
              <a:rPr lang="ru-RU" smtClean="0"/>
              <a:t>15</a:t>
            </a:fld>
            <a:endParaRPr lang="ru-RU"/>
          </a:p>
        </p:txBody>
      </p:sp>
    </p:spTree>
    <p:extLst>
      <p:ext uri="{BB962C8B-B14F-4D97-AF65-F5344CB8AC3E}">
        <p14:creationId xmlns:p14="http://schemas.microsoft.com/office/powerpoint/2010/main" val="3284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A72473D-5DB0-4689-97C3-74D2DF4D94F6}"/>
              </a:ext>
            </a:extLst>
          </p:cNvPr>
          <p:cNvSpPr>
            <a:spLocks noGrp="1"/>
          </p:cNvSpPr>
          <p:nvPr>
            <p:ph type="sldNum" sz="quarter" idx="12"/>
          </p:nvPr>
        </p:nvSpPr>
        <p:spPr/>
        <p:txBody>
          <a:bodyPr/>
          <a:lstStyle/>
          <a:p>
            <a:fld id="{227C91C0-7371-407B-9696-36B720B1D03F}" type="slidenum">
              <a:rPr lang="ru-RU" smtClean="0"/>
              <a:t>16</a:t>
            </a:fld>
            <a:endParaRPr lang="ru-RU"/>
          </a:p>
        </p:txBody>
      </p:sp>
      <p:sp>
        <p:nvSpPr>
          <p:cNvPr id="5" name="Заголовок 1">
            <a:extLst>
              <a:ext uri="{FF2B5EF4-FFF2-40B4-BE49-F238E27FC236}">
                <a16:creationId xmlns:a16="http://schemas.microsoft.com/office/drawing/2014/main" id="{ED053934-E65A-4BA3-9994-3D66ACF65440}"/>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a:t>Диаграммы выполнения многопоточного приложения</a:t>
            </a:r>
            <a:endParaRPr lang="ru-RU" dirty="0"/>
          </a:p>
        </p:txBody>
      </p:sp>
      <p:pic>
        <p:nvPicPr>
          <p:cNvPr id="6" name="Picture 3">
            <a:extLst>
              <a:ext uri="{FF2B5EF4-FFF2-40B4-BE49-F238E27FC236}">
                <a16:creationId xmlns:a16="http://schemas.microsoft.com/office/drawing/2014/main" id="{87F5FE36-E923-4BD6-A6E7-007F3B617C9F}"/>
              </a:ext>
            </a:extLst>
          </p:cNvPr>
          <p:cNvPicPr>
            <a:picLocks noChangeAspect="1" noChangeArrowheads="1"/>
          </p:cNvPicPr>
          <p:nvPr/>
        </p:nvPicPr>
        <p:blipFill>
          <a:blip r:embed="rId2" cstate="print"/>
          <a:srcRect/>
          <a:stretch>
            <a:fillRect/>
          </a:stretch>
        </p:blipFill>
        <p:spPr bwMode="auto">
          <a:xfrm>
            <a:off x="457200" y="1453370"/>
            <a:ext cx="9816027" cy="4902980"/>
          </a:xfrm>
          <a:prstGeom prst="rect">
            <a:avLst/>
          </a:prstGeom>
          <a:noFill/>
          <a:ln w="9525">
            <a:noFill/>
            <a:miter lim="800000"/>
            <a:headEnd/>
            <a:tailEnd/>
          </a:ln>
        </p:spPr>
      </p:pic>
    </p:spTree>
    <p:extLst>
      <p:ext uri="{BB962C8B-B14F-4D97-AF65-F5344CB8AC3E}">
        <p14:creationId xmlns:p14="http://schemas.microsoft.com/office/powerpoint/2010/main" val="76516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9205" y="136525"/>
            <a:ext cx="9648267" cy="1143000"/>
          </a:xfrm>
        </p:spPr>
        <p:txBody>
          <a:bodyPr/>
          <a:lstStyle/>
          <a:p>
            <a:r>
              <a:rPr lang="ru-RU" dirty="0"/>
              <a:t>Критические области (секции)</a:t>
            </a:r>
          </a:p>
        </p:txBody>
      </p:sp>
      <p:sp>
        <p:nvSpPr>
          <p:cNvPr id="3" name="Содержимое 2"/>
          <p:cNvSpPr>
            <a:spLocks noGrp="1"/>
          </p:cNvSpPr>
          <p:nvPr>
            <p:ph idx="1"/>
          </p:nvPr>
        </p:nvSpPr>
        <p:spPr>
          <a:xfrm>
            <a:off x="572877" y="1268760"/>
            <a:ext cx="11049918" cy="5184576"/>
          </a:xfrm>
        </p:spPr>
        <p:txBody>
          <a:bodyPr>
            <a:normAutofit/>
          </a:bodyPr>
          <a:lstStyle/>
          <a:p>
            <a:r>
              <a:rPr lang="ru-RU" dirty="0"/>
              <a:t>Последовательность инструкций, одновременное выполнение которой может привести к неправильным результатам называется критической секцией</a:t>
            </a:r>
          </a:p>
          <a:p>
            <a:r>
              <a:rPr lang="ru-RU" dirty="0"/>
              <a:t>В каких случаях возникают критические секции?</a:t>
            </a:r>
          </a:p>
          <a:p>
            <a:pPr lvl="1"/>
            <a:r>
              <a:rPr lang="ru-RU" dirty="0"/>
              <a:t>В одновременно выполняемом коде</a:t>
            </a:r>
          </a:p>
          <a:p>
            <a:pPr lvl="1"/>
            <a:r>
              <a:rPr lang="ru-RU" dirty="0"/>
              <a:t>Действия прочитать-изменить-записать</a:t>
            </a:r>
          </a:p>
          <a:p>
            <a:pPr lvl="1"/>
            <a:r>
              <a:rPr lang="ru-RU" dirty="0"/>
              <a:t>Общая переменная</a:t>
            </a:r>
            <a:r>
              <a:rPr lang="en-US" dirty="0"/>
              <a:t> (</a:t>
            </a:r>
            <a:r>
              <a:rPr lang="ru-RU" dirty="0"/>
              <a:t>глобальные и выделенные из кучи переменные)</a:t>
            </a:r>
          </a:p>
          <a:p>
            <a:r>
              <a:rPr lang="ru-RU" dirty="0"/>
              <a:t>Т.о. взаимное исключение (</a:t>
            </a:r>
            <a:r>
              <a:rPr lang="en-US" dirty="0"/>
              <a:t>mutual exclusion)</a:t>
            </a:r>
            <a:r>
              <a:rPr lang="ru-RU" dirty="0"/>
              <a:t> между двумя критическими секциями достаточно для корректного исполнения</a:t>
            </a:r>
          </a:p>
          <a:p>
            <a:r>
              <a:rPr lang="ru-RU" dirty="0"/>
              <a:t>Один из способов гарантировать взаимное исключение – использовать блокировки (</a:t>
            </a:r>
            <a:r>
              <a:rPr lang="en-US" dirty="0"/>
              <a:t>locks)</a:t>
            </a:r>
            <a:endParaRPr lang="ru-RU" dirty="0"/>
          </a:p>
          <a:p>
            <a:endParaRPr lang="ru-RU" dirty="0"/>
          </a:p>
        </p:txBody>
      </p:sp>
      <p:sp>
        <p:nvSpPr>
          <p:cNvPr id="4" name="Номер слайда 3"/>
          <p:cNvSpPr>
            <a:spLocks noGrp="1"/>
          </p:cNvSpPr>
          <p:nvPr>
            <p:ph type="sldNum" sz="quarter" idx="12"/>
          </p:nvPr>
        </p:nvSpPr>
        <p:spPr/>
        <p:txBody>
          <a:bodyPr/>
          <a:lstStyle/>
          <a:p>
            <a:fld id="{EA7E5B89-0DA8-46B8-80CE-93ADCA05FE77}"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7568" y="0"/>
            <a:ext cx="8229600" cy="1143000"/>
          </a:xfrm>
        </p:spPr>
        <p:txBody>
          <a:bodyPr/>
          <a:lstStyle/>
          <a:p>
            <a:r>
              <a:rPr lang="ru-RU" dirty="0"/>
              <a:t>Пример выполнения КС</a:t>
            </a:r>
          </a:p>
        </p:txBody>
      </p:sp>
      <p:grpSp>
        <p:nvGrpSpPr>
          <p:cNvPr id="3" name="Группа 68"/>
          <p:cNvGrpSpPr/>
          <p:nvPr/>
        </p:nvGrpSpPr>
        <p:grpSpPr>
          <a:xfrm>
            <a:off x="1925966" y="908720"/>
            <a:ext cx="3161923" cy="5707796"/>
            <a:chOff x="251520" y="1412776"/>
            <a:chExt cx="2329838" cy="4631919"/>
          </a:xfrm>
        </p:grpSpPr>
        <p:sp>
          <p:nvSpPr>
            <p:cNvPr id="4" name="Oval 5"/>
            <p:cNvSpPr/>
            <p:nvPr/>
          </p:nvSpPr>
          <p:spPr>
            <a:xfrm>
              <a:off x="89959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Oval 6"/>
            <p:cNvSpPr/>
            <p:nvPr/>
          </p:nvSpPr>
          <p:spPr>
            <a:xfrm>
              <a:off x="899592" y="2285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Oval 7"/>
            <p:cNvSpPr/>
            <p:nvPr/>
          </p:nvSpPr>
          <p:spPr>
            <a:xfrm>
              <a:off x="89959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Oval 8"/>
            <p:cNvSpPr/>
            <p:nvPr/>
          </p:nvSpPr>
          <p:spPr>
            <a:xfrm>
              <a:off x="89959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Straight Connector 10"/>
            <p:cNvCxnSpPr/>
            <p:nvPr/>
          </p:nvCxnSpPr>
          <p:spPr>
            <a:xfrm>
              <a:off x="100760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11"/>
            <p:cNvSpPr/>
            <p:nvPr/>
          </p:nvSpPr>
          <p:spPr>
            <a:xfrm>
              <a:off x="1583668"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Oval 12"/>
            <p:cNvSpPr/>
            <p:nvPr/>
          </p:nvSpPr>
          <p:spPr>
            <a:xfrm>
              <a:off x="1583668" y="2717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Oval 13"/>
            <p:cNvSpPr/>
            <p:nvPr/>
          </p:nvSpPr>
          <p:spPr>
            <a:xfrm>
              <a:off x="158366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Oval 14"/>
            <p:cNvSpPr/>
            <p:nvPr/>
          </p:nvSpPr>
          <p:spPr>
            <a:xfrm>
              <a:off x="1583668" y="34290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Straight Connector 15"/>
            <p:cNvCxnSpPr/>
            <p:nvPr/>
          </p:nvCxnSpPr>
          <p:spPr>
            <a:xfrm>
              <a:off x="1691680"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520" y="1412776"/>
              <a:ext cx="2016224" cy="424597"/>
            </a:xfrm>
            <a:prstGeom prst="rect">
              <a:avLst/>
            </a:prstGeom>
            <a:noFill/>
          </p:spPr>
          <p:txBody>
            <a:bodyPr wrap="square" rtlCol="0">
              <a:spAutoFit/>
            </a:bodyPr>
            <a:lstStyle/>
            <a:p>
              <a:r>
                <a:rPr lang="ru-RU" sz="2800" dirty="0"/>
                <a:t>Поток1</a:t>
              </a:r>
              <a:r>
                <a:rPr lang="en-US" sz="2800" dirty="0"/>
                <a:t> </a:t>
              </a:r>
              <a:r>
                <a:rPr lang="ru-RU" sz="2800" dirty="0"/>
                <a:t>    Поток2</a:t>
              </a:r>
            </a:p>
          </p:txBody>
        </p:sp>
        <p:sp>
          <p:nvSpPr>
            <p:cNvPr id="37" name="TextBox 36"/>
            <p:cNvSpPr txBox="1"/>
            <p:nvPr/>
          </p:nvSpPr>
          <p:spPr>
            <a:xfrm>
              <a:off x="463754" y="5620098"/>
              <a:ext cx="2117604" cy="424597"/>
            </a:xfrm>
            <a:prstGeom prst="rect">
              <a:avLst/>
            </a:prstGeom>
            <a:noFill/>
          </p:spPr>
          <p:txBody>
            <a:bodyPr wrap="square" rtlCol="0">
              <a:spAutoFit/>
            </a:bodyPr>
            <a:lstStyle/>
            <a:p>
              <a:r>
                <a:rPr lang="ru-RU" sz="2800" dirty="0"/>
                <a:t>Некорректно</a:t>
              </a:r>
            </a:p>
          </p:txBody>
        </p:sp>
        <p:sp>
          <p:nvSpPr>
            <p:cNvPr id="40" name="Oval 42"/>
            <p:cNvSpPr/>
            <p:nvPr/>
          </p:nvSpPr>
          <p:spPr>
            <a:xfrm>
              <a:off x="899592" y="33209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Oval 43"/>
            <p:cNvSpPr/>
            <p:nvPr/>
          </p:nvSpPr>
          <p:spPr>
            <a:xfrm>
              <a:off x="1583668" y="37890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46" name="Номер слайда 45"/>
          <p:cNvSpPr>
            <a:spLocks noGrp="1"/>
          </p:cNvSpPr>
          <p:nvPr>
            <p:ph type="sldNum" sz="quarter" idx="12"/>
          </p:nvPr>
        </p:nvSpPr>
        <p:spPr/>
        <p:txBody>
          <a:bodyPr/>
          <a:lstStyle/>
          <a:p>
            <a:fld id="{EA7E5B89-0DA8-46B8-80CE-93ADCA05FE77}" type="slidenum">
              <a:rPr lang="ru-RU" smtClean="0"/>
              <a:pPr/>
              <a:t>18</a:t>
            </a:fld>
            <a:endParaRPr lang="ru-RU"/>
          </a:p>
        </p:txBody>
      </p:sp>
      <p:grpSp>
        <p:nvGrpSpPr>
          <p:cNvPr id="15" name="Группа 64"/>
          <p:cNvGrpSpPr/>
          <p:nvPr/>
        </p:nvGrpSpPr>
        <p:grpSpPr>
          <a:xfrm>
            <a:off x="5303912" y="891982"/>
            <a:ext cx="4752528" cy="5489347"/>
            <a:chOff x="1619672" y="1412776"/>
            <a:chExt cx="3456384" cy="4355489"/>
          </a:xfrm>
        </p:grpSpPr>
        <p:sp>
          <p:nvSpPr>
            <p:cNvPr id="48" name="Oval 17"/>
            <p:cNvSpPr/>
            <p:nvPr/>
          </p:nvSpPr>
          <p:spPr>
            <a:xfrm>
              <a:off x="1979712" y="22768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49" name="Oval 18"/>
            <p:cNvSpPr/>
            <p:nvPr/>
          </p:nvSpPr>
          <p:spPr>
            <a:xfrm>
              <a:off x="1979712" y="264529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0" name="Oval 19"/>
            <p:cNvSpPr/>
            <p:nvPr/>
          </p:nvSpPr>
          <p:spPr>
            <a:xfrm>
              <a:off x="1979712" y="29969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1" name="Oval 20"/>
            <p:cNvSpPr/>
            <p:nvPr/>
          </p:nvSpPr>
          <p:spPr>
            <a:xfrm>
              <a:off x="1979712" y="33569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2" name="Straight Connector 21"/>
            <p:cNvCxnSpPr/>
            <p:nvPr/>
          </p:nvCxnSpPr>
          <p:spPr>
            <a:xfrm>
              <a:off x="2087724" y="1844824"/>
              <a:ext cx="0" cy="3888432"/>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22"/>
            <p:cNvSpPr/>
            <p:nvPr/>
          </p:nvSpPr>
          <p:spPr>
            <a:xfrm>
              <a:off x="4319972" y="39330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4" name="Oval 23"/>
            <p:cNvSpPr/>
            <p:nvPr/>
          </p:nvSpPr>
          <p:spPr>
            <a:xfrm>
              <a:off x="4319972" y="43014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5" name="Oval 24"/>
            <p:cNvSpPr/>
            <p:nvPr/>
          </p:nvSpPr>
          <p:spPr>
            <a:xfrm>
              <a:off x="4319972"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sp>
          <p:nvSpPr>
            <p:cNvPr id="56" name="Oval 25"/>
            <p:cNvSpPr/>
            <p:nvPr/>
          </p:nvSpPr>
          <p:spPr>
            <a:xfrm>
              <a:off x="4319972" y="5013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800"/>
            </a:p>
          </p:txBody>
        </p:sp>
        <p:cxnSp>
          <p:nvCxnSpPr>
            <p:cNvPr id="57" name="Straight Connector 26"/>
            <p:cNvCxnSpPr/>
            <p:nvPr/>
          </p:nvCxnSpPr>
          <p:spPr>
            <a:xfrm>
              <a:off x="4427984" y="1844824"/>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19672" y="1412776"/>
              <a:ext cx="936104" cy="415146"/>
            </a:xfrm>
            <a:prstGeom prst="rect">
              <a:avLst/>
            </a:prstGeom>
            <a:noFill/>
          </p:spPr>
          <p:txBody>
            <a:bodyPr wrap="square" rtlCol="0">
              <a:spAutoFit/>
            </a:bodyPr>
            <a:lstStyle/>
            <a:p>
              <a:r>
                <a:rPr lang="ru-RU" sz="2800" dirty="0"/>
                <a:t>Поток1</a:t>
              </a:r>
            </a:p>
          </p:txBody>
        </p:sp>
        <p:sp>
          <p:nvSpPr>
            <p:cNvPr id="59" name="TextBox 58"/>
            <p:cNvSpPr txBox="1"/>
            <p:nvPr/>
          </p:nvSpPr>
          <p:spPr>
            <a:xfrm>
              <a:off x="3923928" y="1412776"/>
              <a:ext cx="1008112" cy="415146"/>
            </a:xfrm>
            <a:prstGeom prst="rect">
              <a:avLst/>
            </a:prstGeom>
            <a:noFill/>
          </p:spPr>
          <p:txBody>
            <a:bodyPr wrap="square" rtlCol="0">
              <a:spAutoFit/>
            </a:bodyPr>
            <a:lstStyle/>
            <a:p>
              <a:r>
                <a:rPr lang="ru-RU" sz="2800" dirty="0"/>
                <a:t>Поток2</a:t>
              </a:r>
            </a:p>
          </p:txBody>
        </p:sp>
        <p:sp>
          <p:nvSpPr>
            <p:cNvPr id="60" name="TextBox 59"/>
            <p:cNvSpPr txBox="1"/>
            <p:nvPr/>
          </p:nvSpPr>
          <p:spPr>
            <a:xfrm>
              <a:off x="1727684" y="1833755"/>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sp>
          <p:nvSpPr>
            <p:cNvPr id="61" name="TextBox 60"/>
            <p:cNvSpPr txBox="1"/>
            <p:nvPr/>
          </p:nvSpPr>
          <p:spPr>
            <a:xfrm>
              <a:off x="1619672" y="3649670"/>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2" name="TextBox 61"/>
            <p:cNvSpPr txBox="1"/>
            <p:nvPr/>
          </p:nvSpPr>
          <p:spPr>
            <a:xfrm>
              <a:off x="3995936" y="5353119"/>
              <a:ext cx="1080120" cy="415146"/>
            </a:xfrm>
            <a:prstGeom prst="rect">
              <a:avLst/>
            </a:prstGeom>
            <a:noFill/>
          </p:spPr>
          <p:txBody>
            <a:bodyPr wrap="square" rtlCol="0">
              <a:spAutoFit/>
            </a:bodyPr>
            <a:lstStyle/>
            <a:p>
              <a:r>
                <a:rPr lang="en-US" sz="2800" dirty="0">
                  <a:solidFill>
                    <a:srgbClr val="FF0000"/>
                  </a:solidFill>
                </a:rPr>
                <a:t>Unlock()</a:t>
              </a:r>
              <a:endParaRPr lang="ru-RU" sz="2800" dirty="0">
                <a:solidFill>
                  <a:srgbClr val="FF0000"/>
                </a:solidFill>
              </a:endParaRPr>
            </a:p>
          </p:txBody>
        </p:sp>
        <p:sp>
          <p:nvSpPr>
            <p:cNvPr id="63" name="TextBox 62"/>
            <p:cNvSpPr txBox="1"/>
            <p:nvPr/>
          </p:nvSpPr>
          <p:spPr>
            <a:xfrm>
              <a:off x="4028667" y="2555612"/>
              <a:ext cx="936104" cy="415146"/>
            </a:xfrm>
            <a:prstGeom prst="rect">
              <a:avLst/>
            </a:prstGeom>
            <a:noFill/>
          </p:spPr>
          <p:txBody>
            <a:bodyPr wrap="square" rtlCol="0">
              <a:spAutoFit/>
            </a:bodyPr>
            <a:lstStyle/>
            <a:p>
              <a:r>
                <a:rPr lang="en-US" sz="2800" dirty="0">
                  <a:solidFill>
                    <a:srgbClr val="FF0000"/>
                  </a:solidFill>
                </a:rPr>
                <a:t>Lock()</a:t>
              </a:r>
              <a:endParaRPr lang="ru-RU" sz="2800" dirty="0">
                <a:solidFill>
                  <a:srgbClr val="FF0000"/>
                </a:solidFill>
              </a:endParaRPr>
            </a:p>
          </p:txBody>
        </p:sp>
        <p:cxnSp>
          <p:nvCxnSpPr>
            <p:cNvPr id="64" name="Straight Connector 47"/>
            <p:cNvCxnSpPr/>
            <p:nvPr/>
          </p:nvCxnSpPr>
          <p:spPr>
            <a:xfrm flipH="1">
              <a:off x="4425351" y="2888940"/>
              <a:ext cx="2633" cy="9498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50"/>
            <p:cNvCxnSpPr/>
            <p:nvPr/>
          </p:nvCxnSpPr>
          <p:spPr>
            <a:xfrm>
              <a:off x="4425351" y="3830128"/>
              <a:ext cx="2633" cy="190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57"/>
            <p:cNvCxnSpPr>
              <a:stCxn id="61" idx="3"/>
            </p:cNvCxnSpPr>
            <p:nvPr/>
          </p:nvCxnSpPr>
          <p:spPr>
            <a:xfrm flipV="1">
              <a:off x="2699792" y="3834336"/>
              <a:ext cx="1728192" cy="2290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B1DDF4-74C1-4F51-A5D8-C3DDCDCD49BD}"/>
              </a:ext>
            </a:extLst>
          </p:cNvPr>
          <p:cNvSpPr>
            <a:spLocks noGrp="1"/>
          </p:cNvSpPr>
          <p:nvPr>
            <p:ph type="title"/>
          </p:nvPr>
        </p:nvSpPr>
        <p:spPr/>
        <p:txBody>
          <a:bodyPr/>
          <a:lstStyle/>
          <a:p>
            <a:r>
              <a:rPr lang="ru-RU" dirty="0"/>
              <a:t>Гонка данных, или </a:t>
            </a:r>
            <a:r>
              <a:rPr lang="ru-RU" dirty="0" err="1"/>
              <a:t>data</a:t>
            </a:r>
            <a:r>
              <a:rPr lang="ru-RU" dirty="0"/>
              <a:t> </a:t>
            </a:r>
            <a:r>
              <a:rPr lang="ru-RU" dirty="0" err="1"/>
              <a:t>race</a:t>
            </a:r>
            <a:r>
              <a:rPr lang="ru-RU" dirty="0"/>
              <a:t> </a:t>
            </a:r>
          </a:p>
        </p:txBody>
      </p:sp>
      <p:sp>
        <p:nvSpPr>
          <p:cNvPr id="3" name="Объект 2">
            <a:extLst>
              <a:ext uri="{FF2B5EF4-FFF2-40B4-BE49-F238E27FC236}">
                <a16:creationId xmlns:a16="http://schemas.microsoft.com/office/drawing/2014/main" id="{BA458EBF-1EF7-47D6-9455-96264C85C9E3}"/>
              </a:ext>
            </a:extLst>
          </p:cNvPr>
          <p:cNvSpPr>
            <a:spLocks noGrp="1"/>
          </p:cNvSpPr>
          <p:nvPr>
            <p:ph idx="1"/>
          </p:nvPr>
        </p:nvSpPr>
        <p:spPr/>
        <p:txBody>
          <a:bodyPr>
            <a:normAutofit fontScale="92500" lnSpcReduction="10000"/>
          </a:bodyPr>
          <a:lstStyle/>
          <a:p>
            <a:r>
              <a:rPr lang="ru-RU" b="0" i="0" dirty="0">
                <a:effectLst/>
                <a:latin typeface="YS Text"/>
              </a:rPr>
              <a:t>явление, которое может возникнуть при одновременном доступе к общим данным из нескольких потоков исполнения или процессоров. Когда происходит гонка данных, конечный результат может быть непредсказуемым, так как существует вероятность того, что изменения, внесённые одним потоком, могут быть перезаписаны другим потоком, и конечный результат будет отличаться от ожидаемого.</a:t>
            </a:r>
            <a:endParaRPr lang="en-US" b="0" i="0" dirty="0">
              <a:effectLst/>
              <a:latin typeface="YS Text"/>
            </a:endParaRPr>
          </a:p>
          <a:p>
            <a:pPr algn="l"/>
            <a:r>
              <a:rPr lang="ru-RU" b="0" i="0">
                <a:solidFill>
                  <a:srgbClr val="000000"/>
                </a:solidFill>
                <a:effectLst/>
                <a:latin typeface="YS Text"/>
              </a:rPr>
              <a:t>для </a:t>
            </a:r>
            <a:r>
              <a:rPr lang="ru-RU" b="0" i="0" dirty="0">
                <a:solidFill>
                  <a:srgbClr val="000000"/>
                </a:solidFill>
                <a:effectLst/>
                <a:latin typeface="YS Text"/>
              </a:rPr>
              <a:t>предотвращения гонок данных используются различные механизмы синхронизации, такие как блокировки, мьютексы, семафоры и события. Эти механизмы позволяют контролировать доступ к общим ресурсам и гарантировать, что изменения, внесённые одним потоком, гарантированно будут видны другим потокам.</a:t>
            </a:r>
          </a:p>
        </p:txBody>
      </p:sp>
      <p:sp>
        <p:nvSpPr>
          <p:cNvPr id="4" name="Номер слайда 3">
            <a:extLst>
              <a:ext uri="{FF2B5EF4-FFF2-40B4-BE49-F238E27FC236}">
                <a16:creationId xmlns:a16="http://schemas.microsoft.com/office/drawing/2014/main" id="{8A63155C-F645-4B64-A56A-8CF875EE2789}"/>
              </a:ext>
            </a:extLst>
          </p:cNvPr>
          <p:cNvSpPr>
            <a:spLocks noGrp="1"/>
          </p:cNvSpPr>
          <p:nvPr>
            <p:ph type="sldNum" sz="quarter" idx="12"/>
          </p:nvPr>
        </p:nvSpPr>
        <p:spPr/>
        <p:txBody>
          <a:bodyPr/>
          <a:lstStyle/>
          <a:p>
            <a:fld id="{227C91C0-7371-407B-9696-36B720B1D03F}" type="slidenum">
              <a:rPr lang="ru-RU" smtClean="0"/>
              <a:t>19</a:t>
            </a:fld>
            <a:endParaRPr lang="ru-RU"/>
          </a:p>
        </p:txBody>
      </p:sp>
    </p:spTree>
    <p:extLst>
      <p:ext uri="{BB962C8B-B14F-4D97-AF65-F5344CB8AC3E}">
        <p14:creationId xmlns:p14="http://schemas.microsoft.com/office/powerpoint/2010/main" val="33134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F0A49D-B668-4F74-9DED-C9C65E9D8A1D}"/>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7A29C519-A879-4A4B-AA57-FE340E41D112}"/>
              </a:ext>
            </a:extLst>
          </p:cNvPr>
          <p:cNvSpPr>
            <a:spLocks noGrp="1"/>
          </p:cNvSpPr>
          <p:nvPr>
            <p:ph idx="1"/>
          </p:nvPr>
        </p:nvSpPr>
        <p:spPr/>
        <p:txBody>
          <a:bodyPr>
            <a:normAutofit/>
          </a:bodyPr>
          <a:lstStyle/>
          <a:p>
            <a:pPr marL="0" indent="0" algn="l">
              <a:buNone/>
            </a:pPr>
            <a:r>
              <a:rPr lang="ru-RU" b="0" i="0" dirty="0">
                <a:effectLst/>
              </a:rPr>
              <a:t>Это подход к разработке программного обеспечения, который позволяет выполнять несколько независимых потоков выполнения (или нитей) в рамках одного процесса. </a:t>
            </a:r>
          </a:p>
          <a:p>
            <a:pPr marL="0" indent="0" algn="l">
              <a:buNone/>
            </a:pPr>
            <a:r>
              <a:rPr lang="ru-RU" b="0" i="0" dirty="0">
                <a:effectLst/>
              </a:rPr>
              <a:t>Это позволяет процессору использовать свое время более эффективно, выполняя несколько задач одновременно или переключаясь между ними, чтобы ускорить выполнение приложения.</a:t>
            </a:r>
          </a:p>
          <a:p>
            <a:endParaRPr lang="ru-RU" dirty="0"/>
          </a:p>
        </p:txBody>
      </p:sp>
      <p:sp>
        <p:nvSpPr>
          <p:cNvPr id="4" name="Номер слайда 3">
            <a:extLst>
              <a:ext uri="{FF2B5EF4-FFF2-40B4-BE49-F238E27FC236}">
                <a16:creationId xmlns:a16="http://schemas.microsoft.com/office/drawing/2014/main" id="{F2B9F7B0-3544-4487-A55F-E540ED9EA8DE}"/>
              </a:ext>
            </a:extLst>
          </p:cNvPr>
          <p:cNvSpPr>
            <a:spLocks noGrp="1"/>
          </p:cNvSpPr>
          <p:nvPr>
            <p:ph type="sldNum" sz="quarter" idx="12"/>
          </p:nvPr>
        </p:nvSpPr>
        <p:spPr/>
        <p:txBody>
          <a:bodyPr/>
          <a:lstStyle/>
          <a:p>
            <a:fld id="{227C91C0-7371-407B-9696-36B720B1D03F}" type="slidenum">
              <a:rPr lang="ru-RU" smtClean="0"/>
              <a:t>2</a:t>
            </a:fld>
            <a:endParaRPr lang="ru-RU"/>
          </a:p>
        </p:txBody>
      </p:sp>
    </p:spTree>
    <p:extLst>
      <p:ext uri="{BB962C8B-B14F-4D97-AF65-F5344CB8AC3E}">
        <p14:creationId xmlns:p14="http://schemas.microsoft.com/office/powerpoint/2010/main" val="186840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8D855-9447-4AFD-BF04-E7E84FD28047}"/>
              </a:ext>
            </a:extLst>
          </p:cNvPr>
          <p:cNvSpPr>
            <a:spLocks noGrp="1"/>
          </p:cNvSpPr>
          <p:nvPr>
            <p:ph type="title"/>
          </p:nvPr>
        </p:nvSpPr>
        <p:spPr/>
        <p:txBody>
          <a:bodyPr/>
          <a:lstStyle/>
          <a:p>
            <a:r>
              <a:rPr lang="ru-RU" dirty="0"/>
              <a:t>Способы синхронизации потоков </a:t>
            </a:r>
          </a:p>
        </p:txBody>
      </p:sp>
      <p:sp>
        <p:nvSpPr>
          <p:cNvPr id="3" name="Объект 2">
            <a:extLst>
              <a:ext uri="{FF2B5EF4-FFF2-40B4-BE49-F238E27FC236}">
                <a16:creationId xmlns:a16="http://schemas.microsoft.com/office/drawing/2014/main" id="{0CC81C46-51E6-4602-81D4-542B8296A0B5}"/>
              </a:ext>
            </a:extLst>
          </p:cNvPr>
          <p:cNvSpPr>
            <a:spLocks noGrp="1"/>
          </p:cNvSpPr>
          <p:nvPr>
            <p:ph idx="1"/>
          </p:nvPr>
        </p:nvSpPr>
        <p:spPr/>
        <p:txBody>
          <a:bodyPr>
            <a:normAutofit lnSpcReduction="10000"/>
          </a:bodyPr>
          <a:lstStyle/>
          <a:p>
            <a:r>
              <a:rPr lang="en-US" dirty="0"/>
              <a:t>lock (</a:t>
            </a:r>
            <a:r>
              <a:rPr lang="ru-RU" dirty="0"/>
              <a:t>объект) </a:t>
            </a:r>
            <a:r>
              <a:rPr lang="en-US" dirty="0"/>
              <a:t>{  </a:t>
            </a:r>
            <a:r>
              <a:rPr lang="ru-RU" dirty="0"/>
              <a:t>/*синхронизируемый объект*/</a:t>
            </a:r>
            <a:r>
              <a:rPr lang="en-US" dirty="0"/>
              <a:t>  }</a:t>
            </a:r>
          </a:p>
          <a:p>
            <a:pPr algn="l">
              <a:buFont typeface="Arial" panose="020B0604020202020204" pitchFamily="34" charset="0"/>
              <a:buChar char="•"/>
            </a:pPr>
            <a:r>
              <a:rPr lang="ru-RU" b="0" i="0" dirty="0">
                <a:effectLst/>
                <a:latin typeface="YS Text"/>
              </a:rPr>
              <a:t>Мьютексы (</a:t>
            </a:r>
            <a:r>
              <a:rPr lang="en-US" b="0" i="0" dirty="0">
                <a:effectLst/>
                <a:latin typeface="YS Text"/>
              </a:rPr>
              <a:t>Mutex)</a:t>
            </a:r>
          </a:p>
          <a:p>
            <a:pPr algn="l">
              <a:buFont typeface="Arial" panose="020B0604020202020204" pitchFamily="34" charset="0"/>
              <a:buChar char="•"/>
            </a:pPr>
            <a:r>
              <a:rPr lang="ru-RU" b="0" i="0" dirty="0">
                <a:effectLst/>
                <a:latin typeface="YS Text"/>
              </a:rPr>
              <a:t>События (</a:t>
            </a:r>
            <a:r>
              <a:rPr lang="en-US" b="0" i="0" dirty="0" err="1">
                <a:effectLst/>
                <a:latin typeface="YS Text"/>
              </a:rPr>
              <a:t>AutoResetEvent</a:t>
            </a:r>
            <a:r>
              <a:rPr lang="en-US" b="0" i="0" dirty="0">
                <a:effectLst/>
                <a:latin typeface="YS Text"/>
              </a:rPr>
              <a:t>, </a:t>
            </a:r>
            <a:r>
              <a:rPr lang="en-US" b="0" i="0" dirty="0" err="1">
                <a:effectLst/>
                <a:latin typeface="YS Text"/>
              </a:rPr>
              <a:t>ManualResetEvent</a:t>
            </a:r>
            <a:r>
              <a:rPr lang="en-US" b="0" i="0" dirty="0">
                <a:effectLst/>
                <a:latin typeface="YS Text"/>
              </a:rPr>
              <a:t>)</a:t>
            </a:r>
          </a:p>
          <a:p>
            <a:pPr algn="l">
              <a:buFont typeface="Arial" panose="020B0604020202020204" pitchFamily="34" charset="0"/>
              <a:buChar char="•"/>
            </a:pPr>
            <a:r>
              <a:rPr lang="en-US" b="0" i="0" dirty="0" err="1">
                <a:effectLst/>
                <a:latin typeface="YS Text"/>
              </a:rPr>
              <a:t>EventWaitHandle</a:t>
            </a:r>
            <a:endParaRPr lang="en-US" b="0" i="0" dirty="0">
              <a:effectLst/>
              <a:latin typeface="YS Text"/>
            </a:endParaRPr>
          </a:p>
          <a:p>
            <a:pPr algn="l">
              <a:buFont typeface="Arial" panose="020B0604020202020204" pitchFamily="34" charset="0"/>
              <a:buChar char="•"/>
            </a:pPr>
            <a:r>
              <a:rPr lang="ru-RU" dirty="0">
                <a:latin typeface="YS Text"/>
              </a:rPr>
              <a:t>Семафоры (</a:t>
            </a:r>
            <a:r>
              <a:rPr lang="en-US" dirty="0">
                <a:latin typeface="YS Text"/>
              </a:rPr>
              <a:t>Semaphore)</a:t>
            </a:r>
          </a:p>
          <a:p>
            <a:pPr algn="l">
              <a:buFont typeface="Arial" panose="020B0604020202020204" pitchFamily="34" charset="0"/>
              <a:buChar char="•"/>
            </a:pPr>
            <a:endParaRPr lang="en-US" dirty="0">
              <a:latin typeface="YS Text"/>
            </a:endParaRPr>
          </a:p>
          <a:p>
            <a:pPr marL="0" indent="0" algn="l">
              <a:buNone/>
            </a:pPr>
            <a:r>
              <a:rPr lang="en-US" dirty="0">
                <a:latin typeface="YS Text"/>
              </a:rPr>
              <a:t>* </a:t>
            </a:r>
            <a:r>
              <a:rPr lang="ru-RU" dirty="0">
                <a:latin typeface="YS Text"/>
              </a:rPr>
              <a:t>некоторые из этих объектов создаются на уровне ОС и позволяют синхронизацию разных приложений (!)</a:t>
            </a:r>
            <a:br>
              <a:rPr lang="en-US" dirty="0"/>
            </a:br>
            <a:br>
              <a:rPr lang="en-US" dirty="0"/>
            </a:br>
            <a:endParaRPr lang="ru-RU" dirty="0"/>
          </a:p>
        </p:txBody>
      </p:sp>
      <p:sp>
        <p:nvSpPr>
          <p:cNvPr id="4" name="Номер слайда 3">
            <a:extLst>
              <a:ext uri="{FF2B5EF4-FFF2-40B4-BE49-F238E27FC236}">
                <a16:creationId xmlns:a16="http://schemas.microsoft.com/office/drawing/2014/main" id="{B71E7857-E30A-4A95-9F7D-FBAEF18A667E}"/>
              </a:ext>
            </a:extLst>
          </p:cNvPr>
          <p:cNvSpPr>
            <a:spLocks noGrp="1"/>
          </p:cNvSpPr>
          <p:nvPr>
            <p:ph type="sldNum" sz="quarter" idx="12"/>
          </p:nvPr>
        </p:nvSpPr>
        <p:spPr/>
        <p:txBody>
          <a:bodyPr/>
          <a:lstStyle/>
          <a:p>
            <a:fld id="{227C91C0-7371-407B-9696-36B720B1D03F}" type="slidenum">
              <a:rPr lang="ru-RU" smtClean="0"/>
              <a:t>20</a:t>
            </a:fld>
            <a:endParaRPr lang="ru-RU"/>
          </a:p>
        </p:txBody>
      </p:sp>
    </p:spTree>
    <p:extLst>
      <p:ext uri="{BB962C8B-B14F-4D97-AF65-F5344CB8AC3E}">
        <p14:creationId xmlns:p14="http://schemas.microsoft.com/office/powerpoint/2010/main" val="280513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0B6B62-ABF8-46C7-AA14-022FA8828113}"/>
              </a:ext>
            </a:extLst>
          </p:cNvPr>
          <p:cNvSpPr>
            <a:spLocks noGrp="1"/>
          </p:cNvSpPr>
          <p:nvPr>
            <p:ph type="title"/>
          </p:nvPr>
        </p:nvSpPr>
        <p:spPr>
          <a:xfrm>
            <a:off x="838200" y="162603"/>
            <a:ext cx="10515600" cy="1325563"/>
          </a:xfrm>
        </p:spPr>
        <p:txBody>
          <a:bodyPr>
            <a:normAutofit/>
          </a:bodyPr>
          <a:lstStyle/>
          <a:p>
            <a:r>
              <a:rPr lang="ru-RU" dirty="0"/>
              <a:t>Пример использования </a:t>
            </a:r>
            <a:r>
              <a:rPr lang="en-US" dirty="0"/>
              <a:t>lock</a:t>
            </a:r>
            <a:endParaRPr lang="ru-RU" dirty="0"/>
          </a:p>
        </p:txBody>
      </p:sp>
      <p:sp>
        <p:nvSpPr>
          <p:cNvPr id="3" name="Объект 2">
            <a:extLst>
              <a:ext uri="{FF2B5EF4-FFF2-40B4-BE49-F238E27FC236}">
                <a16:creationId xmlns:a16="http://schemas.microsoft.com/office/drawing/2014/main" id="{FE0E572A-6BBC-4AEB-81CE-495C2907CAA7}"/>
              </a:ext>
            </a:extLst>
          </p:cNvPr>
          <p:cNvSpPr>
            <a:spLocks noGrp="1"/>
          </p:cNvSpPr>
          <p:nvPr>
            <p:ph idx="1"/>
          </p:nvPr>
        </p:nvSpPr>
        <p:spPr>
          <a:xfrm>
            <a:off x="838200" y="1263722"/>
            <a:ext cx="10515600" cy="5229154"/>
          </a:xfrm>
        </p:spPr>
        <p:txBody>
          <a:bodyPr>
            <a:normAutofit fontScale="85000" lnSpcReduction="20000"/>
          </a:bodyPr>
          <a:lstStyle/>
          <a:p>
            <a:pPr marL="0" indent="0">
              <a:buNone/>
            </a:pPr>
            <a:r>
              <a:rPr lang="en-US" dirty="0"/>
              <a:t>private </a:t>
            </a:r>
            <a:r>
              <a:rPr lang="en-US" dirty="0" err="1"/>
              <a:t>readonly</a:t>
            </a:r>
            <a:r>
              <a:rPr lang="en-US" dirty="0"/>
              <a:t> object _</a:t>
            </a:r>
            <a:r>
              <a:rPr lang="en-US" dirty="0" err="1"/>
              <a:t>lockObject</a:t>
            </a:r>
            <a:r>
              <a:rPr lang="en-US" dirty="0"/>
              <a:t> = new object();</a:t>
            </a:r>
          </a:p>
          <a:p>
            <a:pPr marL="0" indent="0">
              <a:buNone/>
            </a:pPr>
            <a:r>
              <a:rPr lang="en-US" dirty="0"/>
              <a:t>    </a:t>
            </a:r>
          </a:p>
          <a:p>
            <a:pPr marL="0" indent="0">
              <a:buNone/>
            </a:pPr>
            <a:r>
              <a:rPr lang="en-US" dirty="0"/>
              <a:t>public void Method1()</a:t>
            </a:r>
          </a:p>
          <a:p>
            <a:pPr marL="0" indent="0">
              <a:buNone/>
            </a:pPr>
            <a:r>
              <a:rPr lang="en-US" dirty="0"/>
              <a:t>{</a:t>
            </a:r>
          </a:p>
          <a:p>
            <a:pPr marL="0" indent="0">
              <a:buNone/>
            </a:pPr>
            <a:r>
              <a:rPr lang="en-US" dirty="0"/>
              <a:t>     lock (_</a:t>
            </a:r>
            <a:r>
              <a:rPr lang="en-US" dirty="0" err="1"/>
              <a:t>lockObject</a:t>
            </a:r>
            <a:r>
              <a:rPr lang="en-US" dirty="0"/>
              <a:t> )  //</a:t>
            </a:r>
            <a:r>
              <a:rPr lang="ru-RU" dirty="0"/>
              <a:t>синхронизироваться можно по любому объекту (в теории)</a:t>
            </a:r>
            <a:endParaRPr lang="en-US" dirty="0"/>
          </a:p>
          <a:p>
            <a:pPr marL="0" indent="0">
              <a:buNone/>
            </a:pPr>
            <a:r>
              <a:rPr lang="en-US" dirty="0"/>
              <a:t>     {</a:t>
            </a:r>
          </a:p>
          <a:p>
            <a:pPr marL="0" indent="0">
              <a:buNone/>
            </a:pPr>
            <a:r>
              <a:rPr lang="en-US" dirty="0"/>
              <a:t>        // Critical section</a:t>
            </a:r>
          </a:p>
          <a:p>
            <a:pPr marL="0" indent="0">
              <a:buNone/>
            </a:pPr>
            <a:r>
              <a:rPr lang="en-US" dirty="0"/>
              <a:t>     }</a:t>
            </a:r>
          </a:p>
          <a:p>
            <a:pPr marL="0" indent="0">
              <a:buNone/>
            </a:pPr>
            <a:r>
              <a:rPr lang="en-US" dirty="0"/>
              <a:t>}</a:t>
            </a:r>
          </a:p>
          <a:p>
            <a:pPr marL="0" indent="0">
              <a:buNone/>
            </a:pPr>
            <a:endParaRPr lang="ru-RU" dirty="0"/>
          </a:p>
          <a:p>
            <a:pPr marL="0" indent="0">
              <a:buNone/>
            </a:pPr>
            <a:r>
              <a:rPr lang="ru-RU" dirty="0"/>
              <a:t>* предполагается, что </a:t>
            </a:r>
            <a:r>
              <a:rPr lang="en-US" dirty="0"/>
              <a:t>Method1()</a:t>
            </a:r>
            <a:r>
              <a:rPr lang="ru-RU" dirty="0"/>
              <a:t> выполняется параллельно несколькими потоками</a:t>
            </a:r>
            <a:endParaRPr lang="en-US" dirty="0"/>
          </a:p>
          <a:p>
            <a:pPr marL="0" indent="0">
              <a:buNone/>
            </a:pPr>
            <a:r>
              <a:rPr lang="ru-RU" dirty="0"/>
              <a:t>* </a:t>
            </a:r>
            <a:r>
              <a:rPr lang="en-US" dirty="0"/>
              <a:t>lock</a:t>
            </a:r>
            <a:r>
              <a:rPr lang="ru-RU" dirty="0"/>
              <a:t> позволяет синхронизировать потоки только внутри одного приложения.</a:t>
            </a:r>
          </a:p>
        </p:txBody>
      </p:sp>
      <p:sp>
        <p:nvSpPr>
          <p:cNvPr id="4" name="Номер слайда 3">
            <a:extLst>
              <a:ext uri="{FF2B5EF4-FFF2-40B4-BE49-F238E27FC236}">
                <a16:creationId xmlns:a16="http://schemas.microsoft.com/office/drawing/2014/main" id="{C4D35B0E-1A7D-43F1-B69E-D4D747D0EEAE}"/>
              </a:ext>
            </a:extLst>
          </p:cNvPr>
          <p:cNvSpPr>
            <a:spLocks noGrp="1"/>
          </p:cNvSpPr>
          <p:nvPr>
            <p:ph type="sldNum" sz="quarter" idx="12"/>
          </p:nvPr>
        </p:nvSpPr>
        <p:spPr/>
        <p:txBody>
          <a:bodyPr/>
          <a:lstStyle/>
          <a:p>
            <a:fld id="{227C91C0-7371-407B-9696-36B720B1D03F}" type="slidenum">
              <a:rPr lang="ru-RU" smtClean="0"/>
              <a:t>21</a:t>
            </a:fld>
            <a:endParaRPr lang="ru-RU"/>
          </a:p>
        </p:txBody>
      </p:sp>
    </p:spTree>
    <p:extLst>
      <p:ext uri="{BB962C8B-B14F-4D97-AF65-F5344CB8AC3E}">
        <p14:creationId xmlns:p14="http://schemas.microsoft.com/office/powerpoint/2010/main" val="95259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C09A17-57BC-4858-A8CF-5194E1A3FC3B}"/>
              </a:ext>
            </a:extLst>
          </p:cNvPr>
          <p:cNvSpPr>
            <a:spLocks noGrp="1"/>
          </p:cNvSpPr>
          <p:nvPr>
            <p:ph type="title"/>
          </p:nvPr>
        </p:nvSpPr>
        <p:spPr/>
        <p:txBody>
          <a:bodyPr/>
          <a:lstStyle/>
          <a:p>
            <a:r>
              <a:rPr lang="ru-RU" dirty="0"/>
              <a:t>Мьютекс (</a:t>
            </a:r>
            <a:r>
              <a:rPr lang="en-US" dirty="0"/>
              <a:t>Mutex)</a:t>
            </a:r>
            <a:endParaRPr lang="ru-RU" dirty="0"/>
          </a:p>
        </p:txBody>
      </p:sp>
      <p:sp>
        <p:nvSpPr>
          <p:cNvPr id="3" name="Объект 2">
            <a:extLst>
              <a:ext uri="{FF2B5EF4-FFF2-40B4-BE49-F238E27FC236}">
                <a16:creationId xmlns:a16="http://schemas.microsoft.com/office/drawing/2014/main" id="{7512455D-EEC2-47C0-A59A-201DF0E4BC6C}"/>
              </a:ext>
            </a:extLst>
          </p:cNvPr>
          <p:cNvSpPr>
            <a:spLocks noGrp="1"/>
          </p:cNvSpPr>
          <p:nvPr>
            <p:ph idx="1"/>
          </p:nvPr>
        </p:nvSpPr>
        <p:spPr>
          <a:xfrm>
            <a:off x="838199" y="1520575"/>
            <a:ext cx="11141467" cy="4972300"/>
          </a:xfrm>
        </p:spPr>
        <p:txBody>
          <a:bodyPr>
            <a:normAutofit fontScale="85000" lnSpcReduction="10000"/>
          </a:bodyPr>
          <a:lstStyle/>
          <a:p>
            <a:pPr marL="0" indent="0">
              <a:buNone/>
            </a:pPr>
            <a:r>
              <a:rPr lang="en-US" dirty="0"/>
              <a:t>public void Method</a:t>
            </a:r>
            <a:r>
              <a:rPr lang="ru-RU" dirty="0"/>
              <a:t>2</a:t>
            </a:r>
            <a:r>
              <a:rPr lang="en-US" dirty="0"/>
              <a:t>()</a:t>
            </a:r>
          </a:p>
          <a:p>
            <a:pPr marL="0" indent="0">
              <a:buNone/>
            </a:pPr>
            <a:r>
              <a:rPr lang="en-US" dirty="0"/>
              <a:t>{</a:t>
            </a:r>
          </a:p>
          <a:p>
            <a:pPr marL="0" indent="0">
              <a:buNone/>
            </a:pPr>
            <a:r>
              <a:rPr lang="en-US" dirty="0"/>
              <a:t>     Mutex </a:t>
            </a:r>
            <a:r>
              <a:rPr lang="en-US" dirty="0" err="1"/>
              <a:t>mutex</a:t>
            </a:r>
            <a:r>
              <a:rPr lang="en-US" dirty="0"/>
              <a:t> = new Mutex(false, "</a:t>
            </a:r>
            <a:r>
              <a:rPr lang="en-US" dirty="0" err="1"/>
              <a:t>myMutexName</a:t>
            </a:r>
            <a:r>
              <a:rPr lang="en-US" dirty="0"/>
              <a:t>");</a:t>
            </a:r>
          </a:p>
          <a:p>
            <a:pPr marL="0" indent="0">
              <a:buNone/>
            </a:pPr>
            <a:r>
              <a:rPr lang="en-US" dirty="0"/>
              <a:t>     </a:t>
            </a:r>
            <a:r>
              <a:rPr lang="en-US" dirty="0" err="1"/>
              <a:t>mutex.WaitOne</a:t>
            </a:r>
            <a:r>
              <a:rPr lang="en-US" dirty="0"/>
              <a:t>();//</a:t>
            </a:r>
            <a:r>
              <a:rPr lang="ru-RU" dirty="0"/>
              <a:t>ждем освобождения </a:t>
            </a:r>
            <a:r>
              <a:rPr lang="en-US" dirty="0"/>
              <a:t>mutex, </a:t>
            </a:r>
            <a:r>
              <a:rPr lang="ru-RU" dirty="0"/>
              <a:t>и сразу захватываем</a:t>
            </a:r>
          </a:p>
          <a:p>
            <a:pPr marL="0" indent="0">
              <a:buNone/>
            </a:pPr>
            <a:r>
              <a:rPr lang="en-US" dirty="0"/>
              <a:t>     // Critical section</a:t>
            </a:r>
            <a:endParaRPr lang="ru-RU" dirty="0"/>
          </a:p>
          <a:p>
            <a:pPr marL="0" indent="0">
              <a:buNone/>
            </a:pPr>
            <a:r>
              <a:rPr lang="ru-RU" dirty="0"/>
              <a:t>     </a:t>
            </a:r>
            <a:r>
              <a:rPr lang="en-US" dirty="0" err="1"/>
              <a:t>Console.WriteLine</a:t>
            </a:r>
            <a:r>
              <a:rPr lang="en-US" dirty="0"/>
              <a:t>("it's my mutex!");            </a:t>
            </a:r>
          </a:p>
          <a:p>
            <a:pPr marL="0" indent="0">
              <a:buNone/>
            </a:pPr>
            <a:r>
              <a:rPr lang="en-US" dirty="0"/>
              <a:t>     </a:t>
            </a:r>
            <a:r>
              <a:rPr lang="en-US" dirty="0" err="1"/>
              <a:t>mutex.ReleaseMutex</a:t>
            </a:r>
            <a:r>
              <a:rPr lang="en-US" dirty="0"/>
              <a:t>();</a:t>
            </a:r>
          </a:p>
          <a:p>
            <a:pPr marL="0" indent="0">
              <a:buNone/>
            </a:pPr>
            <a:r>
              <a:rPr lang="en-US" dirty="0"/>
              <a:t>     </a:t>
            </a:r>
            <a:r>
              <a:rPr lang="en-US" dirty="0" err="1"/>
              <a:t>Console.WriteLine</a:t>
            </a:r>
            <a:r>
              <a:rPr lang="en-US" dirty="0"/>
              <a:t>("mutex was released!");</a:t>
            </a:r>
          </a:p>
          <a:p>
            <a:pPr marL="0" indent="0">
              <a:buNone/>
            </a:pPr>
            <a:r>
              <a:rPr lang="en-US" dirty="0"/>
              <a:t>}</a:t>
            </a:r>
          </a:p>
          <a:p>
            <a:pPr marL="0" indent="0">
              <a:buNone/>
            </a:pPr>
            <a:r>
              <a:rPr lang="ru-RU" dirty="0"/>
              <a:t>* предполагается, что </a:t>
            </a:r>
            <a:r>
              <a:rPr lang="en-US" dirty="0"/>
              <a:t>Method2()</a:t>
            </a:r>
            <a:r>
              <a:rPr lang="ru-RU" dirty="0"/>
              <a:t> выполняется параллельно несколькими потоками</a:t>
            </a:r>
            <a:endParaRPr lang="en-US" dirty="0"/>
          </a:p>
          <a:p>
            <a:pPr marL="0" indent="0">
              <a:buNone/>
            </a:pPr>
            <a:r>
              <a:rPr lang="en-US" dirty="0"/>
              <a:t>* Mutex – </a:t>
            </a:r>
            <a:r>
              <a:rPr lang="ru-RU" dirty="0"/>
              <a:t>объект уровня ОС</a:t>
            </a:r>
            <a:r>
              <a:rPr lang="en-US" dirty="0"/>
              <a:t>, </a:t>
            </a:r>
            <a:r>
              <a:rPr lang="ru-RU" dirty="0"/>
              <a:t>при использовании одного имени мьютекса в разных приложениях позволяет синхронизировать поведение разных процессов (!)</a:t>
            </a:r>
            <a:endParaRPr lang="en-US" dirty="0"/>
          </a:p>
          <a:p>
            <a:pPr marL="0" indent="0">
              <a:buNone/>
            </a:pPr>
            <a:endParaRPr lang="en-US" dirty="0"/>
          </a:p>
          <a:p>
            <a:pPr marL="0" indent="0">
              <a:buNone/>
            </a:pPr>
            <a:endParaRPr lang="ru-RU" dirty="0"/>
          </a:p>
        </p:txBody>
      </p:sp>
      <p:sp>
        <p:nvSpPr>
          <p:cNvPr id="4" name="Номер слайда 3">
            <a:extLst>
              <a:ext uri="{FF2B5EF4-FFF2-40B4-BE49-F238E27FC236}">
                <a16:creationId xmlns:a16="http://schemas.microsoft.com/office/drawing/2014/main" id="{C61DB79F-0047-4990-BACE-48FFD0CD6AAB}"/>
              </a:ext>
            </a:extLst>
          </p:cNvPr>
          <p:cNvSpPr>
            <a:spLocks noGrp="1"/>
          </p:cNvSpPr>
          <p:nvPr>
            <p:ph type="sldNum" sz="quarter" idx="12"/>
          </p:nvPr>
        </p:nvSpPr>
        <p:spPr/>
        <p:txBody>
          <a:bodyPr/>
          <a:lstStyle/>
          <a:p>
            <a:fld id="{227C91C0-7371-407B-9696-36B720B1D03F}" type="slidenum">
              <a:rPr lang="ru-RU" smtClean="0"/>
              <a:t>22</a:t>
            </a:fld>
            <a:endParaRPr lang="ru-RU"/>
          </a:p>
        </p:txBody>
      </p:sp>
    </p:spTree>
    <p:extLst>
      <p:ext uri="{BB962C8B-B14F-4D97-AF65-F5344CB8AC3E}">
        <p14:creationId xmlns:p14="http://schemas.microsoft.com/office/powerpoint/2010/main" val="283450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957D91-DCC2-49E6-94A5-6C8EE369B159}"/>
              </a:ext>
            </a:extLst>
          </p:cNvPr>
          <p:cNvSpPr>
            <a:spLocks noGrp="1"/>
          </p:cNvSpPr>
          <p:nvPr>
            <p:ph type="title"/>
          </p:nvPr>
        </p:nvSpPr>
        <p:spPr>
          <a:xfrm>
            <a:off x="838199" y="365125"/>
            <a:ext cx="11100371" cy="1325563"/>
          </a:xfrm>
        </p:spPr>
        <p:txBody>
          <a:bodyPr/>
          <a:lstStyle/>
          <a:p>
            <a:r>
              <a:rPr lang="ru-RU" dirty="0"/>
              <a:t>События (</a:t>
            </a:r>
            <a:r>
              <a:rPr lang="en-US" dirty="0" err="1"/>
              <a:t>AutoResetEvent</a:t>
            </a:r>
            <a:r>
              <a:rPr lang="en-US" dirty="0"/>
              <a:t> </a:t>
            </a:r>
            <a:r>
              <a:rPr lang="ru-RU" dirty="0"/>
              <a:t>и </a:t>
            </a:r>
            <a:r>
              <a:rPr lang="en-US" dirty="0" err="1"/>
              <a:t>ManualResetEvent</a:t>
            </a:r>
            <a:r>
              <a:rPr lang="en-US" dirty="0"/>
              <a:t>)</a:t>
            </a:r>
            <a:endParaRPr lang="ru-RU" dirty="0"/>
          </a:p>
        </p:txBody>
      </p:sp>
      <p:sp>
        <p:nvSpPr>
          <p:cNvPr id="3" name="Объект 2">
            <a:extLst>
              <a:ext uri="{FF2B5EF4-FFF2-40B4-BE49-F238E27FC236}">
                <a16:creationId xmlns:a16="http://schemas.microsoft.com/office/drawing/2014/main" id="{A16C3266-90BC-4E0D-8CA4-DB38F0E44D84}"/>
              </a:ext>
            </a:extLst>
          </p:cNvPr>
          <p:cNvSpPr>
            <a:spLocks noGrp="1"/>
          </p:cNvSpPr>
          <p:nvPr>
            <p:ph idx="1"/>
          </p:nvPr>
        </p:nvSpPr>
        <p:spPr/>
        <p:txBody>
          <a:bodyPr/>
          <a:lstStyle/>
          <a:p>
            <a:pPr algn="l"/>
            <a:r>
              <a:rPr lang="ru-RU" b="0" i="0" dirty="0" err="1">
                <a:effectLst/>
                <a:latin typeface="YS Text"/>
              </a:rPr>
              <a:t>AutoResetEvent</a:t>
            </a:r>
            <a:r>
              <a:rPr lang="ru-RU" b="0" i="0" dirty="0">
                <a:effectLst/>
                <a:latin typeface="YS Text"/>
              </a:rPr>
              <a:t> используется для ожидания выполнения некоторого условия или действия. Когда условие выполнено, </a:t>
            </a:r>
            <a:r>
              <a:rPr lang="ru-RU" b="0" i="0" dirty="0" err="1">
                <a:effectLst/>
                <a:latin typeface="YS Text"/>
              </a:rPr>
              <a:t>AutoResetEvent</a:t>
            </a:r>
            <a:r>
              <a:rPr lang="ru-RU" b="0" i="0" dirty="0">
                <a:effectLst/>
                <a:latin typeface="YS Text"/>
              </a:rPr>
              <a:t> автоматически сбрасывается и позволяет потоку продолжить выполнение.</a:t>
            </a:r>
          </a:p>
          <a:p>
            <a:pPr algn="l"/>
            <a:r>
              <a:rPr lang="ru-RU" b="0" i="0" dirty="0" err="1">
                <a:effectLst/>
                <a:latin typeface="YS Text"/>
              </a:rPr>
              <a:t>ManualResetEvent</a:t>
            </a:r>
            <a:r>
              <a:rPr lang="ru-RU" b="0" i="0" dirty="0">
                <a:effectLst/>
                <a:latin typeface="YS Text"/>
              </a:rPr>
              <a:t> аналогично </a:t>
            </a:r>
            <a:r>
              <a:rPr lang="ru-RU" b="0" i="0" dirty="0" err="1">
                <a:effectLst/>
                <a:latin typeface="YS Text"/>
              </a:rPr>
              <a:t>AutoResetEvent</a:t>
            </a:r>
            <a:r>
              <a:rPr lang="ru-RU" b="0" i="0" dirty="0">
                <a:effectLst/>
                <a:latin typeface="YS Text"/>
              </a:rPr>
              <a:t>, но отличается тем, что для продолжения выполнения потока после сброса события нужно явно вызвать метод </a:t>
            </a:r>
            <a:r>
              <a:rPr lang="ru-RU" b="0" i="0" dirty="0" err="1">
                <a:effectLst/>
                <a:latin typeface="YS Text"/>
              </a:rPr>
              <a:t>ManualResetEvent.Set</a:t>
            </a:r>
            <a:r>
              <a:rPr lang="ru-RU" b="0" i="0" dirty="0">
                <a:effectLst/>
                <a:latin typeface="YS Text"/>
              </a:rPr>
              <a:t>().</a:t>
            </a:r>
          </a:p>
        </p:txBody>
      </p:sp>
      <p:sp>
        <p:nvSpPr>
          <p:cNvPr id="4" name="Номер слайда 3">
            <a:extLst>
              <a:ext uri="{FF2B5EF4-FFF2-40B4-BE49-F238E27FC236}">
                <a16:creationId xmlns:a16="http://schemas.microsoft.com/office/drawing/2014/main" id="{38F2F1E4-7559-427E-829B-DD7623719B6F}"/>
              </a:ext>
            </a:extLst>
          </p:cNvPr>
          <p:cNvSpPr>
            <a:spLocks noGrp="1"/>
          </p:cNvSpPr>
          <p:nvPr>
            <p:ph type="sldNum" sz="quarter" idx="12"/>
          </p:nvPr>
        </p:nvSpPr>
        <p:spPr/>
        <p:txBody>
          <a:bodyPr/>
          <a:lstStyle/>
          <a:p>
            <a:fld id="{227C91C0-7371-407B-9696-36B720B1D03F}" type="slidenum">
              <a:rPr lang="ru-RU" smtClean="0"/>
              <a:t>23</a:t>
            </a:fld>
            <a:endParaRPr lang="ru-RU"/>
          </a:p>
        </p:txBody>
      </p:sp>
    </p:spTree>
    <p:extLst>
      <p:ext uri="{BB962C8B-B14F-4D97-AF65-F5344CB8AC3E}">
        <p14:creationId xmlns:p14="http://schemas.microsoft.com/office/powerpoint/2010/main" val="9404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1EB83B-1802-41A3-B694-29B40627AC43}"/>
              </a:ext>
            </a:extLst>
          </p:cNvPr>
          <p:cNvSpPr>
            <a:spLocks noGrp="1"/>
          </p:cNvSpPr>
          <p:nvPr>
            <p:ph idx="1"/>
          </p:nvPr>
        </p:nvSpPr>
        <p:spPr>
          <a:xfrm>
            <a:off x="838200" y="308225"/>
            <a:ext cx="10515600" cy="6413250"/>
          </a:xfrm>
        </p:spPr>
        <p:txBody>
          <a:bodyPr>
            <a:normAutofit fontScale="92500" lnSpcReduction="20000"/>
          </a:bodyPr>
          <a:lstStyle/>
          <a:p>
            <a:pPr marL="0" indent="0">
              <a:buNone/>
            </a:pPr>
            <a:r>
              <a:rPr lang="en-US" dirty="0"/>
              <a:t>static </a:t>
            </a:r>
            <a:r>
              <a:rPr lang="en-US" dirty="0" err="1"/>
              <a:t>AutoResetEvent</a:t>
            </a:r>
            <a:r>
              <a:rPr lang="en-US" dirty="0"/>
              <a:t> </a:t>
            </a:r>
            <a:r>
              <a:rPr lang="en-US" dirty="0" err="1"/>
              <a:t>autoResetEvent</a:t>
            </a:r>
            <a:r>
              <a:rPr lang="en-US" dirty="0"/>
              <a:t> = new </a:t>
            </a:r>
            <a:r>
              <a:rPr lang="en-US" dirty="0" err="1"/>
              <a:t>AutoResetEvent</a:t>
            </a:r>
            <a:r>
              <a:rPr lang="en-US" dirty="0"/>
              <a:t>(false);</a:t>
            </a:r>
          </a:p>
          <a:p>
            <a:pPr marL="0" indent="0">
              <a:buNone/>
            </a:pPr>
            <a:r>
              <a:rPr lang="en-US" dirty="0"/>
              <a:t>static void Method3()</a:t>
            </a:r>
          </a:p>
          <a:p>
            <a:pPr marL="0" indent="0">
              <a:buNone/>
            </a:pPr>
            <a:r>
              <a:rPr lang="en-US" dirty="0"/>
              <a:t>{</a:t>
            </a:r>
          </a:p>
          <a:p>
            <a:pPr marL="0" indent="0">
              <a:buNone/>
            </a:pPr>
            <a:r>
              <a:rPr lang="en-US" dirty="0"/>
              <a:t>    </a:t>
            </a:r>
            <a:r>
              <a:rPr lang="en-US" dirty="0" err="1"/>
              <a:t>autoResetEvent.WaitOne</a:t>
            </a:r>
            <a:r>
              <a:rPr lang="en-US" dirty="0"/>
              <a:t>();</a:t>
            </a:r>
          </a:p>
          <a:p>
            <a:pPr marL="0" indent="0">
              <a:buNone/>
            </a:pPr>
            <a:r>
              <a:rPr lang="en-US" dirty="0"/>
              <a:t>    //</a:t>
            </a:r>
            <a:r>
              <a:rPr lang="ru-RU" dirty="0"/>
              <a:t>сюда не попадем, пока другой поток не вызовет </a:t>
            </a:r>
            <a:r>
              <a:rPr lang="en-US" dirty="0" err="1"/>
              <a:t>autoResetEvent.Set</a:t>
            </a:r>
            <a:r>
              <a:rPr lang="en-US" dirty="0"/>
              <a:t>();</a:t>
            </a:r>
          </a:p>
          <a:p>
            <a:pPr marL="0" indent="0">
              <a:buNone/>
            </a:pPr>
            <a:r>
              <a:rPr lang="en-US" dirty="0"/>
              <a:t>    </a:t>
            </a:r>
            <a:r>
              <a:rPr lang="en-US" dirty="0" err="1"/>
              <a:t>Console.WriteLine</a:t>
            </a:r>
            <a:r>
              <a:rPr lang="en-US" dirty="0"/>
              <a:t>("it my section!");</a:t>
            </a:r>
          </a:p>
          <a:p>
            <a:pPr marL="0" indent="0">
              <a:buNone/>
            </a:pPr>
            <a:r>
              <a:rPr lang="en-US" dirty="0"/>
              <a:t>}</a:t>
            </a:r>
          </a:p>
          <a:p>
            <a:pPr marL="0" indent="0">
              <a:buNone/>
            </a:pPr>
            <a:r>
              <a:rPr lang="en-US" dirty="0"/>
              <a:t>static void Main(string[] </a:t>
            </a:r>
            <a:r>
              <a:rPr lang="en-US" dirty="0" err="1"/>
              <a:t>args</a:t>
            </a:r>
            <a:r>
              <a:rPr lang="en-US" dirty="0"/>
              <a:t>)</a:t>
            </a:r>
          </a:p>
          <a:p>
            <a:pPr marL="0" indent="0">
              <a:buNone/>
            </a:pPr>
            <a:r>
              <a:rPr lang="en-US" dirty="0"/>
              <a:t>{</a:t>
            </a:r>
          </a:p>
          <a:p>
            <a:pPr marL="0" indent="0">
              <a:buNone/>
            </a:pPr>
            <a:r>
              <a:rPr lang="en-US" dirty="0"/>
              <a:t>    Thread </a:t>
            </a:r>
            <a:r>
              <a:rPr lang="en-US" dirty="0" err="1"/>
              <a:t>thread</a:t>
            </a:r>
            <a:r>
              <a:rPr lang="en-US" dirty="0"/>
              <a:t> = new Thread(Method3);</a:t>
            </a:r>
          </a:p>
          <a:p>
            <a:pPr marL="0" indent="0">
              <a:buNone/>
            </a:pPr>
            <a:r>
              <a:rPr lang="en-US" dirty="0"/>
              <a:t>    </a:t>
            </a:r>
            <a:r>
              <a:rPr lang="en-US" dirty="0" err="1"/>
              <a:t>thread.Start</a:t>
            </a:r>
            <a:r>
              <a:rPr lang="en-US" dirty="0"/>
              <a:t>();</a:t>
            </a:r>
          </a:p>
          <a:p>
            <a:pPr marL="0" indent="0">
              <a:buNone/>
            </a:pPr>
            <a:r>
              <a:rPr lang="en-US" dirty="0"/>
              <a:t>    </a:t>
            </a:r>
            <a:r>
              <a:rPr lang="en-US" dirty="0" err="1"/>
              <a:t>Console.WriteLine</a:t>
            </a:r>
            <a:r>
              <a:rPr lang="en-US" dirty="0"/>
              <a:t>("thread started");</a:t>
            </a:r>
          </a:p>
          <a:p>
            <a:pPr marL="0" indent="0">
              <a:buNone/>
            </a:pPr>
            <a:r>
              <a:rPr lang="en-US" dirty="0"/>
              <a:t>    </a:t>
            </a:r>
            <a:r>
              <a:rPr lang="en-US" dirty="0" err="1"/>
              <a:t>autoResetEvent.Set</a:t>
            </a:r>
            <a:r>
              <a:rPr lang="en-US" dirty="0"/>
              <a:t>();</a:t>
            </a:r>
          </a:p>
          <a:p>
            <a:pPr marL="0" indent="0">
              <a:buNone/>
            </a:pPr>
            <a:r>
              <a:rPr lang="en-US" dirty="0"/>
              <a:t>    </a:t>
            </a:r>
            <a:r>
              <a:rPr lang="en-US" dirty="0" err="1"/>
              <a:t>thread.Join</a:t>
            </a:r>
            <a:r>
              <a:rPr lang="en-US" dirty="0"/>
              <a:t>();</a:t>
            </a:r>
          </a:p>
          <a:p>
            <a:pPr marL="0" indent="0">
              <a:buNone/>
            </a:pPr>
            <a:r>
              <a:rPr lang="en-US" dirty="0"/>
              <a:t>}</a:t>
            </a:r>
            <a:endParaRPr lang="ru-RU" dirty="0"/>
          </a:p>
        </p:txBody>
      </p:sp>
      <p:sp>
        <p:nvSpPr>
          <p:cNvPr id="4" name="Номер слайда 3">
            <a:extLst>
              <a:ext uri="{FF2B5EF4-FFF2-40B4-BE49-F238E27FC236}">
                <a16:creationId xmlns:a16="http://schemas.microsoft.com/office/drawing/2014/main" id="{799EE910-0630-462E-A86C-2359F3AC2C7E}"/>
              </a:ext>
            </a:extLst>
          </p:cNvPr>
          <p:cNvSpPr>
            <a:spLocks noGrp="1"/>
          </p:cNvSpPr>
          <p:nvPr>
            <p:ph type="sldNum" sz="quarter" idx="12"/>
          </p:nvPr>
        </p:nvSpPr>
        <p:spPr/>
        <p:txBody>
          <a:bodyPr/>
          <a:lstStyle/>
          <a:p>
            <a:fld id="{227C91C0-7371-407B-9696-36B720B1D03F}" type="slidenum">
              <a:rPr lang="ru-RU" smtClean="0"/>
              <a:t>24</a:t>
            </a:fld>
            <a:endParaRPr lang="ru-RU"/>
          </a:p>
        </p:txBody>
      </p:sp>
    </p:spTree>
    <p:extLst>
      <p:ext uri="{BB962C8B-B14F-4D97-AF65-F5344CB8AC3E}">
        <p14:creationId xmlns:p14="http://schemas.microsoft.com/office/powerpoint/2010/main" val="44742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08E27-ACC0-4780-B14D-6AE4AC80DB5D}"/>
              </a:ext>
            </a:extLst>
          </p:cNvPr>
          <p:cNvSpPr>
            <a:spLocks noGrp="1"/>
          </p:cNvSpPr>
          <p:nvPr>
            <p:ph type="title"/>
          </p:nvPr>
        </p:nvSpPr>
        <p:spPr>
          <a:xfrm>
            <a:off x="838200" y="320675"/>
            <a:ext cx="11353799" cy="1325563"/>
          </a:xfrm>
        </p:spPr>
        <p:txBody>
          <a:bodyPr/>
          <a:lstStyle/>
          <a:p>
            <a:r>
              <a:rPr lang="ru-RU" dirty="0"/>
              <a:t>События и мьютексы. Области использования</a:t>
            </a:r>
          </a:p>
        </p:txBody>
      </p:sp>
      <p:sp>
        <p:nvSpPr>
          <p:cNvPr id="3" name="Объект 2">
            <a:extLst>
              <a:ext uri="{FF2B5EF4-FFF2-40B4-BE49-F238E27FC236}">
                <a16:creationId xmlns:a16="http://schemas.microsoft.com/office/drawing/2014/main" id="{F6696763-3BC2-4754-AC97-47BB58907CC6}"/>
              </a:ext>
            </a:extLst>
          </p:cNvPr>
          <p:cNvSpPr>
            <a:spLocks noGrp="1"/>
          </p:cNvSpPr>
          <p:nvPr>
            <p:ph idx="1"/>
          </p:nvPr>
        </p:nvSpPr>
        <p:spPr/>
        <p:txBody>
          <a:bodyPr>
            <a:normAutofit fontScale="92500" lnSpcReduction="10000"/>
          </a:bodyPr>
          <a:lstStyle/>
          <a:p>
            <a:pPr algn="l"/>
            <a:r>
              <a:rPr lang="ru-RU" b="0" i="0" dirty="0">
                <a:effectLst/>
                <a:latin typeface="YS Text"/>
              </a:rPr>
              <a:t>События обычно используются для оповещения одного или нескольких потоков о том, что произошло определенное событие или условие. Например, можно использовать событие для уведомления потока, что данные были загружены или обработаны. После того, как событие сработало, поток может продолжить выполнение с того места, где оно было приостановлено.</a:t>
            </a:r>
          </a:p>
          <a:p>
            <a:pPr algn="l"/>
            <a:r>
              <a:rPr lang="ru-RU" b="0" i="0" dirty="0">
                <a:effectLst/>
                <a:latin typeface="YS Text"/>
              </a:rPr>
              <a:t>Мьютекс предоставляет более прямой способ управления доступом к ресурсу. Он позволяет только одному потоку иметь доступ к ресурсу одновременно, блокируя все остальные потоки, пытающиеся получить доступ. Мьютексы обычно используются, когда вам нужно гарантировать, что только один поток будет работать с ресурсом в любой момент времени.</a:t>
            </a:r>
          </a:p>
        </p:txBody>
      </p:sp>
      <p:sp>
        <p:nvSpPr>
          <p:cNvPr id="4" name="Номер слайда 3">
            <a:extLst>
              <a:ext uri="{FF2B5EF4-FFF2-40B4-BE49-F238E27FC236}">
                <a16:creationId xmlns:a16="http://schemas.microsoft.com/office/drawing/2014/main" id="{B9B0B2CD-005E-44BA-8A63-B13177FE7B40}"/>
              </a:ext>
            </a:extLst>
          </p:cNvPr>
          <p:cNvSpPr>
            <a:spLocks noGrp="1"/>
          </p:cNvSpPr>
          <p:nvPr>
            <p:ph type="sldNum" sz="quarter" idx="12"/>
          </p:nvPr>
        </p:nvSpPr>
        <p:spPr/>
        <p:txBody>
          <a:bodyPr/>
          <a:lstStyle/>
          <a:p>
            <a:fld id="{227C91C0-7371-407B-9696-36B720B1D03F}" type="slidenum">
              <a:rPr lang="ru-RU" smtClean="0"/>
              <a:t>25</a:t>
            </a:fld>
            <a:endParaRPr lang="ru-RU"/>
          </a:p>
        </p:txBody>
      </p:sp>
    </p:spTree>
    <p:extLst>
      <p:ext uri="{BB962C8B-B14F-4D97-AF65-F5344CB8AC3E}">
        <p14:creationId xmlns:p14="http://schemas.microsoft.com/office/powerpoint/2010/main" val="406649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6D13CC-C8A9-41A9-8153-D43804B5033B}"/>
              </a:ext>
            </a:extLst>
          </p:cNvPr>
          <p:cNvSpPr>
            <a:spLocks noGrp="1"/>
          </p:cNvSpPr>
          <p:nvPr>
            <p:ph type="title"/>
          </p:nvPr>
        </p:nvSpPr>
        <p:spPr/>
        <p:txBody>
          <a:bodyPr/>
          <a:lstStyle/>
          <a:p>
            <a:r>
              <a:rPr lang="en-US" dirty="0" err="1"/>
              <a:t>EventWaitHandle</a:t>
            </a:r>
            <a:endParaRPr lang="ru-RU" dirty="0"/>
          </a:p>
        </p:txBody>
      </p:sp>
      <p:sp>
        <p:nvSpPr>
          <p:cNvPr id="3" name="Объект 2">
            <a:extLst>
              <a:ext uri="{FF2B5EF4-FFF2-40B4-BE49-F238E27FC236}">
                <a16:creationId xmlns:a16="http://schemas.microsoft.com/office/drawing/2014/main" id="{181EDD0E-BEFB-4039-BF05-DEC1CC57267B}"/>
              </a:ext>
            </a:extLst>
          </p:cNvPr>
          <p:cNvSpPr>
            <a:spLocks noGrp="1"/>
          </p:cNvSpPr>
          <p:nvPr>
            <p:ph idx="1"/>
          </p:nvPr>
        </p:nvSpPr>
        <p:spPr>
          <a:xfrm>
            <a:off x="410967" y="1825625"/>
            <a:ext cx="11661168" cy="4351338"/>
          </a:xfrm>
        </p:spPr>
        <p:txBody>
          <a:bodyPr/>
          <a:lstStyle/>
          <a:p>
            <a:pPr marL="0" indent="0">
              <a:buNone/>
            </a:pPr>
            <a:r>
              <a:rPr lang="ru-RU" dirty="0"/>
              <a:t>События уровня ОС:</a:t>
            </a:r>
          </a:p>
          <a:p>
            <a:pPr marL="0" indent="0">
              <a:buNone/>
            </a:pPr>
            <a:endParaRPr lang="en-US" dirty="0"/>
          </a:p>
          <a:p>
            <a:pPr marL="0" indent="0">
              <a:buNone/>
            </a:pPr>
            <a:r>
              <a:rPr lang="en-US" dirty="0" err="1"/>
              <a:t>EventWaitHandle</a:t>
            </a:r>
            <a:r>
              <a:rPr lang="en-US" dirty="0"/>
              <a:t> </a:t>
            </a:r>
            <a:r>
              <a:rPr lang="en-US" dirty="0" err="1"/>
              <a:t>waitEventHandle</a:t>
            </a:r>
            <a:r>
              <a:rPr lang="en-US" dirty="0"/>
              <a:t> = </a:t>
            </a:r>
          </a:p>
          <a:p>
            <a:pPr marL="0" indent="0">
              <a:buNone/>
            </a:pPr>
            <a:r>
              <a:rPr lang="en-US" dirty="0"/>
              <a:t>    new </a:t>
            </a:r>
            <a:r>
              <a:rPr lang="en-US" dirty="0" err="1"/>
              <a:t>EventWaitHandle</a:t>
            </a:r>
            <a:r>
              <a:rPr lang="en-US" dirty="0"/>
              <a:t>(false, </a:t>
            </a:r>
            <a:r>
              <a:rPr lang="en-US" dirty="0" err="1"/>
              <a:t>EventResetMode.AutoReset</a:t>
            </a:r>
            <a:r>
              <a:rPr lang="en-US" dirty="0"/>
              <a:t>, "</a:t>
            </a:r>
            <a:r>
              <a:rPr lang="en-US" dirty="0" err="1"/>
              <a:t>myGlobalEvent</a:t>
            </a:r>
            <a:r>
              <a:rPr lang="en-US" dirty="0"/>
              <a:t>");</a:t>
            </a:r>
          </a:p>
          <a:p>
            <a:pPr marL="0" indent="0">
              <a:buNone/>
            </a:pPr>
            <a:endParaRPr lang="en-US" dirty="0"/>
          </a:p>
          <a:p>
            <a:pPr marL="0" indent="0">
              <a:buNone/>
            </a:pPr>
            <a:r>
              <a:rPr lang="en-US" dirty="0" err="1"/>
              <a:t>waitEventHandle.WaitOne</a:t>
            </a:r>
            <a:r>
              <a:rPr lang="en-US" dirty="0"/>
              <a:t>();</a:t>
            </a:r>
          </a:p>
          <a:p>
            <a:pPr marL="0" indent="0">
              <a:buNone/>
            </a:pPr>
            <a:r>
              <a:rPr lang="en-US" dirty="0" err="1"/>
              <a:t>waitEventHandle.Set</a:t>
            </a:r>
            <a:r>
              <a:rPr lang="en-US" dirty="0"/>
              <a:t>();</a:t>
            </a:r>
            <a:endParaRPr lang="ru-RU" dirty="0"/>
          </a:p>
        </p:txBody>
      </p:sp>
      <p:sp>
        <p:nvSpPr>
          <p:cNvPr id="4" name="Номер слайда 3">
            <a:extLst>
              <a:ext uri="{FF2B5EF4-FFF2-40B4-BE49-F238E27FC236}">
                <a16:creationId xmlns:a16="http://schemas.microsoft.com/office/drawing/2014/main" id="{EE22A325-E881-4B1E-B6E9-2797D5D38CCB}"/>
              </a:ext>
            </a:extLst>
          </p:cNvPr>
          <p:cNvSpPr>
            <a:spLocks noGrp="1"/>
          </p:cNvSpPr>
          <p:nvPr>
            <p:ph type="sldNum" sz="quarter" idx="12"/>
          </p:nvPr>
        </p:nvSpPr>
        <p:spPr/>
        <p:txBody>
          <a:bodyPr/>
          <a:lstStyle/>
          <a:p>
            <a:fld id="{227C91C0-7371-407B-9696-36B720B1D03F}" type="slidenum">
              <a:rPr lang="ru-RU" smtClean="0"/>
              <a:t>26</a:t>
            </a:fld>
            <a:endParaRPr lang="ru-RU"/>
          </a:p>
        </p:txBody>
      </p:sp>
    </p:spTree>
    <p:extLst>
      <p:ext uri="{BB962C8B-B14F-4D97-AF65-F5344CB8AC3E}">
        <p14:creationId xmlns:p14="http://schemas.microsoft.com/office/powerpoint/2010/main" val="256463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5C47-EE03-491F-B42F-3576124A7D65}"/>
              </a:ext>
            </a:extLst>
          </p:cNvPr>
          <p:cNvSpPr>
            <a:spLocks noGrp="1"/>
          </p:cNvSpPr>
          <p:nvPr>
            <p:ph type="title"/>
          </p:nvPr>
        </p:nvSpPr>
        <p:spPr/>
        <p:txBody>
          <a:bodyPr/>
          <a:lstStyle/>
          <a:p>
            <a:r>
              <a:rPr lang="ru-RU" dirty="0"/>
              <a:t>Семафоры</a:t>
            </a:r>
          </a:p>
        </p:txBody>
      </p:sp>
      <p:sp>
        <p:nvSpPr>
          <p:cNvPr id="3" name="Объект 2">
            <a:extLst>
              <a:ext uri="{FF2B5EF4-FFF2-40B4-BE49-F238E27FC236}">
                <a16:creationId xmlns:a16="http://schemas.microsoft.com/office/drawing/2014/main" id="{8F484CED-F050-461A-BAB6-71F7C24E26D6}"/>
              </a:ext>
            </a:extLst>
          </p:cNvPr>
          <p:cNvSpPr>
            <a:spLocks noGrp="1"/>
          </p:cNvSpPr>
          <p:nvPr>
            <p:ph idx="1"/>
          </p:nvPr>
        </p:nvSpPr>
        <p:spPr/>
        <p:txBody>
          <a:bodyPr>
            <a:normAutofit fontScale="92500" lnSpcReduction="10000"/>
          </a:bodyPr>
          <a:lstStyle/>
          <a:p>
            <a:pPr marL="0" indent="0">
              <a:buNone/>
            </a:pPr>
            <a:r>
              <a:rPr lang="en-US" dirty="0"/>
              <a:t>Semaphore </a:t>
            </a:r>
            <a:r>
              <a:rPr lang="en-US" dirty="0" err="1"/>
              <a:t>semaphore</a:t>
            </a:r>
            <a:r>
              <a:rPr lang="en-US" dirty="0"/>
              <a:t> = new Semaphore(1, 10, "</a:t>
            </a:r>
            <a:r>
              <a:rPr lang="en-US" dirty="0" err="1"/>
              <a:t>mySemaphore</a:t>
            </a:r>
            <a:r>
              <a:rPr lang="en-US" dirty="0"/>
              <a:t>");</a:t>
            </a:r>
          </a:p>
          <a:p>
            <a:pPr marL="0" indent="0">
              <a:buNone/>
            </a:pPr>
            <a:r>
              <a:rPr lang="en-US" dirty="0" err="1"/>
              <a:t>semaphore.WaitOne</a:t>
            </a:r>
            <a:r>
              <a:rPr lang="en-US" dirty="0"/>
              <a:t>()</a:t>
            </a:r>
            <a:r>
              <a:rPr lang="ru-RU" dirty="0"/>
              <a:t>;</a:t>
            </a:r>
            <a:r>
              <a:rPr lang="en-US" dirty="0"/>
              <a:t> // </a:t>
            </a:r>
            <a:r>
              <a:rPr lang="ru-RU" dirty="0"/>
              <a:t>Ожидает освобождения ресурса</a:t>
            </a:r>
            <a:endParaRPr lang="en-US" dirty="0"/>
          </a:p>
          <a:p>
            <a:pPr marL="0" indent="0">
              <a:buNone/>
            </a:pPr>
            <a:r>
              <a:rPr lang="en-US" dirty="0"/>
              <a:t>//</a:t>
            </a:r>
            <a:r>
              <a:rPr lang="ru-RU" dirty="0"/>
              <a:t>работа с ресурсом</a:t>
            </a:r>
            <a:endParaRPr lang="en-US" dirty="0"/>
          </a:p>
          <a:p>
            <a:pPr marL="0" indent="0">
              <a:buNone/>
            </a:pPr>
            <a:r>
              <a:rPr lang="en-US" dirty="0" err="1"/>
              <a:t>semaphore.Release</a:t>
            </a:r>
            <a:r>
              <a:rPr lang="en-US" dirty="0"/>
              <a:t>();</a:t>
            </a:r>
            <a:endParaRPr lang="ru-RU" dirty="0"/>
          </a:p>
          <a:p>
            <a:pPr marL="0" indent="0">
              <a:buNone/>
            </a:pPr>
            <a:endParaRPr lang="ru-RU" dirty="0"/>
          </a:p>
          <a:p>
            <a:r>
              <a:rPr lang="ru-RU" dirty="0"/>
              <a:t>позволяет ограничить кол-во потоков, одновременно работающих с ресурсом. </a:t>
            </a:r>
          </a:p>
          <a:p>
            <a:r>
              <a:rPr lang="ru-RU" dirty="0"/>
              <a:t>Например, </a:t>
            </a:r>
            <a:r>
              <a:rPr lang="ru-RU" dirty="0" err="1"/>
              <a:t>м.б</a:t>
            </a:r>
            <a:r>
              <a:rPr lang="ru-RU" dirty="0"/>
              <a:t>. использован для обработки очереди запросов, в случае, если обработка запроса – «дорогая» операция. Используя семафоры можем добиться необходимой загрузки и скорости обработки.</a:t>
            </a:r>
          </a:p>
          <a:p>
            <a:pPr marL="0" indent="0">
              <a:buNone/>
            </a:pPr>
            <a:endParaRPr lang="ru-RU" dirty="0"/>
          </a:p>
        </p:txBody>
      </p:sp>
      <p:sp>
        <p:nvSpPr>
          <p:cNvPr id="4" name="Номер слайда 3">
            <a:extLst>
              <a:ext uri="{FF2B5EF4-FFF2-40B4-BE49-F238E27FC236}">
                <a16:creationId xmlns:a16="http://schemas.microsoft.com/office/drawing/2014/main" id="{0B20AFE1-9FC1-4C35-8C2E-5CE562FFF424}"/>
              </a:ext>
            </a:extLst>
          </p:cNvPr>
          <p:cNvSpPr>
            <a:spLocks noGrp="1"/>
          </p:cNvSpPr>
          <p:nvPr>
            <p:ph type="sldNum" sz="quarter" idx="12"/>
          </p:nvPr>
        </p:nvSpPr>
        <p:spPr/>
        <p:txBody>
          <a:bodyPr/>
          <a:lstStyle/>
          <a:p>
            <a:fld id="{227C91C0-7371-407B-9696-36B720B1D03F}" type="slidenum">
              <a:rPr lang="ru-RU" smtClean="0"/>
              <a:t>27</a:t>
            </a:fld>
            <a:endParaRPr lang="ru-RU"/>
          </a:p>
        </p:txBody>
      </p:sp>
    </p:spTree>
    <p:extLst>
      <p:ext uri="{BB962C8B-B14F-4D97-AF65-F5344CB8AC3E}">
        <p14:creationId xmlns:p14="http://schemas.microsoft.com/office/powerpoint/2010/main" val="4233007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E5372C07-CE74-46F0-A71E-A60E6FF630C3}"/>
              </a:ext>
            </a:extLst>
          </p:cNvPr>
          <p:cNvSpPr>
            <a:spLocks noGrp="1"/>
          </p:cNvSpPr>
          <p:nvPr>
            <p:ph type="sldNum" sz="quarter" idx="12"/>
          </p:nvPr>
        </p:nvSpPr>
        <p:spPr/>
        <p:txBody>
          <a:bodyPr/>
          <a:lstStyle/>
          <a:p>
            <a:fld id="{227C91C0-7371-407B-9696-36B720B1D03F}" type="slidenum">
              <a:rPr lang="ru-RU" smtClean="0"/>
              <a:t>28</a:t>
            </a:fld>
            <a:endParaRPr lang="ru-RU"/>
          </a:p>
        </p:txBody>
      </p:sp>
      <p:pic>
        <p:nvPicPr>
          <p:cNvPr id="3074" name="Picture 2">
            <a:extLst>
              <a:ext uri="{FF2B5EF4-FFF2-40B4-BE49-F238E27FC236}">
                <a16:creationId xmlns:a16="http://schemas.microsoft.com/office/drawing/2014/main" id="{286D3E08-EF50-4535-A40A-EADF398251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018" y="917039"/>
            <a:ext cx="9004774" cy="487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20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13513-4DB7-4D2E-A02C-3FE5F93A00D7}"/>
              </a:ext>
            </a:extLst>
          </p:cNvPr>
          <p:cNvSpPr>
            <a:spLocks noGrp="1"/>
          </p:cNvSpPr>
          <p:nvPr>
            <p:ph type="title"/>
          </p:nvPr>
        </p:nvSpPr>
        <p:spPr/>
        <p:txBody>
          <a:bodyPr/>
          <a:lstStyle/>
          <a:p>
            <a:r>
              <a:rPr lang="ru-RU" i="0" dirty="0">
                <a:effectLst/>
              </a:rPr>
              <a:t>Класс </a:t>
            </a:r>
            <a:r>
              <a:rPr lang="ru-RU" i="0" dirty="0" err="1">
                <a:effectLst/>
              </a:rPr>
              <a:t>Thread</a:t>
            </a:r>
            <a:endParaRPr lang="ru-RU" dirty="0"/>
          </a:p>
        </p:txBody>
      </p:sp>
      <p:sp>
        <p:nvSpPr>
          <p:cNvPr id="3" name="Объект 2">
            <a:extLst>
              <a:ext uri="{FF2B5EF4-FFF2-40B4-BE49-F238E27FC236}">
                <a16:creationId xmlns:a16="http://schemas.microsoft.com/office/drawing/2014/main" id="{42F7AF6A-2F31-4E9A-9952-5F24E4CB693B}"/>
              </a:ext>
            </a:extLst>
          </p:cNvPr>
          <p:cNvSpPr>
            <a:spLocks noGrp="1"/>
          </p:cNvSpPr>
          <p:nvPr>
            <p:ph idx="1"/>
          </p:nvPr>
        </p:nvSpPr>
        <p:spPr/>
        <p:txBody>
          <a:bodyPr>
            <a:normAutofit/>
          </a:bodyPr>
          <a:lstStyle/>
          <a:p>
            <a:r>
              <a:rPr lang="ru-RU" dirty="0"/>
              <a:t>Создание нового потока – дорогая операция</a:t>
            </a:r>
          </a:p>
          <a:p>
            <a:r>
              <a:rPr lang="ru-RU" dirty="0"/>
              <a:t>Является ресурсом ОС, нужно следить за освобождением (через вызов </a:t>
            </a:r>
            <a:r>
              <a:rPr lang="en-US" dirty="0"/>
              <a:t>Dispose)</a:t>
            </a:r>
          </a:p>
          <a:p>
            <a:r>
              <a:rPr lang="ru-RU" dirty="0"/>
              <a:t>делятся на </a:t>
            </a:r>
            <a:r>
              <a:rPr lang="ru-RU" dirty="0" err="1"/>
              <a:t>background</a:t>
            </a:r>
            <a:r>
              <a:rPr lang="ru-RU" dirty="0"/>
              <a:t> (фоновый) и </a:t>
            </a:r>
            <a:r>
              <a:rPr lang="ru-RU" dirty="0" err="1"/>
              <a:t>foreground</a:t>
            </a:r>
            <a:r>
              <a:rPr lang="ru-RU" dirty="0"/>
              <a:t> (основные). </a:t>
            </a:r>
            <a:r>
              <a:rPr lang="en-US" dirty="0"/>
              <a:t>f</a:t>
            </a:r>
            <a:r>
              <a:rPr lang="ru-RU" dirty="0" err="1"/>
              <a:t>oreground</a:t>
            </a:r>
            <a:r>
              <a:rPr lang="ru-RU" dirty="0"/>
              <a:t>-потоки препятствуют завершению программы. Как только все </a:t>
            </a:r>
            <a:r>
              <a:rPr lang="ru-RU" dirty="0" err="1"/>
              <a:t>foreground</a:t>
            </a:r>
            <a:r>
              <a:rPr lang="ru-RU" dirty="0"/>
              <a:t>-потоки остановлены, система автоматически остановит все </a:t>
            </a:r>
            <a:r>
              <a:rPr lang="ru-RU" dirty="0" err="1"/>
              <a:t>background</a:t>
            </a:r>
            <a:r>
              <a:rPr lang="ru-RU" dirty="0"/>
              <a:t> и завершит выполнение приложения.</a:t>
            </a:r>
            <a:r>
              <a:rPr lang="en-US" dirty="0"/>
              <a:t> </a:t>
            </a:r>
            <a:endParaRPr lang="ru-RU" dirty="0"/>
          </a:p>
          <a:p>
            <a:r>
              <a:rPr lang="ru-RU" dirty="0"/>
              <a:t>Для простых операций рекомендуется использовать пул потоков</a:t>
            </a:r>
            <a:endParaRPr lang="en-US" dirty="0"/>
          </a:p>
          <a:p>
            <a:endParaRPr lang="en-US" dirty="0"/>
          </a:p>
          <a:p>
            <a:endParaRPr lang="ru-RU" dirty="0"/>
          </a:p>
        </p:txBody>
      </p:sp>
      <p:sp>
        <p:nvSpPr>
          <p:cNvPr id="4" name="Номер слайда 3">
            <a:extLst>
              <a:ext uri="{FF2B5EF4-FFF2-40B4-BE49-F238E27FC236}">
                <a16:creationId xmlns:a16="http://schemas.microsoft.com/office/drawing/2014/main" id="{7BF289BB-D9CD-4106-B1A5-9B7CA75D62EA}"/>
              </a:ext>
            </a:extLst>
          </p:cNvPr>
          <p:cNvSpPr>
            <a:spLocks noGrp="1"/>
          </p:cNvSpPr>
          <p:nvPr>
            <p:ph type="sldNum" sz="quarter" idx="12"/>
          </p:nvPr>
        </p:nvSpPr>
        <p:spPr/>
        <p:txBody>
          <a:bodyPr/>
          <a:lstStyle/>
          <a:p>
            <a:fld id="{227C91C0-7371-407B-9696-36B720B1D03F}" type="slidenum">
              <a:rPr lang="ru-RU" smtClean="0"/>
              <a:t>29</a:t>
            </a:fld>
            <a:endParaRPr lang="ru-RU"/>
          </a:p>
        </p:txBody>
      </p:sp>
    </p:spTree>
    <p:extLst>
      <p:ext uri="{BB962C8B-B14F-4D97-AF65-F5344CB8AC3E}">
        <p14:creationId xmlns:p14="http://schemas.microsoft.com/office/powerpoint/2010/main" val="395052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07968-32ED-4935-A944-FE2CBE9D3BC3}"/>
              </a:ext>
            </a:extLst>
          </p:cNvPr>
          <p:cNvSpPr>
            <a:spLocks noGrp="1"/>
          </p:cNvSpPr>
          <p:nvPr>
            <p:ph type="title"/>
          </p:nvPr>
        </p:nvSpPr>
        <p:spPr/>
        <p:txBody>
          <a:bodyPr/>
          <a:lstStyle/>
          <a:p>
            <a:r>
              <a:rPr lang="ru-RU" dirty="0"/>
              <a:t>Понятие потока</a:t>
            </a:r>
          </a:p>
        </p:txBody>
      </p:sp>
      <p:sp>
        <p:nvSpPr>
          <p:cNvPr id="3" name="Объект 2">
            <a:extLst>
              <a:ext uri="{FF2B5EF4-FFF2-40B4-BE49-F238E27FC236}">
                <a16:creationId xmlns:a16="http://schemas.microsoft.com/office/drawing/2014/main" id="{47A0C9AA-4E8A-44B6-A644-87754B4F2762}"/>
              </a:ext>
            </a:extLst>
          </p:cNvPr>
          <p:cNvSpPr>
            <a:spLocks noGrp="1"/>
          </p:cNvSpPr>
          <p:nvPr>
            <p:ph idx="1"/>
          </p:nvPr>
        </p:nvSpPr>
        <p:spPr/>
        <p:txBody>
          <a:bodyPr>
            <a:normAutofit/>
          </a:bodyPr>
          <a:lstStyle/>
          <a:p>
            <a:r>
              <a:rPr lang="ru-RU" dirty="0"/>
              <a:t>некая последовательность команд для процессора, которые он последовательно параллельно либо псевдопараллельно относительно других потоков исполнения кода. </a:t>
            </a:r>
          </a:p>
          <a:p>
            <a:r>
              <a:rPr lang="ru-RU" dirty="0"/>
              <a:t>Параллельно — в случае, если код разных потоков исполняется на разных физических ядрах. </a:t>
            </a:r>
          </a:p>
          <a:p>
            <a:r>
              <a:rPr lang="ru-RU" dirty="0"/>
              <a:t>Псевдопараллельно — если код разных потоков исполняется на одном физическом ядре. Чтобы эмулировать параллельность задачи делятся по времени исполнения на очень короткие интервалы и чередуются, создавая видимость параллельного исполнения.</a:t>
            </a:r>
          </a:p>
          <a:p>
            <a:endParaRPr lang="ru-RU" dirty="0"/>
          </a:p>
        </p:txBody>
      </p:sp>
      <p:sp>
        <p:nvSpPr>
          <p:cNvPr id="4" name="Номер слайда 3">
            <a:extLst>
              <a:ext uri="{FF2B5EF4-FFF2-40B4-BE49-F238E27FC236}">
                <a16:creationId xmlns:a16="http://schemas.microsoft.com/office/drawing/2014/main" id="{E83BAAA9-012B-4435-83F2-B18BB618507F}"/>
              </a:ext>
            </a:extLst>
          </p:cNvPr>
          <p:cNvSpPr>
            <a:spLocks noGrp="1"/>
          </p:cNvSpPr>
          <p:nvPr>
            <p:ph type="sldNum" sz="quarter" idx="12"/>
          </p:nvPr>
        </p:nvSpPr>
        <p:spPr/>
        <p:txBody>
          <a:bodyPr/>
          <a:lstStyle/>
          <a:p>
            <a:fld id="{227C91C0-7371-407B-9696-36B720B1D03F}" type="slidenum">
              <a:rPr lang="ru-RU" smtClean="0"/>
              <a:t>3</a:t>
            </a:fld>
            <a:endParaRPr lang="ru-RU"/>
          </a:p>
        </p:txBody>
      </p:sp>
    </p:spTree>
    <p:extLst>
      <p:ext uri="{BB962C8B-B14F-4D97-AF65-F5344CB8AC3E}">
        <p14:creationId xmlns:p14="http://schemas.microsoft.com/office/powerpoint/2010/main" val="8758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1ABA8-F30C-4190-ACA1-B1203D07D412}"/>
              </a:ext>
            </a:extLst>
          </p:cNvPr>
          <p:cNvSpPr>
            <a:spLocks noGrp="1"/>
          </p:cNvSpPr>
          <p:nvPr>
            <p:ph type="title"/>
          </p:nvPr>
        </p:nvSpPr>
        <p:spPr/>
        <p:txBody>
          <a:bodyPr/>
          <a:lstStyle/>
          <a:p>
            <a:r>
              <a:rPr lang="ru-RU" dirty="0"/>
              <a:t>Пул потоков</a:t>
            </a:r>
          </a:p>
        </p:txBody>
      </p:sp>
      <p:sp>
        <p:nvSpPr>
          <p:cNvPr id="3" name="Объект 2">
            <a:extLst>
              <a:ext uri="{FF2B5EF4-FFF2-40B4-BE49-F238E27FC236}">
                <a16:creationId xmlns:a16="http://schemas.microsoft.com/office/drawing/2014/main" id="{FA0C50D5-0739-44FE-9820-D86D54D97C56}"/>
              </a:ext>
            </a:extLst>
          </p:cNvPr>
          <p:cNvSpPr>
            <a:spLocks noGrp="1"/>
          </p:cNvSpPr>
          <p:nvPr>
            <p:ph idx="1"/>
          </p:nvPr>
        </p:nvSpPr>
        <p:spPr/>
        <p:txBody>
          <a:bodyPr>
            <a:normAutofit fontScale="92500" lnSpcReduction="10000"/>
          </a:bodyPr>
          <a:lstStyle/>
          <a:p>
            <a:r>
              <a:rPr lang="ru-RU" dirty="0"/>
              <a:t>Экономия ресурсов: позволяет не создавать новые потоки каждый раз, когда они нужны, а использовать уже созданные;</a:t>
            </a:r>
          </a:p>
          <a:p>
            <a:r>
              <a:rPr lang="ru-RU" dirty="0"/>
              <a:t>управление временем жизни потоков: пул управляет временем жизни потоков, автоматически уничтожая те, которые не используются, и создавая новые при необходимости. Предотвращает утечки памяти и повышает производительность;</a:t>
            </a:r>
          </a:p>
          <a:p>
            <a:r>
              <a:rPr lang="ru-RU" dirty="0"/>
              <a:t>распределение нагрузки: пул может распределять нагрузку между потоками, что позволяет более эффективно использовать ресурсы процессора и ускорить выполнение задач;</a:t>
            </a:r>
          </a:p>
          <a:p>
            <a:r>
              <a:rPr lang="ru-RU" dirty="0"/>
              <a:t>упрощение кода: разработчикам не нужно заботиться о создании, уничтожении и управлении потоками.</a:t>
            </a:r>
          </a:p>
        </p:txBody>
      </p:sp>
      <p:sp>
        <p:nvSpPr>
          <p:cNvPr id="4" name="Номер слайда 3">
            <a:extLst>
              <a:ext uri="{FF2B5EF4-FFF2-40B4-BE49-F238E27FC236}">
                <a16:creationId xmlns:a16="http://schemas.microsoft.com/office/drawing/2014/main" id="{E5EC97BF-F77B-431B-906F-7580C61D426A}"/>
              </a:ext>
            </a:extLst>
          </p:cNvPr>
          <p:cNvSpPr>
            <a:spLocks noGrp="1"/>
          </p:cNvSpPr>
          <p:nvPr>
            <p:ph type="sldNum" sz="quarter" idx="12"/>
          </p:nvPr>
        </p:nvSpPr>
        <p:spPr/>
        <p:txBody>
          <a:bodyPr/>
          <a:lstStyle/>
          <a:p>
            <a:fld id="{227C91C0-7371-407B-9696-36B720B1D03F}" type="slidenum">
              <a:rPr lang="ru-RU" smtClean="0"/>
              <a:t>30</a:t>
            </a:fld>
            <a:endParaRPr lang="ru-RU"/>
          </a:p>
        </p:txBody>
      </p:sp>
    </p:spTree>
    <p:extLst>
      <p:ext uri="{BB962C8B-B14F-4D97-AF65-F5344CB8AC3E}">
        <p14:creationId xmlns:p14="http://schemas.microsoft.com/office/powerpoint/2010/main" val="341838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85B8844E-54F3-4CE5-A4C2-3182D71BA2CA}"/>
              </a:ext>
            </a:extLst>
          </p:cNvPr>
          <p:cNvSpPr>
            <a:spLocks noGrp="1"/>
          </p:cNvSpPr>
          <p:nvPr>
            <p:ph type="sldNum" sz="quarter" idx="12"/>
          </p:nvPr>
        </p:nvSpPr>
        <p:spPr/>
        <p:txBody>
          <a:bodyPr/>
          <a:lstStyle/>
          <a:p>
            <a:fld id="{227C91C0-7371-407B-9696-36B720B1D03F}" type="slidenum">
              <a:rPr lang="ru-RU" smtClean="0"/>
              <a:t>31</a:t>
            </a:fld>
            <a:endParaRPr lang="ru-RU"/>
          </a:p>
        </p:txBody>
      </p:sp>
      <p:pic>
        <p:nvPicPr>
          <p:cNvPr id="1026" name="Picture 2">
            <a:extLst>
              <a:ext uri="{FF2B5EF4-FFF2-40B4-BE49-F238E27FC236}">
                <a16:creationId xmlns:a16="http://schemas.microsoft.com/office/drawing/2014/main" id="{57A07521-C568-4C52-ADBC-E5970151F7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0945" y="589046"/>
            <a:ext cx="10132798" cy="567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6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83EB35-5839-437F-B07F-6B0C125943A9}"/>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2931DB3A-F8AC-4353-AED9-B7F58FCD39E8}"/>
              </a:ext>
            </a:extLst>
          </p:cNvPr>
          <p:cNvSpPr>
            <a:spLocks noGrp="1"/>
          </p:cNvSpPr>
          <p:nvPr>
            <p:ph idx="1"/>
          </p:nvPr>
        </p:nvSpPr>
        <p:spPr/>
        <p:txBody>
          <a:bodyPr>
            <a:normAutofit/>
          </a:bodyPr>
          <a:lstStyle/>
          <a:p>
            <a:r>
              <a:rPr lang="ru-RU" dirty="0"/>
              <a:t>набор потоков, которые находятся в режиме ожидания и готовы выполнять любую полезную работу. </a:t>
            </a:r>
          </a:p>
          <a:p>
            <a:r>
              <a:rPr lang="ru-RU" dirty="0"/>
              <a:t>при запуске приложения пул-потоков запускает минимальное количество потоков, которые находятся в состоянии ожидания новых задач. </a:t>
            </a:r>
          </a:p>
          <a:p>
            <a:r>
              <a:rPr lang="ru-RU" dirty="0"/>
              <a:t>если активных потоков недостаточно для эффективного выполнения задач в пуле, он запускает новые и использует их по тому же принципу повторного использования. </a:t>
            </a:r>
          </a:p>
          <a:p>
            <a:endParaRPr lang="ru-RU" dirty="0"/>
          </a:p>
        </p:txBody>
      </p:sp>
      <p:sp>
        <p:nvSpPr>
          <p:cNvPr id="4" name="Номер слайда 3">
            <a:extLst>
              <a:ext uri="{FF2B5EF4-FFF2-40B4-BE49-F238E27FC236}">
                <a16:creationId xmlns:a16="http://schemas.microsoft.com/office/drawing/2014/main" id="{39A56C05-1751-4E64-B48F-7AF1D39D8953}"/>
              </a:ext>
            </a:extLst>
          </p:cNvPr>
          <p:cNvSpPr>
            <a:spLocks noGrp="1"/>
          </p:cNvSpPr>
          <p:nvPr>
            <p:ph type="sldNum" sz="quarter" idx="12"/>
          </p:nvPr>
        </p:nvSpPr>
        <p:spPr/>
        <p:txBody>
          <a:bodyPr/>
          <a:lstStyle/>
          <a:p>
            <a:fld id="{227C91C0-7371-407B-9696-36B720B1D03F}" type="slidenum">
              <a:rPr lang="ru-RU" smtClean="0"/>
              <a:t>32</a:t>
            </a:fld>
            <a:endParaRPr lang="ru-RU"/>
          </a:p>
        </p:txBody>
      </p:sp>
    </p:spTree>
    <p:extLst>
      <p:ext uri="{BB962C8B-B14F-4D97-AF65-F5344CB8AC3E}">
        <p14:creationId xmlns:p14="http://schemas.microsoft.com/office/powerpoint/2010/main" val="1815571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31C3A-261D-4E7B-96B2-C53F5B5EC7EA}"/>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C715EBE-011E-49AE-8D9E-957D424B2AD3}"/>
              </a:ext>
            </a:extLst>
          </p:cNvPr>
          <p:cNvSpPr>
            <a:spLocks noGrp="1"/>
          </p:cNvSpPr>
          <p:nvPr>
            <p:ph idx="1"/>
          </p:nvPr>
        </p:nvSpPr>
        <p:spPr/>
        <p:txBody>
          <a:bodyPr>
            <a:normAutofit lnSpcReduction="10000"/>
          </a:bodyPr>
          <a:lstStyle/>
          <a:p>
            <a:r>
              <a:rPr lang="ru-RU" dirty="0"/>
              <a:t>Потоки внутри пула разделяются на две группы: </a:t>
            </a:r>
            <a:r>
              <a:rPr lang="ru-RU" dirty="0" err="1"/>
              <a:t>worker</a:t>
            </a:r>
            <a:r>
              <a:rPr lang="ru-RU" dirty="0"/>
              <a:t> и I/O-потоки. </a:t>
            </a:r>
            <a:endParaRPr lang="en-US" dirty="0"/>
          </a:p>
          <a:p>
            <a:r>
              <a:rPr lang="ru-RU" dirty="0"/>
              <a:t>Рабочие потоки фокусируются на работе, связанной с загрузкой CPU (CPU </a:t>
            </a:r>
            <a:r>
              <a:rPr lang="ru-RU" dirty="0" err="1"/>
              <a:t>based</a:t>
            </a:r>
            <a:r>
              <a:rPr lang="ru-RU" dirty="0"/>
              <a:t>), в то время как I/O-потоки — на работе с устройствами ввода/вывода: файловая система, сетевая карта и другие. </a:t>
            </a:r>
            <a:endParaRPr lang="en-US" dirty="0"/>
          </a:p>
          <a:p>
            <a:r>
              <a:rPr lang="ru-RU" dirty="0"/>
              <a:t>Если выполнять I/O-операцию на рабочем потоке (CPU </a:t>
            </a:r>
            <a:r>
              <a:rPr lang="ru-RU" dirty="0" err="1"/>
              <a:t>based</a:t>
            </a:r>
            <a:r>
              <a:rPr lang="ru-RU" dirty="0"/>
              <a:t>), то расход ресурсов менее эффективен, т.к. поток будет находиться в состоянии ожидания завершения I/O-операции. Для подобных задач предназначены отдельные I/O-потоки. При использовании пула потоков это скрыто в явном виде от разработчиков. </a:t>
            </a:r>
          </a:p>
        </p:txBody>
      </p:sp>
      <p:sp>
        <p:nvSpPr>
          <p:cNvPr id="4" name="Номер слайда 3">
            <a:extLst>
              <a:ext uri="{FF2B5EF4-FFF2-40B4-BE49-F238E27FC236}">
                <a16:creationId xmlns:a16="http://schemas.microsoft.com/office/drawing/2014/main" id="{8D7D51CF-507E-470D-B06A-9ADC96773C0D}"/>
              </a:ext>
            </a:extLst>
          </p:cNvPr>
          <p:cNvSpPr>
            <a:spLocks noGrp="1"/>
          </p:cNvSpPr>
          <p:nvPr>
            <p:ph type="sldNum" sz="quarter" idx="12"/>
          </p:nvPr>
        </p:nvSpPr>
        <p:spPr/>
        <p:txBody>
          <a:bodyPr/>
          <a:lstStyle/>
          <a:p>
            <a:fld id="{227C91C0-7371-407B-9696-36B720B1D03F}" type="slidenum">
              <a:rPr lang="ru-RU" smtClean="0"/>
              <a:t>33</a:t>
            </a:fld>
            <a:endParaRPr lang="ru-RU"/>
          </a:p>
        </p:txBody>
      </p:sp>
    </p:spTree>
    <p:extLst>
      <p:ext uri="{BB962C8B-B14F-4D97-AF65-F5344CB8AC3E}">
        <p14:creationId xmlns:p14="http://schemas.microsoft.com/office/powerpoint/2010/main" val="189187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6354C6-1068-4428-BA30-476CA5CE8E11}"/>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936038C-71D5-4382-8F72-AD166BD9FA44}"/>
              </a:ext>
            </a:extLst>
          </p:cNvPr>
          <p:cNvSpPr>
            <a:spLocks noGrp="1"/>
          </p:cNvSpPr>
          <p:nvPr>
            <p:ph idx="1"/>
          </p:nvPr>
        </p:nvSpPr>
        <p:spPr/>
        <p:txBody>
          <a:bodyPr/>
          <a:lstStyle/>
          <a:p>
            <a:pPr algn="l">
              <a:buFont typeface="Arial" panose="020B0604020202020204" pitchFamily="34" charset="0"/>
              <a:buChar char="•"/>
            </a:pPr>
            <a:r>
              <a:rPr lang="ru-RU" dirty="0"/>
              <a:t>Потокам из пула невозможно назначить имя</a:t>
            </a:r>
          </a:p>
          <a:p>
            <a:pPr algn="l">
              <a:buFont typeface="Arial" panose="020B0604020202020204" pitchFamily="34" charset="0"/>
              <a:buChar char="•"/>
            </a:pPr>
            <a:r>
              <a:rPr lang="ru-RU" dirty="0"/>
              <a:t>Потоки из пула всегда фоновые (</a:t>
            </a:r>
            <a:r>
              <a:rPr lang="ru-RU" dirty="0" err="1"/>
              <a:t>background</a:t>
            </a:r>
            <a:r>
              <a:rPr lang="ru-RU" dirty="0"/>
              <a:t>)</a:t>
            </a:r>
          </a:p>
          <a:p>
            <a:pPr algn="l">
              <a:buFont typeface="Arial" panose="020B0604020202020204" pitchFamily="34" charset="0"/>
              <a:buChar char="•"/>
            </a:pPr>
            <a:r>
              <a:rPr lang="ru-RU" dirty="0"/>
              <a:t>Блокировка потоков из пула может привести к запуску дополнительных потоков и падению производительности</a:t>
            </a:r>
            <a:endParaRPr lang="en-US" dirty="0"/>
          </a:p>
          <a:p>
            <a:pPr algn="l">
              <a:buFont typeface="Arial" panose="020B0604020202020204" pitchFamily="34" charset="0"/>
              <a:buChar char="•"/>
            </a:pPr>
            <a:r>
              <a:rPr lang="ru-RU" dirty="0"/>
              <a:t>Имеет размер, при его достижении (кол-во активных задач = кол-ву потоков) может увеличиваться, добавляя 2 потока в секунду. </a:t>
            </a:r>
          </a:p>
          <a:p>
            <a:endParaRPr lang="ru-RU" dirty="0"/>
          </a:p>
        </p:txBody>
      </p:sp>
      <p:sp>
        <p:nvSpPr>
          <p:cNvPr id="4" name="Номер слайда 3">
            <a:extLst>
              <a:ext uri="{FF2B5EF4-FFF2-40B4-BE49-F238E27FC236}">
                <a16:creationId xmlns:a16="http://schemas.microsoft.com/office/drawing/2014/main" id="{06FEAD00-49AE-454C-9CB7-A49593326D3C}"/>
              </a:ext>
            </a:extLst>
          </p:cNvPr>
          <p:cNvSpPr>
            <a:spLocks noGrp="1"/>
          </p:cNvSpPr>
          <p:nvPr>
            <p:ph type="sldNum" sz="quarter" idx="12"/>
          </p:nvPr>
        </p:nvSpPr>
        <p:spPr/>
        <p:txBody>
          <a:bodyPr/>
          <a:lstStyle/>
          <a:p>
            <a:fld id="{227C91C0-7371-407B-9696-36B720B1D03F}" type="slidenum">
              <a:rPr lang="ru-RU" smtClean="0"/>
              <a:t>34</a:t>
            </a:fld>
            <a:endParaRPr lang="ru-RU"/>
          </a:p>
        </p:txBody>
      </p:sp>
    </p:spTree>
    <p:extLst>
      <p:ext uri="{BB962C8B-B14F-4D97-AF65-F5344CB8AC3E}">
        <p14:creationId xmlns:p14="http://schemas.microsoft.com/office/powerpoint/2010/main" val="3723394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5B19E-8037-46FC-A32A-51C9A5237032}"/>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065AA1CE-4CFF-4167-A588-B4CCEC8F0E4B}"/>
              </a:ext>
            </a:extLst>
          </p:cNvPr>
          <p:cNvSpPr>
            <a:spLocks noGrp="1"/>
          </p:cNvSpPr>
          <p:nvPr>
            <p:ph idx="1"/>
          </p:nvPr>
        </p:nvSpPr>
        <p:spPr/>
        <p:txBody>
          <a:bodyPr/>
          <a:lstStyle/>
          <a:p>
            <a:pPr marL="0" indent="0">
              <a:buNone/>
            </a:pPr>
            <a:r>
              <a:rPr lang="en-US" sz="2400" dirty="0"/>
              <a:t>static void MakeSomeWork5 (object state)</a:t>
            </a:r>
          </a:p>
          <a:p>
            <a:pPr marL="0" indent="0">
              <a:buNone/>
            </a:pPr>
            <a:r>
              <a:rPr lang="en-US" sz="2400" dirty="0"/>
              <a:t>{</a:t>
            </a:r>
          </a:p>
          <a:p>
            <a:pPr marL="0" indent="0">
              <a:buNone/>
            </a:pPr>
            <a:r>
              <a:rPr lang="en-US" sz="2400" dirty="0"/>
              <a:t>      //</a:t>
            </a:r>
            <a:r>
              <a:rPr lang="ru-RU" sz="2400" dirty="0"/>
              <a:t>код выполнения какой-то длительной операции</a:t>
            </a:r>
            <a:endParaRPr lang="en-US" sz="2400" dirty="0"/>
          </a:p>
          <a:p>
            <a:pPr marL="0" indent="0">
              <a:buNone/>
            </a:pPr>
            <a:r>
              <a:rPr lang="en-US" sz="2400" dirty="0"/>
              <a:t>}</a:t>
            </a:r>
          </a:p>
          <a:p>
            <a:pPr marL="0" indent="0">
              <a:buNone/>
            </a:pPr>
            <a:endParaRPr lang="en-US" dirty="0"/>
          </a:p>
          <a:p>
            <a:pPr marL="0" indent="0">
              <a:buNone/>
            </a:pPr>
            <a:r>
              <a:rPr lang="en-US" sz="2400" dirty="0" err="1"/>
              <a:t>ThreadPool.QueueUserWorkItem</a:t>
            </a:r>
            <a:r>
              <a:rPr lang="en-US" sz="2400" dirty="0"/>
              <a:t>(MakeSomeWork5);</a:t>
            </a:r>
          </a:p>
          <a:p>
            <a:pPr marL="0" indent="0">
              <a:buNone/>
            </a:pPr>
            <a:r>
              <a:rPr lang="en-US" sz="2400" dirty="0" err="1"/>
              <a:t>ThreadPool.QueueUserWorkItem</a:t>
            </a:r>
            <a:r>
              <a:rPr lang="en-US" sz="2400" dirty="0"/>
              <a:t>(MakeSomeWork5);</a:t>
            </a:r>
          </a:p>
          <a:p>
            <a:pPr marL="0" indent="0">
              <a:buNone/>
            </a:pPr>
            <a:endParaRPr lang="ru-RU" dirty="0"/>
          </a:p>
        </p:txBody>
      </p:sp>
      <p:sp>
        <p:nvSpPr>
          <p:cNvPr id="4" name="Номер слайда 3">
            <a:extLst>
              <a:ext uri="{FF2B5EF4-FFF2-40B4-BE49-F238E27FC236}">
                <a16:creationId xmlns:a16="http://schemas.microsoft.com/office/drawing/2014/main" id="{97BEB4B6-512D-4E77-9302-00384600B510}"/>
              </a:ext>
            </a:extLst>
          </p:cNvPr>
          <p:cNvSpPr>
            <a:spLocks noGrp="1"/>
          </p:cNvSpPr>
          <p:nvPr>
            <p:ph type="sldNum" sz="quarter" idx="12"/>
          </p:nvPr>
        </p:nvSpPr>
        <p:spPr/>
        <p:txBody>
          <a:bodyPr/>
          <a:lstStyle/>
          <a:p>
            <a:fld id="{227C91C0-7371-407B-9696-36B720B1D03F}" type="slidenum">
              <a:rPr lang="ru-RU" smtClean="0"/>
              <a:t>35</a:t>
            </a:fld>
            <a:endParaRPr lang="ru-RU"/>
          </a:p>
        </p:txBody>
      </p:sp>
    </p:spTree>
    <p:extLst>
      <p:ext uri="{BB962C8B-B14F-4D97-AF65-F5344CB8AC3E}">
        <p14:creationId xmlns:p14="http://schemas.microsoft.com/office/powerpoint/2010/main" val="288848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FDA040-41AC-4AD9-8EF0-5440C8509D66}"/>
              </a:ext>
            </a:extLst>
          </p:cNvPr>
          <p:cNvSpPr>
            <a:spLocks noGrp="1"/>
          </p:cNvSpPr>
          <p:nvPr>
            <p:ph type="title"/>
          </p:nvPr>
        </p:nvSpPr>
        <p:spPr/>
        <p:txBody>
          <a:bodyPr/>
          <a:lstStyle/>
          <a:p>
            <a:r>
              <a:rPr lang="ru-RU" dirty="0"/>
              <a:t>Класс </a:t>
            </a:r>
            <a:r>
              <a:rPr lang="en-US" dirty="0" err="1"/>
              <a:t>ThreadPool</a:t>
            </a:r>
            <a:endParaRPr lang="ru-RU" dirty="0"/>
          </a:p>
        </p:txBody>
      </p:sp>
      <p:sp>
        <p:nvSpPr>
          <p:cNvPr id="3" name="Объект 2">
            <a:extLst>
              <a:ext uri="{FF2B5EF4-FFF2-40B4-BE49-F238E27FC236}">
                <a16:creationId xmlns:a16="http://schemas.microsoft.com/office/drawing/2014/main" id="{EBD7D7B0-4BBD-4527-A5EE-4962A5C40D73}"/>
              </a:ext>
            </a:extLst>
          </p:cNvPr>
          <p:cNvSpPr>
            <a:spLocks noGrp="1"/>
          </p:cNvSpPr>
          <p:nvPr>
            <p:ph idx="1"/>
          </p:nvPr>
        </p:nvSpPr>
        <p:spPr/>
        <p:txBody>
          <a:bodyPr/>
          <a:lstStyle/>
          <a:p>
            <a:r>
              <a:rPr lang="ru-RU" dirty="0"/>
              <a:t>Использование класса </a:t>
            </a:r>
            <a:r>
              <a:rPr lang="en-US" sz="2800" dirty="0" err="1"/>
              <a:t>ThreadPool</a:t>
            </a:r>
            <a:r>
              <a:rPr lang="ru-RU" sz="2800" dirty="0"/>
              <a:t> не позволяет отслеживать состояние задачи, управлять ее выполнением;</a:t>
            </a:r>
          </a:p>
          <a:p>
            <a:endParaRPr lang="en-US" sz="2800" dirty="0"/>
          </a:p>
          <a:p>
            <a:endParaRPr lang="ru-RU" dirty="0"/>
          </a:p>
        </p:txBody>
      </p:sp>
      <p:sp>
        <p:nvSpPr>
          <p:cNvPr id="4" name="Номер слайда 3">
            <a:extLst>
              <a:ext uri="{FF2B5EF4-FFF2-40B4-BE49-F238E27FC236}">
                <a16:creationId xmlns:a16="http://schemas.microsoft.com/office/drawing/2014/main" id="{D1D6AF9C-BFAB-4BA8-8CF3-280D541AF2CA}"/>
              </a:ext>
            </a:extLst>
          </p:cNvPr>
          <p:cNvSpPr>
            <a:spLocks noGrp="1"/>
          </p:cNvSpPr>
          <p:nvPr>
            <p:ph type="sldNum" sz="quarter" idx="12"/>
          </p:nvPr>
        </p:nvSpPr>
        <p:spPr/>
        <p:txBody>
          <a:bodyPr/>
          <a:lstStyle/>
          <a:p>
            <a:fld id="{227C91C0-7371-407B-9696-36B720B1D03F}" type="slidenum">
              <a:rPr lang="ru-RU" smtClean="0"/>
              <a:t>36</a:t>
            </a:fld>
            <a:endParaRPr lang="ru-RU"/>
          </a:p>
        </p:txBody>
      </p:sp>
    </p:spTree>
    <p:extLst>
      <p:ext uri="{BB962C8B-B14F-4D97-AF65-F5344CB8AC3E}">
        <p14:creationId xmlns:p14="http://schemas.microsoft.com/office/powerpoint/2010/main" val="323613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421FE-DE20-47FC-BD7F-FBA8DBB8CA3E}"/>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68301D57-B8E0-472A-AEFA-60F5169F1FF6}"/>
              </a:ext>
            </a:extLst>
          </p:cNvPr>
          <p:cNvSpPr>
            <a:spLocks noGrp="1"/>
          </p:cNvSpPr>
          <p:nvPr>
            <p:ph idx="1"/>
          </p:nvPr>
        </p:nvSpPr>
        <p:spPr/>
        <p:txBody>
          <a:bodyPr/>
          <a:lstStyle/>
          <a:p>
            <a:r>
              <a:rPr lang="ru-RU" b="0" i="0" dirty="0">
                <a:effectLst/>
              </a:rPr>
              <a:t>Поток - это последовательность инструкций, которые выполняются процессором. Процессор (ядро) может выполнять только один поток инструкций за раз, переключаясь между различными потоками по мере необходимости. </a:t>
            </a:r>
          </a:p>
          <a:p>
            <a:r>
              <a:rPr lang="ru-RU" b="0" i="0" dirty="0">
                <a:effectLst/>
              </a:rPr>
              <a:t>Многопоточное программирование позволяет создавать приложения, которые могут использовать несколько потоков для выполнения различных задач одновременно.</a:t>
            </a:r>
            <a:endParaRPr lang="ru-RU" dirty="0"/>
          </a:p>
        </p:txBody>
      </p:sp>
      <p:sp>
        <p:nvSpPr>
          <p:cNvPr id="4" name="Номер слайда 3">
            <a:extLst>
              <a:ext uri="{FF2B5EF4-FFF2-40B4-BE49-F238E27FC236}">
                <a16:creationId xmlns:a16="http://schemas.microsoft.com/office/drawing/2014/main" id="{2F6E27E3-F6E8-4410-BF08-2E2CAEE81718}"/>
              </a:ext>
            </a:extLst>
          </p:cNvPr>
          <p:cNvSpPr>
            <a:spLocks noGrp="1"/>
          </p:cNvSpPr>
          <p:nvPr>
            <p:ph type="sldNum" sz="quarter" idx="12"/>
          </p:nvPr>
        </p:nvSpPr>
        <p:spPr/>
        <p:txBody>
          <a:bodyPr/>
          <a:lstStyle/>
          <a:p>
            <a:fld id="{227C91C0-7371-407B-9696-36B720B1D03F}" type="slidenum">
              <a:rPr lang="ru-RU" smtClean="0"/>
              <a:t>4</a:t>
            </a:fld>
            <a:endParaRPr lang="ru-RU"/>
          </a:p>
        </p:txBody>
      </p:sp>
    </p:spTree>
    <p:extLst>
      <p:ext uri="{BB962C8B-B14F-4D97-AF65-F5344CB8AC3E}">
        <p14:creationId xmlns:p14="http://schemas.microsoft.com/office/powerpoint/2010/main" val="16100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523D7-5C92-4B40-B668-AEF27AEA7CA4}"/>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F79A2952-B682-4052-82D1-41FF4FC61F68}"/>
              </a:ext>
            </a:extLst>
          </p:cNvPr>
          <p:cNvSpPr>
            <a:spLocks noGrp="1"/>
          </p:cNvSpPr>
          <p:nvPr>
            <p:ph idx="1"/>
          </p:nvPr>
        </p:nvSpPr>
        <p:spPr>
          <a:xfrm>
            <a:off x="838200" y="1582220"/>
            <a:ext cx="10515600" cy="5003515"/>
          </a:xfrm>
        </p:spPr>
        <p:txBody>
          <a:bodyPr>
            <a:normAutofit fontScale="92500" lnSpcReduction="20000"/>
          </a:bodyPr>
          <a:lstStyle/>
          <a:p>
            <a:r>
              <a:rPr lang="ru-RU" dirty="0"/>
              <a:t>сокращение общего времени выполнения программы. Например, когда программа загружает данные из интернета и обрабатывает их, многопоточность позволит выполнять обе операции одновременно, в то время как последовательное выполнение заняло бы вдвое больше времени.</a:t>
            </a:r>
          </a:p>
          <a:p>
            <a:r>
              <a:rPr lang="ru-RU" dirty="0"/>
              <a:t>оптимизация использования ресурсов: более эффективное использование процессорного времени, переключаясь между потоками и выполняя задачи, которые наиболее важны в данный момент. Это помогает избежать простоя ресурсов и улучшает общую производительность системы.</a:t>
            </a:r>
          </a:p>
          <a:p>
            <a:r>
              <a:rPr lang="ru-RU" dirty="0"/>
              <a:t>улучшение пользовательского опыта (</a:t>
            </a:r>
            <a:r>
              <a:rPr lang="en-US" dirty="0"/>
              <a:t>UX – User Experience</a:t>
            </a:r>
            <a:r>
              <a:rPr lang="ru-RU" dirty="0"/>
              <a:t>)</a:t>
            </a:r>
            <a:r>
              <a:rPr lang="en-US" dirty="0"/>
              <a:t> </a:t>
            </a:r>
            <a:r>
              <a:rPr lang="ru-RU" dirty="0"/>
              <a:t>: приложение будет реагировать на действия пользователя быстрее. Например, при работе с графическим интерфейсом пользователя, многопоточная обработка может ускорить обработку ввода, отображая изменения на экране быстрее.</a:t>
            </a:r>
          </a:p>
        </p:txBody>
      </p:sp>
      <p:sp>
        <p:nvSpPr>
          <p:cNvPr id="4" name="Номер слайда 3">
            <a:extLst>
              <a:ext uri="{FF2B5EF4-FFF2-40B4-BE49-F238E27FC236}">
                <a16:creationId xmlns:a16="http://schemas.microsoft.com/office/drawing/2014/main" id="{3B9DED15-730E-4029-A4AF-FDDF87CD723A}"/>
              </a:ext>
            </a:extLst>
          </p:cNvPr>
          <p:cNvSpPr>
            <a:spLocks noGrp="1"/>
          </p:cNvSpPr>
          <p:nvPr>
            <p:ph type="sldNum" sz="quarter" idx="12"/>
          </p:nvPr>
        </p:nvSpPr>
        <p:spPr/>
        <p:txBody>
          <a:bodyPr/>
          <a:lstStyle/>
          <a:p>
            <a:fld id="{227C91C0-7371-407B-9696-36B720B1D03F}" type="slidenum">
              <a:rPr lang="ru-RU" smtClean="0"/>
              <a:t>5</a:t>
            </a:fld>
            <a:endParaRPr lang="ru-RU"/>
          </a:p>
        </p:txBody>
      </p:sp>
    </p:spTree>
    <p:extLst>
      <p:ext uri="{BB962C8B-B14F-4D97-AF65-F5344CB8AC3E}">
        <p14:creationId xmlns:p14="http://schemas.microsoft.com/office/powerpoint/2010/main" val="25218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D350AC-1065-40A7-9BEE-8620699A9411}"/>
              </a:ext>
            </a:extLst>
          </p:cNvPr>
          <p:cNvSpPr>
            <a:spLocks noGrp="1"/>
          </p:cNvSpPr>
          <p:nvPr>
            <p:ph type="title"/>
          </p:nvPr>
        </p:nvSpPr>
        <p:spPr/>
        <p:txBody>
          <a:bodyPr/>
          <a:lstStyle/>
          <a:p>
            <a:r>
              <a:rPr lang="ru-RU" dirty="0"/>
              <a:t>Многопоточное программирование</a:t>
            </a:r>
          </a:p>
        </p:txBody>
      </p:sp>
      <p:sp>
        <p:nvSpPr>
          <p:cNvPr id="3" name="Объект 2">
            <a:extLst>
              <a:ext uri="{FF2B5EF4-FFF2-40B4-BE49-F238E27FC236}">
                <a16:creationId xmlns:a16="http://schemas.microsoft.com/office/drawing/2014/main" id="{E1DC3708-50D9-4F5E-B154-206C3E57FD87}"/>
              </a:ext>
            </a:extLst>
          </p:cNvPr>
          <p:cNvSpPr>
            <a:spLocks noGrp="1"/>
          </p:cNvSpPr>
          <p:nvPr>
            <p:ph idx="1"/>
          </p:nvPr>
        </p:nvSpPr>
        <p:spPr/>
        <p:txBody>
          <a:bodyPr>
            <a:normAutofit/>
          </a:bodyPr>
          <a:lstStyle/>
          <a:p>
            <a:r>
              <a:rPr lang="ru-RU" dirty="0"/>
              <a:t>Потоки выполняются в т.н. режиме разделения времени. Слишком большое кол-во потоков -</a:t>
            </a:r>
            <a:r>
              <a:rPr lang="en-US" dirty="0"/>
              <a:t>&gt;</a:t>
            </a:r>
            <a:r>
              <a:rPr lang="ru-RU" dirty="0"/>
              <a:t> менее эффективная работа планировщика;</a:t>
            </a:r>
          </a:p>
          <a:p>
            <a:r>
              <a:rPr lang="ru-RU" dirty="0"/>
              <a:t>Каждый поток резервирует некоторый объем памяти (1 МБ по умолчанию), большое кол-во потоков </a:t>
            </a:r>
            <a:r>
              <a:rPr lang="en-US" dirty="0"/>
              <a:t>-&gt; </a:t>
            </a:r>
            <a:r>
              <a:rPr lang="ru-RU" dirty="0"/>
              <a:t>большой расход памяти;</a:t>
            </a:r>
          </a:p>
          <a:p>
            <a:r>
              <a:rPr lang="ru-RU" b="0" i="0" dirty="0">
                <a:effectLst/>
                <a:latin typeface="YS Text"/>
              </a:rPr>
              <a:t>потребность в синхронизации: если в приложении много одновременных операций или взаимодействия между потоками, может потребоваться больше времени на синхронизацию и координацию между потоками. Это может снизить производительность и усложнить код.</a:t>
            </a:r>
          </a:p>
          <a:p>
            <a:pPr marL="0" indent="0">
              <a:buNone/>
            </a:pPr>
            <a:endParaRPr lang="ru-RU" dirty="0"/>
          </a:p>
        </p:txBody>
      </p:sp>
      <p:sp>
        <p:nvSpPr>
          <p:cNvPr id="4" name="Номер слайда 3">
            <a:extLst>
              <a:ext uri="{FF2B5EF4-FFF2-40B4-BE49-F238E27FC236}">
                <a16:creationId xmlns:a16="http://schemas.microsoft.com/office/drawing/2014/main" id="{514FE024-B4FA-4300-BF73-60A4F6800D81}"/>
              </a:ext>
            </a:extLst>
          </p:cNvPr>
          <p:cNvSpPr>
            <a:spLocks noGrp="1"/>
          </p:cNvSpPr>
          <p:nvPr>
            <p:ph type="sldNum" sz="quarter" idx="12"/>
          </p:nvPr>
        </p:nvSpPr>
        <p:spPr/>
        <p:txBody>
          <a:bodyPr/>
          <a:lstStyle/>
          <a:p>
            <a:fld id="{227C91C0-7371-407B-9696-36B720B1D03F}" type="slidenum">
              <a:rPr lang="ru-RU" smtClean="0"/>
              <a:t>6</a:t>
            </a:fld>
            <a:endParaRPr lang="ru-RU"/>
          </a:p>
        </p:txBody>
      </p:sp>
    </p:spTree>
    <p:extLst>
      <p:ext uri="{BB962C8B-B14F-4D97-AF65-F5344CB8AC3E}">
        <p14:creationId xmlns:p14="http://schemas.microsoft.com/office/powerpoint/2010/main" val="418204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D52758-8EE6-49A6-918D-99168B2D926B}"/>
              </a:ext>
            </a:extLst>
          </p:cNvPr>
          <p:cNvSpPr>
            <a:spLocks noGrp="1"/>
          </p:cNvSpPr>
          <p:nvPr>
            <p:ph type="title"/>
          </p:nvPr>
        </p:nvSpPr>
        <p:spPr/>
        <p:txBody>
          <a:bodyPr/>
          <a:lstStyle/>
          <a:p>
            <a:r>
              <a:rPr lang="ru-RU" dirty="0"/>
              <a:t>Способы реализации многопоточности в </a:t>
            </a:r>
            <a:r>
              <a:rPr lang="en-US" dirty="0" err="1"/>
              <a:t>.net</a:t>
            </a:r>
            <a:endParaRPr lang="ru-RU" dirty="0"/>
          </a:p>
        </p:txBody>
      </p:sp>
      <p:sp>
        <p:nvSpPr>
          <p:cNvPr id="3" name="Объект 2">
            <a:extLst>
              <a:ext uri="{FF2B5EF4-FFF2-40B4-BE49-F238E27FC236}">
                <a16:creationId xmlns:a16="http://schemas.microsoft.com/office/drawing/2014/main" id="{190E86A0-4121-485A-BD1D-4A6F0A804FA3}"/>
              </a:ext>
            </a:extLst>
          </p:cNvPr>
          <p:cNvSpPr>
            <a:spLocks noGrp="1"/>
          </p:cNvSpPr>
          <p:nvPr>
            <p:ph idx="1"/>
          </p:nvPr>
        </p:nvSpPr>
        <p:spPr/>
        <p:txBody>
          <a:bodyPr/>
          <a:lstStyle/>
          <a:p>
            <a:r>
              <a:rPr lang="ru-RU" dirty="0"/>
              <a:t>класс </a:t>
            </a:r>
            <a:r>
              <a:rPr lang="ru-RU" dirty="0" err="1"/>
              <a:t>Thread</a:t>
            </a:r>
            <a:endParaRPr lang="ru-RU" dirty="0"/>
          </a:p>
          <a:p>
            <a:r>
              <a:rPr lang="ru-RU" dirty="0"/>
              <a:t>пул потоков (классы </a:t>
            </a:r>
            <a:r>
              <a:rPr lang="en-US" dirty="0"/>
              <a:t>Task, </a:t>
            </a:r>
            <a:r>
              <a:rPr lang="en-US" dirty="0" err="1"/>
              <a:t>ThreadPool</a:t>
            </a:r>
            <a:r>
              <a:rPr lang="en-US" dirty="0"/>
              <a:t>)</a:t>
            </a:r>
            <a:endParaRPr lang="ru-RU" dirty="0"/>
          </a:p>
          <a:p>
            <a:r>
              <a:rPr lang="ru-RU" dirty="0"/>
              <a:t>асинхронные методы и </a:t>
            </a:r>
            <a:r>
              <a:rPr lang="ru-RU" dirty="0" err="1"/>
              <a:t>async</a:t>
            </a:r>
            <a:r>
              <a:rPr lang="ru-RU" dirty="0"/>
              <a:t>/</a:t>
            </a:r>
            <a:r>
              <a:rPr lang="ru-RU" dirty="0" err="1"/>
              <a:t>await</a:t>
            </a:r>
            <a:endParaRPr lang="ru-RU" dirty="0"/>
          </a:p>
          <a:p>
            <a:r>
              <a:rPr lang="ru-RU" dirty="0"/>
              <a:t>библиотеки для работы с параллельными вычислениями, такие как TPL (Task </a:t>
            </a:r>
            <a:r>
              <a:rPr lang="ru-RU" dirty="0" err="1"/>
              <a:t>Parallel</a:t>
            </a:r>
            <a:r>
              <a:rPr lang="ru-RU" dirty="0"/>
              <a:t> Library) или PLINQ (</a:t>
            </a:r>
            <a:r>
              <a:rPr lang="ru-RU" dirty="0" err="1"/>
              <a:t>Parallel</a:t>
            </a:r>
            <a:r>
              <a:rPr lang="ru-RU" dirty="0"/>
              <a:t> LINQ)</a:t>
            </a:r>
          </a:p>
        </p:txBody>
      </p:sp>
      <p:sp>
        <p:nvSpPr>
          <p:cNvPr id="4" name="Номер слайда 3">
            <a:extLst>
              <a:ext uri="{FF2B5EF4-FFF2-40B4-BE49-F238E27FC236}">
                <a16:creationId xmlns:a16="http://schemas.microsoft.com/office/drawing/2014/main" id="{819712CF-16E0-4559-918D-201794EBC358}"/>
              </a:ext>
            </a:extLst>
          </p:cNvPr>
          <p:cNvSpPr>
            <a:spLocks noGrp="1"/>
          </p:cNvSpPr>
          <p:nvPr>
            <p:ph type="sldNum" sz="quarter" idx="12"/>
          </p:nvPr>
        </p:nvSpPr>
        <p:spPr/>
        <p:txBody>
          <a:bodyPr/>
          <a:lstStyle/>
          <a:p>
            <a:fld id="{227C91C0-7371-407B-9696-36B720B1D03F}" type="slidenum">
              <a:rPr lang="ru-RU" smtClean="0"/>
              <a:t>7</a:t>
            </a:fld>
            <a:endParaRPr lang="ru-RU"/>
          </a:p>
        </p:txBody>
      </p:sp>
    </p:spTree>
    <p:extLst>
      <p:ext uri="{BB962C8B-B14F-4D97-AF65-F5344CB8AC3E}">
        <p14:creationId xmlns:p14="http://schemas.microsoft.com/office/powerpoint/2010/main" val="294157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92E58-341C-42AF-8F57-0FE844CCC1CB}"/>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9C96881D-633F-4C39-AEDE-FAF6CC2939CD}"/>
              </a:ext>
            </a:extLst>
          </p:cNvPr>
          <p:cNvSpPr>
            <a:spLocks noGrp="1"/>
          </p:cNvSpPr>
          <p:nvPr>
            <p:ph idx="1"/>
          </p:nvPr>
        </p:nvSpPr>
        <p:spPr/>
        <p:txBody>
          <a:bodyPr/>
          <a:lstStyle/>
          <a:p>
            <a:r>
              <a:rPr lang="ru-RU" b="0" i="0" dirty="0">
                <a:effectLst/>
                <a:latin typeface="YS Text"/>
              </a:rPr>
              <a:t>Используется для создания новых потоков выполнения. </a:t>
            </a:r>
          </a:p>
          <a:p>
            <a:r>
              <a:rPr lang="ru-RU" b="0" i="0" dirty="0">
                <a:effectLst/>
                <a:latin typeface="YS Text"/>
              </a:rPr>
              <a:t>Создание потока включает в себя создание объекта класса </a:t>
            </a:r>
            <a:r>
              <a:rPr lang="ru-RU" b="0" i="0" dirty="0" err="1">
                <a:effectLst/>
                <a:latin typeface="YS Text"/>
              </a:rPr>
              <a:t>Thread</a:t>
            </a:r>
            <a:r>
              <a:rPr lang="ru-RU" b="0" i="0" dirty="0">
                <a:effectLst/>
                <a:latin typeface="YS Text"/>
              </a:rPr>
              <a:t>, указание метода, который должен выполняться в этом потоке, и запуск потока с помощью метода Start.</a:t>
            </a:r>
          </a:p>
          <a:p>
            <a:r>
              <a:rPr lang="ru-RU" dirty="0"/>
              <a:t>Имеют приоритет, который определяет </a:t>
            </a:r>
            <a:r>
              <a:rPr lang="en-US" dirty="0"/>
              <a:t>% </a:t>
            </a:r>
            <a:r>
              <a:rPr lang="ru-RU" dirty="0"/>
              <a:t>используемого процессорного времени.</a:t>
            </a:r>
          </a:p>
          <a:p>
            <a:endParaRPr lang="ru-RU" dirty="0"/>
          </a:p>
        </p:txBody>
      </p:sp>
      <p:sp>
        <p:nvSpPr>
          <p:cNvPr id="4" name="Номер слайда 3">
            <a:extLst>
              <a:ext uri="{FF2B5EF4-FFF2-40B4-BE49-F238E27FC236}">
                <a16:creationId xmlns:a16="http://schemas.microsoft.com/office/drawing/2014/main" id="{612DEC66-674E-4537-A375-FD703EC17B48}"/>
              </a:ext>
            </a:extLst>
          </p:cNvPr>
          <p:cNvSpPr>
            <a:spLocks noGrp="1"/>
          </p:cNvSpPr>
          <p:nvPr>
            <p:ph type="sldNum" sz="quarter" idx="12"/>
          </p:nvPr>
        </p:nvSpPr>
        <p:spPr/>
        <p:txBody>
          <a:bodyPr/>
          <a:lstStyle/>
          <a:p>
            <a:fld id="{227C91C0-7371-407B-9696-36B720B1D03F}" type="slidenum">
              <a:rPr lang="ru-RU" smtClean="0"/>
              <a:t>8</a:t>
            </a:fld>
            <a:endParaRPr lang="ru-RU"/>
          </a:p>
        </p:txBody>
      </p:sp>
    </p:spTree>
    <p:extLst>
      <p:ext uri="{BB962C8B-B14F-4D97-AF65-F5344CB8AC3E}">
        <p14:creationId xmlns:p14="http://schemas.microsoft.com/office/powerpoint/2010/main" val="174747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DEB3C6-8E32-4CA3-A70B-727E9A014E67}"/>
              </a:ext>
            </a:extLst>
          </p:cNvPr>
          <p:cNvSpPr>
            <a:spLocks noGrp="1"/>
          </p:cNvSpPr>
          <p:nvPr>
            <p:ph type="title"/>
          </p:nvPr>
        </p:nvSpPr>
        <p:spPr/>
        <p:txBody>
          <a:bodyPr/>
          <a:lstStyle/>
          <a:p>
            <a:r>
              <a:rPr lang="ru-RU" b="0" i="0" dirty="0">
                <a:effectLst/>
              </a:rPr>
              <a:t>Класс </a:t>
            </a:r>
            <a:r>
              <a:rPr lang="ru-RU" b="0" i="0" dirty="0" err="1">
                <a:effectLst/>
              </a:rPr>
              <a:t>Thread</a:t>
            </a:r>
            <a:endParaRPr lang="ru-RU" dirty="0"/>
          </a:p>
        </p:txBody>
      </p:sp>
      <p:sp>
        <p:nvSpPr>
          <p:cNvPr id="3" name="Объект 2">
            <a:extLst>
              <a:ext uri="{FF2B5EF4-FFF2-40B4-BE49-F238E27FC236}">
                <a16:creationId xmlns:a16="http://schemas.microsoft.com/office/drawing/2014/main" id="{8AB4D5D2-0D7C-4ECE-82CC-E956DDB14A04}"/>
              </a:ext>
            </a:extLst>
          </p:cNvPr>
          <p:cNvSpPr>
            <a:spLocks noGrp="1"/>
          </p:cNvSpPr>
          <p:nvPr>
            <p:ph idx="1"/>
          </p:nvPr>
        </p:nvSpPr>
        <p:spPr/>
        <p:txBody>
          <a:bodyPr/>
          <a:lstStyle/>
          <a:p>
            <a:pPr marL="0" indent="0">
              <a:buNone/>
            </a:pPr>
            <a:r>
              <a:rPr lang="en-US" dirty="0"/>
              <a:t>static void </a:t>
            </a:r>
            <a:r>
              <a:rPr lang="en-US" dirty="0" err="1"/>
              <a:t>MakeSomeWork</a:t>
            </a:r>
            <a:r>
              <a:rPr lang="en-US" dirty="0"/>
              <a:t> ()</a:t>
            </a:r>
          </a:p>
          <a:p>
            <a:pPr marL="0" indent="0">
              <a:buNone/>
            </a:pPr>
            <a:r>
              <a:rPr lang="en-US" dirty="0"/>
              <a:t>{</a:t>
            </a:r>
          </a:p>
          <a:p>
            <a:pPr marL="0" indent="0">
              <a:buNone/>
            </a:pPr>
            <a:r>
              <a:rPr lang="en-US" dirty="0"/>
              <a:t>      //</a:t>
            </a:r>
            <a:r>
              <a:rPr lang="ru-RU" dirty="0"/>
              <a:t>метод выполняющий какую-то длительную операцию</a:t>
            </a:r>
            <a:endParaRPr lang="en-US" dirty="0"/>
          </a:p>
          <a:p>
            <a:pPr marL="0" indent="0">
              <a:buNone/>
            </a:pPr>
            <a:r>
              <a:rPr lang="en-US" dirty="0"/>
              <a:t>}</a:t>
            </a:r>
          </a:p>
          <a:p>
            <a:pPr marL="0" indent="0">
              <a:buNone/>
            </a:pPr>
            <a:endParaRPr lang="ru-RU" dirty="0"/>
          </a:p>
          <a:p>
            <a:pPr marL="0" indent="0">
              <a:buNone/>
            </a:pPr>
            <a:r>
              <a:rPr lang="en-US" dirty="0"/>
              <a:t>Thread t = new Thread(</a:t>
            </a:r>
            <a:r>
              <a:rPr lang="en-US" dirty="0" err="1"/>
              <a:t>MakeSomeWork</a:t>
            </a:r>
            <a:r>
              <a:rPr lang="en-US" dirty="0"/>
              <a:t>);</a:t>
            </a:r>
          </a:p>
          <a:p>
            <a:pPr marL="0" indent="0">
              <a:buNone/>
            </a:pPr>
            <a:r>
              <a:rPr lang="en-US" dirty="0" err="1"/>
              <a:t>t.Start</a:t>
            </a:r>
            <a:r>
              <a:rPr lang="en-US" dirty="0"/>
              <a:t>();</a:t>
            </a:r>
          </a:p>
          <a:p>
            <a:pPr marL="0" indent="0">
              <a:buNone/>
            </a:pPr>
            <a:r>
              <a:rPr lang="en-US" dirty="0" err="1"/>
              <a:t>t.Join</a:t>
            </a:r>
            <a:r>
              <a:rPr lang="en-US" dirty="0"/>
              <a:t>();</a:t>
            </a:r>
            <a:endParaRPr lang="ru-RU" dirty="0"/>
          </a:p>
        </p:txBody>
      </p:sp>
      <p:sp>
        <p:nvSpPr>
          <p:cNvPr id="4" name="Номер слайда 3">
            <a:extLst>
              <a:ext uri="{FF2B5EF4-FFF2-40B4-BE49-F238E27FC236}">
                <a16:creationId xmlns:a16="http://schemas.microsoft.com/office/drawing/2014/main" id="{29297356-984D-473C-9C92-B1219153A1AB}"/>
              </a:ext>
            </a:extLst>
          </p:cNvPr>
          <p:cNvSpPr>
            <a:spLocks noGrp="1"/>
          </p:cNvSpPr>
          <p:nvPr>
            <p:ph type="sldNum" sz="quarter" idx="12"/>
          </p:nvPr>
        </p:nvSpPr>
        <p:spPr/>
        <p:txBody>
          <a:bodyPr/>
          <a:lstStyle/>
          <a:p>
            <a:fld id="{227C91C0-7371-407B-9696-36B720B1D03F}" type="slidenum">
              <a:rPr lang="ru-RU" smtClean="0"/>
              <a:t>9</a:t>
            </a:fld>
            <a:endParaRPr lang="ru-RU"/>
          </a:p>
        </p:txBody>
      </p:sp>
    </p:spTree>
    <p:extLst>
      <p:ext uri="{BB962C8B-B14F-4D97-AF65-F5344CB8AC3E}">
        <p14:creationId xmlns:p14="http://schemas.microsoft.com/office/powerpoint/2010/main" val="40591214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2075</Words>
  <Application>Microsoft Office PowerPoint</Application>
  <PresentationFormat>Широкоэкранный</PresentationFormat>
  <Paragraphs>253</Paragraphs>
  <Slides>36</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36</vt:i4>
      </vt:variant>
    </vt:vector>
  </HeadingPairs>
  <TitlesOfParts>
    <vt:vector size="42" baseType="lpstr">
      <vt:lpstr>Arial</vt:lpstr>
      <vt:lpstr>Calibri</vt:lpstr>
      <vt:lpstr>Calibri Light</vt:lpstr>
      <vt:lpstr>Consolas</vt:lpstr>
      <vt:lpstr>YS Text</vt:lpstr>
      <vt:lpstr>Тема Office</vt:lpstr>
      <vt:lpstr>Программирование</vt:lpstr>
      <vt:lpstr>Многопоточное программирование</vt:lpstr>
      <vt:lpstr>Понятие потока</vt:lpstr>
      <vt:lpstr>Многопоточное программирование</vt:lpstr>
      <vt:lpstr>Многопоточное программирование</vt:lpstr>
      <vt:lpstr>Многопоточное программирование</vt:lpstr>
      <vt:lpstr>Способы реализации многопоточности в .net</vt:lpstr>
      <vt:lpstr>Класс Thread</vt:lpstr>
      <vt:lpstr>Класс Thread</vt:lpstr>
      <vt:lpstr>Класс Thread. Создание параметризованного потока</vt:lpstr>
      <vt:lpstr>Класс Thread. Создание параметризованного потока</vt:lpstr>
      <vt:lpstr>Класс Thread. Создание параметризованного потока</vt:lpstr>
      <vt:lpstr>Пример – копирование файла</vt:lpstr>
      <vt:lpstr>Проблема синхронизации</vt:lpstr>
      <vt:lpstr>Проблема синхронизации</vt:lpstr>
      <vt:lpstr>Презентация PowerPoint</vt:lpstr>
      <vt:lpstr>Критические области (секции)</vt:lpstr>
      <vt:lpstr>Пример выполнения КС</vt:lpstr>
      <vt:lpstr>Гонка данных, или data race </vt:lpstr>
      <vt:lpstr>Способы синхронизации потоков </vt:lpstr>
      <vt:lpstr>Пример использования lock</vt:lpstr>
      <vt:lpstr>Мьютекс (Mutex)</vt:lpstr>
      <vt:lpstr>События (AutoResetEvent и ManualResetEvent)</vt:lpstr>
      <vt:lpstr>Презентация PowerPoint</vt:lpstr>
      <vt:lpstr>События и мьютексы. Области использования</vt:lpstr>
      <vt:lpstr>EventWaitHandle</vt:lpstr>
      <vt:lpstr>Семафоры</vt:lpstr>
      <vt:lpstr>Презентация PowerPoint</vt:lpstr>
      <vt:lpstr>Класс Thread</vt:lpstr>
      <vt:lpstr>Пул потоков</vt:lpstr>
      <vt:lpstr>Презентация PowerPoint</vt:lpstr>
      <vt:lpstr>Класс ThreadPool</vt:lpstr>
      <vt:lpstr>Класс ThreadPool</vt:lpstr>
      <vt:lpstr>Класс ThreadPool</vt:lpstr>
      <vt:lpstr>Класс ThreadPool</vt:lpstr>
      <vt:lpstr>Класс ThreadPool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Программирование</dc:title>
  <dc:creator>Блок Иван Николаевич</dc:creator>
  <cp:lastModifiedBy>Блок Иван Николаевич</cp:lastModifiedBy>
  <cp:revision>186</cp:revision>
  <dcterms:created xsi:type="dcterms:W3CDTF">2023-08-29T17:46:49Z</dcterms:created>
  <dcterms:modified xsi:type="dcterms:W3CDTF">2023-10-14T06:03:22Z</dcterms:modified>
</cp:coreProperties>
</file>