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2" r:id="rId4"/>
    <p:sldId id="313" r:id="rId5"/>
    <p:sldId id="300" r:id="rId6"/>
    <p:sldId id="261" r:id="rId7"/>
    <p:sldId id="262" r:id="rId8"/>
    <p:sldId id="263" r:id="rId9"/>
    <p:sldId id="266" r:id="rId10"/>
    <p:sldId id="268" r:id="rId11"/>
    <p:sldId id="291" r:id="rId12"/>
    <p:sldId id="292" r:id="rId13"/>
    <p:sldId id="293" r:id="rId14"/>
    <p:sldId id="295" r:id="rId15"/>
    <p:sldId id="322" r:id="rId16"/>
    <p:sldId id="321" r:id="rId17"/>
    <p:sldId id="323" r:id="rId18"/>
    <p:sldId id="271" r:id="rId19"/>
    <p:sldId id="317" r:id="rId20"/>
    <p:sldId id="297" r:id="rId21"/>
    <p:sldId id="298" r:id="rId22"/>
    <p:sldId id="299" r:id="rId23"/>
    <p:sldId id="318" r:id="rId24"/>
    <p:sldId id="31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5" d="100"/>
          <a:sy n="105" d="100"/>
        </p:scale>
        <p:origin x="18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Блок Иван Николаевич</a:t>
            </a:r>
          </a:p>
          <a:p>
            <a:r>
              <a:rPr lang="en-US" dirty="0"/>
              <a:t>sibupk.blok@gmail.com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ru-RU" dirty="0"/>
              <a:t>Пример программы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125" t="22754" r="16001" b="17109"/>
          <a:stretch>
            <a:fillRect/>
          </a:stretch>
        </p:blipFill>
        <p:spPr bwMode="auto">
          <a:xfrm>
            <a:off x="-1" y="1196752"/>
            <a:ext cx="91800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530120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Любая программа должна содержать метод статический метод </a:t>
            </a:r>
            <a:r>
              <a:rPr lang="en-US" sz="2400" dirty="0"/>
              <a:t>Main</a:t>
            </a:r>
            <a:r>
              <a:rPr lang="ru-RU" sz="2400" dirty="0"/>
              <a:t>. Этот метод может быть объявлен внутри любого класса. В данном примере – класс </a:t>
            </a:r>
            <a:r>
              <a:rPr lang="en-US" sz="2400" dirty="0"/>
              <a:t>Program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Объектно-ориентированный подход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61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Весь окружающий мир - множество объектов. Каждый объект обладает определенными свойствами и поведением.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Учет всех свойств объекта затруднителен или невозможен, поэтому объекты заменяются моделями – абстракциями. Рассматривая похожие объекты, игнорируются некоторые частные особенности и создает обобщенный образ.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Абстрактным объектам присущи свойства и методы поведения. Конкретные объекты обладают уникальными значениями свойств.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Примеры?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/>
              <a:t>Объектно-ориентированный подход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В программировании каждой абстракции соответствует структура данных – класс, которая выражает свойства и поведение объекта в терминах переменных и функций.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Конкретному объекту абстракции соответствует экземпляр некоторого класса.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Например, класс – «Человек», так как это абстракция, выбираем интересующие нас свойства: «ФИО», «рост», «вес», «год рождения»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Тогда объектами (экземплярами) класса будут:  Иванов Иван Иванович (рост = 170, вес = 60, год = 2000),  и Петров Петр Петрович (рост = 180, вес = 70, год = 1998)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Таким образом, класс – это составной тип данных, который определяется программистом и включает в себя и функции (методы) для работы с </a:t>
            </a:r>
            <a:r>
              <a:rPr lang="ru-RU"/>
              <a:t>этими данными.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Каждое поле класса может иметь разную природу, соответственно отличается представление такого объекта в памяти и его размер.</a:t>
            </a:r>
            <a:endParaRPr lang="en-US" dirty="0"/>
          </a:p>
          <a:p>
            <a:r>
              <a:rPr lang="ru-RU" dirty="0"/>
              <a:t>Из примера выше:</a:t>
            </a:r>
          </a:p>
          <a:p>
            <a:pPr lvl="1"/>
            <a:r>
              <a:rPr lang="ru-RU" dirty="0"/>
              <a:t>«рост», «вес» могут быть представлены вещественным числом, каждое по 8 байт</a:t>
            </a:r>
          </a:p>
          <a:p>
            <a:pPr lvl="1"/>
            <a:r>
              <a:rPr lang="ru-RU" dirty="0"/>
              <a:t>«год рождения» - целое число, 4 байта</a:t>
            </a:r>
          </a:p>
          <a:p>
            <a:pPr lvl="1"/>
            <a:r>
              <a:rPr lang="ru-RU" dirty="0"/>
              <a:t>а «ФИО» - строка, и фактический размер зависит от ее содержимого</a:t>
            </a:r>
            <a:r>
              <a:rPr lang="en-US" dirty="0"/>
              <a:t>, </a:t>
            </a:r>
            <a:r>
              <a:rPr lang="ru-RU" dirty="0"/>
              <a:t>например Иванов И.И. – 12 символов, Ивановиченко И.И. - 18.</a:t>
            </a:r>
            <a:endParaRPr lang="en-US" dirty="0"/>
          </a:p>
          <a:p>
            <a:r>
              <a:rPr lang="ru-RU" dirty="0"/>
              <a:t>По сути, описание класса является указанием компилятору, сколько оперативной памяти нужно выделять при создании экземпляра класса, т.к. содержимое разных классов может отличаться как по списку полей, так и по типам данных, их представляющим</a:t>
            </a:r>
          </a:p>
          <a:p>
            <a:endParaRPr lang="ru-RU" dirty="0"/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ru-RU" dirty="0"/>
              <a:t>Чем может быть переменная? Основные типы данных.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8052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Встроенные типы. Из них будем использовать: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целое число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double</a:t>
            </a:r>
            <a:r>
              <a:rPr lang="ru-RU" dirty="0"/>
              <a:t> – дробное число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 err="1"/>
              <a:t>bool</a:t>
            </a:r>
            <a:r>
              <a:rPr lang="ru-RU" dirty="0"/>
              <a:t> – логическая переменная (принимает 2 значения: 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</a:t>
            </a:r>
            <a:r>
              <a:rPr lang="ru-RU" dirty="0"/>
              <a:t> – истина и ложь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en-US" dirty="0"/>
              <a:t>String – </a:t>
            </a:r>
            <a:r>
              <a:rPr lang="ru-RU" dirty="0"/>
              <a:t>строка</a:t>
            </a:r>
            <a:r>
              <a:rPr lang="en-US" dirty="0"/>
              <a:t>, </a:t>
            </a:r>
            <a:r>
              <a:rPr lang="ru-RU" dirty="0"/>
              <a:t>текст;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 – </a:t>
            </a:r>
            <a:r>
              <a:rPr lang="ru-RU" dirty="0"/>
              <a:t>дата + время;</a:t>
            </a:r>
            <a:endParaRPr lang="en-US" dirty="0"/>
          </a:p>
          <a:p>
            <a:pPr lvl="1"/>
            <a:r>
              <a:rPr lang="ru-RU" dirty="0"/>
              <a:t>Другие классы или структуры (как пользовательские, так и встроенные).</a:t>
            </a:r>
            <a:endParaRPr lang="en-US" dirty="0"/>
          </a:p>
          <a:p>
            <a:r>
              <a:rPr lang="ru-RU" dirty="0"/>
              <a:t>Если переменная содержит набор значений, то можно использовать массив или список: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тип_данных_одного_элемента</a:t>
            </a:r>
            <a:r>
              <a:rPr lang="ru-RU" dirty="0"/>
              <a:t> </a:t>
            </a:r>
            <a:r>
              <a:rPr lang="en-US" dirty="0"/>
              <a:t>[ ]</a:t>
            </a:r>
          </a:p>
          <a:p>
            <a:pPr>
              <a:buNone/>
            </a:pPr>
            <a:r>
              <a:rPr lang="en-US" dirty="0"/>
              <a:t>	List&lt; </a:t>
            </a:r>
            <a:r>
              <a:rPr lang="ru-RU" dirty="0" err="1"/>
              <a:t>тип_данных</a:t>
            </a:r>
            <a:r>
              <a:rPr lang="en-US" dirty="0"/>
              <a:t>_</a:t>
            </a:r>
            <a:r>
              <a:rPr lang="ru-RU" dirty="0" err="1"/>
              <a:t>одного_элемента</a:t>
            </a:r>
            <a:r>
              <a:rPr lang="en-US" dirty="0"/>
              <a:t> &gt;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48390-A52C-4013-A295-040648A7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Объявления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4DB-57B7-4F4E-BD1A-9D01C655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Объявление переменной - это указание компилятору о выделении памяти для хранения данных определенного типа и имени. </a:t>
            </a:r>
            <a:endParaRPr lang="en-US" dirty="0"/>
          </a:p>
          <a:p>
            <a:r>
              <a:rPr lang="ru-RU" dirty="0"/>
              <a:t>В C# переменные должны быть объявлены до их использования, и их тип и имя указываются при объявлении.</a:t>
            </a:r>
            <a:endParaRPr lang="en-US" dirty="0"/>
          </a:p>
          <a:p>
            <a:r>
              <a:rPr lang="ru-RU" dirty="0"/>
              <a:t>Могут быть объявлены при определении класса (в этом случае их называют поля класса) или внутри метода</a:t>
            </a:r>
            <a:r>
              <a:rPr lang="en-US" dirty="0"/>
              <a:t> </a:t>
            </a:r>
            <a:r>
              <a:rPr lang="ru-RU" dirty="0"/>
              <a:t>(функции);</a:t>
            </a:r>
          </a:p>
        </p:txBody>
      </p:sp>
    </p:spTree>
    <p:extLst>
      <p:ext uri="{BB962C8B-B14F-4D97-AF65-F5344CB8AC3E}">
        <p14:creationId xmlns:p14="http://schemas.microsoft.com/office/powerpoint/2010/main" val="777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объявления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 b;</a:t>
            </a:r>
            <a:r>
              <a:rPr lang="ru-RU" dirty="0"/>
              <a:t>  </a:t>
            </a:r>
            <a:r>
              <a:rPr lang="en-US" dirty="0"/>
              <a:t>//</a:t>
            </a:r>
            <a:r>
              <a:rPr lang="ru-RU" dirty="0"/>
              <a:t>переменная целого типа с именем </a:t>
            </a:r>
            <a:r>
              <a:rPr lang="en-US" dirty="0"/>
              <a:t>b</a:t>
            </a:r>
            <a:endParaRPr lang="ru-RU" dirty="0"/>
          </a:p>
          <a:p>
            <a:endParaRPr lang="ru-RU" dirty="0"/>
          </a:p>
          <a:p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 = “Hello”; //</a:t>
            </a:r>
            <a:r>
              <a:rPr lang="ru-RU" dirty="0"/>
              <a:t>переменная строкового типа с именем </a:t>
            </a:r>
            <a:r>
              <a:rPr lang="en-US" dirty="0" err="1"/>
              <a:t>myString</a:t>
            </a:r>
            <a:endParaRPr lang="ru-RU" dirty="0"/>
          </a:p>
          <a:p>
            <a:endParaRPr lang="ru-RU" dirty="0"/>
          </a:p>
          <a:p>
            <a:pPr algn="l"/>
            <a:r>
              <a:rPr lang="ru-RU" b="0" i="0" dirty="0">
                <a:effectLst/>
                <a:latin typeface="YS Text"/>
              </a:rPr>
              <a:t>Переменной </a:t>
            </a:r>
            <a:r>
              <a:rPr lang="en-US" dirty="0" err="1"/>
              <a:t>myString</a:t>
            </a:r>
            <a:r>
              <a:rPr lang="en-US" dirty="0"/>
              <a:t> </a:t>
            </a:r>
            <a:r>
              <a:rPr lang="ru-RU" dirty="0"/>
              <a:t>выше присваивается значение </a:t>
            </a:r>
            <a:r>
              <a:rPr lang="en-US" dirty="0"/>
              <a:t>“Hello”;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Присваивание значения переменной в C# - это процесс записи значения в выделенную память для переменной. Когда вы присваиваете значение переменной, старое значение, если оно было, стирается.</a:t>
            </a:r>
            <a:br>
              <a:rPr lang="ru-RU" dirty="0"/>
            </a:br>
            <a:endParaRPr lang="ru-RU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8455-8102-4A1D-9E09-DE2F12BB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объявления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333FB-EB58-4AD9-BC42-17C38DDE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Переменным могут быть присвоены только объекты этих же типов, если не существует преобразований:</a:t>
            </a:r>
          </a:p>
          <a:p>
            <a:endParaRPr lang="ru-RU" dirty="0"/>
          </a:p>
          <a:p>
            <a:pPr>
              <a:buNone/>
            </a:pPr>
            <a:r>
              <a:rPr lang="en-US" dirty="0"/>
              <a:t>	int a = 10;    //</a:t>
            </a:r>
            <a:r>
              <a:rPr lang="ru-RU" dirty="0"/>
              <a:t>так можно</a:t>
            </a:r>
          </a:p>
          <a:p>
            <a:pPr>
              <a:buNone/>
            </a:pPr>
            <a:r>
              <a:rPr lang="en-US" dirty="0"/>
              <a:t>	int f = </a:t>
            </a:r>
            <a:r>
              <a:rPr lang="ru-RU" dirty="0"/>
              <a:t>(</a:t>
            </a:r>
            <a:r>
              <a:rPr lang="en-US" dirty="0"/>
              <a:t>int</a:t>
            </a:r>
            <a:r>
              <a:rPr lang="ru-RU" dirty="0"/>
              <a:t>) </a:t>
            </a:r>
            <a:r>
              <a:rPr lang="en-US" dirty="0"/>
              <a:t>1.5;   //</a:t>
            </a:r>
            <a:r>
              <a:rPr lang="ru-RU" dirty="0"/>
              <a:t>и так можно (дробное число явно преобразуется в </a:t>
            </a:r>
            <a:r>
              <a:rPr lang="en-US" dirty="0"/>
              <a:t>int)	</a:t>
            </a:r>
          </a:p>
          <a:p>
            <a:pPr>
              <a:buNone/>
            </a:pPr>
            <a:r>
              <a:rPr lang="en-US" dirty="0"/>
              <a:t>	int d = “20”; //</a:t>
            </a:r>
            <a:r>
              <a:rPr lang="ru-RU" dirty="0"/>
              <a:t>а так нет, т.к. </a:t>
            </a:r>
            <a:r>
              <a:rPr lang="en-US" dirty="0"/>
              <a:t>“20” – </a:t>
            </a:r>
            <a:r>
              <a:rPr lang="ru-RU" dirty="0"/>
              <a:t>строковый тип данных</a:t>
            </a:r>
          </a:p>
          <a:p>
            <a:pPr>
              <a:buNone/>
            </a:pPr>
            <a:r>
              <a:rPr lang="en-US" dirty="0"/>
              <a:t>	string </a:t>
            </a:r>
            <a:r>
              <a:rPr lang="en-US" dirty="0" err="1"/>
              <a:t>userName</a:t>
            </a:r>
            <a:r>
              <a:rPr lang="en-US" dirty="0"/>
              <a:t> = 10; //</a:t>
            </a:r>
            <a:r>
              <a:rPr lang="ru-RU" dirty="0"/>
              <a:t>и снова нельзя, т.к. 10 – переменная типа </a:t>
            </a:r>
            <a:r>
              <a:rPr lang="en-US" dirty="0"/>
              <a:t>int</a:t>
            </a:r>
            <a:r>
              <a:rPr lang="ru-RU" dirty="0"/>
              <a:t>, а </a:t>
            </a:r>
            <a:r>
              <a:rPr lang="en-US" dirty="0" err="1"/>
              <a:t>userName</a:t>
            </a:r>
            <a:r>
              <a:rPr lang="en-US" dirty="0"/>
              <a:t> - </a:t>
            </a:r>
            <a:r>
              <a:rPr lang="ru-RU" dirty="0"/>
              <a:t>строка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45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altLang="ru-RU" dirty="0"/>
              <a:t>Определение </a:t>
            </a:r>
            <a:r>
              <a:rPr lang="ru-RU" altLang="ru-RU" u="sng" dirty="0"/>
              <a:t>данных</a:t>
            </a:r>
            <a:r>
              <a:rPr lang="ru-RU" altLang="ru-RU" dirty="0"/>
              <a:t>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ru-RU" dirty="0" err="1"/>
              <a:t>имя_класса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{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переменные: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_</a:t>
            </a:r>
            <a:r>
              <a:rPr lang="ru-RU" dirty="0"/>
              <a:t>данных</a:t>
            </a:r>
            <a:r>
              <a:rPr lang="en-US" dirty="0"/>
              <a:t>&gt; </a:t>
            </a:r>
            <a:r>
              <a:rPr lang="ru-RU" dirty="0"/>
              <a:t>имя_переменной_1</a:t>
            </a:r>
            <a:r>
              <a:rPr lang="en-US" dirty="0"/>
              <a:t>;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...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_</a:t>
            </a:r>
            <a:r>
              <a:rPr lang="ru-RU" dirty="0"/>
              <a:t>данных</a:t>
            </a:r>
            <a:r>
              <a:rPr lang="en-US" dirty="0"/>
              <a:t>&gt; </a:t>
            </a:r>
            <a:r>
              <a:rPr lang="ru-RU" dirty="0" err="1"/>
              <a:t>имя_переменной_</a:t>
            </a:r>
            <a:r>
              <a:rPr lang="en-US" dirty="0"/>
              <a:t>N; 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en-US" dirty="0"/>
          </a:p>
          <a:p>
            <a:r>
              <a:rPr lang="ru-RU" dirty="0"/>
              <a:t>Имя класса и переменных: набор латинских букв, цифр, знака подчеркивания. Начинается с латинской буквы или _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80D26-CE4B-408E-90BC-A23BC247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90C19-48DB-447B-8430-006B6698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Book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    //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название</a:t>
            </a:r>
            <a:r>
              <a:rPr kumimoji="0" lang="ru-RU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книги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sz="3200" dirty="0">
                <a:latin typeface="Arial Unicode MS" pitchFamily="34" charset="-128"/>
                <a:cs typeface="Arial" pitchFamily="34" charset="0"/>
              </a:rPr>
              <a:t>string content;  //</a:t>
            </a:r>
            <a:r>
              <a:rPr lang="ru-RU" sz="3200" dirty="0">
                <a:latin typeface="Arial Unicode MS" pitchFamily="34" charset="-128"/>
                <a:cs typeface="Arial" pitchFamily="34" charset="0"/>
              </a:rPr>
              <a:t>содержание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year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lang="ru-RU" sz="32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год издания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51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A9F5-A8A1-4940-A6B1-7910830E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C455E-B9FC-4787-BC89-CC54A5D5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9 (10 у ПИБ-32у) лекций </a:t>
            </a:r>
          </a:p>
          <a:p>
            <a:r>
              <a:rPr lang="ru-RU" dirty="0"/>
              <a:t>9 (11) лабораторных</a:t>
            </a:r>
          </a:p>
          <a:p>
            <a:r>
              <a:rPr lang="ru-RU"/>
              <a:t>зачет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65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Задание 1 (7 мин)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/>
          </a:bodyPr>
          <a:lstStyle/>
          <a:p>
            <a:r>
              <a:rPr lang="ru-RU" dirty="0"/>
              <a:t>Написать классы  (без методов, только данные), реализующие следующие абстракции:</a:t>
            </a:r>
          </a:p>
          <a:p>
            <a:r>
              <a:rPr lang="ru-RU" dirty="0"/>
              <a:t>Преподаватель, дисциплина</a:t>
            </a:r>
          </a:p>
          <a:p>
            <a:r>
              <a:rPr lang="ru-RU" dirty="0"/>
              <a:t>В классе описать требуемый набор переменных (не менее 5).</a:t>
            </a:r>
          </a:p>
          <a:p>
            <a:r>
              <a:rPr lang="ru-RU" dirty="0"/>
              <a:t>Переменные должны отражать сущность абстракции применительно к области образования</a:t>
            </a:r>
            <a:r>
              <a:rPr lang="en-US" dirty="0"/>
              <a:t>/</a:t>
            </a:r>
            <a:r>
              <a:rPr lang="ru-RU" dirty="0"/>
              <a:t>университетским системам учета.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Ограничение доступа к данным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ru-RU" dirty="0"/>
              <a:t>Возможны ситуации, когда необходимо ограничить доступ к некоторым данным объекта, оставив доступ только к публичной части класса (не только для сокрытия данных, но и для защиты от изменений)</a:t>
            </a:r>
          </a:p>
          <a:p>
            <a:r>
              <a:rPr lang="ru-RU" dirty="0"/>
              <a:t>Для этих целей служит «модификатор доступа»</a:t>
            </a:r>
          </a:p>
          <a:p>
            <a:r>
              <a:rPr lang="ru-RU" dirty="0"/>
              <a:t>Модификатор может применяться к объявлению класса (</a:t>
            </a:r>
            <a:r>
              <a:rPr lang="en-US" dirty="0"/>
              <a:t>internal, public)</a:t>
            </a:r>
            <a:r>
              <a:rPr lang="ru-RU" dirty="0"/>
              <a:t>, либо отдельных элементов класса</a:t>
            </a:r>
            <a:r>
              <a:rPr lang="en-US" dirty="0"/>
              <a:t> ( private, public, internal, protected 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Модификатор доступа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[</a:t>
            </a:r>
            <a:r>
              <a:rPr lang="ru-RU" dirty="0"/>
              <a:t>мод. доступа</a:t>
            </a:r>
            <a:r>
              <a:rPr lang="en-US" dirty="0"/>
              <a:t>] class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ru-RU" dirty="0"/>
          </a:p>
          <a:p>
            <a:pPr lvl="1">
              <a:buNone/>
            </a:pPr>
            <a:r>
              <a:rPr lang="en-US" dirty="0"/>
              <a:t>{</a:t>
            </a:r>
            <a:endParaRPr lang="ru-RU" dirty="0"/>
          </a:p>
          <a:p>
            <a:pPr lvl="1">
              <a:buNone/>
            </a:pPr>
            <a:r>
              <a:rPr lang="ru-RU" dirty="0"/>
              <a:t>	</a:t>
            </a:r>
            <a:r>
              <a:rPr lang="en-US" dirty="0"/>
              <a:t> [</a:t>
            </a:r>
            <a:r>
              <a:rPr lang="ru-RU" dirty="0"/>
              <a:t>мод. доступа</a:t>
            </a:r>
            <a:r>
              <a:rPr lang="en-US" dirty="0"/>
              <a:t>] &lt;</a:t>
            </a:r>
            <a:r>
              <a:rPr lang="ru-RU" dirty="0"/>
              <a:t>тип данных</a:t>
            </a:r>
            <a:r>
              <a:rPr lang="en-US" dirty="0"/>
              <a:t>&gt; variable1; </a:t>
            </a:r>
            <a:endParaRPr lang="ru-RU" dirty="0"/>
          </a:p>
          <a:p>
            <a:pPr lvl="1"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defRPr/>
            </a:pPr>
            <a:endParaRPr lang="en-US" sz="2400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private - </a:t>
            </a:r>
            <a:r>
              <a:rPr lang="ru-RU" sz="2400" dirty="0"/>
              <a:t>закрытые  (частные) элементы. Доступны только функциям-элементам класса.</a:t>
            </a:r>
            <a:r>
              <a:rPr lang="en-US" sz="2400" dirty="0"/>
              <a:t> </a:t>
            </a:r>
            <a:r>
              <a:rPr lang="ru-RU" sz="2400" dirty="0"/>
              <a:t>По умолчанию элементы закрытые.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public – </a:t>
            </a:r>
            <a:r>
              <a:rPr lang="ru-RU" sz="2400" dirty="0"/>
              <a:t>Открытые</a:t>
            </a:r>
            <a:r>
              <a:rPr lang="en-US" sz="2400" dirty="0"/>
              <a:t>  </a:t>
            </a:r>
            <a:r>
              <a:rPr lang="ru-RU" sz="2400" dirty="0"/>
              <a:t>элементы доступны всем функциям программы.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protected, internal – </a:t>
            </a:r>
            <a:r>
              <a:rPr lang="ru-RU" sz="2400" dirty="0"/>
              <a:t>в следующих лекциях.</a:t>
            </a:r>
            <a:endParaRPr lang="en-US" sz="2400" dirty="0"/>
          </a:p>
          <a:p>
            <a:pPr>
              <a:spcBef>
                <a:spcPts val="0"/>
              </a:spcBef>
              <a:defRPr/>
            </a:pPr>
            <a:endParaRPr lang="ru-RU" sz="2400" dirty="0"/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если модификатор не указан, он принимается равным </a:t>
            </a:r>
            <a:r>
              <a:rPr lang="en-US" sz="2400" dirty="0"/>
              <a:t>private</a:t>
            </a:r>
            <a:endParaRPr lang="ru-RU" sz="2400" dirty="0"/>
          </a:p>
          <a:p>
            <a:pPr>
              <a:spcBef>
                <a:spcPts val="0"/>
              </a:spcBef>
              <a:defRPr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4A247-7675-4193-8FF5-A8B9A2B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447CB-4A8A-477F-AE61-FBABCB6F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Book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dirty="0">
                <a:latin typeface="Arial Unicode MS" pitchFamily="34" charset="-128"/>
                <a:cs typeface="Arial" pitchFamily="34" charset="0"/>
              </a:rPr>
              <a:t>public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//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название</a:t>
            </a:r>
            <a:r>
              <a:rPr kumimoji="0" lang="ru-RU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книги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sz="3200" dirty="0">
                <a:latin typeface="Arial Unicode MS" pitchFamily="34" charset="-128"/>
                <a:cs typeface="Arial" pitchFamily="34" charset="0"/>
              </a:rPr>
              <a:t>public string content;  //</a:t>
            </a:r>
            <a:r>
              <a:rPr lang="ru-RU" sz="3200" dirty="0">
                <a:latin typeface="Arial Unicode MS" pitchFamily="34" charset="-128"/>
                <a:cs typeface="Arial" pitchFamily="34" charset="0"/>
              </a:rPr>
              <a:t>содержание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private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year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lang="en-US" sz="3200" dirty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год издания, поле закрыто и работа с ним извне невозможна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03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D5689-B6BC-43FA-8F03-875B16C2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143000"/>
          </a:xfrm>
        </p:spPr>
        <p:txBody>
          <a:bodyPr>
            <a:noAutofit/>
          </a:bodyPr>
          <a:lstStyle/>
          <a:p>
            <a:r>
              <a:rPr lang="ru-RU" sz="3600" dirty="0"/>
              <a:t>Пример создания объекта и работы с ним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05CAE-65A3-4F66-9EB7-E7F0C91C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 b = new Book();</a:t>
            </a:r>
          </a:p>
          <a:p>
            <a:pPr marL="0" indent="0">
              <a:buNone/>
            </a:pPr>
            <a:r>
              <a:rPr lang="en-US" dirty="0"/>
              <a:t>b.name = </a:t>
            </a:r>
            <a:r>
              <a:rPr lang="ru-RU" dirty="0"/>
              <a:t>"Война и мир";</a:t>
            </a:r>
          </a:p>
          <a:p>
            <a:pPr marL="0" indent="0">
              <a:buNone/>
            </a:pPr>
            <a:r>
              <a:rPr lang="en-US" dirty="0" err="1"/>
              <a:t>b.content</a:t>
            </a:r>
            <a:r>
              <a:rPr lang="en-US" dirty="0"/>
              <a:t> = </a:t>
            </a:r>
            <a:r>
              <a:rPr lang="ru-RU" dirty="0"/>
              <a:t>"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Eh bien, mon prince. Gênes et Lucques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ru-RU" dirty="0"/>
              <a:t>";</a:t>
            </a:r>
          </a:p>
          <a:p>
            <a:pPr marL="0" indent="0">
              <a:buNone/>
            </a:pPr>
            <a:r>
              <a:rPr lang="en-US" dirty="0" err="1"/>
              <a:t>b.year</a:t>
            </a:r>
            <a:r>
              <a:rPr lang="en-US" dirty="0"/>
              <a:t> = 2023; //</a:t>
            </a:r>
            <a:r>
              <a:rPr lang="ru-RU" dirty="0"/>
              <a:t> здесь ошибка</a:t>
            </a:r>
            <a:r>
              <a:rPr lang="en-US" dirty="0"/>
              <a:t>, </a:t>
            </a:r>
            <a:r>
              <a:rPr lang="ru-RU" dirty="0"/>
              <a:t>т.к. поле объявлено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26683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/>
              <a:t>Структура курса.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Содержание: </a:t>
            </a:r>
          </a:p>
          <a:p>
            <a:pPr lvl="1"/>
            <a:r>
              <a:rPr lang="ru-RU" dirty="0"/>
              <a:t>Понятие класса, наследование, полиморфизм, статические классы, перегрузка операторов</a:t>
            </a:r>
          </a:p>
          <a:p>
            <a:pPr lvl="1"/>
            <a:r>
              <a:rPr lang="ru-RU" dirty="0"/>
              <a:t>Интерфейсы</a:t>
            </a:r>
          </a:p>
          <a:p>
            <a:pPr lvl="1"/>
            <a:r>
              <a:rPr lang="ru-RU" dirty="0"/>
              <a:t>Универсальный (обобщенные, </a:t>
            </a:r>
            <a:r>
              <a:rPr lang="en-US" dirty="0"/>
              <a:t>generic</a:t>
            </a:r>
            <a:r>
              <a:rPr lang="ru-RU" dirty="0"/>
              <a:t>, шаблонные)  типы</a:t>
            </a:r>
          </a:p>
          <a:p>
            <a:pPr lvl="1"/>
            <a:r>
              <a:rPr lang="ru-RU" dirty="0"/>
              <a:t>Хранение данных, массивы, коллекции</a:t>
            </a:r>
          </a:p>
          <a:p>
            <a:pPr lvl="1"/>
            <a:r>
              <a:rPr lang="ru-RU" dirty="0"/>
              <a:t>Язык запросов </a:t>
            </a:r>
            <a:r>
              <a:rPr lang="en-US" dirty="0"/>
              <a:t>LINQ</a:t>
            </a:r>
            <a:endParaRPr lang="ru-RU" dirty="0"/>
          </a:p>
          <a:p>
            <a:pPr lvl="1"/>
            <a:r>
              <a:rPr lang="ru-RU" dirty="0"/>
              <a:t>Делегаты, события, лямбда выражения</a:t>
            </a:r>
          </a:p>
          <a:p>
            <a:pPr lvl="1"/>
            <a:r>
              <a:rPr lang="ru-RU" dirty="0"/>
              <a:t>Обработка ошибок, исключения</a:t>
            </a:r>
          </a:p>
          <a:p>
            <a:pPr lvl="1"/>
            <a:r>
              <a:rPr lang="ru-RU" dirty="0"/>
              <a:t>Хранение данных в </a:t>
            </a:r>
            <a:r>
              <a:rPr lang="en-US" dirty="0"/>
              <a:t>.NET, c</a:t>
            </a:r>
            <a:r>
              <a:rPr lang="ru-RU" dirty="0"/>
              <a:t>борка мусора</a:t>
            </a:r>
            <a:r>
              <a:rPr lang="en-US" dirty="0"/>
              <a:t>, </a:t>
            </a:r>
            <a:r>
              <a:rPr lang="ru-RU" dirty="0" err="1"/>
              <a:t>финализаторы</a:t>
            </a:r>
            <a:r>
              <a:rPr lang="ru-RU" dirty="0"/>
              <a:t>, </a:t>
            </a:r>
            <a:r>
              <a:rPr lang="en-US" dirty="0" err="1"/>
              <a:t>IDisposable</a:t>
            </a:r>
            <a:endParaRPr lang="en-US" dirty="0"/>
          </a:p>
          <a:p>
            <a:pPr lvl="1"/>
            <a:r>
              <a:rPr lang="ru-RU" dirty="0"/>
              <a:t>Регулярные выражения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курса. Лабораторные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3528"/>
            <a:ext cx="8784976" cy="52578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Каждая работа из 2-х частей – базовая + дополнительная</a:t>
            </a:r>
          </a:p>
          <a:p>
            <a:pPr lvl="0"/>
            <a:r>
              <a:rPr lang="ru-RU" dirty="0"/>
              <a:t>Учитывается срок сдачи, следование стилю кода</a:t>
            </a:r>
          </a:p>
          <a:p>
            <a:r>
              <a:rPr lang="ru-RU" dirty="0"/>
              <a:t>Предложения по темам лабораторных работ?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ознакомиться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metanit.com/sharp/tutorial</a:t>
            </a:r>
            <a:endParaRPr lang="ru-RU" dirty="0"/>
          </a:p>
          <a:p>
            <a:r>
              <a:rPr lang="en-US" b="1" dirty="0"/>
              <a:t>ulearn.me</a:t>
            </a:r>
            <a:endParaRPr lang="ru-RU" b="1" dirty="0"/>
          </a:p>
          <a:p>
            <a:r>
              <a:rPr lang="ru-RU" dirty="0"/>
              <a:t>Васильев А.Н. Программирование на </a:t>
            </a:r>
            <a:r>
              <a:rPr lang="en-US" dirty="0"/>
              <a:t>C# </a:t>
            </a:r>
            <a:r>
              <a:rPr lang="ru-RU" dirty="0"/>
              <a:t>для начинающих. Основные сведения</a:t>
            </a:r>
          </a:p>
          <a:p>
            <a:r>
              <a:rPr lang="en-US" dirty="0"/>
              <a:t>professorweb.ru</a:t>
            </a:r>
            <a:r>
              <a:rPr lang="ru-RU" dirty="0"/>
              <a:t>  </a:t>
            </a:r>
            <a:r>
              <a:rPr lang="en-US" dirty="0"/>
              <a:t>(</a:t>
            </a:r>
            <a:r>
              <a:rPr lang="ru-RU" dirty="0"/>
              <a:t>раздел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.NET)</a:t>
            </a:r>
            <a:endParaRPr lang="ru-RU" dirty="0"/>
          </a:p>
          <a:p>
            <a:r>
              <a:rPr lang="en-US" dirty="0"/>
              <a:t>https://www.codewars.com/dashboard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Поддержка нескольких языков 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dirty="0"/>
              <a:t>.NET поддерживает несколько языков: наряду с C# это также VB.NET, C++, F#, а также различные диалекты других языков. </a:t>
            </a:r>
          </a:p>
          <a:p>
            <a:pPr>
              <a:buNone/>
            </a:pPr>
            <a:r>
              <a:rPr lang="ru-RU" dirty="0"/>
              <a:t>    При компиляции код на любом из этих языков компилируется в сборку на общем языке CIL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Intermediate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своего рода ассемблер платформы .NET. Поэтому мы можем сделать отдельные модули одного приложения на разных языках.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1128"/>
          </a:xfrm>
        </p:spPr>
        <p:txBody>
          <a:bodyPr>
            <a:normAutofit/>
          </a:bodyPr>
          <a:lstStyle/>
          <a:p>
            <a:r>
              <a:rPr lang="ru-RU" b="1" dirty="0" err="1"/>
              <a:t>Кроссплатформенность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dirty="0"/>
              <a:t>.NET является переносимой платформой (с некоторыми ограничениями). Изначально платформа разрабатывалась под ОС Windows. Однако</a:t>
            </a:r>
            <a:r>
              <a:rPr lang="en-US" dirty="0"/>
              <a:t> </a:t>
            </a:r>
            <a:r>
              <a:rPr lang="ru-RU" dirty="0"/>
              <a:t>позже появилась возможность разрабатывать для других ОС</a:t>
            </a:r>
            <a:r>
              <a:rPr lang="en-US" dirty="0"/>
              <a:t>, </a:t>
            </a:r>
            <a:r>
              <a:rPr lang="ru-RU" dirty="0"/>
              <a:t>например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 и </a:t>
            </a:r>
            <a:r>
              <a:rPr lang="ru-RU" dirty="0" err="1"/>
              <a:t>iOS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Мощная библиотека классов</a:t>
            </a:r>
            <a:r>
              <a:rPr lang="ru-RU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.NET представляет единую для всех языков библиотеку классов. И какое бы приложение мы не собирались писать на C# - текстовый редактор или сложный </a:t>
            </a:r>
            <a:r>
              <a:rPr lang="ru-RU" dirty="0" err="1"/>
              <a:t>веб-сайт</a:t>
            </a:r>
            <a:r>
              <a:rPr lang="ru-RU" dirty="0"/>
              <a:t> - так или иначе мы задействуем библиотеку классов .NET.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Управляемый и неуправляемый код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код на C# компилируется в приложения или сборки с расширениями </a:t>
            </a:r>
            <a:r>
              <a:rPr lang="ru-RU" dirty="0" err="1"/>
              <a:t>exe</a:t>
            </a:r>
            <a:r>
              <a:rPr lang="ru-RU" dirty="0"/>
              <a:t> или </a:t>
            </a:r>
            <a:r>
              <a:rPr lang="ru-RU" dirty="0" err="1"/>
              <a:t>dll</a:t>
            </a:r>
            <a:r>
              <a:rPr lang="ru-RU" dirty="0"/>
              <a:t> на языке CIL. Далее при запуске на выполнение подобного приложения происходит JIT-компиляция (</a:t>
            </a:r>
            <a:r>
              <a:rPr lang="ru-RU" dirty="0" err="1"/>
              <a:t>Just-In-Time</a:t>
            </a:r>
            <a:r>
              <a:rPr lang="ru-RU" dirty="0"/>
              <a:t>) в машинный код, который затем выполняется. </a:t>
            </a:r>
          </a:p>
          <a:p>
            <a:r>
              <a:rPr lang="ru-RU" dirty="0"/>
              <a:t>При этом, поскольку наше приложение может быть большим, в текущий момент времени будет компилироваться лишь та часть приложения, к которой непосредственно идет обращение. Если мы обратимся к другой части кода, то она будет скомпилирована из CIL в машинный код. </a:t>
            </a:r>
          </a:p>
          <a:p>
            <a:r>
              <a:rPr lang="ru-RU" dirty="0"/>
              <a:t>Уже скомпилированная часть приложения сохраняется до завершения работы программы.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1459</Words>
  <Application>Microsoft Office PowerPoint</Application>
  <PresentationFormat>Экран 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Times New Roman</vt:lpstr>
      <vt:lpstr>YS Text</vt:lpstr>
      <vt:lpstr>Тема Office</vt:lpstr>
      <vt:lpstr>Программирование</vt:lpstr>
      <vt:lpstr>Структура курса.</vt:lpstr>
      <vt:lpstr>Структура курса. Лекции</vt:lpstr>
      <vt:lpstr>Структура курса. Лабораторные работы</vt:lpstr>
      <vt:lpstr>Рекомендуется ознакомиться</vt:lpstr>
      <vt:lpstr>.NET</vt:lpstr>
      <vt:lpstr>.NET</vt:lpstr>
      <vt:lpstr>.NET</vt:lpstr>
      <vt:lpstr>Управляемый и неуправляемый код</vt:lpstr>
      <vt:lpstr>Пример программы</vt:lpstr>
      <vt:lpstr>Объектно-ориентированный подход</vt:lpstr>
      <vt:lpstr>Объектно-ориентированный подход</vt:lpstr>
      <vt:lpstr>Определение класса</vt:lpstr>
      <vt:lpstr>Чем может быть переменная? Основные типы данных.</vt:lpstr>
      <vt:lpstr>Объявления переменных</vt:lpstr>
      <vt:lpstr>Примеры объявления переменных</vt:lpstr>
      <vt:lpstr>Примеры объявления переменных</vt:lpstr>
      <vt:lpstr>Определение данных класса</vt:lpstr>
      <vt:lpstr>Пример</vt:lpstr>
      <vt:lpstr>Задание 1 (7 мин)</vt:lpstr>
      <vt:lpstr>Ограничение доступа к данным класса</vt:lpstr>
      <vt:lpstr>Модификатор доступа</vt:lpstr>
      <vt:lpstr>Пример</vt:lpstr>
      <vt:lpstr>Пример создания объекта и работы с ним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BlokIN</dc:creator>
  <cp:lastModifiedBy>Блок Иван Николаевич</cp:lastModifiedBy>
  <cp:revision>244</cp:revision>
  <dcterms:created xsi:type="dcterms:W3CDTF">2017-07-02T12:37:26Z</dcterms:created>
  <dcterms:modified xsi:type="dcterms:W3CDTF">2024-09-06T16:43:02Z</dcterms:modified>
</cp:coreProperties>
</file>