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00" r:id="rId5"/>
    <p:sldId id="314" r:id="rId6"/>
    <p:sldId id="261" r:id="rId7"/>
    <p:sldId id="262" r:id="rId8"/>
    <p:sldId id="263" r:id="rId9"/>
    <p:sldId id="315" r:id="rId10"/>
    <p:sldId id="266" r:id="rId11"/>
    <p:sldId id="267" r:id="rId12"/>
    <p:sldId id="268" r:id="rId13"/>
    <p:sldId id="291" r:id="rId14"/>
    <p:sldId id="292" r:id="rId15"/>
    <p:sldId id="293" r:id="rId16"/>
    <p:sldId id="271" r:id="rId17"/>
    <p:sldId id="295" r:id="rId18"/>
    <p:sldId id="297" r:id="rId19"/>
    <p:sldId id="298" r:id="rId20"/>
    <p:sldId id="29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41" d="100"/>
          <a:sy n="41" d="100"/>
        </p:scale>
        <p:origin x="9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/>
              <a:t>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Блок Иван Николаевич</a:t>
            </a:r>
          </a:p>
          <a:p>
            <a:r>
              <a:rPr lang="en-US" dirty="0"/>
              <a:t>sibupk.blok@gmail.com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Управляемый и неуправляемый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код на C# компилируется в приложения или сборки с расширениями </a:t>
            </a:r>
            <a:r>
              <a:rPr lang="ru-RU" dirty="0" err="1"/>
              <a:t>exe</a:t>
            </a:r>
            <a:r>
              <a:rPr lang="ru-RU" dirty="0"/>
              <a:t> или </a:t>
            </a:r>
            <a:r>
              <a:rPr lang="ru-RU" dirty="0" err="1"/>
              <a:t>dll</a:t>
            </a:r>
            <a:r>
              <a:rPr lang="ru-RU" dirty="0"/>
              <a:t> на языке CIL. Далее при запуске на выполнение подобного приложения происходит JIT-компиляция (</a:t>
            </a:r>
            <a:r>
              <a:rPr lang="ru-RU" dirty="0" err="1"/>
              <a:t>Just-In-Time</a:t>
            </a:r>
            <a:r>
              <a:rPr lang="ru-RU" dirty="0"/>
              <a:t>) в машинный код, который затем выполняется. </a:t>
            </a:r>
          </a:p>
          <a:p>
            <a:r>
              <a:rPr lang="ru-RU" dirty="0"/>
              <a:t>При этом, поскольку наше приложение может быть большим, в текущий момент времени будет компилироваться лишь та часть приложения, к которой непосредственно идет обращение. Если мы обратимся к другой части кода, то она будет скомпилирована из CIL в машинный код. </a:t>
            </a:r>
          </a:p>
          <a:p>
            <a:r>
              <a:rPr lang="ru-RU" dirty="0"/>
              <a:t>Уже скомпилированная часть приложения сохраняется до завершения работы программы.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err="1"/>
              <a:t>vs</a:t>
            </a:r>
            <a:r>
              <a:rPr lang="en-US" dirty="0"/>
              <a:t> 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Скорость разработки</a:t>
            </a:r>
          </a:p>
          <a:p>
            <a:r>
              <a:rPr lang="ru-RU" b="1" dirty="0" err="1"/>
              <a:t>Кросплатформенность</a:t>
            </a:r>
            <a:endParaRPr lang="ru-RU" b="1" dirty="0"/>
          </a:p>
          <a:p>
            <a:r>
              <a:rPr lang="ru-RU" b="1" dirty="0"/>
              <a:t>Производительность</a:t>
            </a:r>
            <a:r>
              <a:rPr lang="en-US" b="1" dirty="0"/>
              <a:t>,</a:t>
            </a:r>
            <a:r>
              <a:rPr lang="ru-RU" b="1" dirty="0"/>
              <a:t> стабильность работы кода</a:t>
            </a:r>
            <a:endParaRPr lang="en-US" b="1" dirty="0"/>
          </a:p>
          <a:p>
            <a:r>
              <a:rPr lang="ru-RU" b="1" dirty="0"/>
              <a:t>Библиотеки</a:t>
            </a:r>
          </a:p>
          <a:p>
            <a:r>
              <a:rPr lang="ru-RU" b="1" dirty="0"/>
              <a:t>Язык и Синтаксис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/>
          <a:lstStyle/>
          <a:p>
            <a:r>
              <a:rPr lang="ru-RU" dirty="0"/>
              <a:t>Пример программы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6125" t="22754" r="16001" b="17109"/>
          <a:stretch>
            <a:fillRect/>
          </a:stretch>
        </p:blipFill>
        <p:spPr bwMode="auto">
          <a:xfrm>
            <a:off x="-1" y="1196752"/>
            <a:ext cx="918004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51520" y="530120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Любая программа должна содержать метод статический метод </a:t>
            </a:r>
            <a:r>
              <a:rPr lang="en-US" sz="2400" dirty="0"/>
              <a:t>Main</a:t>
            </a:r>
            <a:r>
              <a:rPr lang="ru-RU" sz="2400" dirty="0"/>
              <a:t>. Этот метод может быть объявлен внутри любого класса. В данном примере – класс </a:t>
            </a:r>
            <a:r>
              <a:rPr lang="en-US" sz="2400" dirty="0"/>
              <a:t>Program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Объектно-ориентированный подход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612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Весь окружающий мир - множество объектов. Каждый объект обладает определенными свойствами и поведением.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Учет всех свойств объекта затруднителен или невозможен, поэтому объекты заменяются моделями – абстракциями. Рассматривая похожие объекты, игнорируются некоторые частные особенности и создает обобщенный образ.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Абстрактным объектам присущи свойства и методы поведения. Конкретные объекты обладают уникальными значениями свойств.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Примеры?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ru-RU" dirty="0"/>
              <a:t>Объектно-ориентированный подход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В программировании каждой абстракции соответствует структура данных – класс, которая выражает свойства и поведение объекта в терминах переменных и функций.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Конкретному объекту абстракции соответствует экземпляр некоторого класса.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Например, класс – «Человек», так как это абстракция, выбираем интересующие нас свойства: «ФИО», «рост», «вес», «год рождения»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Тогда объектами (экземплярами) класса будут:  Иванов Иван Иванович (рост = 170, вес = 60, год = 2000),  и Петров Петр Петрович (рост = 180, вес = 70, год = 1998)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ru-RU" dirty="0"/>
              <a:t>Таким образом, класс – это составной тип данных, который определяется программистом и включает в себя данные-элементы (ДЭ) и функции-элементы (ФЭ)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9026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Каждое поле класса может иметь разную природу, соответственно отличается представление такого объекта в памяти и его размер.</a:t>
            </a:r>
            <a:endParaRPr lang="en-US" dirty="0"/>
          </a:p>
          <a:p>
            <a:r>
              <a:rPr lang="ru-RU" dirty="0"/>
              <a:t>Из примера выше:</a:t>
            </a:r>
          </a:p>
          <a:p>
            <a:pPr lvl="1"/>
            <a:r>
              <a:rPr lang="ru-RU" dirty="0"/>
              <a:t>«рост», «вес» могут быть представлены вещественным числом, каждое по 8 байт</a:t>
            </a:r>
          </a:p>
          <a:p>
            <a:pPr lvl="1"/>
            <a:r>
              <a:rPr lang="ru-RU" dirty="0"/>
              <a:t>«год рождения» - целое число, 4 байта</a:t>
            </a:r>
          </a:p>
          <a:p>
            <a:pPr lvl="1"/>
            <a:r>
              <a:rPr lang="ru-RU" dirty="0"/>
              <a:t>а «ФИО» - строка, и фактический размер зависит от ее содержимого</a:t>
            </a:r>
            <a:r>
              <a:rPr lang="en-US" dirty="0"/>
              <a:t>, </a:t>
            </a:r>
            <a:r>
              <a:rPr lang="ru-RU" dirty="0"/>
              <a:t>например Иванов И.И. – 12 символов, Ивановиченко И.И. - 18.</a:t>
            </a:r>
            <a:endParaRPr lang="en-US" dirty="0"/>
          </a:p>
          <a:p>
            <a:r>
              <a:rPr lang="ru-RU" dirty="0"/>
              <a:t>По сути, описание класса является указанием компилятору, сколько оперативной памяти нужно выделять при создании экземпляра класса, т.к. содержимое разных классов может отличаться как по списку полей, так и по типам данных, их представляющим</a:t>
            </a:r>
          </a:p>
          <a:p>
            <a:endParaRPr lang="ru-RU" dirty="0"/>
          </a:p>
          <a:p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altLang="ru-RU" dirty="0"/>
              <a:t>Определение </a:t>
            </a:r>
            <a:r>
              <a:rPr lang="ru-RU" altLang="ru-RU" u="sng" dirty="0"/>
              <a:t>данных</a:t>
            </a:r>
            <a:r>
              <a:rPr lang="ru-RU" altLang="ru-RU" dirty="0"/>
              <a:t>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949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ru-RU" dirty="0" err="1"/>
              <a:t>имя_класса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{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переменные: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_</a:t>
            </a:r>
            <a:r>
              <a:rPr lang="ru-RU" dirty="0"/>
              <a:t>данных</a:t>
            </a:r>
            <a:r>
              <a:rPr lang="en-US" dirty="0"/>
              <a:t>&gt; </a:t>
            </a:r>
            <a:r>
              <a:rPr lang="ru-RU" dirty="0"/>
              <a:t>имя_переменной_1</a:t>
            </a:r>
            <a:r>
              <a:rPr lang="en-US" dirty="0"/>
              <a:t>; 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...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dirty="0"/>
              <a:t>&lt;</a:t>
            </a:r>
            <a:r>
              <a:rPr lang="ru-RU" dirty="0"/>
              <a:t>тип</a:t>
            </a:r>
            <a:r>
              <a:rPr lang="en-US" dirty="0"/>
              <a:t>_</a:t>
            </a:r>
            <a:r>
              <a:rPr lang="ru-RU" dirty="0"/>
              <a:t>данных</a:t>
            </a:r>
            <a:r>
              <a:rPr lang="en-US" dirty="0"/>
              <a:t>&gt; </a:t>
            </a:r>
            <a:r>
              <a:rPr lang="ru-RU" dirty="0" err="1"/>
              <a:t>имя_переменной_</a:t>
            </a:r>
            <a:r>
              <a:rPr lang="en-US" dirty="0"/>
              <a:t>N; 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>
              <a:buNone/>
            </a:pPr>
            <a:endParaRPr lang="en-US" dirty="0"/>
          </a:p>
          <a:p>
            <a:r>
              <a:rPr lang="ru-RU" dirty="0" err="1"/>
              <a:t>имя_класса</a:t>
            </a:r>
            <a:r>
              <a:rPr lang="ru-RU" dirty="0"/>
              <a:t>, </a:t>
            </a:r>
            <a:r>
              <a:rPr lang="ru-RU" dirty="0" err="1"/>
              <a:t>имя_переменной</a:t>
            </a:r>
            <a:r>
              <a:rPr lang="ru-RU" dirty="0"/>
              <a:t> – набор латинских букв, цифр, знака подчеркивания. Начинается с латинской буквы или _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 fontScale="90000"/>
          </a:bodyPr>
          <a:lstStyle/>
          <a:p>
            <a:r>
              <a:rPr lang="ru-RU" dirty="0"/>
              <a:t>Чем может быть переменная? Основные типы данных.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8052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Встроенные типы. Из них будем использовать: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целое число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en-US" dirty="0"/>
              <a:t>double</a:t>
            </a:r>
            <a:r>
              <a:rPr lang="ru-RU" dirty="0"/>
              <a:t> – дробное число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en-US" dirty="0" err="1"/>
              <a:t>bool</a:t>
            </a:r>
            <a:r>
              <a:rPr lang="ru-RU" dirty="0"/>
              <a:t> – логическая переменная (принимает 2 значения: </a:t>
            </a:r>
            <a:r>
              <a:rPr lang="en-US" dirty="0"/>
              <a:t>true </a:t>
            </a:r>
            <a:r>
              <a:rPr lang="ru-RU" dirty="0"/>
              <a:t>или </a:t>
            </a:r>
            <a:r>
              <a:rPr lang="en-US" dirty="0"/>
              <a:t>false</a:t>
            </a:r>
            <a:r>
              <a:rPr lang="ru-RU" dirty="0"/>
              <a:t> – истина и ложь</a:t>
            </a:r>
            <a:r>
              <a:rPr lang="en-US" dirty="0"/>
              <a:t>);</a:t>
            </a:r>
            <a:endParaRPr lang="ru-RU" dirty="0"/>
          </a:p>
          <a:p>
            <a:pPr lvl="1"/>
            <a:r>
              <a:rPr lang="en-US" dirty="0"/>
              <a:t>String – </a:t>
            </a:r>
            <a:r>
              <a:rPr lang="ru-RU" dirty="0"/>
              <a:t>строка</a:t>
            </a:r>
            <a:r>
              <a:rPr lang="en-US" dirty="0"/>
              <a:t>, </a:t>
            </a:r>
            <a:r>
              <a:rPr lang="ru-RU" dirty="0"/>
              <a:t>текст;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 – </a:t>
            </a:r>
            <a:r>
              <a:rPr lang="ru-RU" dirty="0"/>
              <a:t>дата + время;</a:t>
            </a:r>
            <a:endParaRPr lang="en-US" dirty="0"/>
          </a:p>
          <a:p>
            <a:pPr lvl="1"/>
            <a:r>
              <a:rPr lang="ru-RU" dirty="0"/>
              <a:t>Другие классы или структуры (как пользовательские, так и встроенные).</a:t>
            </a:r>
            <a:endParaRPr lang="en-US" dirty="0"/>
          </a:p>
          <a:p>
            <a:r>
              <a:rPr lang="ru-RU" dirty="0"/>
              <a:t>Если переменная содержит набор значений, то можно использовать массив или список: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err="1"/>
              <a:t>тип_данных_одного_элемента</a:t>
            </a:r>
            <a:r>
              <a:rPr lang="ru-RU" dirty="0"/>
              <a:t> </a:t>
            </a:r>
            <a:r>
              <a:rPr lang="en-US" dirty="0"/>
              <a:t>[ ]</a:t>
            </a:r>
          </a:p>
          <a:p>
            <a:pPr>
              <a:buNone/>
            </a:pPr>
            <a:r>
              <a:rPr lang="en-US" dirty="0"/>
              <a:t>	List&lt; </a:t>
            </a:r>
            <a:r>
              <a:rPr lang="ru-RU" dirty="0" err="1"/>
              <a:t>тип_данных</a:t>
            </a:r>
            <a:r>
              <a:rPr lang="en-US" dirty="0"/>
              <a:t>_</a:t>
            </a:r>
            <a:r>
              <a:rPr lang="ru-RU" dirty="0" err="1"/>
              <a:t>одного_элемента</a:t>
            </a:r>
            <a:r>
              <a:rPr lang="en-US" dirty="0"/>
              <a:t> &gt;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Задание 1 (7 мин)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rmAutofit/>
          </a:bodyPr>
          <a:lstStyle/>
          <a:p>
            <a:r>
              <a:rPr lang="ru-RU" dirty="0"/>
              <a:t>Написать классы  (без методов, только данные), реализующие следующие абстракции:</a:t>
            </a:r>
          </a:p>
          <a:p>
            <a:r>
              <a:rPr lang="ru-RU" dirty="0"/>
              <a:t>Преподаватель, дисциплина</a:t>
            </a:r>
          </a:p>
          <a:p>
            <a:r>
              <a:rPr lang="ru-RU" dirty="0"/>
              <a:t>В классе описать требуемый набор переменных (не менее 5).</a:t>
            </a:r>
          </a:p>
          <a:p>
            <a:r>
              <a:rPr lang="ru-RU" dirty="0"/>
              <a:t>Переменные должны отражать сущность абстракции применительно к области образования</a:t>
            </a:r>
            <a:r>
              <a:rPr lang="en-US" dirty="0"/>
              <a:t>/</a:t>
            </a:r>
            <a:r>
              <a:rPr lang="ru-RU" dirty="0"/>
              <a:t>университетским системам учета.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ru-RU" altLang="ru-RU" dirty="0"/>
              <a:t>Определение </a:t>
            </a:r>
            <a:r>
              <a:rPr lang="ru-RU" altLang="ru-RU" u="sng" dirty="0"/>
              <a:t>данных</a:t>
            </a:r>
            <a:r>
              <a:rPr lang="ru-RU" altLang="ru-RU" dirty="0"/>
              <a:t>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r>
              <a:rPr lang="ru-RU" dirty="0"/>
              <a:t>Возможны ситуации, когда необходимо ограничить доступ к некоторым данным объекта, оставив доступ только к публичной части класса (не только для сокрытия данных, но и для защиты от изменений)</a:t>
            </a:r>
          </a:p>
          <a:p>
            <a:r>
              <a:rPr lang="ru-RU" dirty="0"/>
              <a:t>Для этих целей служит «модификатор доступа»</a:t>
            </a:r>
          </a:p>
          <a:p>
            <a:r>
              <a:rPr lang="ru-RU" dirty="0"/>
              <a:t>Модификатор может применяться к объявлению класса (</a:t>
            </a:r>
            <a:r>
              <a:rPr lang="en-US" dirty="0"/>
              <a:t>internal, public)</a:t>
            </a:r>
            <a:r>
              <a:rPr lang="ru-RU" dirty="0"/>
              <a:t>, либо отдельных элементов класса</a:t>
            </a:r>
            <a:r>
              <a:rPr lang="en-US" dirty="0"/>
              <a:t> ( private, public, internal, protected 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/>
          <a:lstStyle/>
          <a:p>
            <a:r>
              <a:rPr lang="ru-RU" dirty="0"/>
              <a:t>Структура курса.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87727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Содержание: </a:t>
            </a:r>
          </a:p>
          <a:p>
            <a:pPr lvl="1"/>
            <a:r>
              <a:rPr lang="ru-RU" dirty="0"/>
              <a:t>Понятие класса, наследование, полиморфизм, статические классы, перегрузка операторов</a:t>
            </a:r>
          </a:p>
          <a:p>
            <a:pPr lvl="1"/>
            <a:r>
              <a:rPr lang="ru-RU" dirty="0"/>
              <a:t>Интерфейсы</a:t>
            </a:r>
          </a:p>
          <a:p>
            <a:pPr lvl="1"/>
            <a:r>
              <a:rPr lang="ru-RU" dirty="0"/>
              <a:t>Универсальный (обобщенные, </a:t>
            </a:r>
            <a:r>
              <a:rPr lang="en-US" dirty="0"/>
              <a:t>generic</a:t>
            </a:r>
            <a:r>
              <a:rPr lang="ru-RU" dirty="0"/>
              <a:t>, шаблонные)  типы</a:t>
            </a:r>
          </a:p>
          <a:p>
            <a:pPr lvl="1"/>
            <a:r>
              <a:rPr lang="ru-RU" dirty="0"/>
              <a:t>Хранение данных, массивы, коллекции</a:t>
            </a:r>
          </a:p>
          <a:p>
            <a:pPr lvl="1"/>
            <a:r>
              <a:rPr lang="ru-RU" dirty="0"/>
              <a:t>Язык запросов </a:t>
            </a:r>
            <a:r>
              <a:rPr lang="en-US" dirty="0"/>
              <a:t>LINQ</a:t>
            </a:r>
            <a:endParaRPr lang="ru-RU" dirty="0"/>
          </a:p>
          <a:p>
            <a:pPr lvl="1"/>
            <a:r>
              <a:rPr lang="ru-RU" dirty="0"/>
              <a:t>Делегаты, события, лямбда выражения</a:t>
            </a:r>
          </a:p>
          <a:p>
            <a:pPr lvl="1"/>
            <a:r>
              <a:rPr lang="ru-RU" dirty="0"/>
              <a:t>Обработка ошибок, исключения</a:t>
            </a:r>
          </a:p>
          <a:p>
            <a:pPr lvl="1"/>
            <a:r>
              <a:rPr lang="ru-RU" dirty="0"/>
              <a:t>Хранение данных в </a:t>
            </a:r>
            <a:r>
              <a:rPr lang="en-US" dirty="0"/>
              <a:t>.NET, c</a:t>
            </a:r>
            <a:r>
              <a:rPr lang="ru-RU" dirty="0"/>
              <a:t>борка мусора</a:t>
            </a:r>
            <a:r>
              <a:rPr lang="en-US" dirty="0"/>
              <a:t>, </a:t>
            </a:r>
            <a:r>
              <a:rPr lang="ru-RU" dirty="0" err="1"/>
              <a:t>финализаторы</a:t>
            </a:r>
            <a:r>
              <a:rPr lang="ru-RU" dirty="0"/>
              <a:t>, </a:t>
            </a:r>
            <a:r>
              <a:rPr lang="en-US" dirty="0" err="1"/>
              <a:t>IDisposable</a:t>
            </a:r>
            <a:endParaRPr lang="en-US" dirty="0"/>
          </a:p>
          <a:p>
            <a:pPr lvl="1"/>
            <a:r>
              <a:rPr lang="ru-RU" dirty="0"/>
              <a:t>Регулярные выражения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Модификатор доступа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dirty="0"/>
              <a:t>[</a:t>
            </a:r>
            <a:r>
              <a:rPr lang="ru-RU" dirty="0"/>
              <a:t>мод. доступа</a:t>
            </a:r>
            <a:r>
              <a:rPr lang="en-US" dirty="0"/>
              <a:t>] class </a:t>
            </a:r>
            <a:r>
              <a:rPr lang="en-US" dirty="0" err="1"/>
              <a:t>ClassName</a:t>
            </a:r>
            <a:r>
              <a:rPr lang="en-US" dirty="0"/>
              <a:t> </a:t>
            </a:r>
            <a:endParaRPr lang="ru-RU" dirty="0"/>
          </a:p>
          <a:p>
            <a:pPr lvl="1">
              <a:buNone/>
            </a:pPr>
            <a:r>
              <a:rPr lang="en-US" dirty="0"/>
              <a:t>{</a:t>
            </a:r>
            <a:endParaRPr lang="ru-RU" dirty="0"/>
          </a:p>
          <a:p>
            <a:pPr lvl="1">
              <a:buNone/>
            </a:pPr>
            <a:r>
              <a:rPr lang="ru-RU" dirty="0"/>
              <a:t>	</a:t>
            </a:r>
            <a:r>
              <a:rPr lang="en-US" dirty="0"/>
              <a:t> [</a:t>
            </a:r>
            <a:r>
              <a:rPr lang="ru-RU" dirty="0"/>
              <a:t>мод. доступа</a:t>
            </a:r>
            <a:r>
              <a:rPr lang="en-US" dirty="0"/>
              <a:t>] &lt;</a:t>
            </a:r>
            <a:r>
              <a:rPr lang="ru-RU" dirty="0"/>
              <a:t>тип данных</a:t>
            </a:r>
            <a:r>
              <a:rPr lang="en-US" dirty="0"/>
              <a:t>&gt; variable1; </a:t>
            </a:r>
            <a:endParaRPr lang="ru-RU" dirty="0"/>
          </a:p>
          <a:p>
            <a:pPr lvl="1"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  <a:defRPr/>
            </a:pPr>
            <a:endParaRPr lang="en-US" sz="2400" dirty="0"/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private - </a:t>
            </a:r>
            <a:r>
              <a:rPr lang="ru-RU" sz="2400" dirty="0"/>
              <a:t>закрытые  (частные) элементы. Доступны только функциям-элементам класса.</a:t>
            </a:r>
            <a:r>
              <a:rPr lang="en-US" sz="2400" dirty="0"/>
              <a:t> </a:t>
            </a:r>
            <a:r>
              <a:rPr lang="ru-RU" sz="2400" dirty="0"/>
              <a:t>По умолчанию элементы закрытые.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public – </a:t>
            </a:r>
            <a:r>
              <a:rPr lang="ru-RU" sz="2400" dirty="0"/>
              <a:t>Открытые</a:t>
            </a:r>
            <a:r>
              <a:rPr lang="en-US" sz="2400" dirty="0"/>
              <a:t>  </a:t>
            </a:r>
            <a:r>
              <a:rPr lang="ru-RU" sz="2400" dirty="0"/>
              <a:t>элементы доступны всем функциям программы.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protected, internal – </a:t>
            </a:r>
            <a:r>
              <a:rPr lang="ru-RU" sz="2400" dirty="0"/>
              <a:t>в последующих лекциях</a:t>
            </a:r>
            <a:endParaRPr lang="en-US" sz="2400" dirty="0"/>
          </a:p>
          <a:p>
            <a:pPr>
              <a:spcBef>
                <a:spcPts val="0"/>
              </a:spcBef>
              <a:defRPr/>
            </a:pPr>
            <a:endParaRPr lang="ru-RU" sz="2400" dirty="0"/>
          </a:p>
          <a:p>
            <a:pPr>
              <a:spcBef>
                <a:spcPts val="0"/>
              </a:spcBef>
              <a:defRPr/>
            </a:pPr>
            <a:r>
              <a:rPr lang="ru-RU" sz="2400" dirty="0"/>
              <a:t>рекомендуется все переменные объявлять приватными </a:t>
            </a:r>
            <a:r>
              <a:rPr lang="en-US" sz="2400" dirty="0"/>
              <a:t>(private)</a:t>
            </a:r>
          </a:p>
          <a:p>
            <a:pPr>
              <a:spcBef>
                <a:spcPts val="0"/>
              </a:spcBef>
              <a:defRPr/>
            </a:pPr>
            <a:r>
              <a:rPr lang="ru-RU" sz="2400" dirty="0"/>
              <a:t>если модификатор не указан, он принимается равным </a:t>
            </a:r>
            <a:r>
              <a:rPr lang="en-US" sz="2400" dirty="0"/>
              <a:t>private</a:t>
            </a:r>
            <a:endParaRPr lang="ru-RU" sz="2400" dirty="0"/>
          </a:p>
          <a:p>
            <a:pPr>
              <a:spcBef>
                <a:spcPts val="0"/>
              </a:spcBef>
              <a:defRPr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курса. Лабораторные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3528"/>
            <a:ext cx="8784976" cy="52578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Каждая работа из 2-х частей – базовая + дополнительная</a:t>
            </a:r>
          </a:p>
          <a:p>
            <a:pPr lvl="0"/>
            <a:r>
              <a:rPr lang="ru-RU" dirty="0"/>
              <a:t>Учитывается срок сдачи, следование единому </a:t>
            </a:r>
            <a:r>
              <a:rPr lang="ru-RU"/>
              <a:t>стилю кода</a:t>
            </a:r>
            <a:endParaRPr lang="ru-RU" dirty="0"/>
          </a:p>
          <a:p>
            <a:r>
              <a:rPr lang="ru-RU" dirty="0"/>
              <a:t>Предложения по темам лабораторных работ?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Рекомендуется ознакомиться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metanit.com/sharp/tutorial</a:t>
            </a:r>
            <a:endParaRPr lang="ru-RU" dirty="0"/>
          </a:p>
          <a:p>
            <a:r>
              <a:rPr lang="en-US" b="1" dirty="0" err="1"/>
              <a:t>ulearn.me</a:t>
            </a:r>
            <a:endParaRPr lang="ru-RU" b="1" dirty="0"/>
          </a:p>
          <a:p>
            <a:r>
              <a:rPr lang="en-US" dirty="0"/>
              <a:t>professorweb.ru</a:t>
            </a:r>
            <a:r>
              <a:rPr lang="ru-RU" dirty="0"/>
              <a:t>  </a:t>
            </a:r>
            <a:r>
              <a:rPr lang="en-US" dirty="0"/>
              <a:t>(</a:t>
            </a:r>
            <a:r>
              <a:rPr lang="ru-RU" dirty="0"/>
              <a:t>раздел </a:t>
            </a:r>
            <a:r>
              <a:rPr lang="en-US" dirty="0"/>
              <a:t>C# </a:t>
            </a:r>
            <a:r>
              <a:rPr lang="ru-RU" dirty="0"/>
              <a:t>и </a:t>
            </a:r>
            <a:r>
              <a:rPr lang="en-US" dirty="0"/>
              <a:t>.NET)</a:t>
            </a:r>
            <a:endParaRPr lang="ru-RU" dirty="0"/>
          </a:p>
          <a:p>
            <a:r>
              <a:rPr lang="en-US" dirty="0"/>
              <a:t>CLR via C#. </a:t>
            </a:r>
            <a:r>
              <a:rPr lang="ru-RU" dirty="0"/>
              <a:t>Программирование на платформе </a:t>
            </a:r>
            <a:r>
              <a:rPr lang="en-US" dirty="0" err="1"/>
              <a:t>Microsot</a:t>
            </a:r>
            <a:r>
              <a:rPr lang="en-US" dirty="0"/>
              <a:t> .NET Framework 4.5 </a:t>
            </a:r>
            <a:r>
              <a:rPr lang="ru-RU" dirty="0"/>
              <a:t>на языке </a:t>
            </a:r>
            <a:r>
              <a:rPr lang="en-US" dirty="0"/>
              <a:t>C# / </a:t>
            </a:r>
            <a:r>
              <a:rPr lang="ru-RU" dirty="0" err="1"/>
              <a:t>Джеффри</a:t>
            </a:r>
            <a:r>
              <a:rPr lang="ru-RU" dirty="0"/>
              <a:t> Рихтер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язык выбрать?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r>
              <a:rPr lang="ru-RU" i="1" dirty="0"/>
              <a:t>Языки для системного программирования</a:t>
            </a:r>
            <a:endParaRPr lang="ru-RU" dirty="0"/>
          </a:p>
          <a:p>
            <a:r>
              <a:rPr lang="ru-RU" i="1" dirty="0"/>
              <a:t>Прикладное программирование</a:t>
            </a:r>
            <a:endParaRPr lang="en-US" i="1" dirty="0"/>
          </a:p>
          <a:p>
            <a:r>
              <a:rPr lang="ru-RU" i="1" dirty="0"/>
              <a:t>Мобильные приложения</a:t>
            </a:r>
          </a:p>
          <a:p>
            <a:r>
              <a:rPr lang="ru-RU" i="1" dirty="0" err="1"/>
              <a:t>Скриптовые</a:t>
            </a:r>
            <a:r>
              <a:rPr lang="ru-RU" i="1" dirty="0"/>
              <a:t> языки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Поддержка нескольких языков 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ru-RU" dirty="0"/>
              <a:t>.NET поддерживает несколько языков: наряду с C# это также VB.NET, C++, F#, а также различные диалекты других языков. </a:t>
            </a:r>
          </a:p>
          <a:p>
            <a:pPr>
              <a:buNone/>
            </a:pPr>
            <a:r>
              <a:rPr lang="ru-RU" dirty="0"/>
              <a:t>    При компиляции код на любом из этих языков компилируется в сборку на общем языке CIL (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Intermediate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- своего рода ассемблер платформы .NET. Поэтому мы можем сделать отдельные модули одного приложения на разных языках.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81128"/>
          </a:xfrm>
        </p:spPr>
        <p:txBody>
          <a:bodyPr>
            <a:normAutofit/>
          </a:bodyPr>
          <a:lstStyle/>
          <a:p>
            <a:r>
              <a:rPr lang="ru-RU" b="1" dirty="0" err="1"/>
              <a:t>Кроссплатформенность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ru-RU" dirty="0"/>
              <a:t>.NET является переносимой платформой (с некоторыми ограничениями). Изначально платформа разрабатывалась под ОС </a:t>
            </a:r>
            <a:r>
              <a:rPr lang="ru-RU" dirty="0" err="1"/>
              <a:t>Windows</a:t>
            </a:r>
            <a:r>
              <a:rPr lang="ru-RU" dirty="0"/>
              <a:t>. Однако, благодаря проекту </a:t>
            </a:r>
            <a:r>
              <a:rPr lang="ru-RU" dirty="0" err="1"/>
              <a:t>Mono</a:t>
            </a:r>
            <a:r>
              <a:rPr lang="ru-RU" dirty="0"/>
              <a:t> (</a:t>
            </a:r>
            <a:r>
              <a:rPr lang="en-US" dirty="0" err="1"/>
              <a:t>Xamarin</a:t>
            </a:r>
            <a:r>
              <a:rPr lang="en-US" dirty="0"/>
              <a:t>)</a:t>
            </a:r>
            <a:r>
              <a:rPr lang="ru-RU" dirty="0"/>
              <a:t>, а также раскрытию исходных кодов, можно создавать приложения, которые будут работать и на других ОС</a:t>
            </a:r>
            <a:r>
              <a:rPr lang="en-US" dirty="0"/>
              <a:t>, </a:t>
            </a:r>
            <a:r>
              <a:rPr lang="ru-RU" dirty="0"/>
              <a:t>например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Android</a:t>
            </a:r>
            <a:r>
              <a:rPr lang="ru-RU" dirty="0"/>
              <a:t> и </a:t>
            </a:r>
            <a:r>
              <a:rPr lang="ru-RU" dirty="0" err="1"/>
              <a:t>iOS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Мощная библиотека классов</a:t>
            </a:r>
            <a:r>
              <a:rPr lang="ru-RU" dirty="0"/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ru-RU" dirty="0"/>
              <a:t>.NET представляет единую для всех языков библиотеку классов. И какое бы приложение мы не собирались писать на C# - текстовый редактор или сложный </a:t>
            </a:r>
            <a:r>
              <a:rPr lang="ru-RU" dirty="0" err="1"/>
              <a:t>веб-сайт</a:t>
            </a:r>
            <a:r>
              <a:rPr lang="ru-RU" dirty="0"/>
              <a:t> - так или иначе мы задействуем библиотеку классов .NET.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0000" lnSpcReduction="20000"/>
          </a:bodyPr>
          <a:lstStyle/>
          <a:p>
            <a:endParaRPr lang="en-US" sz="3400" dirty="0"/>
          </a:p>
          <a:p>
            <a:r>
              <a:rPr lang="ru-RU" sz="3400" dirty="0"/>
              <a:t>Платформа .NET </a:t>
            </a:r>
            <a:r>
              <a:rPr lang="ru-RU" sz="3400" dirty="0" err="1"/>
              <a:t>Framework</a:t>
            </a:r>
            <a:r>
              <a:rPr lang="ru-RU" sz="3400" dirty="0"/>
              <a:t> состоит из общеязыковой среды выполнения (среды CLR) и библиотеки классов .NET </a:t>
            </a:r>
            <a:r>
              <a:rPr lang="ru-RU" sz="3400" dirty="0" err="1"/>
              <a:t>Framework</a:t>
            </a:r>
            <a:r>
              <a:rPr lang="ru-RU" sz="3400" dirty="0"/>
              <a:t>. Основой платформы .NET </a:t>
            </a:r>
            <a:r>
              <a:rPr lang="ru-RU" sz="3400" dirty="0" err="1"/>
              <a:t>Framework</a:t>
            </a:r>
            <a:r>
              <a:rPr lang="ru-RU" sz="3400" dirty="0"/>
              <a:t> является среда CLR. Среду выполнения можно считать агентом, который управляет кодом во время выполнения и предоставляет основные службы, такие как управление памятью, управление потоками и удаленное взаимодействие. При этом накладываются условия строгой типизации и другие виды проверки точности кода, обеспечивающие безопасность и надежность. </a:t>
            </a:r>
            <a:endParaRPr lang="en-US" sz="3400" dirty="0"/>
          </a:p>
          <a:p>
            <a:r>
              <a:rPr lang="ru-RU" sz="3400" dirty="0"/>
              <a:t>Фактически основной задачей среды выполнения является управление кодом. Код, который обращается к среде выполнения, называют управляемым кодом, а код, который не обращается к среде выполнения, называют неуправляемым кодом. Библиотека классов является комплексной объектно-ориентированной коллекцией допускающих повторное использование типов, которые применяются для разработки приложений — начиная с обычных приложений, запускаемых из командной строки, и приложений с графическим интерфейсом пользователя (GUI), и заканчивая приложениями, использующими последние технологические возможности ASP.NET, такие как </a:t>
            </a:r>
            <a:r>
              <a:rPr lang="ru-RU" sz="3400" dirty="0" err="1"/>
              <a:t>Web</a:t>
            </a:r>
            <a:r>
              <a:rPr lang="ru-RU" sz="3400" dirty="0"/>
              <a:t> </a:t>
            </a:r>
            <a:r>
              <a:rPr lang="ru-RU" sz="3400" dirty="0" err="1"/>
              <a:t>Forms</a:t>
            </a:r>
            <a:r>
              <a:rPr lang="ru-RU" sz="3400" dirty="0"/>
              <a:t> и </a:t>
            </a:r>
            <a:r>
              <a:rPr lang="ru-RU" sz="3400" dirty="0" err="1"/>
              <a:t>веб-службы</a:t>
            </a:r>
            <a:r>
              <a:rPr lang="ru-RU" sz="3400" dirty="0"/>
              <a:t> XML.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977</Words>
  <Application>Microsoft Office PowerPoint</Application>
  <PresentationFormat>Экран (4:3)</PresentationFormat>
  <Paragraphs>124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Программирование</vt:lpstr>
      <vt:lpstr>Структура курса. Лекции</vt:lpstr>
      <vt:lpstr>Структура курса. Лабораторные работы</vt:lpstr>
      <vt:lpstr>Рекомендуется ознакомиться</vt:lpstr>
      <vt:lpstr>Какой язык выбрать?</vt:lpstr>
      <vt:lpstr>.NET</vt:lpstr>
      <vt:lpstr>.NET</vt:lpstr>
      <vt:lpstr>.NET</vt:lpstr>
      <vt:lpstr>Презентация PowerPoint</vt:lpstr>
      <vt:lpstr>Управляемый и неуправляемый код</vt:lpstr>
      <vt:lpstr>C# vs C++</vt:lpstr>
      <vt:lpstr>Пример программы</vt:lpstr>
      <vt:lpstr>Объектно-ориентированный подход</vt:lpstr>
      <vt:lpstr>Объектно-ориентированный подход</vt:lpstr>
      <vt:lpstr>Определение класса</vt:lpstr>
      <vt:lpstr>Определение данных класса</vt:lpstr>
      <vt:lpstr>Чем может быть переменная? Основные типы данных.</vt:lpstr>
      <vt:lpstr>Задание 1 (7 мин)</vt:lpstr>
      <vt:lpstr>Определение данных класса</vt:lpstr>
      <vt:lpstr>Модификатор доступа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</dc:title>
  <dc:creator>BlokIN</dc:creator>
  <cp:lastModifiedBy>Блок Иван Николаевич</cp:lastModifiedBy>
  <cp:revision>225</cp:revision>
  <dcterms:created xsi:type="dcterms:W3CDTF">2017-07-02T12:37:26Z</dcterms:created>
  <dcterms:modified xsi:type="dcterms:W3CDTF">2018-07-16T12:16:22Z</dcterms:modified>
</cp:coreProperties>
</file>