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375" r:id="rId3"/>
    <p:sldId id="314" r:id="rId4"/>
    <p:sldId id="328" r:id="rId5"/>
    <p:sldId id="315" r:id="rId6"/>
    <p:sldId id="316" r:id="rId7"/>
    <p:sldId id="376" r:id="rId8"/>
    <p:sldId id="377" r:id="rId9"/>
    <p:sldId id="378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B1F2C7-647D-4E6C-9518-78BBA26636CD}" type="datetimeFigureOut">
              <a:rPr lang="ru-RU" smtClean="0"/>
              <a:t>13.12.2017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EC24DF-5920-420F-832B-718F49CF160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8A8B59-8917-444D-81C9-9183FFFD5E18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4209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8A8B59-8917-444D-81C9-9183FFFD5E18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3629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210D8-0ADD-4144-99DB-36AF6F7F4769}" type="datetime1">
              <a:rPr lang="ru-RU" smtClean="0"/>
              <a:t>13.12.2017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63F07-4B06-4241-8BF1-A9844368449D}" type="datetime1">
              <a:rPr lang="ru-RU" smtClean="0"/>
              <a:t>13.12.2017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B66D-523D-4507-8278-3E470C7309EC}" type="datetime1">
              <a:rPr lang="ru-RU" smtClean="0"/>
              <a:t>13.12.2017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C236-CEED-4B53-84F1-244A32BF83C2}" type="datetime1">
              <a:rPr lang="ru-RU" smtClean="0"/>
              <a:t>13.12.2017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3DB76-D7B4-49A6-8E2B-EDDC0BDFD794}" type="datetime1">
              <a:rPr lang="ru-RU" smtClean="0"/>
              <a:t>13.12.2017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EA1B5-828D-41D8-B8F3-6BEE18A37870}" type="datetime1">
              <a:rPr lang="ru-RU" smtClean="0"/>
              <a:t>13.12.2017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92716-711D-42EE-8BD8-AC77A163DBF3}" type="datetime1">
              <a:rPr lang="ru-RU" smtClean="0"/>
              <a:t>13.12.2017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3BA53-E41C-4416-8973-8825CA91D5D7}" type="datetime1">
              <a:rPr lang="ru-RU" smtClean="0"/>
              <a:t>13.12.2017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6215C-0471-40A4-B786-2B3C7B63D11F}" type="datetime1">
              <a:rPr lang="ru-RU" smtClean="0"/>
              <a:t>13.12.2017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66C35-C07B-4696-A226-4295686BDE80}" type="datetime1">
              <a:rPr lang="ru-RU" smtClean="0"/>
              <a:t>13.12.2017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3856C-7F4A-4A83-A46C-A5B39F0F2C10}" type="datetime1">
              <a:rPr lang="ru-RU" smtClean="0"/>
              <a:t>13.12.2017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A2CB4-22C2-44D0-88EC-161B1103081B}" type="datetime1">
              <a:rPr lang="ru-RU" smtClean="0"/>
              <a:t>13.12.2017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Лекция </a:t>
            </a:r>
            <a:r>
              <a:rPr lang="en-US" dirty="0"/>
              <a:t>10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211960" y="4653136"/>
            <a:ext cx="4744616" cy="1752600"/>
          </a:xfrm>
        </p:spPr>
        <p:txBody>
          <a:bodyPr/>
          <a:lstStyle/>
          <a:p>
            <a:pPr algn="l"/>
            <a:r>
              <a:rPr lang="ru-RU" dirty="0"/>
              <a:t>Блок Иван Николаевич</a:t>
            </a:r>
            <a:endParaRPr lang="en-US" dirty="0"/>
          </a:p>
          <a:p>
            <a:pPr algn="l"/>
            <a:r>
              <a:rPr lang="en-US" dirty="0"/>
              <a:t>sibupk.blok@gmail.com</a:t>
            </a:r>
          </a:p>
          <a:p>
            <a:pPr algn="l"/>
            <a:r>
              <a:rPr lang="en-US" dirty="0"/>
              <a:t>VK :    blockin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D2C4-42E0-4E06-B36C-6CBFE116E881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C82C6F-E6D7-4D87-B253-76CCE80C8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FD8CBC-28B8-4895-90C4-DAAA0ABA0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7 </a:t>
            </a:r>
            <a:r>
              <a:rPr lang="ru-RU" dirty="0"/>
              <a:t>декабря  </a:t>
            </a:r>
          </a:p>
          <a:p>
            <a:pPr marL="0" indent="0">
              <a:buNone/>
            </a:pPr>
            <a:r>
              <a:rPr lang="ru-RU" dirty="0"/>
              <a:t>11:30 – </a:t>
            </a:r>
            <a:r>
              <a:rPr lang="en-US" dirty="0"/>
              <a:t>14:30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Ярмарка вакансий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7 </a:t>
            </a:r>
            <a:r>
              <a:rPr lang="ru-RU" dirty="0"/>
              <a:t>корпус НГТУ (на Немировича Данченко, между обл. больницей и торговым центром), второй этаж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11B5ED6-8541-4A7C-ABE1-E9F9E0E10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4961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Статические классы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Позволяют создавать:</a:t>
            </a:r>
          </a:p>
          <a:p>
            <a:pPr lvl="1"/>
            <a:r>
              <a:rPr lang="ru-RU" dirty="0"/>
              <a:t>глобальные объекты;</a:t>
            </a:r>
          </a:p>
          <a:p>
            <a:pPr lvl="1"/>
            <a:r>
              <a:rPr lang="ru-RU" dirty="0"/>
              <a:t>обертки над функциями</a:t>
            </a:r>
            <a:r>
              <a:rPr lang="en-US" dirty="0"/>
              <a:t>, </a:t>
            </a:r>
            <a:r>
              <a:rPr lang="ru-RU" dirty="0"/>
              <a:t>написанными на </a:t>
            </a:r>
            <a:r>
              <a:rPr lang="en-US" dirty="0"/>
              <a:t>C (</a:t>
            </a:r>
            <a:r>
              <a:rPr lang="ru-RU" dirty="0"/>
              <a:t>например, библиотеки </a:t>
            </a:r>
            <a:r>
              <a:rPr lang="en-US" dirty="0"/>
              <a:t>Win32 API</a:t>
            </a:r>
            <a:r>
              <a:rPr lang="ru-RU" dirty="0"/>
              <a:t>) – функции, помеченные атрибутом </a:t>
            </a:r>
            <a:r>
              <a:rPr lang="en-US" dirty="0"/>
              <a:t>[</a:t>
            </a:r>
            <a:r>
              <a:rPr lang="en-US" dirty="0" err="1"/>
              <a:t>DllImport</a:t>
            </a:r>
            <a:r>
              <a:rPr lang="en-US" dirty="0"/>
              <a:t>]</a:t>
            </a:r>
            <a:endParaRPr lang="ru-RU" dirty="0"/>
          </a:p>
          <a:p>
            <a:r>
              <a:rPr lang="ru-RU" dirty="0"/>
              <a:t>Статическими могут быть как классы целиком, так и отдельные члены класса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9D9E-8475-4C3D-B07C-FDD1702DB06B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8933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764704"/>
          </a:xfrm>
        </p:spPr>
        <p:txBody>
          <a:bodyPr>
            <a:normAutofit/>
          </a:bodyPr>
          <a:lstStyle/>
          <a:p>
            <a:r>
              <a:rPr lang="ru-RU" dirty="0"/>
              <a:t>Статические классы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764704"/>
            <a:ext cx="9144000" cy="6093296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sz="4200" dirty="0"/>
              <a:t>using System.IO;</a:t>
            </a:r>
            <a:endParaRPr lang="ru-RU" sz="4200" dirty="0"/>
          </a:p>
          <a:p>
            <a:pPr>
              <a:buNone/>
            </a:pPr>
            <a:r>
              <a:rPr lang="en-US" sz="4200" dirty="0"/>
              <a:t>public static class Log</a:t>
            </a:r>
            <a:endParaRPr lang="ru-RU" sz="4200" dirty="0"/>
          </a:p>
          <a:p>
            <a:pPr>
              <a:buNone/>
            </a:pPr>
            <a:r>
              <a:rPr lang="ru-RU" sz="4200" dirty="0"/>
              <a:t>{</a:t>
            </a:r>
          </a:p>
          <a:p>
            <a:pPr>
              <a:buNone/>
            </a:pPr>
            <a:r>
              <a:rPr lang="ru-RU" sz="4200" dirty="0"/>
              <a:t>	</a:t>
            </a:r>
            <a:r>
              <a:rPr lang="en-US" sz="4200" dirty="0"/>
              <a:t> static string  _</a:t>
            </a:r>
            <a:r>
              <a:rPr lang="en-US" sz="4200" dirty="0" err="1"/>
              <a:t>fileName</a:t>
            </a:r>
            <a:r>
              <a:rPr lang="en-US" sz="4200" dirty="0"/>
              <a:t> = “mylog.log”;</a:t>
            </a:r>
          </a:p>
          <a:p>
            <a:pPr>
              <a:buNone/>
            </a:pPr>
            <a:r>
              <a:rPr lang="en-US" sz="4200" dirty="0"/>
              <a:t>      static </a:t>
            </a:r>
            <a:r>
              <a:rPr lang="en-US" sz="4200" dirty="0" err="1"/>
              <a:t>StreamWriter</a:t>
            </a:r>
            <a:r>
              <a:rPr lang="en-US" sz="4200" dirty="0"/>
              <a:t>   _writer;</a:t>
            </a:r>
          </a:p>
          <a:p>
            <a:pPr>
              <a:buNone/>
            </a:pPr>
            <a:r>
              <a:rPr lang="en-US" sz="4200" dirty="0"/>
              <a:t>	 static int  _eventide = 0;</a:t>
            </a:r>
          </a:p>
          <a:p>
            <a:pPr>
              <a:buNone/>
            </a:pPr>
            <a:r>
              <a:rPr lang="en-US" sz="4200" dirty="0"/>
              <a:t>	 public static void Write( </a:t>
            </a:r>
            <a:r>
              <a:rPr lang="en-US" sz="4200" dirty="0" err="1"/>
              <a:t>int</a:t>
            </a:r>
            <a:r>
              <a:rPr lang="en-US" sz="4200" dirty="0"/>
              <a:t> </a:t>
            </a:r>
            <a:r>
              <a:rPr lang="en-US" sz="4200" dirty="0" err="1"/>
              <a:t>eventType</a:t>
            </a:r>
            <a:r>
              <a:rPr lang="en-US" sz="4200" dirty="0"/>
              <a:t>, string message ) </a:t>
            </a:r>
          </a:p>
          <a:p>
            <a:pPr>
              <a:buNone/>
            </a:pPr>
            <a:r>
              <a:rPr lang="en-US" sz="4200" dirty="0"/>
              <a:t>       {</a:t>
            </a:r>
            <a:endParaRPr lang="ru-RU" sz="4200" dirty="0"/>
          </a:p>
          <a:p>
            <a:pPr>
              <a:buNone/>
            </a:pPr>
            <a:r>
              <a:rPr lang="ru-RU" sz="4200" dirty="0"/>
              <a:t>		 </a:t>
            </a:r>
            <a:r>
              <a:rPr lang="en-US" sz="4200" dirty="0"/>
              <a:t>    </a:t>
            </a:r>
            <a:r>
              <a:rPr lang="en-US" sz="4200" dirty="0" err="1"/>
              <a:t>writer.WriteLine</a:t>
            </a:r>
            <a:r>
              <a:rPr lang="en-US" sz="4200" dirty="0"/>
              <a:t>( “{0,20} {1,5},{2,5}, {3,50}", </a:t>
            </a:r>
          </a:p>
          <a:p>
            <a:pPr>
              <a:buNone/>
            </a:pPr>
            <a:r>
              <a:rPr lang="en-US" sz="4200" dirty="0"/>
              <a:t>		     </a:t>
            </a:r>
            <a:r>
              <a:rPr lang="en-US" sz="4200" dirty="0" err="1"/>
              <a:t>DateTime.Now</a:t>
            </a:r>
            <a:r>
              <a:rPr lang="en-US" sz="4200" dirty="0"/>
              <a:t>, _</a:t>
            </a:r>
            <a:r>
              <a:rPr lang="en-US" sz="4200" dirty="0" err="1"/>
              <a:t>eventId</a:t>
            </a:r>
            <a:r>
              <a:rPr lang="en-US" sz="4200" dirty="0"/>
              <a:t>, </a:t>
            </a:r>
            <a:r>
              <a:rPr lang="en-US" sz="4200" dirty="0" err="1"/>
              <a:t>eventType</a:t>
            </a:r>
            <a:r>
              <a:rPr lang="en-US" sz="4200" dirty="0"/>
              <a:t>, message );</a:t>
            </a:r>
          </a:p>
          <a:p>
            <a:pPr>
              <a:buNone/>
            </a:pPr>
            <a:r>
              <a:rPr lang="en-US" sz="4200" dirty="0"/>
              <a:t>          	     </a:t>
            </a:r>
            <a:r>
              <a:rPr lang="en-US" sz="4200" dirty="0" err="1"/>
              <a:t>writer.Flush</a:t>
            </a:r>
            <a:r>
              <a:rPr lang="en-US" sz="4200" dirty="0"/>
              <a:t>( );</a:t>
            </a:r>
            <a:r>
              <a:rPr lang="ru-RU" sz="4200" dirty="0"/>
              <a:t> </a:t>
            </a:r>
            <a:endParaRPr lang="en-US" sz="4200" dirty="0"/>
          </a:p>
          <a:p>
            <a:pPr>
              <a:buNone/>
            </a:pPr>
            <a:r>
              <a:rPr lang="en-US" sz="4200" dirty="0"/>
              <a:t>		</a:t>
            </a:r>
            <a:r>
              <a:rPr lang="ru-RU" sz="4200" dirty="0"/>
              <a:t>     </a:t>
            </a:r>
            <a:r>
              <a:rPr lang="en-US" sz="4200" dirty="0" err="1"/>
              <a:t>eventId</a:t>
            </a:r>
            <a:r>
              <a:rPr lang="ru-RU" sz="4200" dirty="0"/>
              <a:t>++</a:t>
            </a:r>
            <a:r>
              <a:rPr lang="en-US" sz="4200" dirty="0"/>
              <a:t>;        </a:t>
            </a:r>
          </a:p>
          <a:p>
            <a:pPr>
              <a:buNone/>
            </a:pPr>
            <a:r>
              <a:rPr lang="en-US" sz="4200" dirty="0"/>
              <a:t>	}</a:t>
            </a:r>
            <a:endParaRPr lang="ru-RU" sz="4200" dirty="0"/>
          </a:p>
          <a:p>
            <a:pPr>
              <a:buNone/>
            </a:pPr>
            <a:r>
              <a:rPr lang="en-US" sz="4200" dirty="0"/>
              <a:t>}</a:t>
            </a:r>
          </a:p>
          <a:p>
            <a:pPr>
              <a:buNone/>
            </a:pPr>
            <a:r>
              <a:rPr lang="ru-RU" sz="4200" dirty="0"/>
              <a:t>В каких случаях, данный код не будет работать корректно?</a:t>
            </a:r>
            <a:endParaRPr lang="en-US" sz="4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9D9E-8475-4C3D-B07C-FDD1702DB06B}" type="slidenum">
              <a:rPr lang="ru-RU" smtClean="0"/>
              <a:pPr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8497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764704"/>
          </a:xfrm>
        </p:spPr>
        <p:txBody>
          <a:bodyPr>
            <a:normAutofit/>
          </a:bodyPr>
          <a:lstStyle/>
          <a:p>
            <a:r>
              <a:rPr lang="ru-RU" dirty="0"/>
              <a:t>Статические классы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764704"/>
            <a:ext cx="9144000" cy="6093296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sz="4200" dirty="0"/>
              <a:t>using System.IO;</a:t>
            </a:r>
            <a:endParaRPr lang="ru-RU" sz="4200" dirty="0"/>
          </a:p>
          <a:p>
            <a:pPr>
              <a:buNone/>
            </a:pPr>
            <a:r>
              <a:rPr lang="en-US" sz="4200" dirty="0"/>
              <a:t>public static class Log</a:t>
            </a:r>
            <a:endParaRPr lang="ru-RU" sz="4200" dirty="0"/>
          </a:p>
          <a:p>
            <a:pPr>
              <a:buNone/>
            </a:pPr>
            <a:r>
              <a:rPr lang="ru-RU" sz="4200" dirty="0"/>
              <a:t>{</a:t>
            </a:r>
          </a:p>
          <a:p>
            <a:pPr>
              <a:buNone/>
            </a:pPr>
            <a:r>
              <a:rPr lang="ru-RU" sz="4200" dirty="0"/>
              <a:t>	</a:t>
            </a:r>
            <a:r>
              <a:rPr lang="en-US" sz="4200" dirty="0"/>
              <a:t> static string  _</a:t>
            </a:r>
            <a:r>
              <a:rPr lang="en-US" sz="4200" dirty="0" err="1"/>
              <a:t>fileName</a:t>
            </a:r>
            <a:r>
              <a:rPr lang="en-US" sz="4200" dirty="0"/>
              <a:t> = “mylog.log”;</a:t>
            </a:r>
          </a:p>
          <a:p>
            <a:pPr>
              <a:buNone/>
            </a:pPr>
            <a:r>
              <a:rPr lang="en-US" sz="4200" dirty="0"/>
              <a:t>      static </a:t>
            </a:r>
            <a:r>
              <a:rPr lang="en-US" sz="4200" dirty="0" err="1"/>
              <a:t>StreamWriter</a:t>
            </a:r>
            <a:r>
              <a:rPr lang="en-US" sz="4200" dirty="0"/>
              <a:t>   _writer;</a:t>
            </a:r>
          </a:p>
          <a:p>
            <a:pPr>
              <a:buNone/>
            </a:pPr>
            <a:r>
              <a:rPr lang="en-US" sz="4200" dirty="0"/>
              <a:t>	 static </a:t>
            </a:r>
            <a:r>
              <a:rPr lang="en-US" sz="4200" dirty="0" err="1"/>
              <a:t>int</a:t>
            </a:r>
            <a:r>
              <a:rPr lang="en-US" sz="4200" dirty="0"/>
              <a:t>  _</a:t>
            </a:r>
            <a:r>
              <a:rPr lang="en-US" sz="4200" dirty="0" err="1"/>
              <a:t>eventId</a:t>
            </a:r>
            <a:r>
              <a:rPr lang="en-US" sz="4200" dirty="0"/>
              <a:t>;</a:t>
            </a:r>
          </a:p>
          <a:p>
            <a:pPr>
              <a:buNone/>
            </a:pPr>
            <a:r>
              <a:rPr lang="en-US" sz="4200" dirty="0"/>
              <a:t>	 public static void Write( </a:t>
            </a:r>
            <a:r>
              <a:rPr lang="en-US" sz="4200" dirty="0" err="1"/>
              <a:t>int</a:t>
            </a:r>
            <a:r>
              <a:rPr lang="en-US" sz="4200" dirty="0"/>
              <a:t> </a:t>
            </a:r>
            <a:r>
              <a:rPr lang="en-US" sz="4200" dirty="0" err="1"/>
              <a:t>eventType</a:t>
            </a:r>
            <a:r>
              <a:rPr lang="en-US" sz="4200" dirty="0"/>
              <a:t>, string message ) </a:t>
            </a:r>
          </a:p>
          <a:p>
            <a:pPr>
              <a:buNone/>
            </a:pPr>
            <a:r>
              <a:rPr lang="en-US" sz="4200" dirty="0"/>
              <a:t>       {</a:t>
            </a:r>
            <a:endParaRPr lang="ru-RU" sz="4200" dirty="0"/>
          </a:p>
          <a:p>
            <a:pPr>
              <a:buNone/>
            </a:pPr>
            <a:r>
              <a:rPr lang="ru-RU" sz="4200" dirty="0"/>
              <a:t>		</a:t>
            </a:r>
            <a:r>
              <a:rPr lang="en-US" sz="4200" dirty="0"/>
              <a:t>lock( _writer) </a:t>
            </a:r>
          </a:p>
          <a:p>
            <a:pPr>
              <a:buNone/>
            </a:pPr>
            <a:r>
              <a:rPr lang="en-US" sz="4200" dirty="0"/>
              <a:t>		{</a:t>
            </a:r>
          </a:p>
          <a:p>
            <a:pPr>
              <a:buNone/>
            </a:pPr>
            <a:r>
              <a:rPr lang="en-US" sz="4200" dirty="0"/>
              <a:t>		     </a:t>
            </a:r>
            <a:r>
              <a:rPr lang="en-US" sz="4200" dirty="0" err="1"/>
              <a:t>writer.WriteLine</a:t>
            </a:r>
            <a:r>
              <a:rPr lang="en-US" sz="4200" dirty="0"/>
              <a:t>( “{0,20} {1,5},{2,5}, {3,50}", </a:t>
            </a:r>
          </a:p>
          <a:p>
            <a:pPr>
              <a:buNone/>
            </a:pPr>
            <a:r>
              <a:rPr lang="en-US" sz="4200" dirty="0"/>
              <a:t>		     </a:t>
            </a:r>
            <a:r>
              <a:rPr lang="en-US" sz="4200" dirty="0" err="1"/>
              <a:t>DateTime.Now</a:t>
            </a:r>
            <a:r>
              <a:rPr lang="en-US" sz="4200" dirty="0"/>
              <a:t>, _</a:t>
            </a:r>
            <a:r>
              <a:rPr lang="en-US" sz="4200" dirty="0" err="1"/>
              <a:t>eventId</a:t>
            </a:r>
            <a:r>
              <a:rPr lang="en-US" sz="4200" dirty="0"/>
              <a:t>, </a:t>
            </a:r>
            <a:r>
              <a:rPr lang="en-US" sz="4200" dirty="0" err="1"/>
              <a:t>eventType</a:t>
            </a:r>
            <a:r>
              <a:rPr lang="en-US" sz="4200" dirty="0"/>
              <a:t>, message );</a:t>
            </a:r>
          </a:p>
          <a:p>
            <a:pPr>
              <a:buNone/>
            </a:pPr>
            <a:r>
              <a:rPr lang="en-US" sz="4200" dirty="0"/>
              <a:t>          	     </a:t>
            </a:r>
            <a:r>
              <a:rPr lang="en-US" sz="4200" dirty="0" err="1"/>
              <a:t>writer.Flush</a:t>
            </a:r>
            <a:r>
              <a:rPr lang="en-US" sz="4200" dirty="0"/>
              <a:t>( );</a:t>
            </a:r>
            <a:r>
              <a:rPr lang="ru-RU" sz="4200" dirty="0"/>
              <a:t> </a:t>
            </a:r>
            <a:endParaRPr lang="en-US" sz="4200" dirty="0"/>
          </a:p>
          <a:p>
            <a:pPr>
              <a:buNone/>
            </a:pPr>
            <a:r>
              <a:rPr lang="en-US" sz="4200" dirty="0"/>
              <a:t>		}	</a:t>
            </a:r>
          </a:p>
          <a:p>
            <a:pPr>
              <a:buNone/>
            </a:pPr>
            <a:r>
              <a:rPr lang="en-US" sz="4200" dirty="0"/>
              <a:t>              </a:t>
            </a:r>
            <a:r>
              <a:rPr lang="en-US" sz="4200" dirty="0" err="1"/>
              <a:t>Interlocked.Increment</a:t>
            </a:r>
            <a:r>
              <a:rPr lang="en-US" sz="4200" dirty="0"/>
              <a:t>( ref </a:t>
            </a:r>
            <a:r>
              <a:rPr lang="en-US" sz="4200" dirty="0" err="1"/>
              <a:t>eventId</a:t>
            </a:r>
            <a:r>
              <a:rPr lang="en-US" sz="4200" dirty="0"/>
              <a:t> );        </a:t>
            </a:r>
          </a:p>
          <a:p>
            <a:pPr>
              <a:buNone/>
            </a:pPr>
            <a:r>
              <a:rPr lang="en-US" sz="4200" dirty="0"/>
              <a:t>	}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9D9E-8475-4C3D-B07C-FDD1702DB06B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1678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ru-RU" dirty="0"/>
              <a:t>Статические классы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9D9E-8475-4C3D-B07C-FDD1702DB06B}" type="slidenum">
              <a:rPr lang="ru-RU" smtClean="0"/>
              <a:pPr/>
              <a:t>6</a:t>
            </a:fld>
            <a:endParaRPr lang="ru-RU"/>
          </a:p>
        </p:txBody>
      </p:sp>
      <p:sp>
        <p:nvSpPr>
          <p:cNvPr id="5" name="Содержимое 2"/>
          <p:cNvSpPr>
            <a:spLocks noGrp="1"/>
          </p:cNvSpPr>
          <p:nvPr>
            <p:ph idx="1"/>
          </p:nvPr>
        </p:nvSpPr>
        <p:spPr>
          <a:xfrm>
            <a:off x="179512" y="1052736"/>
            <a:ext cx="8784976" cy="5805264"/>
          </a:xfrm>
        </p:spPr>
        <p:txBody>
          <a:bodyPr>
            <a:normAutofit/>
          </a:bodyPr>
          <a:lstStyle/>
          <a:p>
            <a:r>
              <a:rPr lang="ru-RU" dirty="0"/>
              <a:t>Предусмотрен статический конструктор класса по умолчанию</a:t>
            </a:r>
          </a:p>
          <a:p>
            <a:r>
              <a:rPr lang="ru-RU" dirty="0"/>
              <a:t>Вызывается при загрузке сборки, ошибки в нем могут привести к «поломке» приложения</a:t>
            </a:r>
            <a:endParaRPr lang="en-US" dirty="0"/>
          </a:p>
          <a:p>
            <a:pPr>
              <a:buNone/>
            </a:pPr>
            <a:r>
              <a:rPr lang="en-US" sz="2600" dirty="0"/>
              <a:t>static Log()</a:t>
            </a:r>
          </a:p>
          <a:p>
            <a:pPr>
              <a:buNone/>
            </a:pPr>
            <a:r>
              <a:rPr lang="en-US" sz="2600" dirty="0"/>
              <a:t>{</a:t>
            </a:r>
          </a:p>
          <a:p>
            <a:pPr>
              <a:buNone/>
            </a:pPr>
            <a:r>
              <a:rPr lang="en-US" sz="2600" dirty="0"/>
              <a:t>     _ writer = new </a:t>
            </a:r>
            <a:r>
              <a:rPr lang="en-US" sz="2600" dirty="0" err="1"/>
              <a:t>System.IO.StreamWriter</a:t>
            </a:r>
            <a:r>
              <a:rPr lang="en-US" sz="2600" dirty="0"/>
              <a:t>( _</a:t>
            </a:r>
            <a:r>
              <a:rPr lang="en-US" sz="2600" dirty="0" err="1"/>
              <a:t>fileName</a:t>
            </a:r>
            <a:r>
              <a:rPr lang="en-US" sz="2600" dirty="0"/>
              <a:t> );</a:t>
            </a:r>
          </a:p>
          <a:p>
            <a:pPr>
              <a:buNone/>
            </a:pPr>
            <a:r>
              <a:rPr lang="en-US" sz="2600" dirty="0"/>
              <a:t> </a:t>
            </a:r>
            <a:r>
              <a:rPr lang="ru-RU" sz="2600" dirty="0"/>
              <a:t>	_</a:t>
            </a:r>
            <a:r>
              <a:rPr lang="en-US" sz="2600" dirty="0" err="1"/>
              <a:t>writer.WriteLine</a:t>
            </a:r>
            <a:r>
              <a:rPr lang="en-US" sz="2600" dirty="0"/>
              <a:t>( “{0,20} {1,5},{2,5}, {3,50}", </a:t>
            </a:r>
          </a:p>
          <a:p>
            <a:pPr>
              <a:buNone/>
            </a:pPr>
            <a:r>
              <a:rPr lang="en-US" sz="2600" dirty="0"/>
              <a:t>				</a:t>
            </a:r>
            <a:r>
              <a:rPr lang="ru-RU" sz="2600" dirty="0"/>
              <a:t>Дата</a:t>
            </a:r>
            <a:r>
              <a:rPr lang="en-US" sz="2600" dirty="0"/>
              <a:t>, </a:t>
            </a:r>
            <a:r>
              <a:rPr lang="ru-RU" sz="2600" dirty="0"/>
              <a:t>№</a:t>
            </a:r>
            <a:r>
              <a:rPr lang="en-US" sz="2600" dirty="0"/>
              <a:t>, </a:t>
            </a:r>
            <a:r>
              <a:rPr lang="ru-RU" sz="2600" dirty="0"/>
              <a:t>Тип</a:t>
            </a:r>
            <a:r>
              <a:rPr lang="en-US" sz="2600" dirty="0"/>
              <a:t>, </a:t>
            </a:r>
            <a:r>
              <a:rPr lang="ru-RU" sz="2600" dirty="0"/>
              <a:t>Сообщение</a:t>
            </a:r>
            <a:r>
              <a:rPr lang="en-US" sz="2600" dirty="0"/>
              <a:t>);</a:t>
            </a:r>
            <a:r>
              <a:rPr lang="ru-RU" sz="2600" dirty="0"/>
              <a:t>	</a:t>
            </a:r>
          </a:p>
          <a:p>
            <a:pPr>
              <a:buNone/>
            </a:pPr>
            <a:r>
              <a:rPr lang="en-US" sz="2600" dirty="0"/>
              <a:t>}</a:t>
            </a: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3126089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778098"/>
          </a:xfrm>
        </p:spPr>
        <p:txBody>
          <a:bodyPr/>
          <a:lstStyle/>
          <a:p>
            <a:r>
              <a:rPr lang="ru-RU" dirty="0"/>
              <a:t>Перегрузка операторов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949280"/>
          </a:xfrm>
        </p:spPr>
        <p:txBody>
          <a:bodyPr>
            <a:normAutofit fontScale="85000" lnSpcReduction="20000"/>
          </a:bodyPr>
          <a:lstStyle/>
          <a:p>
            <a:r>
              <a:rPr lang="ru-RU" b="1" dirty="0"/>
              <a:t>перегрузка оператора</a:t>
            </a:r>
            <a:r>
              <a:rPr lang="ru-RU" dirty="0"/>
              <a:t> - это реализация своего собственного функционала этого оператора для конкретного класса.</a:t>
            </a:r>
          </a:p>
          <a:p>
            <a:r>
              <a:rPr lang="ru-RU" dirty="0"/>
              <a:t>Оператор по сути - обычная функция с более удобным для пользователя синтаксисом</a:t>
            </a:r>
          </a:p>
          <a:p>
            <a:r>
              <a:rPr lang="ru-RU" dirty="0"/>
              <a:t>Можно перегружать:</a:t>
            </a:r>
          </a:p>
          <a:p>
            <a:pPr lvl="1"/>
            <a:r>
              <a:rPr lang="ru-RU" dirty="0"/>
              <a:t>Унарные операторы: +, -, !, ++, —, </a:t>
            </a:r>
            <a:r>
              <a:rPr lang="ru-RU" dirty="0" err="1"/>
              <a:t>true</a:t>
            </a:r>
            <a:r>
              <a:rPr lang="ru-RU" dirty="0"/>
              <a:t>, </a:t>
            </a:r>
            <a:r>
              <a:rPr lang="ru-RU" dirty="0" err="1"/>
              <a:t>false</a:t>
            </a:r>
            <a:br>
              <a:rPr lang="ru-RU" dirty="0"/>
            </a:br>
            <a:r>
              <a:rPr lang="ru-RU" dirty="0"/>
              <a:t>Бинарные операторы: +, -, *, /, %, &amp;, |, ^, &lt;&lt;, &gt;&gt;, ==, !=, &lt;, &gt;, &lt;=, &gt;=</a:t>
            </a:r>
          </a:p>
          <a:p>
            <a:r>
              <a:rPr lang="ru-RU" dirty="0"/>
              <a:t>Нельзя перегружать:</a:t>
            </a:r>
          </a:p>
          <a:p>
            <a:pPr lvl="1"/>
            <a:r>
              <a:rPr lang="ru-RU" dirty="0"/>
              <a:t>[] – функционал этого оператора предоставляют индексаторы</a:t>
            </a:r>
            <a:br>
              <a:rPr lang="ru-RU" dirty="0"/>
            </a:br>
            <a:r>
              <a:rPr lang="ru-RU" dirty="0"/>
              <a:t>() – функционал этого оператора предоставляют методы преобразования типов</a:t>
            </a:r>
            <a:br>
              <a:rPr lang="ru-RU" dirty="0"/>
            </a:br>
            <a:r>
              <a:rPr lang="ru-RU" dirty="0"/>
              <a:t>+=, -=, *=, /=, %=, &amp;=, |=, ^=, &lt;&lt;=, &gt;&gt;= краткие формы оператора присваивания будут автоматически доступны при перегрузке соответствующих операторов (+, -, * …).</a:t>
            </a:r>
            <a:br>
              <a:rPr lang="ru-RU" dirty="0"/>
            </a:b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9D9E-8475-4C3D-B07C-FDD1702DB06B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7852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188640"/>
            <a:ext cx="8784976" cy="666936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public class Digit</a:t>
            </a:r>
          </a:p>
          <a:p>
            <a:pPr>
              <a:buNone/>
            </a:pPr>
            <a:r>
              <a:rPr lang="ru-RU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Value{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get;set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 }</a:t>
            </a:r>
          </a:p>
          <a:p>
            <a:pPr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public Digit (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value )</a:t>
            </a:r>
          </a:p>
          <a:p>
            <a:pPr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dirty="0">
                <a:latin typeface="Consolas" pitchFamily="49" charset="0"/>
                <a:cs typeface="Consolas" pitchFamily="49" charset="0"/>
              </a:rPr>
              <a:t>   {</a:t>
            </a:r>
          </a:p>
          <a:p>
            <a:pPr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     Value = value;</a:t>
            </a:r>
          </a:p>
          <a:p>
            <a:pPr>
              <a:buNone/>
            </a:pPr>
            <a:r>
              <a:rPr lang="ru-RU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	  //</a:t>
            </a:r>
            <a:r>
              <a:rPr lang="ru-RU" dirty="0">
                <a:latin typeface="Consolas" pitchFamily="49" charset="0"/>
                <a:cs typeface="Consolas" pitchFamily="49" charset="0"/>
              </a:rPr>
              <a:t>перегрузка оператора «+»</a:t>
            </a:r>
          </a:p>
          <a:p>
            <a:pPr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public static Digit operator + ( Digit a, Digit b )</a:t>
            </a:r>
          </a:p>
          <a:p>
            <a:pPr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	  </a:t>
            </a:r>
            <a:r>
              <a:rPr lang="ru-RU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     return new Digit(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a.Value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b.Value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);</a:t>
            </a:r>
          </a:p>
          <a:p>
            <a:pPr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ru-RU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 public static Digit operator ++ (Digit a)</a:t>
            </a:r>
          </a:p>
          <a:p>
            <a:pPr>
              <a:buNone/>
            </a:pPr>
            <a:r>
              <a:rPr lang="ru-RU" dirty="0">
                <a:latin typeface="Consolas" pitchFamily="49" charset="0"/>
                <a:cs typeface="Consolas" pitchFamily="49" charset="0"/>
              </a:rPr>
              <a:t>     {</a:t>
            </a:r>
          </a:p>
          <a:p>
            <a:pPr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      return new Digit(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a.Value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+ 1 );</a:t>
            </a:r>
          </a:p>
          <a:p>
            <a:pPr>
              <a:buNone/>
            </a:pPr>
            <a:r>
              <a:rPr lang="ru-RU" dirty="0">
                <a:latin typeface="Consolas" pitchFamily="49" charset="0"/>
                <a:cs typeface="Consolas" pitchFamily="49" charset="0"/>
              </a:rPr>
              <a:t>     }</a:t>
            </a:r>
          </a:p>
          <a:p>
            <a:pPr>
              <a:buNone/>
            </a:pPr>
            <a:r>
              <a:rPr lang="ru-RU" dirty="0">
                <a:latin typeface="Consolas" pitchFamily="49" charset="0"/>
                <a:cs typeface="Consolas" pitchFamily="49" charset="0"/>
              </a:rPr>
              <a:t>	 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public static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bool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operator &gt; ( Digit a, Digit b )</a:t>
            </a:r>
          </a:p>
          <a:p>
            <a:pPr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	   {</a:t>
            </a:r>
          </a:p>
          <a:p>
            <a:pPr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		   return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a.Value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&gt;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b.Value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	   }</a:t>
            </a:r>
            <a:endParaRPr lang="ru-RU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ru-RU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9D9E-8475-4C3D-B07C-FDD1702DB06B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7681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ru-RU" dirty="0"/>
              <a:t>Задание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/>
          </a:bodyPr>
          <a:lstStyle/>
          <a:p>
            <a:r>
              <a:rPr lang="ru-RU" dirty="0"/>
              <a:t>Реализовать операторы сложения, вычитания для класса Деньги,  деление сумм, деление суммы на дробное число, умножение на дробное число и операции сравнения. </a:t>
            </a:r>
          </a:p>
          <a:p>
            <a:r>
              <a:rPr lang="ru-RU" dirty="0"/>
              <a:t>В функции </a:t>
            </a:r>
            <a:r>
              <a:rPr lang="ru-RU" dirty="0" err="1"/>
              <a:t>main</a:t>
            </a:r>
            <a:r>
              <a:rPr lang="ru-RU" dirty="0"/>
              <a:t> проверить эти методы.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9D9E-8475-4C3D-B07C-FDD1702DB06B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628274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</TotalTime>
  <Words>265</Words>
  <Application>Microsoft Office PowerPoint</Application>
  <PresentationFormat>Экран (4:3)</PresentationFormat>
  <Paragraphs>97</Paragraphs>
  <Slides>9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Consolas</vt:lpstr>
      <vt:lpstr>Тема Office</vt:lpstr>
      <vt:lpstr>Лекция 10</vt:lpstr>
      <vt:lpstr>Презентация PowerPoint</vt:lpstr>
      <vt:lpstr>Статические классы</vt:lpstr>
      <vt:lpstr>Статические классы</vt:lpstr>
      <vt:lpstr>Статические классы</vt:lpstr>
      <vt:lpstr>Статические классы</vt:lpstr>
      <vt:lpstr>Перегрузка операторов</vt:lpstr>
      <vt:lpstr>Презентация PowerPoint</vt:lpstr>
      <vt:lpstr>Задание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5</dc:title>
  <dc:creator>BlokIN</dc:creator>
  <cp:lastModifiedBy>Блок Иван Николаевич</cp:lastModifiedBy>
  <cp:revision>133</cp:revision>
  <dcterms:created xsi:type="dcterms:W3CDTF">2017-09-11T15:29:29Z</dcterms:created>
  <dcterms:modified xsi:type="dcterms:W3CDTF">2017-12-13T01:17:20Z</dcterms:modified>
</cp:coreProperties>
</file>