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57" r:id="rId4"/>
    <p:sldId id="258" r:id="rId5"/>
    <p:sldId id="277" r:id="rId6"/>
    <p:sldId id="278" r:id="rId7"/>
    <p:sldId id="260" r:id="rId8"/>
    <p:sldId id="262" r:id="rId9"/>
    <p:sldId id="279" r:id="rId10"/>
    <p:sldId id="261" r:id="rId11"/>
    <p:sldId id="284" r:id="rId12"/>
    <p:sldId id="285" r:id="rId13"/>
    <p:sldId id="264" r:id="rId14"/>
    <p:sldId id="266" r:id="rId15"/>
    <p:sldId id="263" r:id="rId16"/>
    <p:sldId id="267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1812A-C600-4D30-8012-B41B004183AC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49E-A120-4267-AA99-E2CAD10CF72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45B-3999-416B-A066-40C04556FA27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8C10-BC72-4756-84DE-D4DE69C591FD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12E8-8E4A-4C57-96D7-38B74A272649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6811-29D3-481A-A0CF-C8F56441E3B5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0B3B-A88F-4724-8950-52A4A604CA76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F996-3F72-4EC7-847C-17D707510974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655A-329C-48FA-B104-15C409764A9D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E450-1425-442B-8990-8B67CEAF2265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C23F-DA72-4278-9889-3E2C35F5AF1E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DBE8-F82F-4F5E-900F-54B6381AD5E6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E123-1BE8-481E-84E1-32B9B438D73F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1122-B6A1-4B33-AF72-61BC8184ECED}" type="datetime1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D2C4-42E0-4E06-B36C-6CBFE116E88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 smtClean="0"/>
              <a:t>Блок Иван Николаевич</a:t>
            </a:r>
            <a:endParaRPr lang="en-US" dirty="0" smtClean="0"/>
          </a:p>
          <a:p>
            <a:pPr algn="l"/>
            <a:r>
              <a:rPr lang="en-US" dirty="0" smtClean="0"/>
              <a:t>sibupk.blok@gmail.com</a:t>
            </a:r>
            <a:endParaRPr lang="en-US" dirty="0"/>
          </a:p>
          <a:p>
            <a:pPr algn="l"/>
            <a:r>
              <a:rPr lang="en-US" dirty="0" smtClean="0"/>
              <a:t>VK :    blockin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ru-RU" dirty="0" smtClean="0"/>
              <a:t>Методы</a:t>
            </a:r>
            <a:r>
              <a:rPr lang="en-US" dirty="0" smtClean="0"/>
              <a:t>. </a:t>
            </a:r>
            <a:r>
              <a:rPr lang="ru-RU" dirty="0" smtClean="0"/>
              <a:t>Примеры объявления.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GetPI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тип результата – </a:t>
            </a:r>
            <a:r>
              <a:rPr lang="en-US" dirty="0" smtClean="0"/>
              <a:t>double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{ 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return 3.14;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GetArifmeticalProgression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{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 = 1;</a:t>
            </a:r>
          </a:p>
          <a:p>
            <a:pPr>
              <a:buNone/>
            </a:pPr>
            <a:r>
              <a:rPr lang="en-US" dirty="0" smtClean="0"/>
              <a:t>		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a += 3;	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return a;   //</a:t>
            </a:r>
            <a:r>
              <a:rPr lang="ru-RU" dirty="0" smtClean="0"/>
              <a:t>в </a:t>
            </a:r>
            <a:r>
              <a:rPr lang="en-US" dirty="0" smtClean="0"/>
              <a:t>‘a’ </a:t>
            </a:r>
            <a:r>
              <a:rPr lang="ru-RU" dirty="0" smtClean="0"/>
              <a:t>содержится результат работы функции, его </a:t>
            </a:r>
            <a:r>
              <a:rPr lang="en-US" dirty="0" smtClean="0"/>
              <a:t> </a:t>
            </a:r>
            <a:r>
              <a:rPr lang="ru-RU" dirty="0" smtClean="0"/>
              <a:t>и возвращаем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Список параметров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return</a:t>
            </a:r>
            <a:r>
              <a:rPr lang="ru-RU" sz="2800" dirty="0" smtClean="0"/>
              <a:t>_</a:t>
            </a:r>
            <a:r>
              <a:rPr lang="en-US" sz="2800" dirty="0" smtClean="0"/>
              <a:t>type</a:t>
            </a:r>
            <a:r>
              <a:rPr lang="ru-RU" sz="2800" dirty="0" smtClean="0"/>
              <a:t> </a:t>
            </a:r>
            <a:r>
              <a:rPr lang="en-US" sz="2800" dirty="0" err="1" smtClean="0"/>
              <a:t>MethodName</a:t>
            </a:r>
            <a:r>
              <a:rPr lang="en-US" sz="2800" dirty="0" smtClean="0"/>
              <a:t>(</a:t>
            </a:r>
            <a:r>
              <a:rPr lang="ru-RU" sz="2800" dirty="0" smtClean="0"/>
              <a:t>   </a:t>
            </a:r>
            <a:r>
              <a:rPr lang="en-US" sz="2800" b="1" i="1" u="sng" dirty="0" smtClean="0"/>
              <a:t>[</a:t>
            </a:r>
            <a:r>
              <a:rPr lang="en-US" sz="2800" b="1" i="1" u="sng" dirty="0" err="1" smtClean="0"/>
              <a:t>parameter_list</a:t>
            </a:r>
            <a:r>
              <a:rPr lang="en-US" sz="2800" b="1" i="1" u="sng" dirty="0" smtClean="0"/>
              <a:t>]</a:t>
            </a:r>
            <a:r>
              <a:rPr lang="ru-RU" sz="2800" dirty="0" smtClean="0"/>
              <a:t>   </a:t>
            </a:r>
            <a:r>
              <a:rPr lang="en-US" sz="2800" dirty="0" smtClean="0"/>
              <a:t>) </a:t>
            </a:r>
            <a:endParaRPr lang="ru-RU" sz="2800" dirty="0" smtClean="0"/>
          </a:p>
          <a:p>
            <a:r>
              <a:rPr lang="ru-RU" sz="2800" dirty="0" smtClean="0"/>
              <a:t>Данных, хранимых в классе не всегда достаточно, для того, чтобы выполнить какие то действия. Часто нужны данные, напрямую не относящиеся к данной сущности, данные из внешней среды, часто меняющие свое значение, значения для инициализации полей класса. </a:t>
            </a:r>
          </a:p>
          <a:p>
            <a:r>
              <a:rPr lang="ru-RU" sz="2800" dirty="0" smtClean="0"/>
              <a:t>Например, для класса Человек может быть определен метод </a:t>
            </a:r>
            <a:r>
              <a:rPr lang="en-US" sz="2800" dirty="0" smtClean="0"/>
              <a:t>Move – </a:t>
            </a:r>
            <a:r>
              <a:rPr lang="ru-RU" sz="2800" dirty="0" smtClean="0"/>
              <a:t>двигаться, тогда, параметром метода </a:t>
            </a:r>
            <a:r>
              <a:rPr lang="en-US" sz="2800" dirty="0" smtClean="0"/>
              <a:t>Move </a:t>
            </a:r>
            <a:r>
              <a:rPr lang="ru-RU" sz="2800" dirty="0" smtClean="0"/>
              <a:t>могут быть координаты</a:t>
            </a:r>
            <a:r>
              <a:rPr lang="en-US" sz="2800" dirty="0" smtClean="0"/>
              <a:t> x, y – </a:t>
            </a:r>
            <a:r>
              <a:rPr lang="ru-RU" sz="2800" dirty="0" smtClean="0"/>
              <a:t>куда нужно идти.</a:t>
            </a:r>
          </a:p>
          <a:p>
            <a:r>
              <a:rPr lang="ru-RU" sz="2800" dirty="0" smtClean="0"/>
              <a:t>В классе </a:t>
            </a:r>
            <a:r>
              <a:rPr lang="en-US" sz="2800" dirty="0" smtClean="0"/>
              <a:t>Console (</a:t>
            </a:r>
            <a:r>
              <a:rPr lang="ru-RU" sz="2800" dirty="0" smtClean="0"/>
              <a:t>консоль), </a:t>
            </a:r>
            <a:r>
              <a:rPr lang="en-US" sz="2800" dirty="0" smtClean="0"/>
              <a:t> </a:t>
            </a:r>
            <a:r>
              <a:rPr lang="ru-RU" sz="2800" dirty="0" smtClean="0"/>
              <a:t>есть метод </a:t>
            </a:r>
            <a:r>
              <a:rPr lang="en-US" sz="2800" dirty="0" smtClean="0"/>
              <a:t>Write</a:t>
            </a:r>
            <a:r>
              <a:rPr lang="ru-RU" sz="2800" dirty="0" smtClean="0"/>
              <a:t>, его параметром служит строка, которая будет выведена.</a:t>
            </a:r>
          </a:p>
          <a:p>
            <a:r>
              <a:rPr lang="ru-RU" sz="2800" dirty="0" smtClean="0"/>
              <a:t>У класса человек может быть метод, задающий значение поля Имя, это значение может быть передано через параметр метода.</a:t>
            </a:r>
          </a:p>
          <a:p>
            <a:r>
              <a:rPr lang="ru-RU" sz="2800" dirty="0" smtClean="0"/>
              <a:t>Если нужно сохранить какое то значение из класса в файле, ссылка на файл может быть передана как параметр.</a:t>
            </a:r>
          </a:p>
          <a:p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dirty="0" smtClean="0"/>
              <a:t>Список параметров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8457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Параметры, если они есть, объявляются через запятую, с указанием типа данных: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 )</a:t>
            </a:r>
          </a:p>
          <a:p>
            <a:pPr lvl="1">
              <a:buNone/>
            </a:pPr>
            <a:r>
              <a:rPr lang="en-US" dirty="0" smtClean="0"/>
              <a:t>double Sum ( double a, double b )</a:t>
            </a:r>
          </a:p>
          <a:p>
            <a:pPr lvl="1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SaveToFile</a:t>
            </a:r>
            <a:r>
              <a:rPr lang="en-US" dirty="0" smtClean="0"/>
              <a:t> ( File </a:t>
            </a:r>
            <a:r>
              <a:rPr lang="en-US" dirty="0" err="1" smtClean="0"/>
              <a:t>file</a:t>
            </a:r>
            <a:r>
              <a:rPr lang="en-US" dirty="0" smtClean="0"/>
              <a:t> )</a:t>
            </a:r>
          </a:p>
          <a:p>
            <a:r>
              <a:rPr lang="ru-RU" dirty="0" smtClean="0"/>
              <a:t>Основные типы данных рассмотрены выше</a:t>
            </a:r>
            <a:endParaRPr lang="ru-RU" dirty="0"/>
          </a:p>
          <a:p>
            <a:r>
              <a:rPr lang="ru-RU" dirty="0" smtClean="0"/>
              <a:t>При вызове функции, согласно этому списку передаются фактические значения, например: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Sum( 4, 10);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Sum( a, 15 );	//a</a:t>
            </a:r>
            <a:r>
              <a:rPr lang="ru-RU" dirty="0" smtClean="0"/>
              <a:t> – переменная типа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быть в теле метода?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ru-RU" dirty="0" smtClean="0"/>
              <a:t> Объявление переменных для промежуточных вычислений ( нужно сохранить какой то результат для дальнейшего использования )</a:t>
            </a:r>
          </a:p>
          <a:p>
            <a:r>
              <a:rPr lang="ru-RU" dirty="0" smtClean="0"/>
              <a:t>Инструкции, операторы, работающие с локальными переменными, переменными – параметрами, с переменными класса. Обращение к переменным идет по имени.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Объявления переменных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Могут быть объявлены при определении класса или внутри метода</a:t>
            </a:r>
          </a:p>
          <a:p>
            <a:r>
              <a:rPr lang="ru-RU" dirty="0" smtClean="0"/>
              <a:t>Примеры объявлений: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myString</a:t>
            </a:r>
            <a:r>
              <a:rPr lang="en-US" dirty="0" smtClean="0"/>
              <a:t> = “Hello”;</a:t>
            </a:r>
          </a:p>
          <a:p>
            <a:r>
              <a:rPr lang="ru-RU" dirty="0" smtClean="0"/>
              <a:t>Переменным могут быть присвоены только объекты соответствующих типов, если не существует преобразований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10;    //</a:t>
            </a:r>
            <a:r>
              <a:rPr lang="ru-RU" dirty="0" smtClean="0"/>
              <a:t>так можно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 = 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ru-RU" dirty="0" smtClean="0"/>
              <a:t>) </a:t>
            </a:r>
            <a:r>
              <a:rPr lang="en-US" dirty="0" smtClean="0"/>
              <a:t>1.5;   //</a:t>
            </a:r>
            <a:r>
              <a:rPr lang="ru-RU" dirty="0" smtClean="0"/>
              <a:t>и так можно (дробное число можно преобразовать в </a:t>
            </a:r>
            <a:r>
              <a:rPr lang="en-US" dirty="0" err="1" smtClean="0"/>
              <a:t>int</a:t>
            </a:r>
            <a:r>
              <a:rPr lang="en-US" dirty="0" smtClean="0"/>
              <a:t>)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 = “20”; //</a:t>
            </a:r>
            <a:r>
              <a:rPr lang="ru-RU" dirty="0" smtClean="0"/>
              <a:t>а так нет, т.к. </a:t>
            </a:r>
            <a:r>
              <a:rPr lang="en-US" dirty="0" smtClean="0"/>
              <a:t>“20” – </a:t>
            </a:r>
            <a:r>
              <a:rPr lang="ru-RU" dirty="0" smtClean="0"/>
              <a:t>строковый тип данных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userName</a:t>
            </a:r>
            <a:r>
              <a:rPr lang="en-US" dirty="0" smtClean="0"/>
              <a:t> = 10; //</a:t>
            </a:r>
            <a:r>
              <a:rPr lang="ru-RU" dirty="0" smtClean="0"/>
              <a:t>и снова нельзя, т.к. 10 – переменная типа </a:t>
            </a:r>
            <a:r>
              <a:rPr lang="en-US" dirty="0" err="1" smtClean="0"/>
              <a:t>int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string myString2 = new String ();	//</a:t>
            </a:r>
            <a:r>
              <a:rPr lang="ru-RU" dirty="0" smtClean="0"/>
              <a:t>создание объекта через </a:t>
            </a:r>
            <a:r>
              <a:rPr lang="en-US" dirty="0" smtClean="0"/>
              <a:t>new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algn="l"/>
            <a:r>
              <a:rPr lang="ru-RU" sz="3000" dirty="0" smtClean="0"/>
              <a:t>Задание 2.</a:t>
            </a:r>
            <a:r>
              <a:rPr lang="en-US" sz="3000" dirty="0" smtClean="0"/>
              <a:t>2</a:t>
            </a:r>
            <a:r>
              <a:rPr lang="ru-RU" sz="3000" dirty="0" smtClean="0"/>
              <a:t> Укажите допущенные ошибки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93304"/>
            <a:ext cx="9144000" cy="626469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err="1" smtClean="0"/>
              <a:t>clas</a:t>
            </a:r>
            <a:r>
              <a:rPr lang="en-US" sz="3400" dirty="0" smtClean="0"/>
              <a:t> Triangle</a:t>
            </a:r>
            <a:r>
              <a:rPr lang="ru-RU" sz="3400" dirty="0" smtClean="0"/>
              <a:t>!  </a:t>
            </a:r>
            <a:r>
              <a:rPr lang="en-US" sz="3400" dirty="0" smtClean="0"/>
              <a:t>//</a:t>
            </a:r>
            <a:r>
              <a:rPr lang="ru-RU" sz="3400" dirty="0" smtClean="0"/>
              <a:t>класс «треугольник»</a:t>
            </a:r>
            <a:endParaRPr lang="en-US" sz="3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400" dirty="0" smtClean="0"/>
              <a:t>	</a:t>
            </a:r>
            <a:r>
              <a:rPr lang="en-US" sz="3400" dirty="0" err="1" smtClean="0"/>
              <a:t>int</a:t>
            </a:r>
            <a:r>
              <a:rPr lang="en-US" sz="3400" dirty="0" smtClean="0"/>
              <a:t>  </a:t>
            </a:r>
            <a:r>
              <a:rPr lang="ru-RU" sz="3400" dirty="0" smtClean="0"/>
              <a:t>_</a:t>
            </a:r>
            <a:r>
              <a:rPr lang="en-US" sz="3400" dirty="0" smtClean="0"/>
              <a:t>a, _b, _c;	//</a:t>
            </a:r>
            <a:r>
              <a:rPr lang="ru-RU" sz="3400" dirty="0" smtClean="0"/>
              <a:t>стороны треугольника</a:t>
            </a:r>
            <a:endParaRPr lang="en-US" sz="3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public  </a:t>
            </a:r>
            <a:r>
              <a:rPr lang="en-US" sz="3400" dirty="0" err="1" smtClean="0"/>
              <a:t>bool</a:t>
            </a:r>
            <a:r>
              <a:rPr lang="en-US" sz="3400" dirty="0" smtClean="0"/>
              <a:t> </a:t>
            </a:r>
            <a:r>
              <a:rPr lang="ru-RU" sz="3400" dirty="0" smtClean="0"/>
              <a:t> </a:t>
            </a:r>
            <a:r>
              <a:rPr lang="en-US" sz="3400" dirty="0" err="1" smtClean="0"/>
              <a:t>IsValid</a:t>
            </a:r>
            <a:r>
              <a:rPr lang="en-US" sz="3400" dirty="0" smtClean="0"/>
              <a:t> ()	//</a:t>
            </a:r>
            <a:r>
              <a:rPr lang="ru-RU" sz="3400" dirty="0" smtClean="0"/>
              <a:t>стороны имеют допустимую длину?</a:t>
            </a:r>
            <a:endParaRPr lang="en-US" sz="3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{</a:t>
            </a:r>
            <a:endParaRPr lang="ru-RU" sz="3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400" dirty="0" smtClean="0"/>
              <a:t>                   </a:t>
            </a:r>
            <a:r>
              <a:rPr lang="en-US" sz="3400" dirty="0" err="1" smtClean="0"/>
              <a:t>int</a:t>
            </a:r>
            <a:r>
              <a:rPr lang="en-US" sz="3400" dirty="0" smtClean="0"/>
              <a:t> result = 0.5;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400" dirty="0" smtClean="0"/>
              <a:t>		</a:t>
            </a:r>
            <a:r>
              <a:rPr lang="en-US" sz="3400" dirty="0" smtClean="0"/>
              <a:t>if( _a + _b &lt;= _c || b + c &lt;= a || _a + _c &lt;= _b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		return 1;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	return false;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</a:t>
            </a:r>
            <a:r>
              <a:rPr lang="en-US" sz="3400" dirty="0" err="1" smtClean="0"/>
              <a:t>int</a:t>
            </a:r>
            <a:r>
              <a:rPr lang="en-US" sz="3400" dirty="0" smtClean="0"/>
              <a:t> </a:t>
            </a:r>
            <a:r>
              <a:rPr lang="en-US" sz="3400" dirty="0" err="1" smtClean="0"/>
              <a:t>GetPerimeter</a:t>
            </a:r>
            <a:r>
              <a:rPr lang="en-US" sz="3400" dirty="0" smtClean="0"/>
              <a:t>()	//</a:t>
            </a:r>
            <a:r>
              <a:rPr lang="ru-RU" sz="3400" dirty="0" smtClean="0"/>
              <a:t>расчет периметра</a:t>
            </a:r>
            <a:endParaRPr lang="en-US" sz="3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	</a:t>
            </a:r>
            <a:r>
              <a:rPr lang="en-US" sz="3400" dirty="0" err="1" smtClean="0"/>
              <a:t>int</a:t>
            </a:r>
            <a:r>
              <a:rPr lang="en-US" sz="3400" dirty="0" smtClean="0"/>
              <a:t> result = _a + _b + _c;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smtClean="0"/>
              <a:t>     string    </a:t>
            </a:r>
            <a:r>
              <a:rPr lang="en-US" sz="3400" dirty="0" err="1" smtClean="0"/>
              <a:t>GetName</a:t>
            </a:r>
            <a:r>
              <a:rPr lang="en-US" sz="3400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smtClean="0"/>
              <a:t>     {  </a:t>
            </a:r>
            <a:r>
              <a:rPr lang="ru-RU" sz="3400" dirty="0" smtClean="0"/>
              <a:t> </a:t>
            </a:r>
            <a:r>
              <a:rPr lang="en-US" sz="3400" dirty="0" smtClean="0"/>
              <a:t>return “</a:t>
            </a:r>
            <a:r>
              <a:rPr lang="ru-RU" sz="3400" dirty="0" smtClean="0"/>
              <a:t>Треугольник</a:t>
            </a:r>
            <a:r>
              <a:rPr lang="en-US" sz="3400" dirty="0" smtClean="0"/>
              <a:t>” </a:t>
            </a:r>
            <a:r>
              <a:rPr lang="ru-RU" sz="3400" dirty="0" smtClean="0"/>
              <a:t> </a:t>
            </a:r>
            <a:r>
              <a:rPr lang="en-US" sz="3400" dirty="0" smtClean="0"/>
              <a:t> }</a:t>
            </a:r>
            <a:endParaRPr lang="ru-RU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}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Определение </a:t>
            </a:r>
            <a:r>
              <a:rPr lang="ru-RU" altLang="ru-RU" dirty="0" smtClean="0"/>
              <a:t>класса</a:t>
            </a:r>
            <a:r>
              <a:rPr lang="en-US" altLang="ru-RU" dirty="0" smtClean="0"/>
              <a:t> </a:t>
            </a:r>
            <a:r>
              <a:rPr lang="ru-RU" altLang="ru-RU" dirty="0" smtClean="0"/>
              <a:t>с учетом переменных и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6612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ru-RU" dirty="0" smtClean="0"/>
              <a:t>мод. доступа</a:t>
            </a:r>
            <a:r>
              <a:rPr lang="en-US" dirty="0" smtClean="0"/>
              <a:t>] class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 smtClean="0"/>
              <a:t>переменные: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[</a:t>
            </a:r>
            <a:r>
              <a:rPr lang="ru-RU" dirty="0" smtClean="0"/>
              <a:t>мод. доступа</a:t>
            </a:r>
            <a:r>
              <a:rPr lang="en-US" dirty="0" smtClean="0"/>
              <a:t>] &lt;</a:t>
            </a:r>
            <a:r>
              <a:rPr lang="ru-RU" dirty="0" smtClean="0"/>
              <a:t>тип данных</a:t>
            </a:r>
            <a:r>
              <a:rPr lang="en-US" dirty="0" smtClean="0"/>
              <a:t>&gt; variable1;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...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</a:t>
            </a:r>
            <a:r>
              <a:rPr lang="ru-RU" dirty="0" smtClean="0"/>
              <a:t>мод. доступа</a:t>
            </a:r>
            <a:r>
              <a:rPr lang="en-US" dirty="0" smtClean="0"/>
              <a:t>] &lt;</a:t>
            </a:r>
            <a:r>
              <a:rPr lang="ru-RU" dirty="0" smtClean="0"/>
              <a:t>тип данных</a:t>
            </a:r>
            <a:r>
              <a:rPr lang="en-US" dirty="0" smtClean="0"/>
              <a:t>&gt;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smtClean="0"/>
              <a:t>// </a:t>
            </a:r>
            <a:r>
              <a:rPr lang="ru-RU" dirty="0" smtClean="0"/>
              <a:t>методы: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</a:t>
            </a:r>
            <a:r>
              <a:rPr lang="ru-RU" dirty="0" smtClean="0"/>
              <a:t>мод. доступа</a:t>
            </a:r>
            <a:r>
              <a:rPr lang="en-US" dirty="0" smtClean="0"/>
              <a:t>] &lt;return type&gt; Method1([</a:t>
            </a:r>
            <a:r>
              <a:rPr lang="en-US" dirty="0" err="1" smtClean="0"/>
              <a:t>parameter_list</a:t>
            </a:r>
            <a:r>
              <a:rPr lang="en-US" dirty="0" smtClean="0"/>
              <a:t>])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//</a:t>
            </a:r>
            <a:r>
              <a:rPr lang="ru-RU" dirty="0" smtClean="0"/>
              <a:t>тело метода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Принципы объектно-ориентированного программирования (ООП)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b="1" i="1" u="sng" dirty="0" smtClean="0"/>
              <a:t>Инкапсуляция</a:t>
            </a:r>
            <a:r>
              <a:rPr lang="ru-RU" dirty="0" smtClean="0"/>
              <a:t> – создание класса (объединение ДЭ и ФЭ), сокрытие деталей реализации.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dirty="0" smtClean="0"/>
              <a:t>Наследование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dirty="0" smtClean="0"/>
              <a:t>Полиморфизм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лабораторными: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ulearn.me</a:t>
            </a:r>
            <a:r>
              <a:rPr lang="en-US" dirty="0" smtClean="0"/>
              <a:t> -&gt; </a:t>
            </a:r>
            <a:r>
              <a:rPr lang="ru-RU" dirty="0" smtClean="0"/>
              <a:t>Основы программирования на примере C#. Часть 1</a:t>
            </a:r>
            <a:r>
              <a:rPr lang="en-US" dirty="0" smtClean="0"/>
              <a:t> -&gt; </a:t>
            </a:r>
            <a:r>
              <a:rPr lang="ru-RU" dirty="0" smtClean="0"/>
              <a:t>Ветвления и Циклы</a:t>
            </a:r>
          </a:p>
          <a:p>
            <a:r>
              <a:rPr lang="en-US" dirty="0" smtClean="0"/>
              <a:t>https://metanit.com/sharp/tutorial/</a:t>
            </a:r>
            <a:r>
              <a:rPr lang="ru-RU" dirty="0" smtClean="0"/>
              <a:t> </a:t>
            </a:r>
            <a:r>
              <a:rPr lang="en-US" dirty="0" smtClean="0"/>
              <a:t> : </a:t>
            </a:r>
            <a:r>
              <a:rPr lang="ru-RU" u="sng" dirty="0" smtClean="0"/>
              <a:t>Глава 2. Основы программирования на C#</a:t>
            </a:r>
            <a:r>
              <a:rPr lang="en-US" dirty="0" smtClean="0"/>
              <a:t> 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Вопросы по прошлой лекции? (Понятие класса, определение данных класса, модификатор доступа)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smtClean="0"/>
              <a:t>Задание 1.1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/>
          </a:bodyPr>
          <a:lstStyle/>
          <a:p>
            <a:r>
              <a:rPr lang="ru-RU" dirty="0" smtClean="0"/>
              <a:t>Написать классы  (без методов, только данные), реализующие следующие абстракции:</a:t>
            </a:r>
          </a:p>
          <a:p>
            <a:r>
              <a:rPr lang="ru-RU" dirty="0" smtClean="0"/>
              <a:t>Преподаватель, дисциплина</a:t>
            </a:r>
          </a:p>
          <a:p>
            <a:r>
              <a:rPr lang="ru-RU" dirty="0" smtClean="0"/>
              <a:t>В классе описать требуемый набор переменных (не менее 5).</a:t>
            </a:r>
          </a:p>
          <a:p>
            <a:r>
              <a:rPr lang="ru-RU" dirty="0" smtClean="0"/>
              <a:t>Переменные должны отражать сущность абстракции применительно к области образования</a:t>
            </a:r>
            <a:r>
              <a:rPr lang="en-US" dirty="0" smtClean="0"/>
              <a:t>/</a:t>
            </a:r>
            <a:r>
              <a:rPr lang="ru-RU" dirty="0" smtClean="0"/>
              <a:t>университетским системам учета.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Определение действий класса. Методы класса.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ru-RU" dirty="0" smtClean="0"/>
              <a:t>Кроме данных классы содержат также и функции для работы с этими данными, эти функции называются методами. </a:t>
            </a:r>
          </a:p>
          <a:p>
            <a:r>
              <a:rPr lang="ru-RU" dirty="0" smtClean="0"/>
              <a:t>Если программа – решение какой то задачи, записанно</a:t>
            </a:r>
            <a:r>
              <a:rPr lang="ru-RU" dirty="0"/>
              <a:t>е</a:t>
            </a:r>
            <a:r>
              <a:rPr lang="ru-RU" dirty="0" smtClean="0"/>
              <a:t> на языках программирования, то метод или функция – часть этого решения, подпрограмма.</a:t>
            </a:r>
          </a:p>
          <a:p>
            <a:r>
              <a:rPr lang="ru-RU" dirty="0" smtClean="0"/>
              <a:t>Грубо говоря, метод - сгруппированный набор действий</a:t>
            </a:r>
            <a:r>
              <a:rPr lang="en-US" dirty="0" smtClean="0"/>
              <a:t>/</a:t>
            </a:r>
            <a:r>
              <a:rPr lang="ru-RU" dirty="0" smtClean="0"/>
              <a:t>инструкций</a:t>
            </a:r>
            <a:r>
              <a:rPr lang="en-US" dirty="0" smtClean="0"/>
              <a:t>/</a:t>
            </a:r>
            <a:r>
              <a:rPr lang="ru-RU" dirty="0" smtClean="0"/>
              <a:t>операторов с присвоенными именем (идентификатором)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Определение действий класса. Методы класса.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Синтаксис объявления метода</a:t>
            </a:r>
            <a:r>
              <a:rPr lang="en-US" dirty="0" smtClean="0"/>
              <a:t> *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ru-RU" dirty="0" smtClean="0"/>
              <a:t>мод. доступа</a:t>
            </a:r>
            <a:r>
              <a:rPr lang="en-US" dirty="0" smtClean="0"/>
              <a:t>] return</a:t>
            </a:r>
            <a:r>
              <a:rPr lang="ru-RU" dirty="0" smtClean="0"/>
              <a:t>_</a:t>
            </a:r>
            <a:r>
              <a:rPr lang="en-US" dirty="0" smtClean="0"/>
              <a:t>type</a:t>
            </a:r>
            <a:r>
              <a:rPr lang="ru-RU" dirty="0" smtClean="0"/>
              <a:t> </a:t>
            </a:r>
            <a:r>
              <a:rPr lang="en-US" dirty="0" err="1" smtClean="0"/>
              <a:t>MethodName</a:t>
            </a:r>
            <a:r>
              <a:rPr lang="en-US" dirty="0" smtClean="0"/>
              <a:t>(</a:t>
            </a:r>
            <a:r>
              <a:rPr lang="ru-RU" dirty="0" smtClean="0"/>
              <a:t>   </a:t>
            </a:r>
            <a:r>
              <a:rPr lang="en-US" dirty="0" smtClean="0"/>
              <a:t>[</a:t>
            </a:r>
            <a:r>
              <a:rPr lang="en-US" dirty="0" err="1" smtClean="0"/>
              <a:t>parameter_list</a:t>
            </a:r>
            <a:r>
              <a:rPr lang="en-US" dirty="0" smtClean="0"/>
              <a:t>]</a:t>
            </a:r>
            <a:r>
              <a:rPr lang="ru-RU" dirty="0" smtClean="0"/>
              <a:t>   </a:t>
            </a:r>
            <a:r>
              <a:rPr lang="en-US" dirty="0" smtClean="0"/>
              <a:t>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ru-RU" dirty="0" smtClean="0"/>
              <a:t>	</a:t>
            </a:r>
            <a:r>
              <a:rPr lang="en-US" dirty="0" smtClean="0"/>
              <a:t>//</a:t>
            </a:r>
            <a:r>
              <a:rPr lang="ru-RU" dirty="0" smtClean="0"/>
              <a:t>тело метода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 }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ru-RU" dirty="0" smtClean="0"/>
              <a:t>мод. доступа</a:t>
            </a:r>
            <a:r>
              <a:rPr lang="en-US" dirty="0" smtClean="0"/>
              <a:t>] </a:t>
            </a:r>
            <a:r>
              <a:rPr lang="ru-RU" dirty="0" smtClean="0"/>
              <a:t>задает видимость метода</a:t>
            </a:r>
          </a:p>
          <a:p>
            <a:r>
              <a:rPr lang="ru-RU" dirty="0" smtClean="0"/>
              <a:t>Примеры объявлений</a:t>
            </a:r>
            <a:r>
              <a:rPr lang="en-US" dirty="0" smtClean="0"/>
              <a:t>*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smtClean="0"/>
              <a:t>	private void </a:t>
            </a:r>
            <a:r>
              <a:rPr lang="en-US" dirty="0" err="1" smtClean="0"/>
              <a:t>ShowInfo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smtClean="0"/>
              <a:t>	public double </a:t>
            </a:r>
            <a:r>
              <a:rPr lang="en-US" dirty="0" err="1" smtClean="0"/>
              <a:t>CalculateSinus</a:t>
            </a:r>
            <a:r>
              <a:rPr lang="en-US" dirty="0" smtClean="0"/>
              <a:t>( double angle</a:t>
            </a:r>
            <a:r>
              <a:rPr lang="ru-RU" dirty="0" smtClean="0"/>
              <a:t>, </a:t>
            </a:r>
            <a:r>
              <a:rPr lang="en-US" dirty="0" smtClean="0"/>
              <a:t>double e ); 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[ ] </a:t>
            </a:r>
            <a:r>
              <a:rPr lang="ru-RU" dirty="0" smtClean="0"/>
              <a:t>в синтаксисе означают, что это значение может отсутствовать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MethodName</a:t>
            </a:r>
            <a:r>
              <a:rPr lang="ru-RU" dirty="0" smtClean="0"/>
              <a:t>  </a:t>
            </a:r>
            <a:r>
              <a:rPr lang="en-US" dirty="0" smtClean="0"/>
              <a:t>– </a:t>
            </a:r>
            <a:r>
              <a:rPr lang="ru-RU" dirty="0" smtClean="0"/>
              <a:t>имя метода, правила именование те же, что для переменных.</a:t>
            </a:r>
          </a:p>
          <a:p>
            <a:pPr>
              <a:buNone/>
            </a:pPr>
            <a:r>
              <a:rPr lang="en-US" dirty="0" smtClean="0"/>
              <a:t>** </a:t>
            </a:r>
            <a:r>
              <a:rPr lang="ru-RU" dirty="0" smtClean="0"/>
              <a:t>методы, так же, как и данные, объявляются  внутри класса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&lt;return type&gt;</a:t>
            </a:r>
            <a:r>
              <a:rPr lang="ru-RU" dirty="0" smtClean="0"/>
              <a:t> задает возвращаемое значение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Если функция генерирует какое</a:t>
            </a:r>
            <a:r>
              <a:rPr lang="en-US" dirty="0" smtClean="0"/>
              <a:t>-</a:t>
            </a:r>
            <a:r>
              <a:rPr lang="ru-RU" dirty="0" smtClean="0"/>
              <a:t>то содержимое, какой</a:t>
            </a:r>
            <a:r>
              <a:rPr lang="en-US" dirty="0" smtClean="0"/>
              <a:t>-</a:t>
            </a:r>
            <a:r>
              <a:rPr lang="ru-RU" dirty="0" smtClean="0"/>
              <a:t>то объект,</a:t>
            </a:r>
            <a:r>
              <a:rPr lang="en-US" dirty="0" smtClean="0"/>
              <a:t> </a:t>
            </a:r>
            <a:r>
              <a:rPr lang="ru-RU" dirty="0" smtClean="0"/>
              <a:t>который </a:t>
            </a:r>
            <a:r>
              <a:rPr lang="ru-RU" b="1" i="1" u="sng" dirty="0" smtClean="0"/>
              <a:t>можно сохранить в другой переменной</a:t>
            </a:r>
            <a:r>
              <a:rPr lang="ru-RU" dirty="0" smtClean="0"/>
              <a:t>, то указывается тип этого объекта, например, для мат. функций (</a:t>
            </a:r>
            <a:r>
              <a:rPr lang="en-US" dirty="0" smtClean="0"/>
              <a:t>sin, cos, sum)</a:t>
            </a:r>
            <a:r>
              <a:rPr lang="ru-RU" dirty="0" smtClean="0"/>
              <a:t> – </a:t>
            </a:r>
            <a:r>
              <a:rPr lang="en-US" dirty="0" smtClean="0"/>
              <a:t>double, </a:t>
            </a:r>
            <a:r>
              <a:rPr lang="ru-RU" dirty="0" smtClean="0"/>
              <a:t>для работы со строками – </a:t>
            </a:r>
            <a:r>
              <a:rPr lang="en-US" dirty="0" smtClean="0"/>
              <a:t>String. </a:t>
            </a:r>
            <a:endParaRPr lang="ru-RU" dirty="0" smtClean="0"/>
          </a:p>
          <a:p>
            <a:r>
              <a:rPr lang="ru-RU" dirty="0" smtClean="0"/>
              <a:t>Кроме того, необходимо использовать оператор </a:t>
            </a:r>
            <a:r>
              <a:rPr lang="en-US" dirty="0" smtClean="0"/>
              <a:t>return </a:t>
            </a:r>
            <a:r>
              <a:rPr lang="ru-RU" dirty="0" smtClean="0"/>
              <a:t>для возврата результата вызывающей стороне. Например так:</a:t>
            </a:r>
            <a:endParaRPr lang="en-US" dirty="0" smtClean="0"/>
          </a:p>
          <a:p>
            <a:endParaRPr lang="ru-RU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“Hello, World!”;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  a * b;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sum;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Если функция не производит никаких новых данных, которые нужны вызывающему коду, а только обрабатывает существующий объект, работает с глобальными объектами  или изменяет другие объекты, то в качестве </a:t>
            </a:r>
            <a:r>
              <a:rPr lang="en-US" dirty="0" smtClean="0"/>
              <a:t>return</a:t>
            </a:r>
            <a:r>
              <a:rPr lang="ru-RU" dirty="0" smtClean="0"/>
              <a:t>_</a:t>
            </a:r>
            <a:r>
              <a:rPr lang="en-US" dirty="0" smtClean="0"/>
              <a:t>type</a:t>
            </a:r>
            <a:r>
              <a:rPr lang="ru-RU" dirty="0" smtClean="0"/>
              <a:t> указывается</a:t>
            </a:r>
            <a:r>
              <a:rPr lang="en-US" dirty="0" smtClean="0"/>
              <a:t> void: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SayHello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(“Hello, World!!!”);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>
            <a:noAutofit/>
          </a:bodyPr>
          <a:lstStyle/>
          <a:p>
            <a:pPr algn="l"/>
            <a:r>
              <a:rPr lang="ru-RU" sz="3000" dirty="0" smtClean="0"/>
              <a:t>Задание 2.1 Определить тип возвращаемого значения для следующих функций и указать почему. Саму функцию писать не нужно.  (4 минуты)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4857403"/>
          </a:xfrm>
        </p:spPr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ru-RU" dirty="0" smtClean="0"/>
              <a:t>Функция, подсчитывающая возраст человека на основе текущей даты и даты рождения;</a:t>
            </a:r>
          </a:p>
          <a:p>
            <a:pPr marL="571500" indent="-514350">
              <a:buFont typeface="+mj-lt"/>
              <a:buAutoNum type="arabicPeriod"/>
            </a:pPr>
            <a:r>
              <a:rPr lang="ru-RU" dirty="0" smtClean="0"/>
              <a:t>Функция, сохраняющая в файле данные класса;</a:t>
            </a:r>
          </a:p>
          <a:p>
            <a:pPr marL="571500" indent="-514350">
              <a:buFont typeface="+mj-lt"/>
              <a:buAutoNum type="arabicPeriod"/>
            </a:pPr>
            <a:r>
              <a:rPr lang="ru-RU" dirty="0" smtClean="0"/>
              <a:t>Функция, выполняющая объединение двух строк (например, было 2 строки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Иванов </a:t>
            </a:r>
            <a:r>
              <a:rPr lang="en-US" dirty="0" smtClean="0"/>
              <a:t>“</a:t>
            </a:r>
            <a:r>
              <a:rPr lang="ru-RU" dirty="0" smtClean="0"/>
              <a:t> и </a:t>
            </a:r>
            <a:r>
              <a:rPr lang="en-US" dirty="0" smtClean="0"/>
              <a:t>“</a:t>
            </a:r>
            <a:r>
              <a:rPr lang="ru-RU" dirty="0" smtClean="0"/>
              <a:t>хороший человек</a:t>
            </a:r>
            <a:r>
              <a:rPr lang="en-US" dirty="0" smtClean="0"/>
              <a:t>”</a:t>
            </a:r>
            <a:r>
              <a:rPr lang="ru-RU" dirty="0" smtClean="0"/>
              <a:t>, станет </a:t>
            </a:r>
            <a:r>
              <a:rPr lang="en-US" dirty="0" smtClean="0"/>
              <a:t>“</a:t>
            </a:r>
            <a:r>
              <a:rPr lang="ru-RU" dirty="0" smtClean="0"/>
              <a:t>Иванов хороший человек</a:t>
            </a:r>
            <a:r>
              <a:rPr lang="en-US" dirty="0" smtClean="0"/>
              <a:t>”</a:t>
            </a:r>
            <a:r>
              <a:rPr lang="ru-RU" dirty="0" smtClean="0"/>
              <a:t>;</a:t>
            </a:r>
          </a:p>
          <a:p>
            <a:pPr marL="571500" indent="-514350">
              <a:buFont typeface="+mj-lt"/>
              <a:buAutoNum type="arabicPeriod"/>
            </a:pPr>
            <a:r>
              <a:rPr lang="ru-RU" dirty="0" smtClean="0"/>
              <a:t>Функция, проверяющая, является ли треугольник равносторонним;</a:t>
            </a:r>
          </a:p>
          <a:p>
            <a:pPr marL="571500" indent="-514350">
              <a:buFont typeface="+mj-lt"/>
              <a:buAutoNum type="arabicPeriod"/>
            </a:pPr>
            <a:r>
              <a:rPr lang="ru-RU" dirty="0" smtClean="0"/>
              <a:t>Метод, рассчитывающий значение площади окружности.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668</Words>
  <Application>Microsoft Office PowerPoint</Application>
  <PresentationFormat>Экран 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Лекция 2</vt:lpstr>
      <vt:lpstr>Перед лабораторными:</vt:lpstr>
      <vt:lpstr>Слайд 3</vt:lpstr>
      <vt:lpstr>Задание 1.1</vt:lpstr>
      <vt:lpstr>Определение действий класса. Методы класса.</vt:lpstr>
      <vt:lpstr>Определение действий класса. Методы класса.</vt:lpstr>
      <vt:lpstr>Методы</vt:lpstr>
      <vt:lpstr>Методы</vt:lpstr>
      <vt:lpstr>Задание 2.1 Определить тип возвращаемого значения для следующих функций и указать почему. Саму функцию писать не нужно.  (4 минуты)</vt:lpstr>
      <vt:lpstr>Методы. Примеры объявления.</vt:lpstr>
      <vt:lpstr>Список параметров</vt:lpstr>
      <vt:lpstr>Список параметров</vt:lpstr>
      <vt:lpstr>Что может быть в теле метода?</vt:lpstr>
      <vt:lpstr>Объявления переменных</vt:lpstr>
      <vt:lpstr>Задание 2.2 Укажите допущенные ошибки</vt:lpstr>
      <vt:lpstr>Определение класса с учетом переменных и методов</vt:lpstr>
      <vt:lpstr>Принципы объектно-ориентированного программирования (ООП)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BlokIN</dc:creator>
  <cp:lastModifiedBy>BlokIN</cp:lastModifiedBy>
  <cp:revision>73</cp:revision>
  <dcterms:created xsi:type="dcterms:W3CDTF">2017-09-04T16:27:55Z</dcterms:created>
  <dcterms:modified xsi:type="dcterms:W3CDTF">2017-09-06T17:01:20Z</dcterms:modified>
</cp:coreProperties>
</file>