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81" r:id="rId12"/>
    <p:sldId id="273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09.09.2017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09.09.2017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09.09.2017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Лекция </a:t>
            </a:r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211960" y="4653136"/>
            <a:ext cx="4744616" cy="1752600"/>
          </a:xfrm>
        </p:spPr>
        <p:txBody>
          <a:bodyPr/>
          <a:lstStyle/>
          <a:p>
            <a:pPr algn="l"/>
            <a:r>
              <a:rPr lang="ru-RU" dirty="0" smtClean="0"/>
              <a:t>Блок Иван Николаевич</a:t>
            </a:r>
            <a:endParaRPr lang="en-US" dirty="0" smtClean="0"/>
          </a:p>
          <a:p>
            <a:pPr algn="l"/>
            <a:r>
              <a:rPr lang="en-US" dirty="0" smtClean="0"/>
              <a:t>sibupk.blok@gmail.com</a:t>
            </a:r>
            <a:endParaRPr lang="en-US" dirty="0"/>
          </a:p>
          <a:p>
            <a:pPr algn="l"/>
            <a:r>
              <a:rPr lang="en-US" dirty="0" smtClean="0"/>
              <a:t>VK :    blockin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D2C4-42E0-4E06-B36C-6CBFE116E881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2267744" cy="62068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764704"/>
            <a:ext cx="3995936" cy="6093296"/>
          </a:xfrm>
        </p:spPr>
        <p:txBody>
          <a:bodyPr>
            <a:normAutofit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2400" dirty="0" err="1" smtClean="0">
                <a:cs typeface="Arial" pitchFamily="34" charset="0"/>
              </a:rPr>
              <a:t>class</a:t>
            </a:r>
            <a:r>
              <a:rPr lang="ru-RU" sz="1800" dirty="0" smtClean="0">
                <a:cs typeface="Arial" pitchFamily="34" charset="0"/>
              </a:rPr>
              <a:t> </a:t>
            </a:r>
            <a:r>
              <a:rPr lang="ru-RU" sz="2400" dirty="0" err="1" smtClean="0">
                <a:cs typeface="Arial" pitchFamily="34" charset="0"/>
              </a:rPr>
              <a:t>Person</a:t>
            </a:r>
            <a:endParaRPr lang="ru-RU" sz="1800" dirty="0" smtClean="0"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2400" dirty="0" smtClean="0">
                <a:cs typeface="Arial" pitchFamily="34" charset="0"/>
              </a:rPr>
              <a:t>{</a:t>
            </a:r>
            <a:endParaRPr lang="ru-RU" sz="1800" dirty="0" smtClean="0"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2400" dirty="0" smtClean="0">
                <a:cs typeface="Arial" pitchFamily="34" charset="0"/>
              </a:rPr>
              <a:t>    </a:t>
            </a:r>
            <a:r>
              <a:rPr lang="en-US" sz="2400" dirty="0" smtClean="0">
                <a:cs typeface="Arial" pitchFamily="34" charset="0"/>
              </a:rPr>
              <a:t>protected </a:t>
            </a:r>
            <a:r>
              <a:rPr lang="ru-RU" sz="2400" dirty="0" err="1" smtClean="0">
                <a:cs typeface="Arial" pitchFamily="34" charset="0"/>
              </a:rPr>
              <a:t>string</a:t>
            </a:r>
            <a:r>
              <a:rPr lang="ru-RU" sz="1800" dirty="0" smtClean="0">
                <a:cs typeface="Arial" pitchFamily="34" charset="0"/>
              </a:rPr>
              <a:t> </a:t>
            </a:r>
            <a:r>
              <a:rPr lang="ru-RU" sz="2400" dirty="0" err="1" smtClean="0">
                <a:cs typeface="Arial" pitchFamily="34" charset="0"/>
              </a:rPr>
              <a:t>_firstName</a:t>
            </a:r>
            <a:r>
              <a:rPr lang="ru-RU" sz="2400" dirty="0" smtClean="0">
                <a:cs typeface="Arial" pitchFamily="34" charset="0"/>
              </a:rPr>
              <a:t>;</a:t>
            </a:r>
            <a:endParaRPr lang="ru-RU" sz="1800" dirty="0" smtClean="0"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2400" dirty="0" smtClean="0">
                <a:cs typeface="Arial" pitchFamily="34" charset="0"/>
              </a:rPr>
              <a:t>    </a:t>
            </a:r>
            <a:r>
              <a:rPr lang="en-US" sz="2400" dirty="0" smtClean="0">
                <a:cs typeface="Arial" pitchFamily="34" charset="0"/>
              </a:rPr>
              <a:t>protected </a:t>
            </a:r>
            <a:r>
              <a:rPr lang="ru-RU" sz="2400" dirty="0" err="1" smtClean="0">
                <a:cs typeface="Arial" pitchFamily="34" charset="0"/>
              </a:rPr>
              <a:t>string</a:t>
            </a:r>
            <a:r>
              <a:rPr lang="ru-RU" sz="1800" dirty="0" smtClean="0">
                <a:cs typeface="Arial" pitchFamily="34" charset="0"/>
              </a:rPr>
              <a:t> </a:t>
            </a:r>
            <a:r>
              <a:rPr lang="ru-RU" sz="2400" dirty="0" err="1" smtClean="0">
                <a:cs typeface="Arial" pitchFamily="34" charset="0"/>
              </a:rPr>
              <a:t>_lastName</a:t>
            </a:r>
            <a:r>
              <a:rPr lang="ru-RU" sz="2400" dirty="0" smtClean="0">
                <a:cs typeface="Arial" pitchFamily="34" charset="0"/>
              </a:rPr>
              <a:t>;</a:t>
            </a:r>
            <a:r>
              <a:rPr lang="ru-RU" sz="1800" dirty="0" smtClean="0">
                <a:cs typeface="Arial" pitchFamily="34" charset="0"/>
              </a:rPr>
              <a:t>     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2400" dirty="0" smtClean="0">
                <a:cs typeface="Arial" pitchFamily="34" charset="0"/>
              </a:rPr>
              <a:t>    </a:t>
            </a:r>
            <a:r>
              <a:rPr lang="ru-RU" sz="1800" dirty="0" smtClean="0">
                <a:cs typeface="Arial" pitchFamily="34" charset="0"/>
              </a:rPr>
              <a:t> </a:t>
            </a:r>
            <a:endParaRPr lang="ru-RU" sz="4800" dirty="0" smtClean="0"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2400" dirty="0" smtClean="0">
                <a:cs typeface="Arial" pitchFamily="34" charset="0"/>
              </a:rPr>
              <a:t>    </a:t>
            </a:r>
            <a:r>
              <a:rPr lang="ru-RU" sz="2400" dirty="0" err="1" smtClean="0">
                <a:cs typeface="Arial" pitchFamily="34" charset="0"/>
              </a:rPr>
              <a:t>public</a:t>
            </a:r>
            <a:r>
              <a:rPr lang="ru-RU" sz="1800" dirty="0" smtClean="0">
                <a:cs typeface="Arial" pitchFamily="34" charset="0"/>
              </a:rPr>
              <a:t> </a:t>
            </a:r>
            <a:r>
              <a:rPr lang="ru-RU" sz="2400" dirty="0" err="1" smtClean="0">
                <a:cs typeface="Arial" pitchFamily="34" charset="0"/>
              </a:rPr>
              <a:t>void</a:t>
            </a:r>
            <a:r>
              <a:rPr lang="ru-RU" sz="1800" dirty="0" smtClean="0">
                <a:cs typeface="Arial" pitchFamily="34" charset="0"/>
              </a:rPr>
              <a:t> </a:t>
            </a:r>
            <a:r>
              <a:rPr lang="ru-RU" sz="2400" dirty="0" err="1" smtClean="0">
                <a:cs typeface="Arial" pitchFamily="34" charset="0"/>
              </a:rPr>
              <a:t>Display</a:t>
            </a:r>
            <a:r>
              <a:rPr lang="ru-RU" sz="2400" dirty="0" smtClean="0">
                <a:cs typeface="Arial" pitchFamily="34" charset="0"/>
              </a:rPr>
              <a:t>()</a:t>
            </a:r>
            <a:endParaRPr lang="ru-RU" sz="1800" dirty="0" smtClean="0"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2400" dirty="0" smtClean="0">
                <a:cs typeface="Arial" pitchFamily="34" charset="0"/>
              </a:rPr>
              <a:t>    {</a:t>
            </a:r>
            <a:endParaRPr lang="ru-RU" sz="1800" dirty="0" smtClean="0"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2400" dirty="0" smtClean="0">
                <a:cs typeface="Arial" pitchFamily="34" charset="0"/>
              </a:rPr>
              <a:t>       </a:t>
            </a:r>
            <a:r>
              <a:rPr lang="ru-RU" sz="2400" dirty="0" err="1" smtClean="0">
                <a:cs typeface="Arial" pitchFamily="34" charset="0"/>
              </a:rPr>
              <a:t>Console.Write</a:t>
            </a:r>
            <a:r>
              <a:rPr lang="ru-RU" sz="2400" dirty="0" smtClean="0">
                <a:cs typeface="Arial" pitchFamily="34" charset="0"/>
              </a:rPr>
              <a:t> (_</a:t>
            </a:r>
            <a:r>
              <a:rPr lang="en-US" sz="2400" dirty="0" smtClean="0">
                <a:cs typeface="Arial" pitchFamily="34" charset="0"/>
              </a:rPr>
              <a:t>f</a:t>
            </a:r>
            <a:r>
              <a:rPr lang="ru-RU" sz="2400" dirty="0" err="1" smtClean="0">
                <a:cs typeface="Arial" pitchFamily="34" charset="0"/>
              </a:rPr>
              <a:t>irstName</a:t>
            </a:r>
            <a:r>
              <a:rPr lang="ru-RU" sz="2400" dirty="0" smtClean="0">
                <a:cs typeface="Arial" pitchFamily="34" charset="0"/>
              </a:rPr>
              <a:t> + " "</a:t>
            </a:r>
            <a:r>
              <a:rPr lang="ru-RU" sz="1800" dirty="0" smtClean="0">
                <a:cs typeface="Arial" pitchFamily="34" charset="0"/>
              </a:rPr>
              <a:t> </a:t>
            </a:r>
            <a:r>
              <a:rPr lang="ru-RU" sz="2400" dirty="0" smtClean="0">
                <a:cs typeface="Arial" pitchFamily="34" charset="0"/>
              </a:rPr>
              <a:t>+ </a:t>
            </a:r>
            <a:r>
              <a:rPr lang="en-US" sz="2400" dirty="0" smtClean="0">
                <a:cs typeface="Arial" pitchFamily="34" charset="0"/>
              </a:rPr>
              <a:t>_l</a:t>
            </a:r>
            <a:r>
              <a:rPr lang="ru-RU" sz="2400" dirty="0" err="1" smtClean="0">
                <a:cs typeface="Arial" pitchFamily="34" charset="0"/>
              </a:rPr>
              <a:t>astName</a:t>
            </a:r>
            <a:r>
              <a:rPr lang="ru-RU" sz="2400" dirty="0" smtClean="0">
                <a:cs typeface="Arial" pitchFamily="34" charset="0"/>
              </a:rPr>
              <a:t>)  ;</a:t>
            </a:r>
            <a:endParaRPr lang="ru-RU" sz="1800" dirty="0" smtClean="0"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2400" dirty="0" smtClean="0">
                <a:cs typeface="Arial" pitchFamily="34" charset="0"/>
              </a:rPr>
              <a:t>    }</a:t>
            </a:r>
            <a:endParaRPr lang="ru-RU" sz="1800" dirty="0" smtClean="0"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2400" dirty="0" smtClean="0">
                <a:cs typeface="Arial" pitchFamily="34" charset="0"/>
              </a:rPr>
              <a:t>}</a:t>
            </a:r>
            <a:endParaRPr lang="ru-RU" sz="4800" dirty="0" smtClean="0">
              <a:cs typeface="Arial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9D9E-8475-4C3D-B07C-FDD1702DB06B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4283968" y="0"/>
            <a:ext cx="4860032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 smtClean="0"/>
              <a:t>class Student : Person</a:t>
            </a:r>
          </a:p>
          <a:p>
            <a:pPr>
              <a:buNone/>
            </a:pPr>
            <a:r>
              <a:rPr lang="en-US" sz="2400" dirty="0" smtClean="0"/>
              <a:t>{</a:t>
            </a:r>
          </a:p>
          <a:p>
            <a:pPr>
              <a:buNone/>
            </a:pPr>
            <a:r>
              <a:rPr lang="en-US" sz="2400" dirty="0" smtClean="0"/>
              <a:t>     string _university;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cs typeface="Arial" pitchFamily="34" charset="0"/>
              </a:rPr>
              <a:t>     </a:t>
            </a:r>
            <a:r>
              <a:rPr lang="ru-RU" sz="2400" dirty="0" err="1" smtClean="0">
                <a:cs typeface="Arial" pitchFamily="34" charset="0"/>
              </a:rPr>
              <a:t>public</a:t>
            </a:r>
            <a:r>
              <a:rPr lang="ru-RU" dirty="0" smtClean="0">
                <a:cs typeface="Arial" pitchFamily="34" charset="0"/>
              </a:rPr>
              <a:t> </a:t>
            </a:r>
            <a:r>
              <a:rPr lang="ru-RU" sz="2400" dirty="0" err="1" smtClean="0">
                <a:cs typeface="Arial" pitchFamily="34" charset="0"/>
              </a:rPr>
              <a:t>void</a:t>
            </a:r>
            <a:r>
              <a:rPr lang="ru-RU" dirty="0" smtClean="0">
                <a:cs typeface="Arial" pitchFamily="34" charset="0"/>
              </a:rPr>
              <a:t> </a:t>
            </a:r>
            <a:r>
              <a:rPr lang="ru-RU" sz="2400" dirty="0" err="1" smtClean="0">
                <a:cs typeface="Arial" pitchFamily="34" charset="0"/>
              </a:rPr>
              <a:t>Display</a:t>
            </a:r>
            <a:r>
              <a:rPr lang="ru-RU" sz="2400" dirty="0" smtClean="0">
                <a:cs typeface="Arial" pitchFamily="34" charset="0"/>
              </a:rPr>
              <a:t>()</a:t>
            </a:r>
            <a:endParaRPr lang="ru-RU" dirty="0" smtClean="0"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400" dirty="0" smtClean="0">
                <a:cs typeface="Arial" pitchFamily="34" charset="0"/>
              </a:rPr>
              <a:t>    </a:t>
            </a:r>
            <a:r>
              <a:rPr lang="en-US" sz="2400" dirty="0" smtClean="0">
                <a:cs typeface="Arial" pitchFamily="34" charset="0"/>
              </a:rPr>
              <a:t>  </a:t>
            </a:r>
            <a:r>
              <a:rPr lang="ru-RU" sz="2400" dirty="0" smtClean="0">
                <a:cs typeface="Arial" pitchFamily="34" charset="0"/>
              </a:rPr>
              <a:t>{</a:t>
            </a:r>
            <a:endParaRPr lang="ru-RU" dirty="0" smtClean="0"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400" dirty="0" smtClean="0">
                <a:cs typeface="Arial" pitchFamily="34" charset="0"/>
              </a:rPr>
              <a:t>      </a:t>
            </a:r>
            <a:r>
              <a:rPr lang="en-US" sz="2400" dirty="0" smtClean="0">
                <a:cs typeface="Arial" pitchFamily="34" charset="0"/>
              </a:rPr>
              <a:t>   </a:t>
            </a:r>
            <a:r>
              <a:rPr lang="ru-RU" sz="2400" dirty="0" smtClean="0">
                <a:cs typeface="Arial" pitchFamily="34" charset="0"/>
              </a:rPr>
              <a:t>  </a:t>
            </a:r>
            <a:r>
              <a:rPr lang="ru-RU" sz="2400" dirty="0" err="1" smtClean="0">
                <a:cs typeface="Arial" pitchFamily="34" charset="0"/>
              </a:rPr>
              <a:t>Console.Write</a:t>
            </a:r>
            <a:r>
              <a:rPr lang="ru-RU" sz="2400" dirty="0" smtClean="0">
                <a:cs typeface="Arial" pitchFamily="34" charset="0"/>
              </a:rPr>
              <a:t> (</a:t>
            </a:r>
            <a:r>
              <a:rPr lang="en-US" sz="2400" dirty="0" smtClean="0">
                <a:cs typeface="Arial" pitchFamily="34" charset="0"/>
              </a:rPr>
              <a:t>_f</a:t>
            </a:r>
            <a:r>
              <a:rPr lang="ru-RU" sz="2400" dirty="0" err="1" smtClean="0">
                <a:cs typeface="Arial" pitchFamily="34" charset="0"/>
              </a:rPr>
              <a:t>irstName</a:t>
            </a:r>
            <a:r>
              <a:rPr lang="ru-RU" sz="2400" dirty="0" smtClean="0">
                <a:cs typeface="Arial" pitchFamily="34" charset="0"/>
              </a:rPr>
              <a:t> + " "</a:t>
            </a:r>
            <a:r>
              <a:rPr lang="ru-RU" dirty="0" smtClean="0">
                <a:cs typeface="Arial" pitchFamily="34" charset="0"/>
              </a:rPr>
              <a:t> </a:t>
            </a:r>
            <a:r>
              <a:rPr lang="ru-RU" sz="2400" dirty="0" smtClean="0">
                <a:cs typeface="Arial" pitchFamily="34" charset="0"/>
              </a:rPr>
              <a:t>+ </a:t>
            </a:r>
            <a:r>
              <a:rPr lang="en-US" sz="2400" dirty="0" smtClean="0">
                <a:cs typeface="Arial" pitchFamily="34" charset="0"/>
              </a:rPr>
              <a:t>           _l</a:t>
            </a:r>
            <a:r>
              <a:rPr lang="ru-RU" sz="2400" dirty="0" err="1" smtClean="0">
                <a:cs typeface="Arial" pitchFamily="34" charset="0"/>
              </a:rPr>
              <a:t>astName</a:t>
            </a:r>
            <a:r>
              <a:rPr lang="en-US" sz="2400" dirty="0" smtClean="0">
                <a:cs typeface="Arial" pitchFamily="34" charset="0"/>
              </a:rPr>
              <a:t>  + </a:t>
            </a:r>
            <a:r>
              <a:rPr lang="ru-RU" sz="2400" dirty="0" smtClean="0">
                <a:cs typeface="Arial" pitchFamily="34" charset="0"/>
              </a:rPr>
              <a:t>" учится в " + </a:t>
            </a:r>
            <a:r>
              <a:rPr lang="en-US" sz="2400" dirty="0" smtClean="0"/>
              <a:t>_university</a:t>
            </a:r>
            <a:r>
              <a:rPr lang="ru-RU" sz="2400" dirty="0" smtClean="0">
                <a:cs typeface="Arial" pitchFamily="34" charset="0"/>
              </a:rPr>
              <a:t>)  ;</a:t>
            </a:r>
            <a:endParaRPr lang="ru-RU" dirty="0" smtClean="0"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400" dirty="0" smtClean="0">
                <a:cs typeface="Arial" pitchFamily="34" charset="0"/>
              </a:rPr>
              <a:t>    </a:t>
            </a:r>
            <a:r>
              <a:rPr lang="en-US" sz="2400" dirty="0" smtClean="0">
                <a:cs typeface="Arial" pitchFamily="34" charset="0"/>
              </a:rPr>
              <a:t>   </a:t>
            </a:r>
            <a:r>
              <a:rPr lang="ru-RU" sz="2400" dirty="0" smtClean="0">
                <a:cs typeface="Arial" pitchFamily="34" charset="0"/>
              </a:rPr>
              <a:t>}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r>
              <a:rPr lang="en-US" sz="2400" dirty="0" smtClean="0"/>
              <a:t>static void Main(string[] </a:t>
            </a:r>
            <a:r>
              <a:rPr lang="en-US" sz="2400" dirty="0" err="1" smtClean="0"/>
              <a:t>args</a:t>
            </a:r>
            <a:r>
              <a:rPr lang="en-US" sz="2400" dirty="0" smtClean="0"/>
              <a:t>)</a:t>
            </a:r>
          </a:p>
          <a:p>
            <a:pPr>
              <a:buNone/>
            </a:pPr>
            <a:r>
              <a:rPr lang="en-US" sz="2400" dirty="0" smtClean="0"/>
              <a:t>{</a:t>
            </a:r>
          </a:p>
          <a:p>
            <a:pPr>
              <a:buNone/>
            </a:pPr>
            <a:r>
              <a:rPr lang="en-US" sz="2400" dirty="0" smtClean="0"/>
              <a:t>    </a:t>
            </a:r>
            <a:r>
              <a:rPr lang="en-US" sz="2400" b="1" i="1" dirty="0" smtClean="0"/>
              <a:t>Person</a:t>
            </a:r>
            <a:r>
              <a:rPr lang="en-US" sz="2400" dirty="0" smtClean="0"/>
              <a:t> p = new Person(/*</a:t>
            </a:r>
            <a:r>
              <a:rPr lang="ru-RU" sz="2400" dirty="0" smtClean="0"/>
              <a:t>как то инициализируем</a:t>
            </a:r>
            <a:r>
              <a:rPr lang="en-US" sz="2400" dirty="0" smtClean="0"/>
              <a:t>*/);</a:t>
            </a:r>
          </a:p>
          <a:p>
            <a:pPr>
              <a:buNone/>
            </a:pPr>
            <a:r>
              <a:rPr lang="en-US" sz="2400" dirty="0" smtClean="0"/>
              <a:t>    </a:t>
            </a:r>
            <a:r>
              <a:rPr lang="en-US" sz="2400" dirty="0" err="1" smtClean="0"/>
              <a:t>p.Display</a:t>
            </a:r>
            <a:r>
              <a:rPr lang="en-US" sz="2400" dirty="0" smtClean="0"/>
              <a:t>();</a:t>
            </a:r>
          </a:p>
          <a:p>
            <a:pPr>
              <a:buNone/>
            </a:pPr>
            <a:r>
              <a:rPr lang="en-US" sz="2400" dirty="0" smtClean="0"/>
              <a:t>    p = </a:t>
            </a:r>
            <a:r>
              <a:rPr lang="en-US" sz="2400" b="1" i="1" dirty="0" smtClean="0"/>
              <a:t>new Student</a:t>
            </a:r>
            <a:r>
              <a:rPr lang="en-US" sz="2400" dirty="0" smtClean="0"/>
              <a:t>/*</a:t>
            </a:r>
            <a:r>
              <a:rPr lang="ru-RU" sz="2400" dirty="0" smtClean="0"/>
              <a:t>как то инициализируем</a:t>
            </a:r>
            <a:r>
              <a:rPr lang="en-US" sz="2400" dirty="0" smtClean="0"/>
              <a:t>*/);</a:t>
            </a:r>
          </a:p>
          <a:p>
            <a:pPr>
              <a:buNone/>
            </a:pPr>
            <a:r>
              <a:rPr lang="en-US" sz="2400" dirty="0" smtClean="0"/>
              <a:t>    </a:t>
            </a:r>
            <a:r>
              <a:rPr lang="en-US" sz="2400" dirty="0" err="1" smtClean="0"/>
              <a:t>p.Display</a:t>
            </a:r>
            <a:r>
              <a:rPr lang="en-US" sz="2400" dirty="0" smtClean="0"/>
              <a:t>();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V="1">
            <a:off x="4067944" y="0"/>
            <a:ext cx="0" cy="6641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r>
              <a:rPr lang="ru-RU" dirty="0" smtClean="0"/>
              <a:t>С наследованием связан еще один модификатор доступа: </a:t>
            </a:r>
            <a:r>
              <a:rPr lang="en-US" b="1" dirty="0" smtClean="0"/>
              <a:t>protected</a:t>
            </a:r>
            <a:r>
              <a:rPr lang="ru-RU" b="1" dirty="0" smtClean="0"/>
              <a:t> - </a:t>
            </a:r>
            <a:r>
              <a:rPr lang="ru-RU" dirty="0" smtClean="0"/>
              <a:t>члены класса доступны как самому классу, так и классам – потомкам, но недоступные извне;</a:t>
            </a:r>
          </a:p>
          <a:p>
            <a:pPr>
              <a:buNone/>
            </a:pPr>
            <a:endParaRPr lang="ru-RU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Задание 4.2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Создайте базовый класс </a:t>
            </a:r>
            <a:r>
              <a:rPr lang="ru-RU" i="1" dirty="0" smtClean="0"/>
              <a:t>Геометрическая фигура</a:t>
            </a:r>
            <a:r>
              <a:rPr lang="ru-RU" dirty="0" smtClean="0"/>
              <a:t>, предусмотрите в нем общие для всех фигур поля/свойства, например координаты центра фигуры, цвет, предусмотрите возможность инициализации этих полей с помощью конструктора. </a:t>
            </a:r>
          </a:p>
          <a:p>
            <a:r>
              <a:rPr lang="ru-RU" dirty="0" smtClean="0"/>
              <a:t>На базе этого класса создайте 2 новых на выбор: прямоугольник, трапеция, </a:t>
            </a:r>
            <a:r>
              <a:rPr lang="ru-RU" i="1" dirty="0" smtClean="0"/>
              <a:t>треугольник</a:t>
            </a:r>
            <a:r>
              <a:rPr lang="ru-RU" dirty="0" smtClean="0"/>
              <a:t> и </a:t>
            </a:r>
            <a:r>
              <a:rPr lang="ru-RU" i="1" dirty="0" smtClean="0"/>
              <a:t>окружность</a:t>
            </a:r>
            <a:r>
              <a:rPr lang="en-US" i="1" dirty="0" smtClean="0"/>
              <a:t>, </a:t>
            </a:r>
            <a:r>
              <a:rPr lang="ru-RU" i="1" dirty="0" smtClean="0"/>
              <a:t>либо другую геометрическую фигуру</a:t>
            </a:r>
            <a:r>
              <a:rPr lang="ru-RU" dirty="0" smtClean="0"/>
              <a:t>.</a:t>
            </a:r>
          </a:p>
          <a:p>
            <a:pPr lvl="0"/>
            <a:r>
              <a:rPr lang="ru-RU" dirty="0" smtClean="0"/>
              <a:t>В этих классах должны быть свои особые поля, характерные только для этого типа объектов, например радиус для окружности. </a:t>
            </a:r>
          </a:p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D2C4-42E0-4E06-B36C-6CBFE116E881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0" y="4509120"/>
            <a:ext cx="9144000" cy="2348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class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Book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{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    </a:t>
            </a:r>
            <a:r>
              <a:rPr lang="en-US" sz="2400" dirty="0" smtClean="0">
                <a:latin typeface="Arial Unicode MS" pitchFamily="34" charset="-128"/>
                <a:cs typeface="Arial" pitchFamily="34" charset="0"/>
              </a:rPr>
              <a:t>internal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string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name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//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название</a:t>
            </a:r>
            <a:r>
              <a:rPr kumimoji="0" lang="ru-RU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книги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400" dirty="0" smtClean="0">
                <a:latin typeface="Arial Unicode MS" pitchFamily="34" charset="-128"/>
                <a:cs typeface="Arial" pitchFamily="34" charset="0"/>
              </a:rPr>
              <a:t>    </a:t>
            </a:r>
            <a:r>
              <a:rPr lang="en-US" sz="2400" dirty="0" smtClean="0">
                <a:latin typeface="Arial Unicode MS" pitchFamily="34" charset="-128"/>
                <a:cs typeface="Arial" pitchFamily="34" charset="0"/>
              </a:rPr>
              <a:t>string content;		//</a:t>
            </a:r>
            <a:r>
              <a:rPr lang="ru-RU" sz="2400" dirty="0" smtClean="0">
                <a:latin typeface="Arial Unicode MS" pitchFamily="34" charset="-128"/>
                <a:cs typeface="Arial" pitchFamily="34" charset="0"/>
              </a:rPr>
              <a:t>содержание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   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public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int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year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lang="ru-RU" sz="2400" dirty="0" smtClean="0"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//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год издания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   double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sz="2400" dirty="0" smtClean="0">
                <a:latin typeface="Arial Unicode MS" pitchFamily="34" charset="-128"/>
                <a:cs typeface="Arial" pitchFamily="34" charset="0"/>
              </a:rPr>
              <a:t>volume;		//</a:t>
            </a:r>
            <a:r>
              <a:rPr lang="ru-RU" sz="2400" dirty="0" smtClean="0">
                <a:latin typeface="Arial Unicode MS" pitchFamily="34" charset="-128"/>
                <a:cs typeface="Arial" pitchFamily="34" charset="0"/>
              </a:rPr>
              <a:t>объем в печатных листах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latin typeface="Arial Unicode MS" pitchFamily="34" charset="-128"/>
                <a:cs typeface="Arial" pitchFamily="34" charset="0"/>
              </a:rPr>
              <a:t>    //</a:t>
            </a:r>
            <a:r>
              <a:rPr lang="ru-RU" sz="2400" dirty="0" smtClean="0">
                <a:latin typeface="Arial Unicode MS" pitchFamily="34" charset="-128"/>
                <a:cs typeface="Arial" pitchFamily="34" charset="0"/>
              </a:rPr>
              <a:t>методы класса: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public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void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Info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()</a:t>
            </a:r>
            <a:r>
              <a:rPr lang="ru-RU" sz="2400" dirty="0" smtClean="0">
                <a:latin typeface="Arial Unicode MS" pitchFamily="34" charset="-128"/>
                <a:cs typeface="Arial" pitchFamily="34" charset="0"/>
              </a:rPr>
              <a:t>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//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  </a:t>
            </a:r>
            <a:r>
              <a:rPr lang="en-US" sz="2400" dirty="0" smtClean="0">
                <a:latin typeface="Arial Unicode MS" pitchFamily="34" charset="-128"/>
                <a:cs typeface="Arial" pitchFamily="34" charset="0"/>
              </a:rPr>
              <a:t>Info??? </a:t>
            </a:r>
            <a:r>
              <a:rPr lang="ru-RU" sz="2400" dirty="0" smtClean="0">
                <a:latin typeface="Arial Unicode MS" pitchFamily="34" charset="-128"/>
                <a:cs typeface="Arial" pitchFamily="34" charset="0"/>
              </a:rPr>
              <a:t>Что делает этот метод? 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    {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        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Console.Write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("Книга '{0}' ( {1}) была издана в {2} году",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latin typeface="Arial Unicode MS" pitchFamily="34" charset="-128"/>
                <a:cs typeface="Arial" pitchFamily="34" charset="0"/>
              </a:rPr>
              <a:t>			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name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author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,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year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);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400" dirty="0" smtClean="0">
                <a:latin typeface="Arial Unicode MS" pitchFamily="34" charset="-128"/>
                <a:cs typeface="Arial" pitchFamily="34" charset="0"/>
              </a:rPr>
              <a:t>    </a:t>
            </a:r>
            <a:r>
              <a:rPr lang="en-US" sz="2400" dirty="0" smtClean="0">
                <a:latin typeface="Arial Unicode MS" pitchFamily="34" charset="-128"/>
                <a:cs typeface="Arial" pitchFamily="34" charset="0"/>
              </a:rPr>
              <a:t>public void </a:t>
            </a:r>
            <a:r>
              <a:rPr lang="en-US" sz="2400" dirty="0" err="1" smtClean="0">
                <a:latin typeface="Arial Unicode MS" pitchFamily="34" charset="-128"/>
                <a:cs typeface="Arial" pitchFamily="34" charset="0"/>
              </a:rPr>
              <a:t>SetName</a:t>
            </a:r>
            <a:r>
              <a:rPr lang="en-US" sz="2400" dirty="0" smtClean="0">
                <a:latin typeface="Arial Unicode MS" pitchFamily="34" charset="-128"/>
                <a:cs typeface="Arial" pitchFamily="34" charset="0"/>
              </a:rPr>
              <a:t>(  string </a:t>
            </a:r>
            <a:r>
              <a:rPr lang="en-US" sz="2400" dirty="0" err="1" smtClean="0">
                <a:latin typeface="Arial Unicode MS" pitchFamily="34" charset="-128"/>
                <a:cs typeface="Arial" pitchFamily="34" charset="0"/>
              </a:rPr>
              <a:t>newName</a:t>
            </a:r>
            <a:r>
              <a:rPr lang="en-US" sz="2400" dirty="0" smtClean="0">
                <a:latin typeface="Arial Unicode MS" pitchFamily="34" charset="-128"/>
                <a:cs typeface="Arial" pitchFamily="34" charset="0"/>
              </a:rPr>
              <a:t> 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latin typeface="Arial Unicode MS" pitchFamily="34" charset="-128"/>
                <a:cs typeface="Arial" pitchFamily="34" charset="0"/>
              </a:rPr>
              <a:t>   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latin typeface="Arial Unicode MS" pitchFamily="34" charset="-128"/>
                <a:cs typeface="Arial" pitchFamily="34" charset="0"/>
              </a:rPr>
              <a:t>          string </a:t>
            </a:r>
            <a:r>
              <a:rPr lang="en-US" sz="2400" dirty="0" err="1" smtClean="0">
                <a:latin typeface="Arial Unicode MS" pitchFamily="34" charset="-128"/>
                <a:cs typeface="Arial" pitchFamily="34" charset="0"/>
              </a:rPr>
              <a:t>tmp</a:t>
            </a:r>
            <a:r>
              <a:rPr lang="en-US" sz="2400" dirty="0" smtClean="0">
                <a:latin typeface="Arial Unicode MS" pitchFamily="34" charset="-128"/>
                <a:cs typeface="Arial" pitchFamily="34" charset="0"/>
              </a:rPr>
              <a:t> = </a:t>
            </a:r>
            <a:r>
              <a:rPr lang="en-US" sz="2400" dirty="0" err="1" smtClean="0">
                <a:latin typeface="Arial Unicode MS" pitchFamily="34" charset="-128"/>
                <a:cs typeface="Arial" pitchFamily="34" charset="0"/>
              </a:rPr>
              <a:t>newName.Trim</a:t>
            </a:r>
            <a:r>
              <a:rPr lang="en-US" sz="2400" dirty="0" smtClean="0">
                <a:latin typeface="Arial Unicode MS" pitchFamily="34" charset="-128"/>
                <a:cs typeface="Arial" pitchFamily="34" charset="0"/>
              </a:rPr>
              <a:t>();//</a:t>
            </a:r>
            <a:r>
              <a:rPr lang="ru-RU" sz="2400" dirty="0" smtClean="0">
                <a:latin typeface="Arial Unicode MS" pitchFamily="34" charset="-128"/>
                <a:cs typeface="Arial" pitchFamily="34" charset="0"/>
              </a:rPr>
              <a:t>отрезаем лишние пробелы</a:t>
            </a:r>
            <a:endParaRPr lang="en-US" sz="2400" dirty="0" smtClean="0"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latin typeface="Arial Unicode MS" pitchFamily="34" charset="-128"/>
                <a:cs typeface="Arial" pitchFamily="34" charset="0"/>
              </a:rPr>
              <a:t>          name = </a:t>
            </a:r>
            <a:r>
              <a:rPr lang="en-US" sz="2400" dirty="0" err="1" smtClean="0">
                <a:latin typeface="Arial Unicode MS" pitchFamily="34" charset="-128"/>
                <a:cs typeface="Arial" pitchFamily="34" charset="0"/>
              </a:rPr>
              <a:t>tmp</a:t>
            </a:r>
            <a:r>
              <a:rPr lang="en-US" sz="2400" dirty="0" smtClean="0">
                <a:latin typeface="Arial Unicode MS" pitchFamily="34" charset="-128"/>
                <a:cs typeface="Arial" pitchFamily="34" charset="0"/>
              </a:rPr>
              <a:t>;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latin typeface="Arial Unicode MS" pitchFamily="34" charset="-128"/>
                <a:cs typeface="Arial" pitchFamily="34" charset="0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}</a:t>
            </a:r>
            <a:endParaRPr kumimoji="0" 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9D9E-8475-4C3D-B07C-FDD1702DB06B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ru-RU" dirty="0" smtClean="0"/>
              <a:t>Определение класса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268760"/>
            <a:ext cx="8784976" cy="52578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  <a:spcBef>
                <a:spcPts val="1000"/>
              </a:spcBef>
              <a:defRPr/>
            </a:pPr>
            <a:r>
              <a:rPr lang="ru-RU" dirty="0" smtClean="0"/>
              <a:t>Любая функция, не являющаяся членом класса, может использовать публичным объекты класса. Такая функция называется функцией-клиентом класса (ФКК).</a:t>
            </a:r>
          </a:p>
          <a:p>
            <a:pPr>
              <a:lnSpc>
                <a:spcPct val="110000"/>
              </a:lnSpc>
              <a:spcBef>
                <a:spcPts val="1000"/>
              </a:spcBef>
              <a:defRPr/>
            </a:pPr>
            <a:r>
              <a:rPr lang="ru-RU" dirty="0" smtClean="0"/>
              <a:t>ФКК не имеет прямого доступа к закрытым элементам класса, но может обращаться к ним косвенно через открытые функции-элементы (ФЭ).</a:t>
            </a:r>
          </a:p>
          <a:p>
            <a:pPr>
              <a:lnSpc>
                <a:spcPct val="110000"/>
              </a:lnSpc>
              <a:spcBef>
                <a:spcPts val="1000"/>
              </a:spcBef>
              <a:defRPr/>
            </a:pPr>
            <a:r>
              <a:rPr lang="ru-RU" dirty="0" smtClean="0"/>
              <a:t>Множество открытых ФЭ называют интерфейсом класса.</a:t>
            </a:r>
          </a:p>
          <a:p>
            <a:pPr>
              <a:lnSpc>
                <a:spcPct val="110000"/>
              </a:lnSpc>
              <a:spcBef>
                <a:spcPts val="1000"/>
              </a:spcBef>
              <a:defRPr/>
            </a:pPr>
            <a:r>
              <a:rPr lang="ru-RU" dirty="0" smtClean="0"/>
              <a:t>Конструктор – ФЭ, имя которой совпадает с именем класса. Служит для инициализации данных-элементов при создании объекта класса.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9D9E-8475-4C3D-B07C-FDD1702DB06B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ru-RU" dirty="0" smtClean="0"/>
              <a:t>Деструктор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4525963"/>
          </a:xfrm>
        </p:spPr>
        <p:txBody>
          <a:bodyPr/>
          <a:lstStyle/>
          <a:p>
            <a:r>
              <a:rPr lang="ru-RU" dirty="0" smtClean="0"/>
              <a:t>Его нет!</a:t>
            </a:r>
            <a:endParaRPr lang="en-US" dirty="0" smtClean="0"/>
          </a:p>
          <a:p>
            <a:r>
              <a:rPr lang="ru-RU" dirty="0" smtClean="0"/>
              <a:t>Уничтожение объектов происходит автоматически</a:t>
            </a:r>
          </a:p>
          <a:p>
            <a:r>
              <a:rPr lang="ru-RU" dirty="0" smtClean="0"/>
              <a:t>В отдельных случаях, используют реализацию интерфейса </a:t>
            </a:r>
            <a:r>
              <a:rPr lang="en-US" dirty="0" err="1" smtClean="0"/>
              <a:t>IDisposable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ru-RU" dirty="0" err="1" smtClean="0"/>
              <a:t>финализаторы</a:t>
            </a:r>
            <a:r>
              <a:rPr lang="ru-RU" dirty="0" smtClean="0"/>
              <a:t> (подробнее в разделе про сборку мусора)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9D9E-8475-4C3D-B07C-FDD1702DB06B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</p:spPr>
        <p:txBody>
          <a:bodyPr>
            <a:noAutofit/>
          </a:bodyPr>
          <a:lstStyle/>
          <a:p>
            <a:pPr algn="l"/>
            <a:r>
              <a:rPr lang="ru-RU" sz="2800" dirty="0" smtClean="0"/>
              <a:t>Задание </a:t>
            </a:r>
            <a:r>
              <a:rPr lang="en-US" sz="2800" dirty="0" smtClean="0"/>
              <a:t>4</a:t>
            </a:r>
            <a:r>
              <a:rPr lang="ru-RU" sz="2800" dirty="0" smtClean="0"/>
              <a:t>.</a:t>
            </a:r>
            <a:r>
              <a:rPr lang="en-US" sz="2800" dirty="0" smtClean="0"/>
              <a:t>1</a:t>
            </a:r>
            <a:r>
              <a:rPr lang="ru-RU" sz="2800" dirty="0" smtClean="0"/>
              <a:t> (класс переписывать не нужно, только решенное задание)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6021288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class Teacher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 string name;	//</a:t>
            </a:r>
            <a:r>
              <a:rPr lang="ru-RU" dirty="0" smtClean="0"/>
              <a:t>имя</a:t>
            </a:r>
            <a:r>
              <a:rPr lang="en-US" dirty="0" smtClean="0"/>
              <a:t>, </a:t>
            </a:r>
            <a:r>
              <a:rPr lang="ru-RU" dirty="0" smtClean="0"/>
              <a:t>не может быть пустым</a:t>
            </a:r>
            <a:r>
              <a:rPr lang="en-US" dirty="0" smtClean="0"/>
              <a:t> &gt;2 </a:t>
            </a:r>
            <a:r>
              <a:rPr lang="ru-RU" dirty="0" smtClean="0"/>
              <a:t>букв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string gender</a:t>
            </a:r>
            <a:r>
              <a:rPr lang="ru-RU" dirty="0" smtClean="0"/>
              <a:t>;   	</a:t>
            </a:r>
            <a:r>
              <a:rPr lang="en-US" dirty="0" smtClean="0"/>
              <a:t>//</a:t>
            </a:r>
            <a:r>
              <a:rPr lang="ru-RU" dirty="0" smtClean="0"/>
              <a:t>пол, одно из 2 значений: </a:t>
            </a:r>
            <a:r>
              <a:rPr lang="en-US" dirty="0" smtClean="0"/>
              <a:t>“m” </a:t>
            </a:r>
            <a:r>
              <a:rPr lang="ru-RU" dirty="0" smtClean="0"/>
              <a:t>или </a:t>
            </a:r>
            <a:r>
              <a:rPr lang="en-US" dirty="0" smtClean="0"/>
              <a:t>“f”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    </a:t>
            </a:r>
            <a:r>
              <a:rPr lang="en-US" dirty="0" smtClean="0"/>
              <a:t>double experience;</a:t>
            </a:r>
            <a:r>
              <a:rPr lang="ru-RU" dirty="0" smtClean="0"/>
              <a:t>    	</a:t>
            </a:r>
            <a:r>
              <a:rPr lang="en-US" dirty="0" smtClean="0"/>
              <a:t>//</a:t>
            </a:r>
            <a:r>
              <a:rPr lang="ru-RU" dirty="0" smtClean="0"/>
              <a:t>стаж работы </a:t>
            </a:r>
            <a:r>
              <a:rPr lang="en-US" dirty="0" smtClean="0"/>
              <a:t>&gt;= 0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DateTime</a:t>
            </a:r>
            <a:r>
              <a:rPr lang="en-US" dirty="0" smtClean="0"/>
              <a:t> </a:t>
            </a:r>
            <a:r>
              <a:rPr lang="en-US" dirty="0" err="1" smtClean="0"/>
              <a:t>birthDate</a:t>
            </a:r>
            <a:r>
              <a:rPr lang="en-US" dirty="0" smtClean="0"/>
              <a:t>;    </a:t>
            </a:r>
            <a:r>
              <a:rPr lang="ru-RU" dirty="0" smtClean="0"/>
              <a:t>	</a:t>
            </a:r>
            <a:r>
              <a:rPr lang="en-US" dirty="0" smtClean="0"/>
              <a:t>//</a:t>
            </a:r>
            <a:r>
              <a:rPr lang="ru-RU" dirty="0" smtClean="0"/>
              <a:t>дата рождения</a:t>
            </a:r>
          </a:p>
          <a:p>
            <a:pPr>
              <a:buNone/>
            </a:pPr>
            <a:r>
              <a:rPr lang="en-US" dirty="0" smtClean="0"/>
              <a:t>     List&lt;string&gt; disciplines;</a:t>
            </a:r>
            <a:r>
              <a:rPr lang="ru-RU" dirty="0" smtClean="0"/>
              <a:t>	</a:t>
            </a:r>
            <a:r>
              <a:rPr lang="en-US" dirty="0" smtClean="0"/>
              <a:t>//</a:t>
            </a:r>
            <a:r>
              <a:rPr lang="ru-RU" dirty="0" smtClean="0"/>
              <a:t>список преподаваемых дисциплин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ru-RU" dirty="0" smtClean="0"/>
          </a:p>
          <a:p>
            <a:r>
              <a:rPr lang="ru-RU" dirty="0" smtClean="0"/>
              <a:t>Создайте 2 конструктора класса – один по умолчанию, один с параметрами</a:t>
            </a:r>
            <a:r>
              <a:rPr lang="en-US" dirty="0" smtClean="0"/>
              <a:t>, </a:t>
            </a:r>
            <a:r>
              <a:rPr lang="ru-RU" dirty="0" smtClean="0"/>
              <a:t>в конструктор с параметрами включите проверку вводимого значения.</a:t>
            </a:r>
          </a:p>
          <a:p>
            <a:r>
              <a:rPr lang="ru-RU" dirty="0" smtClean="0"/>
              <a:t>Покажите пример создания объектов класса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D2C4-42E0-4E06-B36C-6CBFE116E881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Принципы объектно-ориентированного программирования (ООП)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  <a:defRPr/>
            </a:pPr>
            <a:r>
              <a:rPr lang="ru-RU" strike="sngStrike" dirty="0" smtClean="0"/>
              <a:t>Инкапсуляция.</a:t>
            </a:r>
          </a:p>
          <a:p>
            <a:pPr>
              <a:lnSpc>
                <a:spcPct val="110000"/>
              </a:lnSpc>
              <a:spcBef>
                <a:spcPts val="1000"/>
              </a:spcBef>
              <a:defRPr/>
            </a:pPr>
            <a:r>
              <a:rPr lang="ru-RU" b="1" dirty="0" smtClean="0"/>
              <a:t>Наследование.</a:t>
            </a:r>
          </a:p>
          <a:p>
            <a:pPr>
              <a:lnSpc>
                <a:spcPct val="110000"/>
              </a:lnSpc>
              <a:spcBef>
                <a:spcPts val="1000"/>
              </a:spcBef>
              <a:defRPr/>
            </a:pPr>
            <a:r>
              <a:rPr lang="ru-RU" dirty="0" smtClean="0"/>
              <a:t>Полиморфизм.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9D9E-8475-4C3D-B07C-FDD1702DB06B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ru-RU" dirty="0" smtClean="0"/>
              <a:t>Наследование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>
            <a:normAutofit/>
          </a:bodyPr>
          <a:lstStyle/>
          <a:p>
            <a:endParaRPr lang="ru-RU" dirty="0" smtClean="0"/>
          </a:p>
          <a:p>
            <a:r>
              <a:rPr lang="ru-RU" dirty="0" smtClean="0"/>
              <a:t>Мы можем расширить функциональность уже существующих классов за счет добавления нового функционала или изменения старого, не затрагивая исходный класс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Например, имея класс «Человек», на его базе мы можем создать классы «Студент», «Преподаватель», «Охранник» и т.д. Эти классы будут содержать в себе все поля Человека + характерные только для них признаки.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9D9E-8475-4C3D-B07C-FDD1702DB06B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3717033"/>
            <a:ext cx="9144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Класс, на базе которого создается новый класс, называется </a:t>
            </a:r>
            <a:r>
              <a:rPr lang="ru-RU" sz="3200" b="1" dirty="0" smtClean="0"/>
              <a:t>базовым</a:t>
            </a:r>
            <a:r>
              <a:rPr lang="ru-RU" sz="3200" dirty="0" smtClean="0"/>
              <a:t>, а новый класс – </a:t>
            </a:r>
            <a:r>
              <a:rPr lang="ru-RU" sz="3200" b="1" dirty="0" smtClean="0"/>
              <a:t>наследником</a:t>
            </a:r>
            <a:r>
              <a:rPr lang="ru-RU" sz="3200" dirty="0" smtClean="0"/>
              <a:t> или </a:t>
            </a:r>
            <a:r>
              <a:rPr lang="ru-RU" sz="3200" b="1" dirty="0" smtClean="0"/>
              <a:t>производным классом</a:t>
            </a:r>
            <a:r>
              <a:rPr lang="ru-RU" sz="3200" dirty="0" smtClean="0"/>
              <a:t>. В класс-наследник из базового класса переходят поля, свойства, методы и другие члены класса.</a:t>
            </a:r>
            <a:endParaRPr lang="en-US" sz="3200" dirty="0" smtClean="0"/>
          </a:p>
        </p:txBody>
      </p:sp>
      <p:grpSp>
        <p:nvGrpSpPr>
          <p:cNvPr id="22" name="Группа 21"/>
          <p:cNvGrpSpPr/>
          <p:nvPr/>
        </p:nvGrpSpPr>
        <p:grpSpPr>
          <a:xfrm>
            <a:off x="899592" y="332656"/>
            <a:ext cx="7704856" cy="2880320"/>
            <a:chOff x="611560" y="188640"/>
            <a:chExt cx="7704856" cy="2880320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3059832" y="188640"/>
              <a:ext cx="2376264" cy="8640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Person</a:t>
              </a:r>
              <a:endParaRPr lang="ru-RU" sz="3200" dirty="0">
                <a:solidFill>
                  <a:schemeClr val="tx1"/>
                </a:solidFill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611560" y="2204864"/>
              <a:ext cx="2376264" cy="8640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Student</a:t>
              </a:r>
              <a:endParaRPr lang="ru-RU" sz="3200" dirty="0">
                <a:solidFill>
                  <a:schemeClr val="tx1"/>
                </a:solidFill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3203848" y="2204864"/>
              <a:ext cx="2376264" cy="8640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Teacher</a:t>
              </a:r>
              <a:endParaRPr lang="ru-RU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Прямая со стрелкой 8"/>
            <p:cNvCxnSpPr>
              <a:stCxn id="6" idx="0"/>
              <a:endCxn id="4" idx="2"/>
            </p:cNvCxnSpPr>
            <p:nvPr/>
          </p:nvCxnSpPr>
          <p:spPr>
            <a:xfrm flipV="1">
              <a:off x="1799692" y="1052736"/>
              <a:ext cx="2448272" cy="1152128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>
              <a:stCxn id="7" idx="0"/>
              <a:endCxn id="4" idx="2"/>
            </p:cNvCxnSpPr>
            <p:nvPr/>
          </p:nvCxnSpPr>
          <p:spPr>
            <a:xfrm flipH="1" flipV="1">
              <a:off x="4247964" y="1052736"/>
              <a:ext cx="144016" cy="1152128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Прямоугольник 18"/>
            <p:cNvSpPr/>
            <p:nvPr/>
          </p:nvSpPr>
          <p:spPr>
            <a:xfrm>
              <a:off x="5940152" y="2204864"/>
              <a:ext cx="2376264" cy="8640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Manager</a:t>
              </a:r>
              <a:endParaRPr lang="ru-RU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Прямая со стрелкой 19"/>
            <p:cNvCxnSpPr>
              <a:stCxn id="19" idx="0"/>
              <a:endCxn id="4" idx="2"/>
            </p:cNvCxnSpPr>
            <p:nvPr/>
          </p:nvCxnSpPr>
          <p:spPr>
            <a:xfrm flipH="1" flipV="1">
              <a:off x="4247964" y="1052736"/>
              <a:ext cx="2880320" cy="1152128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ru-RU" dirty="0" smtClean="0"/>
              <a:t>Синтаксис наследования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052736"/>
            <a:ext cx="8964488" cy="55446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class</a:t>
            </a:r>
            <a:r>
              <a:rPr lang="ru-RU" dirty="0" smtClean="0"/>
              <a:t> </a:t>
            </a:r>
            <a:r>
              <a:rPr lang="ru-RU" dirty="0" err="1" smtClean="0"/>
              <a:t>имя_класса_потомка</a:t>
            </a:r>
            <a:r>
              <a:rPr lang="ru-RU" dirty="0" smtClean="0"/>
              <a:t> : </a:t>
            </a:r>
            <a:r>
              <a:rPr lang="ru-RU" dirty="0" err="1" smtClean="0"/>
              <a:t>имя_базового_класса</a:t>
            </a:r>
            <a:r>
              <a:rPr lang="ru-RU" dirty="0" smtClean="0"/>
              <a:t> </a:t>
            </a:r>
          </a:p>
          <a:p>
            <a:pPr>
              <a:buNone/>
            </a:pPr>
            <a:r>
              <a:rPr lang="ru-RU" dirty="0" smtClean="0"/>
              <a:t>{ </a:t>
            </a:r>
          </a:p>
          <a:p>
            <a:pPr>
              <a:buNone/>
            </a:pPr>
            <a:r>
              <a:rPr lang="ru-RU" dirty="0" smtClean="0"/>
              <a:t> 	// тело класса</a:t>
            </a:r>
          </a:p>
          <a:p>
            <a:pPr>
              <a:buNone/>
            </a:pPr>
            <a:r>
              <a:rPr lang="ru-RU" dirty="0" smtClean="0"/>
              <a:t>}</a:t>
            </a:r>
          </a:p>
          <a:p>
            <a:r>
              <a:rPr lang="ru-RU" dirty="0" smtClean="0"/>
              <a:t>В качестве базового класса при наследовании может быть указан только один класс. В C# нет механизма множественного наследования. 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9D9E-8475-4C3D-B07C-FDD1702DB06B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391</Words>
  <Application>Microsoft Office PowerPoint</Application>
  <PresentationFormat>Экран (4:3)</PresentationFormat>
  <Paragraphs>103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Лекция 4</vt:lpstr>
      <vt:lpstr>Слайд 2</vt:lpstr>
      <vt:lpstr>Определение класса</vt:lpstr>
      <vt:lpstr>Деструктор</vt:lpstr>
      <vt:lpstr>Задание 4.1 (класс переписывать не нужно, только решенное задание)</vt:lpstr>
      <vt:lpstr>Принципы объектно-ориентированного программирования (ООП)</vt:lpstr>
      <vt:lpstr>Наследование</vt:lpstr>
      <vt:lpstr>Слайд 8</vt:lpstr>
      <vt:lpstr>Синтаксис наследования</vt:lpstr>
      <vt:lpstr>Пример</vt:lpstr>
      <vt:lpstr>Наследование</vt:lpstr>
      <vt:lpstr>Задание 4.2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4</dc:title>
  <dc:creator>BlokIN</dc:creator>
  <cp:lastModifiedBy>BlokIN</cp:lastModifiedBy>
  <cp:revision>41</cp:revision>
  <dcterms:created xsi:type="dcterms:W3CDTF">2017-09-08T16:08:02Z</dcterms:created>
  <dcterms:modified xsi:type="dcterms:W3CDTF">2017-09-09T16:30:18Z</dcterms:modified>
</cp:coreProperties>
</file>