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296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310" r:id="rId12"/>
    <p:sldId id="299" r:id="rId13"/>
    <p:sldId id="311" r:id="rId14"/>
    <p:sldId id="30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F2C7-647D-4E6C-9518-78BBA26636CD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24DF-5920-420F-832B-718F49CF1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10D8-0ADD-4144-99DB-36AF6F7F4769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F07-4B06-4241-8BF1-A9844368449D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66D-523D-4507-8278-3E470C7309EC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236-CEED-4B53-84F1-244A32BF83C2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DB76-D7B4-49A6-8E2B-EDDC0BDFD794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A1B5-828D-41D8-B8F3-6BEE18A37870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2716-711D-42EE-8BD8-AC77A163DBF3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A53-E41C-4416-8973-8825CA91D5D7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215C-0471-40A4-B786-2B3C7B63D11F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C35-C07B-4696-A226-4295686BDE80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856C-7F4A-4A83-A46C-A5B39F0F2C10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2CB4-22C2-44D0-88EC-161B1103081B}" type="datetime1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 smtClean="0"/>
              <a:t>Блок Иван Николаевич</a:t>
            </a:r>
            <a:endParaRPr lang="en-US" dirty="0" smtClean="0"/>
          </a:p>
          <a:p>
            <a:pPr algn="l"/>
            <a:r>
              <a:rPr lang="en-US" dirty="0" smtClean="0"/>
              <a:t>sibupk.blok@gmail.com</a:t>
            </a:r>
            <a:endParaRPr lang="en-US" dirty="0"/>
          </a:p>
          <a:p>
            <a:pPr algn="l"/>
            <a:r>
              <a:rPr lang="en-US" dirty="0" smtClean="0"/>
              <a:t>VK :    blockin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dirty="0" smtClean="0"/>
              <a:t>Задание 7.1</a:t>
            </a:r>
          </a:p>
          <a:p>
            <a:pPr>
              <a:buNone/>
            </a:pPr>
            <a:r>
              <a:rPr lang="ru-RU" dirty="0" smtClean="0"/>
              <a:t>Дан класс:</a:t>
            </a:r>
          </a:p>
          <a:p>
            <a:pPr>
              <a:buNone/>
            </a:pPr>
            <a:r>
              <a:rPr lang="en-US" dirty="0" smtClean="0"/>
              <a:t>class University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public string Name { get;set; }</a:t>
            </a:r>
          </a:p>
          <a:p>
            <a:pPr>
              <a:buNone/>
            </a:pPr>
            <a:r>
              <a:rPr lang="en-US" dirty="0" smtClean="0"/>
              <a:t>		public int StudentsCount { get;set; }</a:t>
            </a:r>
          </a:p>
          <a:p>
            <a:pPr>
              <a:buNone/>
            </a:pPr>
            <a:r>
              <a:rPr lang="en-US" dirty="0" smtClean="0"/>
              <a:t>		public double Rating { get;set; }</a:t>
            </a:r>
          </a:p>
          <a:p>
            <a:pPr>
              <a:buNone/>
            </a:pPr>
            <a:r>
              <a:rPr lang="en-US" dirty="0" smtClean="0"/>
              <a:t>		public string City { get;set; }</a:t>
            </a:r>
          </a:p>
          <a:p>
            <a:pPr>
              <a:buNone/>
            </a:pPr>
            <a:r>
              <a:rPr lang="en-US" dirty="0" smtClean="0"/>
              <a:t>		public string [] Faculty { get;set;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Создан список университетов:</a:t>
            </a:r>
          </a:p>
          <a:p>
            <a:pPr>
              <a:buNone/>
            </a:pPr>
            <a:r>
              <a:rPr lang="en-US" dirty="0" smtClean="0"/>
              <a:t>List&lt; University&gt;  </a:t>
            </a:r>
            <a:r>
              <a:rPr lang="en-US" dirty="0" err="1" smtClean="0"/>
              <a:t>univers</a:t>
            </a:r>
            <a:r>
              <a:rPr lang="en-US" dirty="0" smtClean="0"/>
              <a:t> = new List&lt;University&gt;(){ … };</a:t>
            </a:r>
          </a:p>
          <a:p>
            <a:pPr>
              <a:buNone/>
            </a:pPr>
            <a:r>
              <a:rPr lang="ru-RU" dirty="0" smtClean="0"/>
              <a:t>Задача: выбрать названия университетов, находящихся в Москве, в которых обучается больше 500  студентов, рейтинг которых </a:t>
            </a:r>
            <a:r>
              <a:rPr lang="en-US" dirty="0" smtClean="0"/>
              <a:t>&gt; 4.5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результат отсортировать по рейтингу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 </a:t>
            </a:r>
            <a:r>
              <a:rPr lang="ru-RU" dirty="0" smtClean="0"/>
              <a:t>Имеющих факультет «Экономика и управление»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04656"/>
          </a:xfrm>
        </p:spPr>
        <p:txBody>
          <a:bodyPr>
            <a:normAutofit/>
          </a:bodyPr>
          <a:lstStyle/>
          <a:p>
            <a:r>
              <a:rPr lang="ru-RU" dirty="0" smtClean="0"/>
              <a:t>Сам термин полиморфизм можно перевести как </a:t>
            </a:r>
            <a:r>
              <a:rPr lang="ru-RU" b="1" dirty="0" smtClean="0"/>
              <a:t>«много форм»</a:t>
            </a:r>
            <a:r>
              <a:rPr lang="ru-RU" dirty="0" smtClean="0"/>
              <a:t>. А если говорить </a:t>
            </a:r>
            <a:r>
              <a:rPr lang="ru-RU" dirty="0" err="1" smtClean="0"/>
              <a:t>проcтыми</a:t>
            </a:r>
            <a:r>
              <a:rPr lang="ru-RU" dirty="0" smtClean="0"/>
              <a:t> словами, </a:t>
            </a:r>
            <a:r>
              <a:rPr lang="ru-RU" b="1" dirty="0" smtClean="0"/>
              <a:t>полиморфизм</a:t>
            </a:r>
            <a:r>
              <a:rPr lang="ru-RU" dirty="0" smtClean="0"/>
              <a:t> – это различная реализация однотипных действий. Классическая фраза, которая коротко объясняет полиморфизм – «Один интерфейс, множество реализаций».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Приведем примеры из жизни. В автомобилях есть рулевое колесо. Это колесо является интерфейсом между водителем и автомобилем, который позволяет поворачивать автомобиль. Механическая реализация руля у автомобилей может быть разная, но при этом результат получается одинаковым – колесо вправо – автомобиль вправо, и наоборот. </a:t>
            </a:r>
          </a:p>
          <a:p>
            <a:r>
              <a:rPr lang="ru-RU" dirty="0" smtClean="0"/>
              <a:t>Клавиатура является интерфейсом ввода между пользователем и ПК. При нажатии одной и той же клавиши на различных клавиатурах результат получаем одинаковый, но при этом сама реализация нажатия клавиши может быть разная (емкостная, контактная и </a:t>
            </a:r>
            <a:r>
              <a:rPr lang="ru-RU" dirty="0" err="1" smtClean="0"/>
              <a:t>тд</a:t>
            </a:r>
            <a:r>
              <a:rPr lang="ru-RU" dirty="0" smtClean="0"/>
              <a:t>.).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8580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 полиморфизмом связаны несколько понятий: 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Виртуальный метод</a:t>
            </a:r>
            <a:r>
              <a:rPr lang="ru-RU" dirty="0" smtClean="0"/>
              <a:t> – это метод, который МОЖЕТ быть переопределен в классе-наследнике. Такой метод может иметь стандартную реализацию в базовом классе.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Абстрактный метод</a:t>
            </a:r>
            <a:r>
              <a:rPr lang="ru-RU" dirty="0" smtClean="0"/>
              <a:t> – это метод, который ДОЛЖЕН быть реализован в классе-наследнике. При этом, абстрактный метод не может иметь своей реализации в базовом классе (тело пустое), в отличии от виртуального.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Переопределение метода</a:t>
            </a:r>
            <a:r>
              <a:rPr lang="ru-RU" dirty="0" smtClean="0"/>
              <a:t> – это изменение поведения метода, установленного как виртуальный (в классе наследнике метод будет работать отлично от базового класса).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коллекциями. </a:t>
            </a:r>
            <a:r>
              <a:rPr lang="en-US" dirty="0" smtClean="0"/>
              <a:t>LINQ.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/>
          <a:p>
            <a:r>
              <a:rPr lang="ru-RU" b="1" dirty="0" smtClean="0"/>
              <a:t>LINQ</a:t>
            </a:r>
            <a:r>
              <a:rPr lang="ru-RU" dirty="0" smtClean="0"/>
              <a:t> (</a:t>
            </a:r>
            <a:r>
              <a:rPr lang="ru-RU" dirty="0" err="1" smtClean="0"/>
              <a:t>Language-Integrated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) представляет простой и удобный язык запросов к источнику данных. В качестве источника данных может выступать объект, реализующий интерфейс </a:t>
            </a:r>
            <a:r>
              <a:rPr lang="ru-RU" dirty="0" err="1" smtClean="0"/>
              <a:t>IEnumerable</a:t>
            </a:r>
            <a:r>
              <a:rPr lang="ru-RU" dirty="0" smtClean="0"/>
              <a:t> (например, стандартные коллекции, массивы), набор данных </a:t>
            </a:r>
            <a:r>
              <a:rPr lang="ru-RU" dirty="0" err="1" smtClean="0"/>
              <a:t>DataSet</a:t>
            </a:r>
            <a:r>
              <a:rPr lang="ru-RU" dirty="0" smtClean="0"/>
              <a:t>, документ XML. Но вне зависимости от типа источника LINQ позволяет применить ко всем один и тот же подход для выборки данных.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dirty="0" smtClean="0"/>
              <a:t>Работа с коллекциями. </a:t>
            </a:r>
            <a:r>
              <a:rPr lang="en-US" dirty="0" smtClean="0"/>
              <a:t>LINQ.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457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Разновидности:</a:t>
            </a:r>
            <a:endParaRPr lang="en-US" dirty="0" smtClean="0"/>
          </a:p>
          <a:p>
            <a:pPr lvl="1"/>
            <a:r>
              <a:rPr lang="ru-RU" b="1" dirty="0" smtClean="0"/>
              <a:t>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Objects</a:t>
            </a:r>
            <a:r>
              <a:rPr lang="ru-RU" dirty="0" smtClean="0"/>
              <a:t>:  работа с массивами и коллекциями</a:t>
            </a:r>
          </a:p>
          <a:p>
            <a:pPr lvl="1"/>
            <a:r>
              <a:rPr lang="ru-RU" b="1" dirty="0" smtClean="0"/>
              <a:t>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Entities</a:t>
            </a:r>
            <a:r>
              <a:rPr lang="ru-RU" dirty="0" smtClean="0"/>
              <a:t>: работа с БД через технологию  </a:t>
            </a: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endParaRPr lang="ru-RU" dirty="0" smtClean="0"/>
          </a:p>
          <a:p>
            <a:pPr lvl="1"/>
            <a:r>
              <a:rPr lang="ru-RU" b="1" dirty="0" smtClean="0"/>
              <a:t>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Sql</a:t>
            </a:r>
            <a:r>
              <a:rPr lang="ru-RU" dirty="0" smtClean="0"/>
              <a:t>: технология доступа к данным в MS SQL </a:t>
            </a:r>
            <a:r>
              <a:rPr lang="ru-RU" dirty="0" err="1" smtClean="0"/>
              <a:t>Server</a:t>
            </a:r>
            <a:endParaRPr lang="ru-RU" dirty="0" smtClean="0"/>
          </a:p>
          <a:p>
            <a:pPr lvl="1"/>
            <a:r>
              <a:rPr lang="ru-RU" b="1" dirty="0" smtClean="0"/>
              <a:t>LINQ </a:t>
            </a:r>
            <a:r>
              <a:rPr lang="ru-RU" b="1" dirty="0" err="1" smtClean="0"/>
              <a:t>to</a:t>
            </a:r>
            <a:r>
              <a:rPr lang="ru-RU" b="1" dirty="0" smtClean="0"/>
              <a:t> XML</a:t>
            </a:r>
            <a:r>
              <a:rPr lang="ru-RU" dirty="0" smtClean="0"/>
              <a:t>: применяется при работе с файлами XML</a:t>
            </a:r>
          </a:p>
          <a:p>
            <a:pPr lvl="1"/>
            <a:r>
              <a:rPr lang="ru-RU" b="1" dirty="0" smtClean="0"/>
              <a:t>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DataSet</a:t>
            </a:r>
            <a:r>
              <a:rPr lang="ru-RU" dirty="0" smtClean="0"/>
              <a:t>: применяется при работе с объектом </a:t>
            </a:r>
            <a:r>
              <a:rPr lang="ru-RU" dirty="0" err="1" smtClean="0"/>
              <a:t>DataSet</a:t>
            </a:r>
            <a:endParaRPr lang="ru-RU" dirty="0" smtClean="0"/>
          </a:p>
          <a:p>
            <a:pPr lvl="1"/>
            <a:r>
              <a:rPr lang="ru-RU" b="1" dirty="0" err="1" smtClean="0"/>
              <a:t>Parallel</a:t>
            </a:r>
            <a:r>
              <a:rPr lang="ru-RU" b="1" dirty="0" smtClean="0"/>
              <a:t> LINQ (PLINQ)</a:t>
            </a:r>
            <a:r>
              <a:rPr lang="ru-RU" dirty="0" smtClean="0"/>
              <a:t>: используется для выполнения параллельной запросов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/>
          <a:lstStyle/>
          <a:p>
            <a:r>
              <a:rPr lang="en-US" dirty="0" smtClean="0"/>
              <a:t>List&lt;string&gt; names = new List&lt;string&gt;(){ "</a:t>
            </a:r>
            <a:r>
              <a:rPr lang="ru-RU" dirty="0" err="1" smtClean="0"/>
              <a:t>иванов</a:t>
            </a:r>
            <a:r>
              <a:rPr lang="ru-RU" dirty="0" smtClean="0"/>
              <a:t>", "петров", "Иванченко", "сидоров", "</a:t>
            </a:r>
            <a:r>
              <a:rPr lang="ru-RU" dirty="0" err="1" smtClean="0"/>
              <a:t>игнатов</a:t>
            </a:r>
            <a:r>
              <a:rPr lang="ru-RU" dirty="0" smtClean="0"/>
              <a:t>", "Попов", "Ильин",</a:t>
            </a:r>
            <a:r>
              <a:rPr lang="en-US" dirty="0" smtClean="0"/>
              <a:t> </a:t>
            </a:r>
            <a:r>
              <a:rPr lang="ru-RU" dirty="0" smtClean="0"/>
              <a:t>"Ионов", «Сидоров" };</a:t>
            </a:r>
            <a:endParaRPr lang="en-US" dirty="0" smtClean="0"/>
          </a:p>
          <a:p>
            <a:r>
              <a:rPr lang="ru-RU" dirty="0" smtClean="0"/>
              <a:t>Задача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выбрать все имена, начинающиеся на букву </a:t>
            </a:r>
            <a:r>
              <a:rPr lang="en-US" dirty="0" smtClean="0"/>
              <a:t>‘</a:t>
            </a:r>
            <a:r>
              <a:rPr lang="ru-RU" dirty="0" smtClean="0"/>
              <a:t>И</a:t>
            </a:r>
            <a:r>
              <a:rPr lang="en-US" dirty="0" smtClean="0"/>
              <a:t>’</a:t>
            </a:r>
          </a:p>
          <a:p>
            <a:pPr lvl="1"/>
            <a:r>
              <a:rPr lang="ru-RU" dirty="0" smtClean="0"/>
              <a:t>длина не должна превышать 6 символов</a:t>
            </a:r>
          </a:p>
          <a:p>
            <a:pPr lvl="1"/>
            <a:r>
              <a:rPr lang="ru-RU" dirty="0" smtClean="0"/>
              <a:t>отсортировать результат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selectedNames</a:t>
            </a:r>
            <a:r>
              <a:rPr lang="en-US" dirty="0" smtClean="0"/>
              <a:t> = from t in names</a:t>
            </a:r>
          </a:p>
          <a:p>
            <a:pPr>
              <a:buNone/>
            </a:pPr>
            <a:r>
              <a:rPr lang="en-US" dirty="0" smtClean="0"/>
              <a:t>                                where </a:t>
            </a:r>
            <a:r>
              <a:rPr lang="en-US" dirty="0" err="1" smtClean="0"/>
              <a:t>t.ToUpper</a:t>
            </a:r>
            <a:r>
              <a:rPr lang="en-US" dirty="0" smtClean="0"/>
              <a:t>().</a:t>
            </a:r>
            <a:r>
              <a:rPr lang="en-US" dirty="0" err="1" smtClean="0"/>
              <a:t>StartsWith</a:t>
            </a:r>
            <a:r>
              <a:rPr lang="en-US" dirty="0" smtClean="0"/>
              <a:t>("</a:t>
            </a:r>
            <a:r>
              <a:rPr lang="ru-RU" dirty="0" smtClean="0"/>
              <a:t>И") </a:t>
            </a:r>
          </a:p>
          <a:p>
            <a:pPr>
              <a:buNone/>
            </a:pPr>
            <a:r>
              <a:rPr lang="ru-RU" dirty="0" smtClean="0"/>
              <a:t>                                </a:t>
            </a:r>
            <a:r>
              <a:rPr lang="en-US" dirty="0" smtClean="0"/>
              <a:t>where </a:t>
            </a:r>
            <a:r>
              <a:rPr lang="en-US" dirty="0" err="1" smtClean="0"/>
              <a:t>t.Length</a:t>
            </a:r>
            <a:r>
              <a:rPr lang="en-US" dirty="0" smtClean="0"/>
              <a:t> &lt;=6</a:t>
            </a:r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orderby</a:t>
            </a:r>
            <a:r>
              <a:rPr lang="en-US" dirty="0" smtClean="0"/>
              <a:t> 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         </a:t>
            </a:r>
            <a:r>
              <a:rPr lang="en-US" dirty="0" smtClean="0"/>
              <a:t>select t;  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 string name in </a:t>
            </a:r>
            <a:r>
              <a:rPr lang="en-US" dirty="0" err="1" smtClean="0"/>
              <a:t>selectedName</a:t>
            </a:r>
            <a:r>
              <a:rPr lang="en-US" dirty="0" smtClean="0"/>
              <a:t> 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 name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определяем каждый объект из </a:t>
            </a:r>
            <a:r>
              <a:rPr lang="en-US" dirty="0" smtClean="0"/>
              <a:t>names </a:t>
            </a:r>
            <a:r>
              <a:rPr lang="ru-RU" dirty="0" smtClean="0"/>
              <a:t>как </a:t>
            </a:r>
            <a:r>
              <a:rPr lang="en-US" dirty="0" smtClean="0"/>
              <a:t>t</a:t>
            </a:r>
          </a:p>
          <a:p>
            <a:pPr>
              <a:buNone/>
            </a:pPr>
            <a:r>
              <a:rPr lang="ru-RU" dirty="0" smtClean="0"/>
              <a:t>//фильтрация по критерию (логическое выражение)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упорядочиваем по возрастанию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выбираем объект</a:t>
            </a:r>
          </a:p>
          <a:p>
            <a:pPr>
              <a:buNone/>
            </a:pPr>
            <a:r>
              <a:rPr lang="ru-RU" dirty="0" smtClean="0"/>
              <a:t>*   вместо второго </a:t>
            </a:r>
            <a:r>
              <a:rPr lang="en-US" dirty="0" smtClean="0"/>
              <a:t>where </a:t>
            </a:r>
            <a:r>
              <a:rPr lang="ru-RU" dirty="0" smtClean="0"/>
              <a:t>можно использовать классическое «и» :  </a:t>
            </a:r>
            <a:r>
              <a:rPr lang="en-US" dirty="0" smtClean="0"/>
              <a:t>&amp;&amp; 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**  минимальный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запрос, который создаст копию коллекции:</a:t>
            </a:r>
          </a:p>
          <a:p>
            <a:pPr fontAlgn="base">
              <a:buNone/>
            </a:pPr>
            <a:r>
              <a:rPr lang="ru-RU" dirty="0" smtClean="0"/>
              <a:t>		 </a:t>
            </a:r>
            <a:r>
              <a:rPr lang="ru-RU" dirty="0" err="1" smtClean="0"/>
              <a:t>from</a:t>
            </a:r>
            <a:r>
              <a:rPr lang="ru-RU" dirty="0" smtClean="0"/>
              <a:t> переменная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набор_объектов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		 </a:t>
            </a:r>
            <a:r>
              <a:rPr lang="ru-RU" dirty="0" err="1" smtClean="0"/>
              <a:t>select</a:t>
            </a:r>
            <a:r>
              <a:rPr lang="ru-RU" dirty="0" smtClean="0"/>
              <a:t> переменная;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dirty="0" smtClean="0"/>
              <a:t>inner join LINQ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Person { 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sz="3200" dirty="0" smtClean="0"/>
              <a:t>public string </a:t>
            </a:r>
            <a:r>
              <a:rPr lang="en-US" sz="3200" dirty="0" err="1" smtClean="0"/>
              <a:t>FirstName</a:t>
            </a:r>
            <a:r>
              <a:rPr lang="en-US" sz="3200" dirty="0" smtClean="0"/>
              <a:t> { get; set; } </a:t>
            </a:r>
          </a:p>
          <a:p>
            <a:pPr lvl="1">
              <a:buNone/>
            </a:pPr>
            <a:r>
              <a:rPr lang="en-US" sz="3200" dirty="0" smtClean="0"/>
              <a:t>    public string </a:t>
            </a:r>
            <a:r>
              <a:rPr lang="en-US" sz="3200" dirty="0" err="1" smtClean="0"/>
              <a:t>LastName</a:t>
            </a:r>
            <a:r>
              <a:rPr lang="en-US" sz="3200" dirty="0" smtClean="0"/>
              <a:t> { get; set; }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class Pet { </a:t>
            </a:r>
          </a:p>
          <a:p>
            <a:pPr>
              <a:buNone/>
            </a:pPr>
            <a:r>
              <a:rPr lang="en-US" dirty="0" smtClean="0"/>
              <a:t>		public string Name { get; set; } </a:t>
            </a:r>
          </a:p>
          <a:p>
            <a:pPr>
              <a:buNone/>
            </a:pPr>
            <a:r>
              <a:rPr lang="en-US" dirty="0" smtClean="0"/>
              <a:t>		public Person Owner { get; set; }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List&lt;Person&gt; people = new List&lt;Person&gt; {}; </a:t>
            </a:r>
          </a:p>
          <a:p>
            <a:pPr>
              <a:buNone/>
            </a:pPr>
            <a:r>
              <a:rPr lang="en-US" dirty="0" smtClean="0"/>
              <a:t>	List&lt;Pet&gt; pets = new List&lt;Pet&gt; {};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query = from person in people </a:t>
            </a:r>
          </a:p>
          <a:p>
            <a:pPr>
              <a:buNone/>
            </a:pPr>
            <a:r>
              <a:rPr lang="en-US" dirty="0" smtClean="0"/>
              <a:t>		join pet in pets on person equals </a:t>
            </a:r>
            <a:r>
              <a:rPr lang="en-US" dirty="0" err="1" smtClean="0"/>
              <a:t>pet.Owner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select new  {   </a:t>
            </a:r>
            <a:r>
              <a:rPr lang="en-US" dirty="0" err="1" smtClean="0"/>
              <a:t>OwnerName</a:t>
            </a:r>
            <a:r>
              <a:rPr lang="en-US" dirty="0" smtClean="0"/>
              <a:t> = </a:t>
            </a:r>
            <a:r>
              <a:rPr lang="en-US" dirty="0" err="1" smtClean="0"/>
              <a:t>person.FirstName</a:t>
            </a:r>
            <a:r>
              <a:rPr lang="ru-RU" dirty="0" smtClean="0"/>
              <a:t> + </a:t>
            </a:r>
            <a:r>
              <a:rPr lang="en-US" dirty="0" err="1" smtClean="0"/>
              <a:t>LastName</a:t>
            </a:r>
            <a:r>
              <a:rPr lang="en-US" dirty="0" smtClean="0"/>
              <a:t>, 			</a:t>
            </a:r>
            <a:r>
              <a:rPr lang="en-US" dirty="0" err="1" smtClean="0"/>
              <a:t>PetName</a:t>
            </a:r>
            <a:r>
              <a:rPr lang="en-US" dirty="0" smtClean="0"/>
              <a:t> = </a:t>
            </a:r>
            <a:r>
              <a:rPr lang="en-US" dirty="0" err="1" smtClean="0"/>
              <a:t>pet.Name</a:t>
            </a:r>
            <a:r>
              <a:rPr lang="en-US" dirty="0" smtClean="0"/>
              <a:t> };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Student{</a:t>
            </a:r>
          </a:p>
          <a:p>
            <a:pPr>
              <a:buNone/>
            </a:pPr>
            <a:r>
              <a:rPr lang="en-US" dirty="0" smtClean="0"/>
              <a:t>	public string Name { get; private set; }</a:t>
            </a:r>
          </a:p>
          <a:p>
            <a:pPr>
              <a:buNone/>
            </a:pPr>
            <a:r>
              <a:rPr lang="en-US" dirty="0" smtClean="0"/>
              <a:t>	public decimal Rating{ get; private set; }</a:t>
            </a:r>
          </a:p>
          <a:p>
            <a:pPr>
              <a:buNone/>
            </a:pPr>
            <a:r>
              <a:rPr lang="en-US" dirty="0" smtClean="0"/>
              <a:t>	public string Faculty { get; }</a:t>
            </a:r>
          </a:p>
          <a:p>
            <a:pPr>
              <a:buNone/>
            </a:pPr>
            <a:r>
              <a:rPr lang="en-US" dirty="0" smtClean="0"/>
              <a:t>	public Project </a:t>
            </a:r>
            <a:r>
              <a:rPr lang="en-US" dirty="0" err="1" smtClean="0"/>
              <a:t>CurrentProject</a:t>
            </a:r>
            <a:r>
              <a:rPr lang="en-US" dirty="0" smtClean="0"/>
              <a:t> { get;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StipendiaCandidat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StipendiaCandidat</a:t>
            </a:r>
            <a:r>
              <a:rPr lang="en-US" dirty="0" smtClean="0"/>
              <a:t>( string </a:t>
            </a:r>
            <a:r>
              <a:rPr lang="en-US" dirty="0" err="1" smtClean="0"/>
              <a:t>name,Project</a:t>
            </a:r>
            <a:r>
              <a:rPr lang="en-US" dirty="0" smtClean="0"/>
              <a:t> p){…}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List&lt;Student&gt; students = new List&lt;Student&gt;();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заполняем </a:t>
            </a:r>
            <a:r>
              <a:rPr lang="en-US" dirty="0" smtClean="0"/>
              <a:t>students …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candidats</a:t>
            </a:r>
            <a:r>
              <a:rPr lang="en-US" dirty="0" smtClean="0"/>
              <a:t> = from   s   in students </a:t>
            </a:r>
          </a:p>
          <a:p>
            <a:pPr>
              <a:buNone/>
            </a:pPr>
            <a:r>
              <a:rPr lang="en-US" dirty="0" smtClean="0"/>
              <a:t>			    where </a:t>
            </a:r>
            <a:r>
              <a:rPr lang="en-US" dirty="0" err="1" smtClean="0"/>
              <a:t>s.Rating</a:t>
            </a:r>
            <a:r>
              <a:rPr lang="en-US" dirty="0" smtClean="0"/>
              <a:t> &gt; 4.5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</a:t>
            </a:r>
            <a:r>
              <a:rPr lang="en-US" dirty="0" smtClean="0"/>
              <a:t>    where </a:t>
            </a:r>
            <a:r>
              <a:rPr lang="en-US" dirty="0" err="1" smtClean="0"/>
              <a:t>s.Faculty</a:t>
            </a:r>
            <a:r>
              <a:rPr lang="en-US" dirty="0" smtClean="0"/>
              <a:t> == “</a:t>
            </a:r>
            <a:r>
              <a:rPr lang="ru-RU" dirty="0" smtClean="0"/>
              <a:t>Экономики</a:t>
            </a:r>
            <a:r>
              <a:rPr lang="en-US" dirty="0" smtClean="0"/>
              <a:t> </a:t>
            </a:r>
            <a:r>
              <a:rPr lang="ru-RU" dirty="0" smtClean="0"/>
              <a:t>и управления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    </a:t>
            </a:r>
            <a:r>
              <a:rPr lang="en-US" dirty="0" smtClean="0"/>
              <a:t>select new </a:t>
            </a:r>
            <a:r>
              <a:rPr lang="en-US" dirty="0" err="1" smtClean="0"/>
              <a:t>StipendiaCandidat</a:t>
            </a:r>
            <a:r>
              <a:rPr lang="en-US" dirty="0" smtClean="0"/>
              <a:t> ( s.name, s. 							          </a:t>
            </a:r>
            <a:r>
              <a:rPr lang="en-US" dirty="0" err="1" smtClean="0"/>
              <a:t>CurrentProject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264696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Допустим, в предыдущем примере</a:t>
            </a:r>
            <a:r>
              <a:rPr lang="en-US" dirty="0" smtClean="0"/>
              <a:t> </a:t>
            </a:r>
            <a:r>
              <a:rPr lang="ru-RU" dirty="0" smtClean="0"/>
              <a:t>у студента есть несколько проектов</a:t>
            </a:r>
            <a:r>
              <a:rPr lang="en-US" dirty="0" smtClean="0"/>
              <a:t> =&gt;</a:t>
            </a:r>
            <a:r>
              <a:rPr lang="ru-RU" dirty="0" smtClean="0"/>
              <a:t> в классе будет расположена коллекция</a:t>
            </a:r>
            <a:r>
              <a:rPr lang="en-US" dirty="0" smtClean="0"/>
              <a:t>:</a:t>
            </a:r>
          </a:p>
          <a:p>
            <a:pPr fontAlgn="base">
              <a:buNone/>
            </a:pPr>
            <a:r>
              <a:rPr lang="en-US" dirty="0" smtClean="0"/>
              <a:t>	List&lt;Project&gt; </a:t>
            </a:r>
            <a:r>
              <a:rPr lang="en-US" dirty="0" err="1" smtClean="0"/>
              <a:t>CurrentProjects</a:t>
            </a:r>
            <a:r>
              <a:rPr lang="en-US" dirty="0" smtClean="0"/>
              <a:t>;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И, предположим, в каждом проекте есть переменная </a:t>
            </a:r>
            <a:r>
              <a:rPr lang="en-US" dirty="0" smtClean="0"/>
              <a:t>Theme</a:t>
            </a:r>
            <a:r>
              <a:rPr lang="ru-RU" dirty="0" smtClean="0"/>
              <a:t> (направление исследования).</a:t>
            </a:r>
          </a:p>
          <a:p>
            <a:pPr fontAlgn="base">
              <a:buNone/>
            </a:pPr>
            <a:r>
              <a:rPr lang="ru-RU" dirty="0" smtClean="0"/>
              <a:t>Нужно также отобрать студентов, с теми же условиями, но в направлением хоть одного проекта должны быть информационные технологии: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candidats</a:t>
            </a:r>
            <a:r>
              <a:rPr lang="en-US" dirty="0" smtClean="0"/>
              <a:t> = from   s   in students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    </a:t>
            </a:r>
            <a:r>
              <a:rPr lang="en-US" dirty="0" smtClean="0"/>
              <a:t>from p in </a:t>
            </a:r>
            <a:r>
              <a:rPr lang="en-US" dirty="0" err="1" smtClean="0"/>
              <a:t>students.CurrentProjects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    where </a:t>
            </a:r>
            <a:r>
              <a:rPr lang="en-US" dirty="0" err="1" smtClean="0"/>
              <a:t>s.Rating</a:t>
            </a:r>
            <a:r>
              <a:rPr lang="en-US" dirty="0" smtClean="0"/>
              <a:t> &gt; 4.5 &amp;&amp; </a:t>
            </a:r>
            <a:r>
              <a:rPr lang="en-US" dirty="0" err="1" smtClean="0"/>
              <a:t>s.Faculty</a:t>
            </a:r>
            <a:r>
              <a:rPr lang="en-US" dirty="0" smtClean="0"/>
              <a:t> == “</a:t>
            </a:r>
            <a:r>
              <a:rPr lang="ru-RU" dirty="0" err="1" smtClean="0"/>
              <a:t>Экон-ки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                </a:t>
            </a:r>
            <a:r>
              <a:rPr lang="en-US" dirty="0" smtClean="0"/>
              <a:t>where </a:t>
            </a:r>
            <a:r>
              <a:rPr lang="en-US" dirty="0" err="1" smtClean="0"/>
              <a:t>p.Theme</a:t>
            </a:r>
            <a:r>
              <a:rPr lang="en-US" dirty="0" smtClean="0"/>
              <a:t> = “</a:t>
            </a:r>
            <a:r>
              <a:rPr lang="ru-RU" dirty="0" smtClean="0"/>
              <a:t>ИТ</a:t>
            </a:r>
            <a:r>
              <a:rPr lang="en-US" dirty="0" smtClean="0"/>
              <a:t>“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    </a:t>
            </a:r>
            <a:r>
              <a:rPr lang="en-US" dirty="0" smtClean="0"/>
              <a:t>select new </a:t>
            </a:r>
            <a:r>
              <a:rPr lang="en-US" dirty="0" err="1" smtClean="0"/>
              <a:t>StipendiaCandidat</a:t>
            </a:r>
            <a:r>
              <a:rPr lang="en-US" dirty="0" smtClean="0"/>
              <a:t> ( s.name, p);</a:t>
            </a:r>
          </a:p>
          <a:p>
            <a:pPr fontAlgn="base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ru-RU" dirty="0" smtClean="0"/>
              <a:t>Методы расширения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468544" cy="5877272"/>
          </a:xfrm>
        </p:spPr>
        <p:txBody>
          <a:bodyPr>
            <a:normAutofit/>
          </a:bodyPr>
          <a:lstStyle/>
          <a:p>
            <a:r>
              <a:rPr lang="ru-RU" dirty="0" smtClean="0"/>
              <a:t>Кроме стандартного синтаксиса </a:t>
            </a:r>
            <a:r>
              <a:rPr lang="ru-RU" dirty="0" err="1" smtClean="0"/>
              <a:t>from</a:t>
            </a:r>
            <a:r>
              <a:rPr lang="ru-RU" dirty="0" smtClean="0"/>
              <a:t> .. </a:t>
            </a:r>
            <a:r>
              <a:rPr lang="ru-RU" dirty="0" err="1" smtClean="0"/>
              <a:t>in</a:t>
            </a:r>
            <a:r>
              <a:rPr lang="ru-RU" dirty="0" smtClean="0"/>
              <a:t> .. </a:t>
            </a:r>
            <a:r>
              <a:rPr lang="ru-RU" dirty="0" err="1" smtClean="0"/>
              <a:t>select</a:t>
            </a:r>
            <a:r>
              <a:rPr lang="ru-RU" dirty="0" smtClean="0"/>
              <a:t> для создания запроса LINQ можно применять специальные методы расширения, которые определены в интерфейсе I</a:t>
            </a:r>
            <a:r>
              <a:rPr lang="en-US" dirty="0" smtClean="0"/>
              <a:t>E</a:t>
            </a:r>
            <a:r>
              <a:rPr lang="ru-RU" dirty="0" err="1" smtClean="0"/>
              <a:t>numerable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sz="3000" dirty="0" err="1" smtClean="0"/>
              <a:t>students.Where</a:t>
            </a:r>
            <a:r>
              <a:rPr lang="en-US" sz="3000" dirty="0" smtClean="0"/>
              <a:t>(</a:t>
            </a:r>
            <a:r>
              <a:rPr lang="ru-RU" sz="3000" dirty="0" smtClean="0"/>
              <a:t> </a:t>
            </a:r>
            <a:r>
              <a:rPr lang="en-US" sz="3000" dirty="0" smtClean="0"/>
              <a:t>t=&gt; </a:t>
            </a:r>
            <a:r>
              <a:rPr lang="en-US" sz="3000" dirty="0" err="1" smtClean="0"/>
              <a:t>t.Rating</a:t>
            </a:r>
            <a:r>
              <a:rPr lang="en-US" sz="3000" dirty="0" smtClean="0"/>
              <a:t> &gt; 4 ).</a:t>
            </a:r>
          </a:p>
          <a:p>
            <a:pPr>
              <a:buNone/>
            </a:pPr>
            <a:r>
              <a:rPr lang="en-US" sz="3000" dirty="0" smtClean="0"/>
              <a:t>		       Select( s =&gt; new </a:t>
            </a:r>
            <a:r>
              <a:rPr lang="en-US" sz="3000" dirty="0" err="1" smtClean="0"/>
              <a:t>StipendiaCandidat</a:t>
            </a:r>
            <a:r>
              <a:rPr lang="en-US" sz="3000" dirty="0" smtClean="0"/>
              <a:t> ( s.name, s. 						 </a:t>
            </a:r>
            <a:r>
              <a:rPr lang="en-US" sz="3000" dirty="0" err="1" smtClean="0"/>
              <a:t>CurrentProject</a:t>
            </a:r>
            <a:r>
              <a:rPr lang="en-US" sz="3000" dirty="0" smtClean="0"/>
              <a:t> ));</a:t>
            </a:r>
            <a:endParaRPr lang="ru-RU" sz="3000" dirty="0" smtClean="0"/>
          </a:p>
          <a:p>
            <a:r>
              <a:rPr lang="ru-RU" sz="3000" dirty="0" smtClean="0"/>
              <a:t>Синтаксис методов расширения позволяет использовать «сокращенную» нотацию запроса, например, только </a:t>
            </a:r>
            <a:r>
              <a:rPr lang="en-US" sz="3000" dirty="0" smtClean="0"/>
              <a:t>select </a:t>
            </a:r>
            <a:r>
              <a:rPr lang="ru-RU" sz="3000" dirty="0" smtClean="0"/>
              <a:t>или </a:t>
            </a:r>
            <a:r>
              <a:rPr lang="en-US" sz="3000" dirty="0" smtClean="0"/>
              <a:t>where</a:t>
            </a:r>
            <a:r>
              <a:rPr lang="ru-RU" sz="3000" dirty="0" smtClean="0"/>
              <a:t>.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388</Words>
  <Application>Microsoft Office PowerPoint</Application>
  <PresentationFormat>Экран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Лекция 7</vt:lpstr>
      <vt:lpstr>Работа с коллекциями. LINQ.</vt:lpstr>
      <vt:lpstr>Работа с коллекциями. LINQ.</vt:lpstr>
      <vt:lpstr>Пример LINQ</vt:lpstr>
      <vt:lpstr>Слайд 5</vt:lpstr>
      <vt:lpstr>inner join LINQ</vt:lpstr>
      <vt:lpstr>Слайд 7</vt:lpstr>
      <vt:lpstr>Слайд 8</vt:lpstr>
      <vt:lpstr>Методы расширения LINQ</vt:lpstr>
      <vt:lpstr>Слайд 10</vt:lpstr>
      <vt:lpstr>Полиморфизм</vt:lpstr>
      <vt:lpstr>Полиморфизм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BlokIN</dc:creator>
  <cp:lastModifiedBy>BlokIN</cp:lastModifiedBy>
  <cp:revision>116</cp:revision>
  <dcterms:created xsi:type="dcterms:W3CDTF">2017-09-11T15:29:29Z</dcterms:created>
  <dcterms:modified xsi:type="dcterms:W3CDTF">2017-10-19T16:54:22Z</dcterms:modified>
</cp:coreProperties>
</file>