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310" r:id="rId3"/>
    <p:sldId id="299" r:id="rId4"/>
    <p:sldId id="311" r:id="rId5"/>
    <p:sldId id="300" r:id="rId6"/>
    <p:sldId id="301" r:id="rId7"/>
    <p:sldId id="302" r:id="rId8"/>
    <p:sldId id="304" r:id="rId9"/>
    <p:sldId id="312" r:id="rId10"/>
    <p:sldId id="313" r:id="rId11"/>
    <p:sldId id="30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1F2C7-647D-4E6C-9518-78BBA26636CD}" type="datetimeFigureOut">
              <a:rPr lang="ru-RU" smtClean="0"/>
              <a:t>15.11.2017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EC24DF-5920-420F-832B-718F49CF160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210D8-0ADD-4144-99DB-36AF6F7F4769}" type="datetime1">
              <a:rPr lang="ru-RU" smtClean="0"/>
              <a:t>15.11.2017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63F07-4B06-4241-8BF1-A9844368449D}" type="datetime1">
              <a:rPr lang="ru-RU" smtClean="0"/>
              <a:t>15.11.2017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B66D-523D-4507-8278-3E470C7309EC}" type="datetime1">
              <a:rPr lang="ru-RU" smtClean="0"/>
              <a:t>15.11.2017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C236-CEED-4B53-84F1-244A32BF83C2}" type="datetime1">
              <a:rPr lang="ru-RU" smtClean="0"/>
              <a:t>15.11.2017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3DB76-D7B4-49A6-8E2B-EDDC0BDFD794}" type="datetime1">
              <a:rPr lang="ru-RU" smtClean="0"/>
              <a:t>15.11.2017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A1B5-828D-41D8-B8F3-6BEE18A37870}" type="datetime1">
              <a:rPr lang="ru-RU" smtClean="0"/>
              <a:t>15.11.2017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92716-711D-42EE-8BD8-AC77A163DBF3}" type="datetime1">
              <a:rPr lang="ru-RU" smtClean="0"/>
              <a:t>15.11.2017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3BA53-E41C-4416-8973-8825CA91D5D7}" type="datetime1">
              <a:rPr lang="ru-RU" smtClean="0"/>
              <a:t>15.11.2017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6215C-0471-40A4-B786-2B3C7B63D11F}" type="datetime1">
              <a:rPr lang="ru-RU" smtClean="0"/>
              <a:t>15.11.2017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6C35-C07B-4696-A226-4295686BDE80}" type="datetime1">
              <a:rPr lang="ru-RU" smtClean="0"/>
              <a:t>15.11.2017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3856C-7F4A-4A83-A46C-A5B39F0F2C10}" type="datetime1">
              <a:rPr lang="ru-RU" smtClean="0"/>
              <a:t>15.11.2017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A2CB4-22C2-44D0-88EC-161B1103081B}" type="datetime1">
              <a:rPr lang="ru-RU" smtClean="0"/>
              <a:t>15.11.2017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Лекция </a:t>
            </a:r>
            <a:r>
              <a:rPr lang="en-US" dirty="0"/>
              <a:t>8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211960" y="4653136"/>
            <a:ext cx="4744616" cy="1752600"/>
          </a:xfrm>
        </p:spPr>
        <p:txBody>
          <a:bodyPr/>
          <a:lstStyle/>
          <a:p>
            <a:pPr algn="l"/>
            <a:r>
              <a:rPr lang="ru-RU" dirty="0"/>
              <a:t>Блок Иван Николаевич</a:t>
            </a:r>
            <a:endParaRPr lang="en-US" dirty="0"/>
          </a:p>
          <a:p>
            <a:pPr algn="l"/>
            <a:r>
              <a:rPr lang="en-US" dirty="0"/>
              <a:t>sibupk.blok@gmail.com</a:t>
            </a:r>
          </a:p>
          <a:p>
            <a:pPr algn="l"/>
            <a:r>
              <a:rPr lang="en-US" dirty="0"/>
              <a:t>VK :    blockin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D2C4-42E0-4E06-B36C-6CBFE116E881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7F7FF2-631A-4C77-A97F-CF9238114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50106"/>
          </a:xfrm>
        </p:spPr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8E092C-CD4F-4FB7-94D2-6F48C3BAD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268759"/>
            <a:ext cx="8784976" cy="5452715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базовый класс </a:t>
            </a:r>
            <a:r>
              <a:rPr lang="ru-RU" i="1" dirty="0"/>
              <a:t>Геометрическая фигура</a:t>
            </a:r>
            <a:r>
              <a:rPr lang="ru-RU" dirty="0"/>
              <a:t>, предусмотрите в нем общие поля/свойства, например координаты центра фигуры, с помощью конструктора должна быть возможность задать центр. </a:t>
            </a:r>
            <a:endParaRPr lang="en-US" dirty="0"/>
          </a:p>
          <a:p>
            <a:r>
              <a:rPr lang="ru-RU" dirty="0"/>
              <a:t>На базе этого класса создать 2 новых на выбор: прямоугольник, </a:t>
            </a:r>
            <a:r>
              <a:rPr lang="ru-RU" i="1" dirty="0"/>
              <a:t>окружность</a:t>
            </a:r>
            <a:r>
              <a:rPr lang="en-US" i="1" dirty="0"/>
              <a:t>, </a:t>
            </a:r>
            <a:r>
              <a:rPr lang="ru-RU" i="1" dirty="0"/>
              <a:t>либо другую геометрическую фигуру</a:t>
            </a:r>
            <a:r>
              <a:rPr lang="ru-RU" dirty="0"/>
              <a:t>. В этих классах должны быть свои особые поля, характерные только для этого типа объектов, например радиус для окружности.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AF68B25-2534-4778-A23D-132D17FB8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8624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850106"/>
          </a:xfrm>
        </p:spPr>
        <p:txBody>
          <a:bodyPr/>
          <a:lstStyle/>
          <a:p>
            <a:r>
              <a:rPr lang="ru-RU" dirty="0"/>
              <a:t>Задание 8.1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850106"/>
            <a:ext cx="8712968" cy="5819254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Реализовать абстрактный класс Деньги для работы с денежными суммами. Число должно быть представлено двумя полями: типа </a:t>
            </a:r>
            <a:r>
              <a:rPr lang="ru-RU" dirty="0" err="1"/>
              <a:t>long</a:t>
            </a:r>
            <a:r>
              <a:rPr lang="ru-RU" dirty="0"/>
              <a:t> для целой части валюты и типа </a:t>
            </a:r>
            <a:r>
              <a:rPr lang="ru-RU" dirty="0" err="1"/>
              <a:t>byte</a:t>
            </a:r>
            <a:r>
              <a:rPr lang="ru-RU" dirty="0"/>
              <a:t> - для копеек. </a:t>
            </a:r>
          </a:p>
          <a:p>
            <a:r>
              <a:rPr lang="ru-RU" dirty="0"/>
              <a:t>Реализовать производные классы Рубль, Евро</a:t>
            </a:r>
          </a:p>
          <a:p>
            <a:r>
              <a:rPr lang="ru-RU" dirty="0"/>
              <a:t>Для каждой валюты определен ее курс как отношение к некоторой условной единице, реализовать функцию или свойство, возвращающие это отношение (для доллара = 1, для евро = 7</a:t>
            </a:r>
            <a:r>
              <a:rPr lang="en-US" dirty="0"/>
              <a:t>/6, </a:t>
            </a:r>
            <a:r>
              <a:rPr lang="ru-RU" dirty="0"/>
              <a:t>для рубля = 60)</a:t>
            </a:r>
          </a:p>
          <a:p>
            <a:r>
              <a:rPr lang="ru-RU" dirty="0"/>
              <a:t>Определить функцию или свойство, возвращающую значение </a:t>
            </a:r>
            <a:r>
              <a:rPr lang="ru-RU" dirty="0" err="1"/>
              <a:t>ден</a:t>
            </a:r>
            <a:r>
              <a:rPr lang="ru-RU" dirty="0"/>
              <a:t>. суммы в условных единицах.</a:t>
            </a:r>
          </a:p>
          <a:p>
            <a:r>
              <a:rPr lang="ru-RU" dirty="0"/>
              <a:t>Определить методы, корректно выводящие хранимое значение на экран, например для доллара $50, для евро 50€ и т.д., либо то же значение прописью. Дробная часть (копейки, центы,…) при выводе на экран должна быть отделена от целой части запятой.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9D9E-8475-4C3D-B07C-FDD1702DB06B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Полиморфизм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D2C4-42E0-4E06-B36C-6CBFE116E881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dirty="0"/>
              <a:t>Полиморфизм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5904656"/>
          </a:xfrm>
        </p:spPr>
        <p:txBody>
          <a:bodyPr>
            <a:normAutofit/>
          </a:bodyPr>
          <a:lstStyle/>
          <a:p>
            <a:r>
              <a:rPr lang="ru-RU" dirty="0"/>
              <a:t>Сам термин полиморфизм можно перевести как </a:t>
            </a:r>
            <a:r>
              <a:rPr lang="ru-RU" b="1" dirty="0"/>
              <a:t>«много форм»</a:t>
            </a:r>
            <a:r>
              <a:rPr lang="ru-RU" dirty="0"/>
              <a:t>. А если говорить </a:t>
            </a:r>
            <a:r>
              <a:rPr lang="ru-RU" dirty="0" err="1"/>
              <a:t>проcтыми</a:t>
            </a:r>
            <a:r>
              <a:rPr lang="ru-RU" dirty="0"/>
              <a:t> словами, </a:t>
            </a:r>
            <a:r>
              <a:rPr lang="ru-RU" b="1" dirty="0"/>
              <a:t>полиморфизм</a:t>
            </a:r>
            <a:r>
              <a:rPr lang="ru-RU" dirty="0"/>
              <a:t> – это различная реализация однотипных действий. Классическая фраза, которая коротко объясняет полиморфизм – «Один интерфейс, множество реализаций».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9D9E-8475-4C3D-B07C-FDD1702DB06B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88640"/>
            <a:ext cx="8712968" cy="6480720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Приведем примеры из жизни. В автомобилях есть рулевое колесо. Это колесо является интерфейсом между водителем и автомобилем, который позволяет поворачивать автомобиль. Механическая реализация руля у автомобилей может быть разная, но при этом результат получается одинаковым – колесо вправо – автомобиль вправо, и наоборот. </a:t>
            </a:r>
          </a:p>
          <a:p>
            <a:r>
              <a:rPr lang="ru-RU" dirty="0"/>
              <a:t>Клавиатура является интерфейсом ввода между пользователем и ПК. При нажатии одной и той же клавиши на различных клавиатурах результат получаем одинаковый, но при этом сама реализация нажатия клавиши может быть разная (емкостная, контактная и </a:t>
            </a:r>
            <a:r>
              <a:rPr lang="ru-RU" dirty="0" err="1"/>
              <a:t>тд</a:t>
            </a:r>
            <a:r>
              <a:rPr lang="ru-RU" dirty="0"/>
              <a:t>.).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0"/>
            <a:ext cx="8784976" cy="6858000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С полиморфизмом связаны несколько понятий: </a:t>
            </a:r>
          </a:p>
          <a:p>
            <a:pPr>
              <a:buNone/>
            </a:pPr>
            <a:br>
              <a:rPr lang="ru-RU" dirty="0"/>
            </a:br>
            <a:r>
              <a:rPr lang="ru-RU" b="1" dirty="0"/>
              <a:t>Виртуальный метод</a:t>
            </a:r>
            <a:r>
              <a:rPr lang="ru-RU" dirty="0"/>
              <a:t> – это метод, который МОЖЕТ быть переопределен в классе-наследнике. Такой метод может иметь стандартную реализацию в базовом классе.</a:t>
            </a:r>
            <a:br>
              <a:rPr lang="ru-RU" dirty="0"/>
            </a:br>
            <a:br>
              <a:rPr lang="ru-RU" dirty="0"/>
            </a:br>
            <a:r>
              <a:rPr lang="ru-RU" b="1" dirty="0"/>
              <a:t>Абстрактный метод</a:t>
            </a:r>
            <a:r>
              <a:rPr lang="ru-RU" dirty="0"/>
              <a:t> – это метод, который ДОЛЖЕН быть реализован в классе-наследнике. При этом, абстрактный метод не может иметь своей реализации в базовом классе (тело пустое), в отличии от виртуального.</a:t>
            </a:r>
            <a:br>
              <a:rPr lang="ru-RU" dirty="0"/>
            </a:br>
            <a:br>
              <a:rPr lang="ru-RU" dirty="0"/>
            </a:br>
            <a:r>
              <a:rPr lang="ru-RU" b="1" dirty="0"/>
              <a:t>Переопределение метода</a:t>
            </a:r>
            <a:r>
              <a:rPr lang="ru-RU" dirty="0"/>
              <a:t> – это изменение поведения метода, установленного как виртуальный (в классе наследнике метод будет работать отлично от базового класса).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9D9E-8475-4C3D-B07C-FDD1702DB06B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92696"/>
          </a:xfrm>
        </p:spPr>
        <p:txBody>
          <a:bodyPr>
            <a:normAutofit fontScale="90000"/>
          </a:bodyPr>
          <a:lstStyle/>
          <a:p>
            <a:r>
              <a:rPr lang="ru-RU" dirty="0"/>
              <a:t>Полиморфизм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5832648"/>
          </a:xfrm>
        </p:spPr>
        <p:txBody>
          <a:bodyPr>
            <a:normAutofit lnSpcReduction="10000"/>
          </a:bodyPr>
          <a:lstStyle/>
          <a:p>
            <a:r>
              <a:rPr lang="ru-RU" sz="2900" dirty="0"/>
              <a:t>Объявление виртуального метода:</a:t>
            </a:r>
          </a:p>
          <a:p>
            <a:pPr>
              <a:buNone/>
            </a:pPr>
            <a:r>
              <a:rPr lang="ru-RU" sz="2600" dirty="0"/>
              <a:t>[модификатор доступа] </a:t>
            </a:r>
            <a:r>
              <a:rPr lang="ru-RU" sz="2600" dirty="0" err="1"/>
              <a:t>virtual</a:t>
            </a:r>
            <a:r>
              <a:rPr lang="ru-RU" sz="2600" dirty="0"/>
              <a:t> [тип] [имя метода] ([параметры])  </a:t>
            </a:r>
          </a:p>
          <a:p>
            <a:pPr>
              <a:buNone/>
            </a:pPr>
            <a:r>
              <a:rPr lang="ru-RU" sz="2600" dirty="0"/>
              <a:t>{</a:t>
            </a:r>
            <a:br>
              <a:rPr lang="ru-RU" sz="2600" dirty="0"/>
            </a:br>
            <a:r>
              <a:rPr lang="ru-RU" sz="2600" dirty="0"/>
              <a:t>   // тело метода</a:t>
            </a:r>
          </a:p>
          <a:p>
            <a:pPr>
              <a:buNone/>
            </a:pPr>
            <a:r>
              <a:rPr lang="ru-RU" sz="2600" dirty="0"/>
              <a:t>}</a:t>
            </a:r>
          </a:p>
          <a:p>
            <a:r>
              <a:rPr lang="ru-RU" sz="2900" dirty="0"/>
              <a:t>Объявив виртуальный метод, его можно переопределить в классе - наследнике. Для этого используется ключевое слово </a:t>
            </a:r>
            <a:r>
              <a:rPr lang="ru-RU" sz="2900" i="1" dirty="0" err="1"/>
              <a:t>override</a:t>
            </a:r>
            <a:r>
              <a:rPr lang="ru-RU" sz="2900" dirty="0"/>
              <a:t>:</a:t>
            </a:r>
          </a:p>
          <a:p>
            <a:pPr>
              <a:buNone/>
            </a:pPr>
            <a:r>
              <a:rPr lang="ru-RU" sz="2600" dirty="0"/>
              <a:t>[модификатор доступа] </a:t>
            </a:r>
            <a:r>
              <a:rPr lang="ru-RU" sz="2600" dirty="0" err="1"/>
              <a:t>override</a:t>
            </a:r>
            <a:r>
              <a:rPr lang="ru-RU" sz="2600" dirty="0"/>
              <a:t> [тип] [имя метода] ([аргументы])</a:t>
            </a:r>
          </a:p>
          <a:p>
            <a:pPr>
              <a:buNone/>
            </a:pPr>
            <a:r>
              <a:rPr lang="ru-RU" sz="2600" dirty="0"/>
              <a:t>{</a:t>
            </a:r>
            <a:br>
              <a:rPr lang="ru-RU" sz="2600" dirty="0"/>
            </a:br>
            <a:r>
              <a:rPr lang="ru-RU" sz="2600" dirty="0"/>
              <a:t>   // новое тело метода</a:t>
            </a:r>
          </a:p>
          <a:p>
            <a:pPr>
              <a:buNone/>
            </a:pPr>
            <a:r>
              <a:rPr lang="ru-RU" sz="2600" dirty="0"/>
              <a:t>}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9D9E-8475-4C3D-B07C-FDD1702DB06B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78098"/>
          </a:xfrm>
        </p:spPr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688632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Изменим определение метода </a:t>
            </a:r>
            <a:r>
              <a:rPr lang="en-US" b="1" i="1" dirty="0"/>
              <a:t>Display</a:t>
            </a:r>
            <a:r>
              <a:rPr lang="en-US" dirty="0"/>
              <a:t> </a:t>
            </a:r>
            <a:r>
              <a:rPr lang="ru-RU" dirty="0"/>
              <a:t>в классе </a:t>
            </a:r>
            <a:r>
              <a:rPr lang="en-US" b="1" i="1" dirty="0"/>
              <a:t>Person</a:t>
            </a:r>
            <a:r>
              <a:rPr lang="ru-RU" dirty="0"/>
              <a:t>, сделав его виртуальным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ru-RU" dirty="0">
                <a:cs typeface="Arial" pitchFamily="34" charset="0"/>
              </a:rPr>
              <a:t>    </a:t>
            </a:r>
            <a:r>
              <a:rPr lang="ru-RU" dirty="0" err="1">
                <a:cs typeface="Arial" pitchFamily="34" charset="0"/>
              </a:rPr>
              <a:t>public</a:t>
            </a:r>
            <a:r>
              <a:rPr lang="en-US" dirty="0">
                <a:cs typeface="Arial" pitchFamily="34" charset="0"/>
              </a:rPr>
              <a:t> </a:t>
            </a:r>
            <a:r>
              <a:rPr lang="en-US" b="1" i="1" dirty="0">
                <a:cs typeface="Arial" pitchFamily="34" charset="0"/>
              </a:rPr>
              <a:t>virtual</a:t>
            </a:r>
            <a:r>
              <a:rPr lang="ru-RU" sz="2400" dirty="0">
                <a:cs typeface="Arial" pitchFamily="34" charset="0"/>
              </a:rPr>
              <a:t> </a:t>
            </a:r>
            <a:r>
              <a:rPr lang="ru-RU" dirty="0" err="1">
                <a:cs typeface="Arial" pitchFamily="34" charset="0"/>
              </a:rPr>
              <a:t>void</a:t>
            </a:r>
            <a:r>
              <a:rPr lang="ru-RU" sz="2400" dirty="0">
                <a:cs typeface="Arial" pitchFamily="34" charset="0"/>
              </a:rPr>
              <a:t> </a:t>
            </a:r>
            <a:r>
              <a:rPr lang="ru-RU" dirty="0" err="1">
                <a:cs typeface="Arial" pitchFamily="34" charset="0"/>
              </a:rPr>
              <a:t>Display</a:t>
            </a:r>
            <a:r>
              <a:rPr lang="ru-RU" dirty="0">
                <a:cs typeface="Arial" pitchFamily="34" charset="0"/>
              </a:rPr>
              <a:t>()</a:t>
            </a:r>
            <a:endParaRPr lang="ru-RU" sz="2400" dirty="0"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dirty="0">
                <a:cs typeface="Arial" pitchFamily="34" charset="0"/>
              </a:rPr>
              <a:t>    {</a:t>
            </a:r>
            <a:endParaRPr lang="ru-RU" sz="2400" dirty="0"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dirty="0">
                <a:cs typeface="Arial" pitchFamily="34" charset="0"/>
              </a:rPr>
              <a:t>        </a:t>
            </a:r>
            <a:r>
              <a:rPr lang="ru-RU" dirty="0" err="1">
                <a:cs typeface="Arial" pitchFamily="34" charset="0"/>
              </a:rPr>
              <a:t>Console.Write</a:t>
            </a:r>
            <a:r>
              <a:rPr lang="ru-RU" dirty="0">
                <a:cs typeface="Arial" pitchFamily="34" charset="0"/>
              </a:rPr>
              <a:t> (</a:t>
            </a:r>
            <a:r>
              <a:rPr lang="en-US" dirty="0">
                <a:cs typeface="Arial" pitchFamily="34" charset="0"/>
              </a:rPr>
              <a:t>“</a:t>
            </a:r>
            <a:r>
              <a:rPr lang="ru-RU" dirty="0">
                <a:cs typeface="Arial" pitchFamily="34" charset="0"/>
              </a:rPr>
              <a:t>Человек</a:t>
            </a:r>
            <a:r>
              <a:rPr lang="en-US" dirty="0">
                <a:cs typeface="Arial" pitchFamily="34" charset="0"/>
              </a:rPr>
              <a:t> </a:t>
            </a:r>
            <a:r>
              <a:rPr lang="ru-RU" dirty="0">
                <a:cs typeface="Arial" pitchFamily="34" charset="0"/>
              </a:rPr>
              <a:t>Имя: </a:t>
            </a:r>
            <a:r>
              <a:rPr lang="en-US" dirty="0">
                <a:cs typeface="Arial" pitchFamily="34" charset="0"/>
              </a:rPr>
              <a:t>”</a:t>
            </a:r>
            <a:r>
              <a:rPr lang="ru-RU" dirty="0">
                <a:cs typeface="Arial" pitchFamily="34" charset="0"/>
              </a:rPr>
              <a:t> + </a:t>
            </a:r>
            <a:r>
              <a:rPr lang="ru-RU" dirty="0" err="1">
                <a:cs typeface="Arial" pitchFamily="34" charset="0"/>
              </a:rPr>
              <a:t>FirstName</a:t>
            </a:r>
            <a:r>
              <a:rPr lang="ru-RU" dirty="0">
                <a:cs typeface="Arial" pitchFamily="34" charset="0"/>
              </a:rPr>
              <a:t> +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dirty="0">
                <a:cs typeface="Arial" pitchFamily="34" charset="0"/>
              </a:rPr>
              <a:t>                                   " Фамилия"</a:t>
            </a:r>
            <a:r>
              <a:rPr lang="ru-RU" sz="2400" dirty="0">
                <a:cs typeface="Arial" pitchFamily="34" charset="0"/>
              </a:rPr>
              <a:t> </a:t>
            </a:r>
            <a:r>
              <a:rPr lang="ru-RU" dirty="0">
                <a:cs typeface="Arial" pitchFamily="34" charset="0"/>
              </a:rPr>
              <a:t>+ </a:t>
            </a:r>
            <a:r>
              <a:rPr lang="ru-RU" dirty="0" err="1">
                <a:cs typeface="Arial" pitchFamily="34" charset="0"/>
              </a:rPr>
              <a:t>LastName</a:t>
            </a:r>
            <a:r>
              <a:rPr lang="ru-RU" dirty="0">
                <a:cs typeface="Arial" pitchFamily="34" charset="0"/>
              </a:rPr>
              <a:t>)  ;</a:t>
            </a:r>
            <a:endParaRPr lang="ru-RU" sz="2400" dirty="0"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dirty="0">
                <a:cs typeface="Arial" pitchFamily="34" charset="0"/>
              </a:rPr>
              <a:t>    }</a:t>
            </a:r>
            <a:endParaRPr lang="en-US" dirty="0"/>
          </a:p>
          <a:p>
            <a:r>
              <a:rPr lang="ru-RU" dirty="0"/>
              <a:t>Изменим определение </a:t>
            </a:r>
            <a:r>
              <a:rPr lang="ru-RU" u="sng" dirty="0"/>
              <a:t>этого же </a:t>
            </a:r>
            <a:r>
              <a:rPr lang="ru-RU" dirty="0"/>
              <a:t>метода в классе </a:t>
            </a:r>
            <a:r>
              <a:rPr lang="en-US" b="1" i="1" dirty="0"/>
              <a:t>Student</a:t>
            </a:r>
            <a:r>
              <a:rPr lang="en-US" dirty="0"/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>
                <a:cs typeface="Arial" pitchFamily="34" charset="0"/>
              </a:rPr>
              <a:t>     </a:t>
            </a:r>
            <a:r>
              <a:rPr lang="ru-RU" dirty="0" err="1">
                <a:cs typeface="Arial" pitchFamily="34" charset="0"/>
              </a:rPr>
              <a:t>public</a:t>
            </a:r>
            <a:r>
              <a:rPr lang="en-US" dirty="0">
                <a:cs typeface="Arial" pitchFamily="34" charset="0"/>
              </a:rPr>
              <a:t> </a:t>
            </a:r>
            <a:r>
              <a:rPr lang="en-US" b="1" i="1" dirty="0">
                <a:cs typeface="Arial" pitchFamily="34" charset="0"/>
              </a:rPr>
              <a:t>override</a:t>
            </a:r>
            <a:r>
              <a:rPr lang="ru-RU" sz="2400" dirty="0">
                <a:cs typeface="Arial" pitchFamily="34" charset="0"/>
              </a:rPr>
              <a:t> </a:t>
            </a:r>
            <a:r>
              <a:rPr lang="ru-RU" dirty="0" err="1">
                <a:cs typeface="Arial" pitchFamily="34" charset="0"/>
              </a:rPr>
              <a:t>void</a:t>
            </a:r>
            <a:r>
              <a:rPr lang="ru-RU" sz="2400" dirty="0">
                <a:cs typeface="Arial" pitchFamily="34" charset="0"/>
              </a:rPr>
              <a:t> </a:t>
            </a:r>
            <a:r>
              <a:rPr lang="ru-RU" dirty="0" err="1">
                <a:cs typeface="Arial" pitchFamily="34" charset="0"/>
              </a:rPr>
              <a:t>Display</a:t>
            </a:r>
            <a:r>
              <a:rPr lang="ru-RU" dirty="0">
                <a:cs typeface="Arial" pitchFamily="34" charset="0"/>
              </a:rPr>
              <a:t>()</a:t>
            </a:r>
            <a:endParaRPr lang="ru-RU" sz="2400" dirty="0"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dirty="0">
                <a:cs typeface="Arial" pitchFamily="34" charset="0"/>
              </a:rPr>
              <a:t>    </a:t>
            </a:r>
            <a:r>
              <a:rPr lang="en-US" dirty="0">
                <a:cs typeface="Arial" pitchFamily="34" charset="0"/>
              </a:rPr>
              <a:t> </a:t>
            </a:r>
            <a:r>
              <a:rPr lang="ru-RU" dirty="0">
                <a:cs typeface="Arial" pitchFamily="34" charset="0"/>
              </a:rPr>
              <a:t>{</a:t>
            </a:r>
            <a:endParaRPr lang="ru-RU" sz="2400" dirty="0"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dirty="0">
                <a:cs typeface="Arial" pitchFamily="34" charset="0"/>
              </a:rPr>
              <a:t>      </a:t>
            </a:r>
            <a:r>
              <a:rPr lang="en-US" dirty="0">
                <a:cs typeface="Arial" pitchFamily="34" charset="0"/>
              </a:rPr>
              <a:t>   </a:t>
            </a:r>
            <a:r>
              <a:rPr lang="ru-RU" dirty="0">
                <a:cs typeface="Arial" pitchFamily="34" charset="0"/>
              </a:rPr>
              <a:t> </a:t>
            </a:r>
            <a:r>
              <a:rPr lang="ru-RU" dirty="0" err="1">
                <a:cs typeface="Arial" pitchFamily="34" charset="0"/>
              </a:rPr>
              <a:t>Console.Write</a:t>
            </a:r>
            <a:r>
              <a:rPr lang="ru-RU" dirty="0">
                <a:cs typeface="Arial" pitchFamily="34" charset="0"/>
              </a:rPr>
              <a:t> (</a:t>
            </a:r>
            <a:r>
              <a:rPr lang="en-US" dirty="0">
                <a:cs typeface="Arial" pitchFamily="34" charset="0"/>
              </a:rPr>
              <a:t>“</a:t>
            </a:r>
            <a:r>
              <a:rPr lang="ru-RU" dirty="0">
                <a:cs typeface="Arial" pitchFamily="34" charset="0"/>
              </a:rPr>
              <a:t>Студент</a:t>
            </a:r>
            <a:r>
              <a:rPr lang="en-US" dirty="0">
                <a:cs typeface="Arial" pitchFamily="34" charset="0"/>
              </a:rPr>
              <a:t> ” + </a:t>
            </a:r>
            <a:r>
              <a:rPr lang="ru-RU" dirty="0" err="1">
                <a:cs typeface="Arial" pitchFamily="34" charset="0"/>
              </a:rPr>
              <a:t>FirstName</a:t>
            </a:r>
            <a:r>
              <a:rPr lang="ru-RU" dirty="0">
                <a:cs typeface="Arial" pitchFamily="34" charset="0"/>
              </a:rPr>
              <a:t> + " "</a:t>
            </a:r>
            <a:r>
              <a:rPr lang="ru-RU" sz="2400" dirty="0">
                <a:cs typeface="Arial" pitchFamily="34" charset="0"/>
              </a:rPr>
              <a:t> </a:t>
            </a:r>
            <a:r>
              <a:rPr lang="ru-RU" dirty="0">
                <a:cs typeface="Arial" pitchFamily="34" charset="0"/>
              </a:rPr>
              <a:t>+ </a:t>
            </a:r>
            <a:r>
              <a:rPr lang="ru-RU" dirty="0" err="1">
                <a:cs typeface="Arial" pitchFamily="34" charset="0"/>
              </a:rPr>
              <a:t>LastName</a:t>
            </a:r>
            <a:r>
              <a:rPr lang="en-US" dirty="0">
                <a:cs typeface="Arial" pitchFamily="34" charset="0"/>
              </a:rPr>
              <a:t> + </a:t>
            </a:r>
            <a:r>
              <a:rPr lang="ru-RU" dirty="0">
                <a:cs typeface="Arial" pitchFamily="34" charset="0"/>
              </a:rPr>
              <a:t>                      			   " учится в " + </a:t>
            </a:r>
            <a:r>
              <a:rPr lang="en-US" dirty="0" err="1">
                <a:cs typeface="Arial" pitchFamily="34" charset="0"/>
              </a:rPr>
              <a:t>Univer</a:t>
            </a:r>
            <a:r>
              <a:rPr lang="ru-RU" dirty="0">
                <a:cs typeface="Arial" pitchFamily="34" charset="0"/>
              </a:rPr>
              <a:t> )  ;</a:t>
            </a:r>
            <a:endParaRPr lang="ru-RU" sz="2400" dirty="0"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dirty="0">
                <a:cs typeface="Arial" pitchFamily="34" charset="0"/>
              </a:rPr>
              <a:t>    </a:t>
            </a:r>
            <a:r>
              <a:rPr lang="en-US" dirty="0">
                <a:cs typeface="Arial" pitchFamily="34" charset="0"/>
              </a:rPr>
              <a:t>  </a:t>
            </a:r>
            <a:r>
              <a:rPr lang="ru-RU" dirty="0">
                <a:cs typeface="Arial" pitchFamily="34" charset="0"/>
              </a:rPr>
              <a:t>}</a:t>
            </a:r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9D9E-8475-4C3D-B07C-FDD1702DB06B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404664"/>
            <a:ext cx="9144000" cy="6453336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Проверим работу:</a:t>
            </a:r>
          </a:p>
          <a:p>
            <a:pPr>
              <a:buNone/>
            </a:pPr>
            <a:r>
              <a:rPr lang="en-US" dirty="0"/>
              <a:t>List&lt;Person&gt; persons = new List&lt;Person&gt;();</a:t>
            </a:r>
          </a:p>
          <a:p>
            <a:pPr>
              <a:buNone/>
            </a:pPr>
            <a:r>
              <a:rPr lang="en-US" dirty="0" err="1"/>
              <a:t>persons.Add</a:t>
            </a:r>
            <a:r>
              <a:rPr lang="en-US" dirty="0"/>
              <a:t>(new Person("</a:t>
            </a:r>
            <a:r>
              <a:rPr lang="ru-RU" dirty="0"/>
              <a:t>Василий", </a:t>
            </a:r>
            <a:r>
              <a:rPr lang="en-US" dirty="0"/>
              <a:t>“</a:t>
            </a:r>
            <a:r>
              <a:rPr lang="ru-RU" dirty="0"/>
              <a:t>Петров</a:t>
            </a:r>
            <a:r>
              <a:rPr lang="en-US" dirty="0"/>
              <a:t>”</a:t>
            </a:r>
            <a:r>
              <a:rPr lang="ru-RU" dirty="0"/>
              <a:t>));</a:t>
            </a:r>
            <a:endParaRPr lang="en-US" dirty="0"/>
          </a:p>
          <a:p>
            <a:pPr>
              <a:buNone/>
            </a:pPr>
            <a:r>
              <a:rPr lang="en-US" dirty="0" err="1"/>
              <a:t>persons.Add</a:t>
            </a:r>
            <a:r>
              <a:rPr lang="en-US" dirty="0"/>
              <a:t>(new Student("</a:t>
            </a:r>
            <a:r>
              <a:rPr lang="ru-RU" dirty="0"/>
              <a:t>Андрей", </a:t>
            </a:r>
            <a:r>
              <a:rPr lang="en-US" dirty="0"/>
              <a:t>“</a:t>
            </a:r>
            <a:r>
              <a:rPr lang="ru-RU" dirty="0"/>
              <a:t>Сидоров</a:t>
            </a:r>
            <a:r>
              <a:rPr lang="en-US" dirty="0"/>
              <a:t>”</a:t>
            </a:r>
            <a:r>
              <a:rPr lang="ru-RU" dirty="0"/>
              <a:t>, </a:t>
            </a:r>
            <a:r>
              <a:rPr lang="en-US" dirty="0"/>
              <a:t>“</a:t>
            </a:r>
            <a:r>
              <a:rPr lang="ru-RU" dirty="0" err="1"/>
              <a:t>СибУПК</a:t>
            </a:r>
            <a:r>
              <a:rPr lang="en-US" dirty="0"/>
              <a:t>”</a:t>
            </a:r>
            <a:r>
              <a:rPr lang="ru-RU" dirty="0"/>
              <a:t>));</a:t>
            </a:r>
            <a:endParaRPr lang="en-US" dirty="0"/>
          </a:p>
          <a:p>
            <a:pPr>
              <a:buNone/>
            </a:pPr>
            <a:r>
              <a:rPr lang="en-US" dirty="0" err="1"/>
              <a:t>persons.Add</a:t>
            </a:r>
            <a:r>
              <a:rPr lang="en-US" dirty="0"/>
              <a:t>(new Student(«</a:t>
            </a:r>
            <a:r>
              <a:rPr lang="ru-RU" dirty="0"/>
              <a:t>Алексей", </a:t>
            </a:r>
            <a:r>
              <a:rPr lang="en-US" dirty="0"/>
              <a:t>“</a:t>
            </a:r>
            <a:r>
              <a:rPr lang="ru-RU" dirty="0"/>
              <a:t>Иванов</a:t>
            </a:r>
            <a:r>
              <a:rPr lang="en-US" dirty="0"/>
              <a:t>”</a:t>
            </a:r>
            <a:r>
              <a:rPr lang="ru-RU" dirty="0"/>
              <a:t>, </a:t>
            </a:r>
            <a:r>
              <a:rPr lang="en-US" dirty="0"/>
              <a:t>“</a:t>
            </a:r>
            <a:r>
              <a:rPr lang="ru-RU" dirty="0"/>
              <a:t>НГУ</a:t>
            </a:r>
            <a:r>
              <a:rPr lang="en-US" dirty="0"/>
              <a:t>”</a:t>
            </a:r>
            <a:r>
              <a:rPr lang="ru-RU" dirty="0"/>
              <a:t>));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err="1"/>
              <a:t>foreach</a:t>
            </a:r>
            <a:r>
              <a:rPr lang="en-US" dirty="0"/>
              <a:t> (Person p in persons){</a:t>
            </a:r>
          </a:p>
          <a:p>
            <a:pPr>
              <a:buNone/>
            </a:pPr>
            <a:r>
              <a:rPr lang="en-US" dirty="0"/>
              <a:t>     </a:t>
            </a:r>
            <a:r>
              <a:rPr lang="en-US" dirty="0" err="1"/>
              <a:t>p.Display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r>
              <a:rPr lang="ru-RU" dirty="0"/>
              <a:t>Что будет выведено на экран?</a:t>
            </a:r>
          </a:p>
          <a:p>
            <a:r>
              <a:rPr lang="ru-RU" dirty="0"/>
              <a:t>Что будет выведено на экран, если убрать </a:t>
            </a:r>
            <a:r>
              <a:rPr lang="en-US" dirty="0"/>
              <a:t>virtual </a:t>
            </a:r>
            <a:r>
              <a:rPr lang="ru-RU" dirty="0"/>
              <a:t>и </a:t>
            </a:r>
            <a:r>
              <a:rPr lang="en-US" dirty="0"/>
              <a:t>override?</a:t>
            </a:r>
            <a:br>
              <a:rPr lang="en-US" dirty="0"/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9D9E-8475-4C3D-B07C-FDD1702DB06B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ru-RU" dirty="0"/>
              <a:t>Полиморфизм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143000"/>
            <a:ext cx="8784976" cy="5733256"/>
          </a:xfrm>
        </p:spPr>
        <p:txBody>
          <a:bodyPr>
            <a:normAutofit/>
          </a:bodyPr>
          <a:lstStyle/>
          <a:p>
            <a:r>
              <a:rPr lang="ru-RU" dirty="0"/>
              <a:t>В некоторых случаях целесообразно запретить дальнейшее переопределение виртуального метода. Для этих целей служит модификатор </a:t>
            </a:r>
            <a:r>
              <a:rPr lang="en-US" dirty="0"/>
              <a:t>sealed</a:t>
            </a:r>
            <a:endParaRPr lang="ru-RU" dirty="0"/>
          </a:p>
          <a:p>
            <a:pPr>
              <a:buNone/>
            </a:pPr>
            <a:r>
              <a:rPr lang="en-US" dirty="0"/>
              <a:t>class </a:t>
            </a:r>
            <a:r>
              <a:rPr lang="en-US" dirty="0" err="1"/>
              <a:t>SchoolBoy</a:t>
            </a:r>
            <a:r>
              <a:rPr lang="en-US" dirty="0"/>
              <a:t>: Person</a:t>
            </a:r>
            <a:endParaRPr lang="ru-RU" dirty="0"/>
          </a:p>
          <a:p>
            <a:pPr>
              <a:buNone/>
            </a:pP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 public </a:t>
            </a:r>
            <a:r>
              <a:rPr lang="en-US" b="1" i="1" dirty="0"/>
              <a:t>override</a:t>
            </a:r>
            <a:r>
              <a:rPr lang="en-US" dirty="0"/>
              <a:t> </a:t>
            </a:r>
            <a:r>
              <a:rPr lang="en-US" b="1" i="1" u="sng" dirty="0"/>
              <a:t>sealed</a:t>
            </a:r>
            <a:r>
              <a:rPr lang="en-US" dirty="0"/>
              <a:t> void Display() </a:t>
            </a:r>
            <a:br>
              <a:rPr lang="ru-RU" dirty="0"/>
            </a:br>
            <a:r>
              <a:rPr lang="ru-RU" dirty="0"/>
              <a:t> {</a:t>
            </a:r>
            <a:br>
              <a:rPr lang="ru-RU" dirty="0"/>
            </a:br>
            <a:r>
              <a:rPr lang="en-US" dirty="0"/>
              <a:t> }</a:t>
            </a:r>
            <a:r>
              <a:rPr lang="ru-RU" dirty="0"/>
              <a:t> </a:t>
            </a:r>
            <a:r>
              <a:rPr lang="en-US" dirty="0"/>
              <a:t>   </a:t>
            </a:r>
          </a:p>
          <a:p>
            <a:pPr>
              <a:buNone/>
            </a:pPr>
            <a:r>
              <a:rPr lang="en-US" dirty="0"/>
              <a:t>}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502</Words>
  <Application>Microsoft Office PowerPoint</Application>
  <PresentationFormat>Экран (4:3)</PresentationFormat>
  <Paragraphs>68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Arial</vt:lpstr>
      <vt:lpstr>Calibri</vt:lpstr>
      <vt:lpstr>Тема Office</vt:lpstr>
      <vt:lpstr>Лекция 8</vt:lpstr>
      <vt:lpstr>Полиморфизм</vt:lpstr>
      <vt:lpstr>Полиморфизм</vt:lpstr>
      <vt:lpstr>Презентация PowerPoint</vt:lpstr>
      <vt:lpstr>Презентация PowerPoint</vt:lpstr>
      <vt:lpstr>Полиморфизм</vt:lpstr>
      <vt:lpstr>Пример</vt:lpstr>
      <vt:lpstr>Презентация PowerPoint</vt:lpstr>
      <vt:lpstr>Полиморфизм</vt:lpstr>
      <vt:lpstr>Пример</vt:lpstr>
      <vt:lpstr>Задание 8.1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5</dc:title>
  <dc:creator>BlokIN</dc:creator>
  <cp:lastModifiedBy>Блок Иван Николаевич</cp:lastModifiedBy>
  <cp:revision>129</cp:revision>
  <dcterms:created xsi:type="dcterms:W3CDTF">2017-09-11T15:29:29Z</dcterms:created>
  <dcterms:modified xsi:type="dcterms:W3CDTF">2017-11-14T17:15:05Z</dcterms:modified>
</cp:coreProperties>
</file>