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329" r:id="rId3"/>
    <p:sldId id="330" r:id="rId4"/>
    <p:sldId id="331" r:id="rId5"/>
    <p:sldId id="332" r:id="rId6"/>
    <p:sldId id="333" r:id="rId7"/>
    <p:sldId id="334" r:id="rId8"/>
    <p:sldId id="335" r:id="rId9"/>
    <p:sldId id="336" r:id="rId1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B1F2C7-647D-4E6C-9518-78BBA26636CD}" type="datetimeFigureOut">
              <a:rPr lang="ru-RU" smtClean="0"/>
              <a:t>06.12.2017</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EC24DF-5920-420F-832B-718F49CF1600}" type="slidenum">
              <a:rPr lang="ru-RU" smtClean="0"/>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C73210D8-0ADD-4144-99DB-36AF6F7F4769}" type="datetime1">
              <a:rPr lang="ru-RU" smtClean="0"/>
              <a:t>06.12.2017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27A63F07-4B06-4241-8BF1-A9844368449D}" type="datetime1">
              <a:rPr lang="ru-RU" smtClean="0"/>
              <a:t>06.12.2017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F8AB66D-523D-4507-8278-3E470C7309EC}" type="datetime1">
              <a:rPr lang="ru-RU" smtClean="0"/>
              <a:t>06.12.2017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A9BC236-CEED-4B53-84F1-244A32BF83C2}" type="datetime1">
              <a:rPr lang="ru-RU" smtClean="0"/>
              <a:t>06.12.2017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C463DB76-D7B4-49A6-8E2B-EDDC0BDFD794}" type="datetime1">
              <a:rPr lang="ru-RU" smtClean="0"/>
              <a:t>06.12.2017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8EDEA1B5-828D-41D8-B8F3-6BEE18A37870}" type="datetime1">
              <a:rPr lang="ru-RU" smtClean="0"/>
              <a:t>06.12.2017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05792716-711D-42EE-8BD8-AC77A163DBF3}" type="datetime1">
              <a:rPr lang="ru-RU" smtClean="0"/>
              <a:t>06.12.2017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D513BA53-E41C-4416-8973-8825CA91D5D7}" type="datetime1">
              <a:rPr lang="ru-RU" smtClean="0"/>
              <a:t>06.12.2017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0A6215C-0471-40A4-B786-2B3C7B63D11F}" type="datetime1">
              <a:rPr lang="ru-RU" smtClean="0"/>
              <a:t>06.12.2017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F0F66C35-C07B-4696-A226-4295686BDE80}" type="datetime1">
              <a:rPr lang="ru-RU" smtClean="0"/>
              <a:t>06.12.2017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7A03856C-7F4A-4A83-A46C-A5B39F0F2C10}" type="datetime1">
              <a:rPr lang="ru-RU" smtClean="0"/>
              <a:t>06.12.2017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A2CB4-22C2-44D0-88EC-161B1103081B}" type="datetime1">
              <a:rPr lang="ru-RU" smtClean="0"/>
              <a:t>06.12.2017</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Лекция </a:t>
            </a:r>
            <a:r>
              <a:rPr lang="en-US" dirty="0"/>
              <a:t>9</a:t>
            </a:r>
            <a:endParaRPr lang="ru-RU" dirty="0"/>
          </a:p>
        </p:txBody>
      </p:sp>
      <p:sp>
        <p:nvSpPr>
          <p:cNvPr id="3" name="Подзаголовок 2"/>
          <p:cNvSpPr>
            <a:spLocks noGrp="1"/>
          </p:cNvSpPr>
          <p:nvPr>
            <p:ph type="subTitle" idx="1"/>
          </p:nvPr>
        </p:nvSpPr>
        <p:spPr>
          <a:xfrm>
            <a:off x="4211960" y="4653136"/>
            <a:ext cx="4744616" cy="1752600"/>
          </a:xfrm>
        </p:spPr>
        <p:txBody>
          <a:bodyPr/>
          <a:lstStyle/>
          <a:p>
            <a:pPr algn="l"/>
            <a:r>
              <a:rPr lang="ru-RU" dirty="0"/>
              <a:t>Блок Иван Николаевич</a:t>
            </a:r>
            <a:endParaRPr lang="en-US" dirty="0"/>
          </a:p>
          <a:p>
            <a:pPr algn="l"/>
            <a:r>
              <a:rPr lang="en-US" dirty="0"/>
              <a:t>sibupk.blok@gmail.com</a:t>
            </a:r>
          </a:p>
          <a:p>
            <a:pPr algn="l"/>
            <a:r>
              <a:rPr lang="en-US" dirty="0"/>
              <a:t>VK :    blockin</a:t>
            </a:r>
          </a:p>
        </p:txBody>
      </p:sp>
      <p:sp>
        <p:nvSpPr>
          <p:cNvPr id="4" name="Номер слайда 3"/>
          <p:cNvSpPr>
            <a:spLocks noGrp="1"/>
          </p:cNvSpPr>
          <p:nvPr>
            <p:ph type="sldNum" sz="quarter" idx="12"/>
          </p:nvPr>
        </p:nvSpPr>
        <p:spPr/>
        <p:txBody>
          <a:bodyPr/>
          <a:lstStyle/>
          <a:p>
            <a:fld id="{9CF8D2C4-42E0-4E06-B36C-6CBFE116E881}" type="slidenum">
              <a:rPr lang="ru-RU" smtClean="0"/>
              <a:pPr/>
              <a:t>1</a:t>
            </a:fld>
            <a:endParaRPr lang="ru-RU"/>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0"/>
            <a:ext cx="8229600" cy="1143000"/>
          </a:xfrm>
        </p:spPr>
        <p:txBody>
          <a:bodyPr/>
          <a:lstStyle/>
          <a:p>
            <a:r>
              <a:rPr lang="ru-RU" dirty="0"/>
              <a:t>Понятие интерфейса</a:t>
            </a:r>
          </a:p>
        </p:txBody>
      </p:sp>
      <p:sp>
        <p:nvSpPr>
          <p:cNvPr id="3" name="Содержимое 2"/>
          <p:cNvSpPr>
            <a:spLocks noGrp="1"/>
          </p:cNvSpPr>
          <p:nvPr>
            <p:ph idx="1"/>
          </p:nvPr>
        </p:nvSpPr>
        <p:spPr>
          <a:xfrm>
            <a:off x="179512" y="980728"/>
            <a:ext cx="8784976" cy="5688632"/>
          </a:xfrm>
        </p:spPr>
        <p:txBody>
          <a:bodyPr>
            <a:normAutofit/>
          </a:bodyPr>
          <a:lstStyle/>
          <a:p>
            <a:r>
              <a:rPr lang="ru-RU" b="1" dirty="0"/>
              <a:t>Интерфейсы</a:t>
            </a:r>
            <a:r>
              <a:rPr lang="ru-RU" dirty="0"/>
              <a:t> – это еще один инструмент реализации полиморфизма в </a:t>
            </a:r>
            <a:r>
              <a:rPr lang="ru-RU" dirty="0" err="1"/>
              <a:t>Си-шарп</a:t>
            </a:r>
            <a:r>
              <a:rPr lang="ru-RU" dirty="0"/>
              <a:t>. Интерфейс представляет собой набор методов (свойств, событий, индексаторов), реализацию которых должен обеспечить класс, который реализует интерфейс.</a:t>
            </a:r>
            <a:br>
              <a:rPr lang="ru-RU" dirty="0"/>
            </a:br>
            <a:r>
              <a:rPr lang="ru-RU" dirty="0"/>
              <a:t>Интерфейс может содержать только сигнатуры (имя и типы параметров) своих членов. Интерфейс не может содержать конструкторы, поля, константы, статические члены. Создавать объекты интерфейса невозможно.</a:t>
            </a:r>
            <a:endParaRPr lang="en-US" dirty="0"/>
          </a:p>
        </p:txBody>
      </p:sp>
      <p:sp>
        <p:nvSpPr>
          <p:cNvPr id="4" name="Номер слайда 3"/>
          <p:cNvSpPr>
            <a:spLocks noGrp="1"/>
          </p:cNvSpPr>
          <p:nvPr>
            <p:ph type="sldNum" sz="quarter" idx="12"/>
          </p:nvPr>
        </p:nvSpPr>
        <p:spPr/>
        <p:txBody>
          <a:bodyPr/>
          <a:lstStyle/>
          <a:p>
            <a:fld id="{194E9D9E-8475-4C3D-B07C-FDD1702DB06B}" type="slidenum">
              <a:rPr lang="ru-RU" smtClean="0"/>
              <a:pPr/>
              <a:t>2</a:t>
            </a:fld>
            <a:endParaRPr lang="ru-RU"/>
          </a:p>
        </p:txBody>
      </p:sp>
    </p:spTree>
    <p:extLst>
      <p:ext uri="{BB962C8B-B14F-4D97-AF65-F5344CB8AC3E}">
        <p14:creationId xmlns:p14="http://schemas.microsoft.com/office/powerpoint/2010/main" val="3866263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8D46B9-FC22-43AA-8E72-456E03E76560}"/>
              </a:ext>
            </a:extLst>
          </p:cNvPr>
          <p:cNvSpPr>
            <a:spLocks noGrp="1"/>
          </p:cNvSpPr>
          <p:nvPr>
            <p:ph type="title"/>
          </p:nvPr>
        </p:nvSpPr>
        <p:spPr/>
        <p:txBody>
          <a:bodyPr/>
          <a:lstStyle/>
          <a:p>
            <a:r>
              <a:rPr lang="ru-RU" dirty="0"/>
              <a:t>Понятие интерфейса</a:t>
            </a:r>
          </a:p>
        </p:txBody>
      </p:sp>
      <p:sp>
        <p:nvSpPr>
          <p:cNvPr id="3" name="Объект 2">
            <a:extLst>
              <a:ext uri="{FF2B5EF4-FFF2-40B4-BE49-F238E27FC236}">
                <a16:creationId xmlns:a16="http://schemas.microsoft.com/office/drawing/2014/main" id="{F434BAC1-754A-4A37-B951-B7728E8622C9}"/>
              </a:ext>
            </a:extLst>
          </p:cNvPr>
          <p:cNvSpPr>
            <a:spLocks noGrp="1"/>
          </p:cNvSpPr>
          <p:nvPr>
            <p:ph idx="1"/>
          </p:nvPr>
        </p:nvSpPr>
        <p:spPr/>
        <p:txBody>
          <a:bodyPr>
            <a:normAutofit fontScale="92500" lnSpcReduction="20000"/>
          </a:bodyPr>
          <a:lstStyle/>
          <a:p>
            <a:r>
              <a:rPr lang="ru-RU" dirty="0"/>
              <a:t>Методы интерфейса являются чистым протоколом, поскольку не имеют никакой стандартной реализации. Конкретные члены, определяемые интерфейсом, зависят от того, какое поведение моделируется с его помощью. Интерфейс выражает поведение, которое данный класс или структура может избрать для поддержки. Более того, каждый класс (или структура) может поддерживать столько интерфейсов, сколько необходимо, и, следовательно, тем самым поддерживать множество поведений.</a:t>
            </a:r>
          </a:p>
          <a:p>
            <a:endParaRPr lang="ru-RU" dirty="0"/>
          </a:p>
        </p:txBody>
      </p:sp>
      <p:sp>
        <p:nvSpPr>
          <p:cNvPr id="4" name="Номер слайда 3">
            <a:extLst>
              <a:ext uri="{FF2B5EF4-FFF2-40B4-BE49-F238E27FC236}">
                <a16:creationId xmlns:a16="http://schemas.microsoft.com/office/drawing/2014/main" id="{BDDC0C09-5459-4800-885C-D6943689CBBF}"/>
              </a:ext>
            </a:extLst>
          </p:cNvPr>
          <p:cNvSpPr>
            <a:spLocks noGrp="1"/>
          </p:cNvSpPr>
          <p:nvPr>
            <p:ph type="sldNum" sz="quarter" idx="12"/>
          </p:nvPr>
        </p:nvSpPr>
        <p:spPr/>
        <p:txBody>
          <a:bodyPr/>
          <a:lstStyle/>
          <a:p>
            <a:fld id="{725C68B6-61C2-468F-89AB-4B9F7531AA68}" type="slidenum">
              <a:rPr lang="ru-RU" smtClean="0"/>
              <a:pPr/>
              <a:t>3</a:t>
            </a:fld>
            <a:endParaRPr lang="ru-RU"/>
          </a:p>
        </p:txBody>
      </p:sp>
    </p:spTree>
    <p:extLst>
      <p:ext uri="{BB962C8B-B14F-4D97-AF65-F5344CB8AC3E}">
        <p14:creationId xmlns:p14="http://schemas.microsoft.com/office/powerpoint/2010/main" val="1196174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Понятие интерфейса</a:t>
            </a:r>
          </a:p>
        </p:txBody>
      </p:sp>
      <p:sp>
        <p:nvSpPr>
          <p:cNvPr id="3" name="Содержимое 2"/>
          <p:cNvSpPr>
            <a:spLocks noGrp="1"/>
          </p:cNvSpPr>
          <p:nvPr>
            <p:ph idx="1"/>
          </p:nvPr>
        </p:nvSpPr>
        <p:spPr>
          <a:xfrm>
            <a:off x="0" y="1340768"/>
            <a:ext cx="9144000" cy="5069160"/>
          </a:xfrm>
        </p:spPr>
        <p:txBody>
          <a:bodyPr>
            <a:normAutofit fontScale="85000" lnSpcReduction="20000"/>
          </a:bodyPr>
          <a:lstStyle/>
          <a:p>
            <a:r>
              <a:rPr lang="en-US" dirty="0"/>
              <a:t>interface </a:t>
            </a:r>
            <a:r>
              <a:rPr lang="en-US" dirty="0" err="1"/>
              <a:t>ISomeInterface</a:t>
            </a:r>
            <a:br>
              <a:rPr lang="en-US" dirty="0"/>
            </a:br>
            <a:r>
              <a:rPr lang="en-US" dirty="0"/>
              <a:t>{</a:t>
            </a:r>
            <a:br>
              <a:rPr lang="en-US" dirty="0"/>
            </a:br>
            <a:r>
              <a:rPr lang="en-US" dirty="0"/>
              <a:t>   // </a:t>
            </a:r>
            <a:r>
              <a:rPr lang="ru-RU" dirty="0"/>
              <a:t>тело интерфейса </a:t>
            </a:r>
            <a:br>
              <a:rPr lang="ru-RU" dirty="0"/>
            </a:br>
            <a:r>
              <a:rPr lang="ru-RU" dirty="0"/>
              <a:t>}</a:t>
            </a:r>
          </a:p>
          <a:p>
            <a:r>
              <a:rPr lang="ru-RU" dirty="0"/>
              <a:t>Имена интерфейсам принято давать, начиная с префикса «I», чтобы отличать где класс, а где интерфейс.</a:t>
            </a:r>
          </a:p>
          <a:p>
            <a:r>
              <a:rPr lang="en-US" dirty="0"/>
              <a:t>interface </a:t>
            </a:r>
            <a:r>
              <a:rPr lang="en-US" dirty="0" err="1"/>
              <a:t>ISomeInterface</a:t>
            </a:r>
            <a:br>
              <a:rPr lang="en-US" dirty="0"/>
            </a:br>
            <a:r>
              <a:rPr lang="en-US" dirty="0"/>
              <a:t>{</a:t>
            </a:r>
            <a:br>
              <a:rPr lang="en-US" dirty="0"/>
            </a:br>
            <a:r>
              <a:rPr lang="en-US" dirty="0"/>
              <a:t>   string </a:t>
            </a:r>
            <a:r>
              <a:rPr lang="en-US" dirty="0" err="1"/>
              <a:t>SomeProperty</a:t>
            </a:r>
            <a:r>
              <a:rPr lang="en-US" dirty="0"/>
              <a:t> { get; set; } // </a:t>
            </a:r>
            <a:r>
              <a:rPr lang="ru-RU" dirty="0"/>
              <a:t>свойство</a:t>
            </a:r>
            <a:br>
              <a:rPr lang="ru-RU" dirty="0"/>
            </a:br>
            <a:r>
              <a:rPr lang="ru-RU" dirty="0"/>
              <a:t>   </a:t>
            </a:r>
            <a:r>
              <a:rPr lang="en-US" dirty="0"/>
              <a:t>void </a:t>
            </a:r>
            <a:r>
              <a:rPr lang="en-US" dirty="0" err="1"/>
              <a:t>SomeMethod</a:t>
            </a:r>
            <a:r>
              <a:rPr lang="en-US" dirty="0"/>
              <a:t>(</a:t>
            </a:r>
            <a:r>
              <a:rPr lang="en-US" dirty="0" err="1"/>
              <a:t>int</a:t>
            </a:r>
            <a:r>
              <a:rPr lang="en-US" dirty="0"/>
              <a:t> a); // </a:t>
            </a:r>
            <a:r>
              <a:rPr lang="ru-RU" dirty="0"/>
              <a:t>метод</a:t>
            </a:r>
          </a:p>
          <a:p>
            <a:pPr>
              <a:buNone/>
            </a:pPr>
            <a:r>
              <a:rPr lang="ru-RU" dirty="0"/>
              <a:t>        </a:t>
            </a:r>
            <a:r>
              <a:rPr lang="en-US" dirty="0"/>
              <a:t>string this[</a:t>
            </a:r>
            <a:r>
              <a:rPr lang="en-US" dirty="0" err="1"/>
              <a:t>int</a:t>
            </a:r>
            <a:r>
              <a:rPr lang="en-US" dirty="0"/>
              <a:t> ind1, string ind2] //</a:t>
            </a:r>
            <a:r>
              <a:rPr lang="ru-RU" dirty="0"/>
              <a:t>индексатор</a:t>
            </a:r>
            <a:r>
              <a:rPr lang="en-US" dirty="0"/>
              <a:t> </a:t>
            </a:r>
          </a:p>
          <a:p>
            <a:pPr>
              <a:buNone/>
            </a:pPr>
            <a:r>
              <a:rPr lang="en-US" dirty="0"/>
              <a:t>	   {</a:t>
            </a:r>
            <a:r>
              <a:rPr lang="en-US" dirty="0" err="1"/>
              <a:t>get;set</a:t>
            </a:r>
            <a:r>
              <a:rPr lang="en-US" dirty="0"/>
              <a:t>;}</a:t>
            </a:r>
            <a:br>
              <a:rPr lang="ru-RU" dirty="0"/>
            </a:br>
            <a:r>
              <a:rPr lang="ru-RU" dirty="0"/>
              <a:t>} </a:t>
            </a:r>
          </a:p>
        </p:txBody>
      </p:sp>
      <p:sp>
        <p:nvSpPr>
          <p:cNvPr id="4" name="Номер слайда 3"/>
          <p:cNvSpPr>
            <a:spLocks noGrp="1"/>
          </p:cNvSpPr>
          <p:nvPr>
            <p:ph type="sldNum" sz="quarter" idx="12"/>
          </p:nvPr>
        </p:nvSpPr>
        <p:spPr/>
        <p:txBody>
          <a:bodyPr/>
          <a:lstStyle/>
          <a:p>
            <a:fld id="{194E9D9E-8475-4C3D-B07C-FDD1702DB06B}" type="slidenum">
              <a:rPr lang="ru-RU" smtClean="0"/>
              <a:pPr/>
              <a:t>4</a:t>
            </a:fld>
            <a:endParaRPr lang="ru-RU"/>
          </a:p>
        </p:txBody>
      </p:sp>
    </p:spTree>
    <p:extLst>
      <p:ext uri="{BB962C8B-B14F-4D97-AF65-F5344CB8AC3E}">
        <p14:creationId xmlns:p14="http://schemas.microsoft.com/office/powerpoint/2010/main" val="1248418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4572000" cy="6858000"/>
          </a:xfrm>
        </p:spPr>
        <p:txBody>
          <a:bodyPr>
            <a:normAutofit fontScale="85000" lnSpcReduction="20000"/>
          </a:bodyPr>
          <a:lstStyle/>
          <a:p>
            <a:r>
              <a:rPr lang="en-US" dirty="0"/>
              <a:t>interface </a:t>
            </a:r>
            <a:r>
              <a:rPr lang="en-US" dirty="0" err="1"/>
              <a:t>IGeometrical</a:t>
            </a:r>
            <a:r>
              <a:rPr lang="en-US" dirty="0"/>
              <a:t> // </a:t>
            </a:r>
            <a:r>
              <a:rPr lang="ru-RU" dirty="0"/>
              <a:t>объявление интерфейса</a:t>
            </a:r>
            <a:br>
              <a:rPr lang="ru-RU" dirty="0"/>
            </a:br>
            <a:r>
              <a:rPr lang="ru-RU" dirty="0"/>
              <a:t>{</a:t>
            </a:r>
            <a:br>
              <a:rPr lang="ru-RU" dirty="0"/>
            </a:br>
            <a:r>
              <a:rPr lang="ru-RU" dirty="0"/>
              <a:t>   </a:t>
            </a:r>
            <a:r>
              <a:rPr lang="en-US" dirty="0"/>
              <a:t>void </a:t>
            </a:r>
            <a:r>
              <a:rPr lang="en-US" dirty="0" err="1"/>
              <a:t>GetPerimeter</a:t>
            </a:r>
            <a:r>
              <a:rPr lang="en-US" dirty="0"/>
              <a:t>();</a:t>
            </a:r>
            <a:br>
              <a:rPr lang="en-US" dirty="0"/>
            </a:br>
            <a:r>
              <a:rPr lang="en-US" dirty="0"/>
              <a:t>   void </a:t>
            </a:r>
            <a:r>
              <a:rPr lang="en-US" dirty="0" err="1"/>
              <a:t>GetArea</a:t>
            </a:r>
            <a:r>
              <a:rPr lang="en-US" dirty="0"/>
              <a:t> (); </a:t>
            </a:r>
            <a:br>
              <a:rPr lang="en-US" dirty="0"/>
            </a:br>
            <a:r>
              <a:rPr lang="en-US" dirty="0"/>
              <a:t>}</a:t>
            </a:r>
            <a:br>
              <a:rPr lang="en-US" dirty="0"/>
            </a:br>
            <a:r>
              <a:rPr lang="en-US" dirty="0"/>
              <a:t>class Rectangle : </a:t>
            </a:r>
            <a:r>
              <a:rPr lang="en-US" dirty="0" err="1"/>
              <a:t>IGeometrical</a:t>
            </a:r>
            <a:r>
              <a:rPr lang="en-US" dirty="0"/>
              <a:t> //</a:t>
            </a:r>
            <a:r>
              <a:rPr lang="ru-RU" dirty="0"/>
              <a:t>реализация интерфейса</a:t>
            </a:r>
            <a:br>
              <a:rPr lang="ru-RU" dirty="0"/>
            </a:br>
            <a:r>
              <a:rPr lang="ru-RU" dirty="0"/>
              <a:t>{</a:t>
            </a:r>
            <a:br>
              <a:rPr lang="ru-RU" dirty="0"/>
            </a:br>
            <a:r>
              <a:rPr lang="ru-RU" dirty="0"/>
              <a:t>   </a:t>
            </a:r>
            <a:r>
              <a:rPr lang="en-US" dirty="0"/>
              <a:t>public void </a:t>
            </a:r>
            <a:r>
              <a:rPr lang="en-US" dirty="0" err="1"/>
              <a:t>GetPerimeter</a:t>
            </a:r>
            <a:r>
              <a:rPr lang="en-US" dirty="0"/>
              <a:t>()</a:t>
            </a:r>
            <a:br>
              <a:rPr lang="en-US" dirty="0"/>
            </a:br>
            <a:r>
              <a:rPr lang="en-US" dirty="0"/>
              <a:t>   {</a:t>
            </a:r>
            <a:br>
              <a:rPr lang="en-US" dirty="0"/>
            </a:br>
            <a:r>
              <a:rPr lang="en-US" dirty="0"/>
              <a:t>     </a:t>
            </a:r>
            <a:r>
              <a:rPr lang="en-US" dirty="0" err="1"/>
              <a:t>Console.Write</a:t>
            </a:r>
            <a:r>
              <a:rPr lang="en-US" dirty="0"/>
              <a:t>("(</a:t>
            </a:r>
            <a:r>
              <a:rPr lang="en-US" dirty="0" err="1"/>
              <a:t>a+b</a:t>
            </a:r>
            <a:r>
              <a:rPr lang="en-US" dirty="0"/>
              <a:t>)*2");</a:t>
            </a:r>
            <a:br>
              <a:rPr lang="en-US" dirty="0"/>
            </a:br>
            <a:r>
              <a:rPr lang="en-US" dirty="0"/>
              <a:t>   }</a:t>
            </a:r>
            <a:br>
              <a:rPr lang="en-US" dirty="0"/>
            </a:br>
            <a:br>
              <a:rPr lang="en-US" dirty="0"/>
            </a:br>
            <a:r>
              <a:rPr lang="en-US" dirty="0"/>
              <a:t>   public void </a:t>
            </a:r>
            <a:r>
              <a:rPr lang="en-US" dirty="0" err="1"/>
              <a:t>GetArea</a:t>
            </a:r>
            <a:r>
              <a:rPr lang="en-US" dirty="0"/>
              <a:t>()</a:t>
            </a:r>
            <a:br>
              <a:rPr lang="en-US" dirty="0"/>
            </a:br>
            <a:r>
              <a:rPr lang="en-US" dirty="0"/>
              <a:t>   {</a:t>
            </a:r>
            <a:br>
              <a:rPr lang="en-US" dirty="0"/>
            </a:br>
            <a:r>
              <a:rPr lang="en-US" dirty="0"/>
              <a:t>     </a:t>
            </a:r>
            <a:r>
              <a:rPr lang="en-US" dirty="0" err="1"/>
              <a:t>Console.Write</a:t>
            </a:r>
            <a:r>
              <a:rPr lang="en-US" dirty="0"/>
              <a:t>("a*b");</a:t>
            </a:r>
            <a:br>
              <a:rPr lang="en-US" dirty="0"/>
            </a:br>
            <a:r>
              <a:rPr lang="en-US" dirty="0"/>
              <a:t>   }</a:t>
            </a:r>
            <a:br>
              <a:rPr lang="en-US" dirty="0"/>
            </a:br>
            <a:r>
              <a:rPr lang="en-US" dirty="0"/>
              <a:t>}</a:t>
            </a:r>
            <a:endParaRPr lang="ru-RU" dirty="0"/>
          </a:p>
        </p:txBody>
      </p:sp>
      <p:sp>
        <p:nvSpPr>
          <p:cNvPr id="4" name="Номер слайда 3"/>
          <p:cNvSpPr>
            <a:spLocks noGrp="1"/>
          </p:cNvSpPr>
          <p:nvPr>
            <p:ph type="sldNum" sz="quarter" idx="12"/>
          </p:nvPr>
        </p:nvSpPr>
        <p:spPr/>
        <p:txBody>
          <a:bodyPr/>
          <a:lstStyle/>
          <a:p>
            <a:fld id="{194E9D9E-8475-4C3D-B07C-FDD1702DB06B}" type="slidenum">
              <a:rPr lang="ru-RU" smtClean="0"/>
              <a:pPr/>
              <a:t>5</a:t>
            </a:fld>
            <a:endParaRPr lang="ru-RU" dirty="0"/>
          </a:p>
        </p:txBody>
      </p:sp>
      <p:sp>
        <p:nvSpPr>
          <p:cNvPr id="5" name="Прямоугольник 4"/>
          <p:cNvSpPr/>
          <p:nvPr/>
        </p:nvSpPr>
        <p:spPr>
          <a:xfrm>
            <a:off x="4572000" y="0"/>
            <a:ext cx="4572000" cy="5493812"/>
          </a:xfrm>
          <a:prstGeom prst="rect">
            <a:avLst/>
          </a:prstGeom>
        </p:spPr>
        <p:txBody>
          <a:bodyPr wrap="square">
            <a:spAutoFit/>
          </a:bodyPr>
          <a:lstStyle/>
          <a:p>
            <a:r>
              <a:rPr lang="en-US" sz="2700" dirty="0"/>
              <a:t>class Circle : </a:t>
            </a:r>
            <a:r>
              <a:rPr lang="en-US" sz="2700" dirty="0" err="1"/>
              <a:t>IGeometrical</a:t>
            </a:r>
            <a:r>
              <a:rPr lang="en-US" sz="2700" dirty="0"/>
              <a:t> //</a:t>
            </a:r>
            <a:r>
              <a:rPr lang="ru-RU" sz="2700" dirty="0"/>
              <a:t>реализация интерфейса</a:t>
            </a:r>
            <a:br>
              <a:rPr lang="ru-RU" sz="2700" dirty="0"/>
            </a:br>
            <a:r>
              <a:rPr lang="ru-RU" sz="2700" dirty="0"/>
              <a:t>{</a:t>
            </a:r>
            <a:br>
              <a:rPr lang="ru-RU" sz="2700" dirty="0"/>
            </a:br>
            <a:r>
              <a:rPr lang="ru-RU" sz="2700" dirty="0"/>
              <a:t>   </a:t>
            </a:r>
            <a:r>
              <a:rPr lang="en-US" sz="2700" dirty="0"/>
              <a:t>public void </a:t>
            </a:r>
            <a:r>
              <a:rPr lang="en-US" sz="2700" dirty="0" err="1"/>
              <a:t>GetPerimeter</a:t>
            </a:r>
            <a:r>
              <a:rPr lang="en-US" sz="2700" dirty="0"/>
              <a:t>()</a:t>
            </a:r>
            <a:br>
              <a:rPr lang="en-US" sz="2700" dirty="0"/>
            </a:br>
            <a:r>
              <a:rPr lang="en-US" sz="2700" dirty="0"/>
              <a:t>   {</a:t>
            </a:r>
            <a:br>
              <a:rPr lang="en-US" sz="2700" dirty="0"/>
            </a:br>
            <a:r>
              <a:rPr lang="en-US" sz="2700" dirty="0"/>
              <a:t>     </a:t>
            </a:r>
            <a:r>
              <a:rPr lang="en-US" sz="2700" dirty="0" err="1"/>
              <a:t>Console.WriteLine</a:t>
            </a:r>
            <a:r>
              <a:rPr lang="en-US" sz="2700" dirty="0"/>
              <a:t>("2*pi*r");</a:t>
            </a:r>
            <a:br>
              <a:rPr lang="en-US" sz="2700" dirty="0"/>
            </a:br>
            <a:r>
              <a:rPr lang="en-US" sz="2700" dirty="0"/>
              <a:t>   }</a:t>
            </a:r>
            <a:br>
              <a:rPr lang="en-US" sz="2700" dirty="0"/>
            </a:br>
            <a:r>
              <a:rPr lang="en-US" sz="2700" dirty="0"/>
              <a:t>   public void </a:t>
            </a:r>
            <a:r>
              <a:rPr lang="en-US" sz="2700" dirty="0" err="1"/>
              <a:t>GetArea</a:t>
            </a:r>
            <a:r>
              <a:rPr lang="en-US" sz="2700" dirty="0"/>
              <a:t>()</a:t>
            </a:r>
            <a:br>
              <a:rPr lang="en-US" sz="2700" dirty="0"/>
            </a:br>
            <a:r>
              <a:rPr lang="en-US" sz="2700" dirty="0"/>
              <a:t>   {</a:t>
            </a:r>
            <a:br>
              <a:rPr lang="en-US" sz="2700" dirty="0"/>
            </a:br>
            <a:r>
              <a:rPr lang="en-US" sz="2700" dirty="0"/>
              <a:t>     </a:t>
            </a:r>
            <a:r>
              <a:rPr lang="en-US" sz="2700" dirty="0" err="1"/>
              <a:t>Console.WriteLine</a:t>
            </a:r>
            <a:r>
              <a:rPr lang="en-US" sz="2700" dirty="0"/>
              <a:t>("pi*r^2");</a:t>
            </a:r>
            <a:br>
              <a:rPr lang="en-US" sz="2700" dirty="0"/>
            </a:br>
            <a:r>
              <a:rPr lang="en-US" sz="2700" dirty="0"/>
              <a:t>   }</a:t>
            </a:r>
            <a:br>
              <a:rPr lang="en-US" sz="2700" dirty="0"/>
            </a:br>
            <a:r>
              <a:rPr lang="en-US" sz="2700" dirty="0"/>
              <a:t>}</a:t>
            </a:r>
            <a:endParaRPr lang="ru-RU" sz="2700" dirty="0"/>
          </a:p>
          <a:p>
            <a:r>
              <a:rPr lang="en-US" sz="2700" dirty="0"/>
              <a:t>    </a:t>
            </a:r>
            <a:endParaRPr lang="ru-RU" dirty="0"/>
          </a:p>
        </p:txBody>
      </p:sp>
      <p:cxnSp>
        <p:nvCxnSpPr>
          <p:cNvPr id="7" name="Прямая соединительная линия 6"/>
          <p:cNvCxnSpPr/>
          <p:nvPr/>
        </p:nvCxnSpPr>
        <p:spPr>
          <a:xfrm flipH="1" flipV="1">
            <a:off x="4355976" y="0"/>
            <a:ext cx="72008" cy="66693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028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fontScale="92500" lnSpcReduction="20000"/>
          </a:bodyPr>
          <a:lstStyle/>
          <a:p>
            <a:r>
              <a:rPr lang="en-US" dirty="0"/>
              <a:t>List&lt;</a:t>
            </a:r>
            <a:r>
              <a:rPr lang="en-US" dirty="0" err="1"/>
              <a:t>IGeometrical</a:t>
            </a:r>
            <a:r>
              <a:rPr lang="en-US" dirty="0"/>
              <a:t>&gt; figures = new List&lt;</a:t>
            </a:r>
            <a:r>
              <a:rPr lang="en-US" dirty="0" err="1"/>
              <a:t>IGeometrical</a:t>
            </a:r>
            <a:r>
              <a:rPr lang="en-US" dirty="0"/>
              <a:t>&gt;();</a:t>
            </a:r>
            <a:br>
              <a:rPr lang="en-US" dirty="0"/>
            </a:br>
            <a:r>
              <a:rPr lang="en-US" dirty="0" err="1"/>
              <a:t>figures.Add</a:t>
            </a:r>
            <a:r>
              <a:rPr lang="en-US" dirty="0"/>
              <a:t>(new Rectangle());</a:t>
            </a:r>
            <a:br>
              <a:rPr lang="en-US" dirty="0"/>
            </a:br>
            <a:r>
              <a:rPr lang="en-US" dirty="0" err="1"/>
              <a:t>figures.Add</a:t>
            </a:r>
            <a:r>
              <a:rPr lang="en-US" dirty="0"/>
              <a:t>(new Circle());</a:t>
            </a:r>
          </a:p>
          <a:p>
            <a:pPr>
              <a:buNone/>
            </a:pPr>
            <a:r>
              <a:rPr lang="en-US" dirty="0"/>
              <a:t>    </a:t>
            </a:r>
            <a:r>
              <a:rPr lang="en-US" dirty="0" err="1"/>
              <a:t>figures.Add</a:t>
            </a:r>
            <a:r>
              <a:rPr lang="en-US" dirty="0"/>
              <a:t>( new Pyramid());</a:t>
            </a:r>
          </a:p>
          <a:p>
            <a:pPr>
              <a:buNone/>
            </a:pPr>
            <a:r>
              <a:rPr lang="en-US" dirty="0"/>
              <a:t>    </a:t>
            </a:r>
            <a:r>
              <a:rPr lang="en-US" dirty="0" err="1"/>
              <a:t>figures.Add</a:t>
            </a:r>
            <a:r>
              <a:rPr lang="en-US" dirty="0"/>
              <a:t>( new Triangle());      </a:t>
            </a:r>
            <a:br>
              <a:rPr lang="en-US" dirty="0"/>
            </a:br>
            <a:r>
              <a:rPr lang="en-US" dirty="0" err="1"/>
              <a:t>foreach</a:t>
            </a:r>
            <a:r>
              <a:rPr lang="en-US" dirty="0"/>
              <a:t> (</a:t>
            </a:r>
            <a:r>
              <a:rPr lang="en-US" dirty="0" err="1"/>
              <a:t>IGeometrical</a:t>
            </a:r>
            <a:r>
              <a:rPr lang="en-US" dirty="0"/>
              <a:t> f in figures)</a:t>
            </a:r>
            <a:br>
              <a:rPr lang="en-US" dirty="0"/>
            </a:br>
            <a:r>
              <a:rPr lang="en-US" dirty="0"/>
              <a:t>{</a:t>
            </a:r>
            <a:br>
              <a:rPr lang="en-US" dirty="0"/>
            </a:br>
            <a:r>
              <a:rPr lang="en-US" dirty="0"/>
              <a:t>      </a:t>
            </a:r>
            <a:r>
              <a:rPr lang="en-US" dirty="0" err="1"/>
              <a:t>f.GetPerimeter</a:t>
            </a:r>
            <a:r>
              <a:rPr lang="en-US" dirty="0"/>
              <a:t>();</a:t>
            </a:r>
            <a:br>
              <a:rPr lang="en-US" dirty="0"/>
            </a:br>
            <a:r>
              <a:rPr lang="en-US" dirty="0"/>
              <a:t>      </a:t>
            </a:r>
            <a:r>
              <a:rPr lang="en-US" dirty="0" err="1"/>
              <a:t>f.GetArea</a:t>
            </a:r>
            <a:r>
              <a:rPr lang="en-US" dirty="0"/>
              <a:t>();</a:t>
            </a:r>
            <a:br>
              <a:rPr lang="en-US" dirty="0"/>
            </a:br>
            <a:r>
              <a:rPr lang="en-US" dirty="0"/>
              <a:t>}</a:t>
            </a:r>
            <a:endParaRPr lang="ru-RU" dirty="0"/>
          </a:p>
        </p:txBody>
      </p:sp>
      <p:sp>
        <p:nvSpPr>
          <p:cNvPr id="4" name="Номер слайда 3"/>
          <p:cNvSpPr>
            <a:spLocks noGrp="1"/>
          </p:cNvSpPr>
          <p:nvPr>
            <p:ph type="sldNum" sz="quarter" idx="12"/>
          </p:nvPr>
        </p:nvSpPr>
        <p:spPr/>
        <p:txBody>
          <a:bodyPr/>
          <a:lstStyle/>
          <a:p>
            <a:fld id="{194E9D9E-8475-4C3D-B07C-FDD1702DB06B}" type="slidenum">
              <a:rPr lang="ru-RU" smtClean="0"/>
              <a:pPr/>
              <a:t>6</a:t>
            </a:fld>
            <a:endParaRPr lang="ru-RU"/>
          </a:p>
        </p:txBody>
      </p:sp>
    </p:spTree>
    <p:extLst>
      <p:ext uri="{BB962C8B-B14F-4D97-AF65-F5344CB8AC3E}">
        <p14:creationId xmlns:p14="http://schemas.microsoft.com/office/powerpoint/2010/main" val="4042073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836712"/>
          </a:xfrm>
        </p:spPr>
        <p:txBody>
          <a:bodyPr>
            <a:normAutofit fontScale="90000"/>
          </a:bodyPr>
          <a:lstStyle/>
          <a:p>
            <a:r>
              <a:rPr lang="ru-RU" dirty="0"/>
              <a:t>Использование интерфейсов в других методах</a:t>
            </a:r>
          </a:p>
        </p:txBody>
      </p:sp>
      <p:sp>
        <p:nvSpPr>
          <p:cNvPr id="3" name="Содержимое 2"/>
          <p:cNvSpPr>
            <a:spLocks noGrp="1"/>
          </p:cNvSpPr>
          <p:nvPr>
            <p:ph idx="1"/>
          </p:nvPr>
        </p:nvSpPr>
        <p:spPr>
          <a:xfrm>
            <a:off x="0" y="1052736"/>
            <a:ext cx="5112568" cy="5544616"/>
          </a:xfrm>
        </p:spPr>
        <p:txBody>
          <a:bodyPr>
            <a:normAutofit fontScale="70000" lnSpcReduction="20000"/>
          </a:bodyPr>
          <a:lstStyle/>
          <a:p>
            <a:pPr>
              <a:buNone/>
            </a:pPr>
            <a:r>
              <a:rPr lang="en-US" dirty="0"/>
              <a:t>public interface </a:t>
            </a:r>
            <a:r>
              <a:rPr lang="en-US" dirty="0" err="1"/>
              <a:t>IComparable</a:t>
            </a:r>
            <a:r>
              <a:rPr lang="en-US" dirty="0"/>
              <a:t>&lt;T&gt;</a:t>
            </a:r>
            <a:endParaRPr lang="ru-RU" dirty="0"/>
          </a:p>
          <a:p>
            <a:pPr>
              <a:buNone/>
            </a:pPr>
            <a:r>
              <a:rPr lang="en-US" dirty="0"/>
              <a:t>{</a:t>
            </a:r>
          </a:p>
          <a:p>
            <a:pPr>
              <a:buNone/>
            </a:pPr>
            <a:r>
              <a:rPr lang="en-US" dirty="0"/>
              <a:t>	</a:t>
            </a:r>
            <a:r>
              <a:rPr lang="en-US" dirty="0" err="1"/>
              <a:t>int</a:t>
            </a:r>
            <a:r>
              <a:rPr lang="en-US" dirty="0"/>
              <a:t> </a:t>
            </a:r>
            <a:r>
              <a:rPr lang="en-US" dirty="0" err="1"/>
              <a:t>CompareTo</a:t>
            </a:r>
            <a:r>
              <a:rPr lang="en-US" dirty="0"/>
              <a:t>( T other );</a:t>
            </a:r>
          </a:p>
          <a:p>
            <a:pPr>
              <a:buNone/>
            </a:pPr>
            <a:r>
              <a:rPr lang="en-US" dirty="0"/>
              <a:t>}</a:t>
            </a:r>
            <a:endParaRPr lang="ru-RU" dirty="0"/>
          </a:p>
          <a:p>
            <a:pPr>
              <a:buNone/>
            </a:pPr>
            <a:r>
              <a:rPr lang="en-US" dirty="0"/>
              <a:t>class Person : </a:t>
            </a:r>
            <a:r>
              <a:rPr lang="en-US" dirty="0" err="1"/>
              <a:t>IComparable</a:t>
            </a:r>
            <a:r>
              <a:rPr lang="en-US" dirty="0"/>
              <a:t>&lt;Person&gt;</a:t>
            </a:r>
          </a:p>
          <a:p>
            <a:pPr>
              <a:buNone/>
            </a:pPr>
            <a:r>
              <a:rPr lang="en-US" dirty="0"/>
              <a:t>{</a:t>
            </a:r>
          </a:p>
          <a:p>
            <a:pPr>
              <a:buNone/>
            </a:pPr>
            <a:r>
              <a:rPr lang="en-US" dirty="0"/>
              <a:t>	….</a:t>
            </a:r>
          </a:p>
          <a:p>
            <a:pPr>
              <a:buNone/>
            </a:pPr>
            <a:r>
              <a:rPr lang="en-US" dirty="0"/>
              <a:t>	public </a:t>
            </a:r>
            <a:r>
              <a:rPr lang="en-US" dirty="0" err="1"/>
              <a:t>int</a:t>
            </a:r>
            <a:r>
              <a:rPr lang="en-US" dirty="0"/>
              <a:t> </a:t>
            </a:r>
            <a:r>
              <a:rPr lang="en-US" dirty="0" err="1"/>
              <a:t>CompareTo</a:t>
            </a:r>
            <a:r>
              <a:rPr lang="en-US" dirty="0"/>
              <a:t>( Person other )</a:t>
            </a:r>
          </a:p>
          <a:p>
            <a:pPr>
              <a:buNone/>
            </a:pPr>
            <a:r>
              <a:rPr lang="en-US" dirty="0"/>
              <a:t>	{</a:t>
            </a:r>
          </a:p>
          <a:p>
            <a:pPr>
              <a:buNone/>
            </a:pPr>
            <a:r>
              <a:rPr lang="en-US" dirty="0"/>
              <a:t>		if( age &gt; </a:t>
            </a:r>
            <a:r>
              <a:rPr lang="en-US" dirty="0" err="1"/>
              <a:t>other.age</a:t>
            </a:r>
            <a:r>
              <a:rPr lang="en-US" dirty="0"/>
              <a:t> ) return 1;</a:t>
            </a:r>
          </a:p>
          <a:p>
            <a:pPr>
              <a:buNone/>
            </a:pPr>
            <a:r>
              <a:rPr lang="en-US" dirty="0"/>
              <a:t>		else if ( age &lt; </a:t>
            </a:r>
            <a:r>
              <a:rPr lang="en-US" dirty="0" err="1"/>
              <a:t>other.age</a:t>
            </a:r>
            <a:r>
              <a:rPr lang="en-US" dirty="0"/>
              <a:t> ) return -1;</a:t>
            </a:r>
          </a:p>
          <a:p>
            <a:pPr>
              <a:buNone/>
            </a:pPr>
            <a:r>
              <a:rPr lang="en-US" dirty="0"/>
              <a:t>		return 0;</a:t>
            </a:r>
          </a:p>
          <a:p>
            <a:pPr>
              <a:buNone/>
            </a:pPr>
            <a:r>
              <a:rPr lang="en-US" dirty="0"/>
              <a:t>	}	</a:t>
            </a:r>
          </a:p>
          <a:p>
            <a:pPr>
              <a:buNone/>
            </a:pPr>
            <a:r>
              <a:rPr lang="en-US" dirty="0"/>
              <a:t>}</a:t>
            </a:r>
          </a:p>
          <a:p>
            <a:pPr>
              <a:buNone/>
            </a:pPr>
            <a:endParaRPr lang="ru-RU" dirty="0"/>
          </a:p>
        </p:txBody>
      </p:sp>
      <p:sp>
        <p:nvSpPr>
          <p:cNvPr id="4" name="Номер слайда 3"/>
          <p:cNvSpPr>
            <a:spLocks noGrp="1"/>
          </p:cNvSpPr>
          <p:nvPr>
            <p:ph type="sldNum" sz="quarter" idx="12"/>
          </p:nvPr>
        </p:nvSpPr>
        <p:spPr/>
        <p:txBody>
          <a:bodyPr/>
          <a:lstStyle/>
          <a:p>
            <a:fld id="{194E9D9E-8475-4C3D-B07C-FDD1702DB06B}" type="slidenum">
              <a:rPr lang="ru-RU" smtClean="0"/>
              <a:pPr/>
              <a:t>7</a:t>
            </a:fld>
            <a:endParaRPr lang="ru-RU"/>
          </a:p>
        </p:txBody>
      </p:sp>
      <p:sp>
        <p:nvSpPr>
          <p:cNvPr id="6" name="Содержимое 2"/>
          <p:cNvSpPr txBox="1">
            <a:spLocks/>
          </p:cNvSpPr>
          <p:nvPr/>
        </p:nvSpPr>
        <p:spPr>
          <a:xfrm>
            <a:off x="5148064" y="908720"/>
            <a:ext cx="5112568" cy="554461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ru-RU"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Содержимое 2"/>
          <p:cNvSpPr txBox="1">
            <a:spLocks/>
          </p:cNvSpPr>
          <p:nvPr/>
        </p:nvSpPr>
        <p:spPr>
          <a:xfrm>
            <a:off x="5220072" y="836712"/>
            <a:ext cx="3923928" cy="5544616"/>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List&lt;Person&gt; </a:t>
            </a:r>
            <a:r>
              <a:rPr kumimoji="0" lang="en-US" sz="3200" b="0" i="0" u="none" strike="noStrike" kern="1200" cap="none" spc="0" normalizeH="0" baseline="0" noProof="0" dirty="0" err="1">
                <a:ln>
                  <a:noFill/>
                </a:ln>
                <a:solidFill>
                  <a:schemeClr val="tx1"/>
                </a:solidFill>
                <a:effectLst/>
                <a:uLnTx/>
                <a:uFillTx/>
                <a:latin typeface="+mn-lt"/>
                <a:ea typeface="+mn-ea"/>
                <a:cs typeface="+mn-cs"/>
              </a:rPr>
              <a:t>pers</a:t>
            </a:r>
            <a:r>
              <a:rPr kumimoji="0" lang="en-US" sz="3200" b="0" i="0" u="none" strike="noStrike" kern="1200" cap="none" spc="0" normalizeH="0" noProof="0" dirty="0">
                <a:ln>
                  <a:noFill/>
                </a:ln>
                <a:solidFill>
                  <a:schemeClr val="tx1"/>
                </a:solidFill>
                <a:effectLst/>
                <a:uLnTx/>
                <a:uFillTx/>
                <a:latin typeface="+mn-lt"/>
                <a:ea typeface="+mn-ea"/>
                <a:cs typeface="+mn-cs"/>
              </a:rPr>
              <a:t> = new List&lt;Person&gt;();</a:t>
            </a:r>
          </a:p>
          <a:p>
            <a:pPr marL="342900" lvl="0" indent="-342900">
              <a:spcBef>
                <a:spcPct val="20000"/>
              </a:spcBef>
            </a:pPr>
            <a:r>
              <a:rPr lang="en-US" sz="3200" dirty="0" err="1"/>
              <a:t>pers.Add</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ru-RU" sz="3200" b="0" i="0" u="none" strike="noStrike" kern="1200" cap="none" spc="0" normalizeH="0" baseline="0" noProof="0" dirty="0">
                <a:ln>
                  <a:noFill/>
                </a:ln>
                <a:solidFill>
                  <a:schemeClr val="tx1"/>
                </a:solidFill>
                <a:effectLst/>
                <a:uLnTx/>
                <a:uFillTx/>
                <a:latin typeface="+mn-lt"/>
                <a:ea typeface="+mn-ea"/>
                <a:cs typeface="+mn-cs"/>
              </a:rPr>
              <a:t>Вася</a:t>
            </a:r>
            <a:r>
              <a:rPr kumimoji="0" lang="en-US" sz="3200" b="0" i="0" u="none" strike="noStrike" kern="1200" cap="none" spc="0" normalizeH="0" baseline="0" noProof="0" dirty="0">
                <a:ln>
                  <a:noFill/>
                </a:ln>
                <a:solidFill>
                  <a:schemeClr val="tx1"/>
                </a:solidFill>
                <a:effectLst/>
                <a:uLnTx/>
                <a:uFillTx/>
                <a:latin typeface="+mn-lt"/>
                <a:ea typeface="+mn-ea"/>
                <a:cs typeface="+mn-cs"/>
              </a:rPr>
              <a:t>”</a:t>
            </a:r>
            <a:r>
              <a:rPr kumimoji="0" lang="ru-RU" sz="3200" b="0" i="0" u="none" strike="noStrike" kern="1200" cap="none" spc="0" normalizeH="0" baseline="0" noProof="0" dirty="0">
                <a:ln>
                  <a:noFill/>
                </a:ln>
                <a:solidFill>
                  <a:schemeClr val="tx1"/>
                </a:solidFill>
                <a:effectLst/>
                <a:uLnTx/>
                <a:uFillTx/>
                <a:latin typeface="+mn-lt"/>
                <a:ea typeface="+mn-ea"/>
                <a:cs typeface="+mn-cs"/>
              </a:rPr>
              <a:t>, 43);</a:t>
            </a:r>
          </a:p>
          <a:p>
            <a:pPr marL="342900" lvl="0" indent="-342900">
              <a:spcBef>
                <a:spcPct val="20000"/>
              </a:spcBef>
            </a:pPr>
            <a:r>
              <a:rPr lang="en-US" sz="3200" dirty="0" err="1"/>
              <a:t>pers.Add</a:t>
            </a:r>
            <a:r>
              <a:rPr lang="en-US" sz="3200" dirty="0"/>
              <a:t>( “</a:t>
            </a:r>
            <a:r>
              <a:rPr lang="ru-RU" sz="3200" dirty="0"/>
              <a:t>Петя</a:t>
            </a:r>
            <a:r>
              <a:rPr lang="en-US" sz="3200" dirty="0"/>
              <a:t>”, 22);</a:t>
            </a:r>
          </a:p>
          <a:p>
            <a:pPr marL="342900" lvl="0" indent="-342900">
              <a:spcBef>
                <a:spcPct val="20000"/>
              </a:spcBef>
            </a:pPr>
            <a:r>
              <a:rPr lang="en-US" sz="3200" dirty="0" err="1"/>
              <a:t>pers.Add</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lang="en-US" sz="3200" dirty="0"/>
              <a:t>“</a:t>
            </a:r>
            <a:r>
              <a:rPr lang="ru-RU" sz="3200" dirty="0"/>
              <a:t>Оля</a:t>
            </a:r>
            <a:r>
              <a:rPr lang="en-US" sz="3200" dirty="0"/>
              <a:t>”, 30 );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lvl="0" indent="-342900">
              <a:spcBef>
                <a:spcPct val="20000"/>
              </a:spcBef>
            </a:pPr>
            <a:r>
              <a:rPr lang="en-US" sz="3200" noProof="0" dirty="0" err="1"/>
              <a:t>foreach</a:t>
            </a:r>
            <a:r>
              <a:rPr lang="en-US" sz="3200" noProof="0" dirty="0"/>
              <a:t>( </a:t>
            </a:r>
            <a:r>
              <a:rPr lang="en-US" sz="3200" noProof="0" dirty="0" err="1"/>
              <a:t>var</a:t>
            </a:r>
            <a:r>
              <a:rPr lang="en-US" sz="3200" noProof="0" dirty="0"/>
              <a:t> p in </a:t>
            </a:r>
            <a:r>
              <a:rPr lang="en-US" sz="3200" dirty="0" err="1"/>
              <a:t>pers</a:t>
            </a:r>
            <a:r>
              <a:rPr lang="en-US" sz="3200" dirty="0"/>
              <a:t> )</a:t>
            </a:r>
          </a:p>
          <a:p>
            <a:pPr marL="342900" lvl="0" indent="-342900">
              <a:spcBef>
                <a:spcPct val="20000"/>
              </a:spcBef>
            </a:pPr>
            <a:r>
              <a:rPr lang="en-US" sz="3200" dirty="0"/>
              <a:t>{</a:t>
            </a:r>
          </a:p>
          <a:p>
            <a:pPr marL="342900" lvl="0" indent="-342900">
              <a:spcBef>
                <a:spcPct val="20000"/>
              </a:spcBef>
            </a:pPr>
            <a:r>
              <a:rPr lang="en-US" sz="3200" dirty="0"/>
              <a:t>	</a:t>
            </a:r>
            <a:r>
              <a:rPr lang="en-US" sz="3200" dirty="0" err="1"/>
              <a:t>Console.WriteLine</a:t>
            </a:r>
            <a:r>
              <a:rPr lang="en-US" sz="3200" dirty="0"/>
              <a:t>( p );</a:t>
            </a:r>
          </a:p>
          <a:p>
            <a:pPr marL="342900" lvl="0" indent="-342900">
              <a:spcBef>
                <a:spcPct val="20000"/>
              </a:spcBef>
            </a:pPr>
            <a:r>
              <a:rPr lang="en-US" sz="3200" dirty="0"/>
              <a:t>}</a:t>
            </a:r>
            <a:r>
              <a:rPr lang="en-US" sz="3200" noProof="0" dirty="0"/>
              <a:t> </a:t>
            </a:r>
          </a:p>
          <a:p>
            <a:pPr marL="342900" lvl="0" indent="-342900">
              <a:spcBef>
                <a:spcPct val="20000"/>
              </a:spcBef>
            </a:pPr>
            <a:r>
              <a:rPr lang="en-US" sz="3200" dirty="0" err="1"/>
              <a:t>pers.Sort</a:t>
            </a:r>
            <a:r>
              <a:rPr lang="en-US" sz="3200" dirty="0"/>
              <a:t>();</a:t>
            </a:r>
          </a:p>
          <a:p>
            <a:pPr marL="342900" lvl="0" indent="-342900">
              <a:spcBef>
                <a:spcPct val="20000"/>
              </a:spcBef>
            </a:pPr>
            <a:endParaRPr lang="en-US" sz="3200" noProof="0" dirty="0"/>
          </a:p>
          <a:p>
            <a:pPr marL="342900" lvl="0" indent="-342900">
              <a:spcBef>
                <a:spcPct val="20000"/>
              </a:spcBef>
            </a:pPr>
            <a:r>
              <a:rPr lang="en-US" sz="3200" dirty="0" err="1"/>
              <a:t>foreach</a:t>
            </a:r>
            <a:r>
              <a:rPr lang="en-US" sz="3200" dirty="0"/>
              <a:t>( </a:t>
            </a:r>
            <a:r>
              <a:rPr lang="en-US" sz="3200" dirty="0" err="1"/>
              <a:t>var</a:t>
            </a:r>
            <a:r>
              <a:rPr lang="en-US" sz="3200" dirty="0"/>
              <a:t> p in </a:t>
            </a:r>
            <a:r>
              <a:rPr lang="en-US" sz="3200" dirty="0" err="1"/>
              <a:t>pers</a:t>
            </a:r>
            <a:r>
              <a:rPr lang="en-US" sz="3200" dirty="0"/>
              <a:t> )</a:t>
            </a:r>
          </a:p>
          <a:p>
            <a:pPr marL="342900" lvl="0" indent="-342900">
              <a:spcBef>
                <a:spcPct val="20000"/>
              </a:spcBef>
            </a:pPr>
            <a:r>
              <a:rPr lang="en-US" sz="3200" dirty="0"/>
              <a:t>{</a:t>
            </a:r>
          </a:p>
          <a:p>
            <a:pPr marL="342900" lvl="0" indent="-342900">
              <a:spcBef>
                <a:spcPct val="20000"/>
              </a:spcBef>
            </a:pPr>
            <a:r>
              <a:rPr lang="en-US" sz="3200" dirty="0"/>
              <a:t>	</a:t>
            </a:r>
            <a:r>
              <a:rPr lang="en-US" sz="3200" dirty="0" err="1"/>
              <a:t>Console.WriteLine</a:t>
            </a:r>
            <a:r>
              <a:rPr lang="en-US" sz="3200" dirty="0"/>
              <a:t>( p );</a:t>
            </a:r>
          </a:p>
          <a:p>
            <a:pPr marL="342900" lvl="0" indent="-342900">
              <a:spcBef>
                <a:spcPct val="20000"/>
              </a:spcBef>
            </a:pPr>
            <a:r>
              <a:rPr lang="en-US" sz="3200" dirty="0"/>
              <a: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1" name="Прямая соединительная линия 10"/>
          <p:cNvCxnSpPr/>
          <p:nvPr/>
        </p:nvCxnSpPr>
        <p:spPr>
          <a:xfrm>
            <a:off x="4932040" y="1124744"/>
            <a:ext cx="72008" cy="51125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8069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764704"/>
          </a:xfrm>
        </p:spPr>
        <p:txBody>
          <a:bodyPr/>
          <a:lstStyle/>
          <a:p>
            <a:r>
              <a:rPr lang="ru-RU" dirty="0"/>
              <a:t>Пример</a:t>
            </a:r>
          </a:p>
        </p:txBody>
      </p:sp>
      <p:sp>
        <p:nvSpPr>
          <p:cNvPr id="3" name="Содержимое 2"/>
          <p:cNvSpPr>
            <a:spLocks noGrp="1"/>
          </p:cNvSpPr>
          <p:nvPr>
            <p:ph idx="1"/>
          </p:nvPr>
        </p:nvSpPr>
        <p:spPr>
          <a:xfrm>
            <a:off x="0" y="836713"/>
            <a:ext cx="9144000" cy="3168352"/>
          </a:xfrm>
        </p:spPr>
        <p:txBody>
          <a:bodyPr/>
          <a:lstStyle/>
          <a:p>
            <a:r>
              <a:rPr lang="ru-RU" dirty="0"/>
              <a:t>Многие математические задачи эффективно решать не в аналитической форме, а сразу находить численное решение, например интегрирование можно представить как площадь фигуры, описанной кривой функции</a:t>
            </a:r>
          </a:p>
          <a:p>
            <a:pPr>
              <a:buNone/>
            </a:pPr>
            <a:endParaRPr lang="ru-RU" dirty="0"/>
          </a:p>
        </p:txBody>
      </p:sp>
      <p:sp>
        <p:nvSpPr>
          <p:cNvPr id="4" name="Номер слайда 3"/>
          <p:cNvSpPr>
            <a:spLocks noGrp="1"/>
          </p:cNvSpPr>
          <p:nvPr>
            <p:ph type="sldNum" sz="quarter" idx="12"/>
          </p:nvPr>
        </p:nvSpPr>
        <p:spPr/>
        <p:txBody>
          <a:bodyPr/>
          <a:lstStyle/>
          <a:p>
            <a:fld id="{194E9D9E-8475-4C3D-B07C-FDD1702DB06B}" type="slidenum">
              <a:rPr lang="ru-RU" smtClean="0"/>
              <a:pPr/>
              <a:t>8</a:t>
            </a:fld>
            <a:endParaRPr lang="ru-RU"/>
          </a:p>
        </p:txBody>
      </p:sp>
      <p:pic>
        <p:nvPicPr>
          <p:cNvPr id="5122" name="Picture 2" descr="http://aco.ifmo.ru/el_books/numerical_methods/lectures/glava2/glava2_clip_image_p001.png"/>
          <p:cNvPicPr>
            <a:picLocks noChangeAspect="1" noChangeArrowheads="1"/>
          </p:cNvPicPr>
          <p:nvPr/>
        </p:nvPicPr>
        <p:blipFill>
          <a:blip r:embed="rId2" cstate="print"/>
          <a:srcRect/>
          <a:stretch>
            <a:fillRect/>
          </a:stretch>
        </p:blipFill>
        <p:spPr bwMode="auto">
          <a:xfrm>
            <a:off x="3779912" y="3356992"/>
            <a:ext cx="4536504" cy="3501008"/>
          </a:xfrm>
          <a:prstGeom prst="rect">
            <a:avLst/>
          </a:prstGeom>
          <a:noFill/>
        </p:spPr>
      </p:pic>
      <p:sp>
        <p:nvSpPr>
          <p:cNvPr id="6" name="Содержимое 2"/>
          <p:cNvSpPr txBox="1">
            <a:spLocks/>
          </p:cNvSpPr>
          <p:nvPr/>
        </p:nvSpPr>
        <p:spPr>
          <a:xfrm>
            <a:off x="395536" y="3689648"/>
            <a:ext cx="9144000" cy="276368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200" b="0" i="0" u="none" strike="noStrike" kern="1200" cap="none" spc="0" normalizeH="0" baseline="0" noProof="0" dirty="0">
                <a:ln>
                  <a:noFill/>
                </a:ln>
                <a:solidFill>
                  <a:schemeClr val="tx1"/>
                </a:solidFill>
                <a:effectLst/>
                <a:uLnTx/>
                <a:uFillTx/>
                <a:latin typeface="+mn-lt"/>
                <a:ea typeface="+mn-ea"/>
                <a:cs typeface="+mn-cs"/>
              </a:rPr>
              <a:t>При этом, вид функции</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200" b="0" i="0" u="none" strike="noStrike" kern="1200" cap="none" spc="0" normalizeH="0" baseline="0" noProof="0" dirty="0">
                <a:ln>
                  <a:noFill/>
                </a:ln>
                <a:solidFill>
                  <a:schemeClr val="tx1"/>
                </a:solidFill>
                <a:effectLst/>
                <a:uLnTx/>
                <a:uFillTx/>
                <a:latin typeface="+mn-lt"/>
                <a:ea typeface="+mn-ea"/>
                <a:cs typeface="+mn-cs"/>
              </a:rPr>
              <a:t> значения не имеет,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ru-RU" sz="3200" dirty="0"/>
              <a:t>действия производятся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200" b="0" i="0" u="none" strike="noStrike" kern="1200" cap="none" spc="0" normalizeH="0" baseline="0" noProof="0" dirty="0">
                <a:ln>
                  <a:noFill/>
                </a:ln>
                <a:solidFill>
                  <a:schemeClr val="tx1"/>
                </a:solidFill>
                <a:effectLst/>
                <a:uLnTx/>
                <a:uFillTx/>
                <a:latin typeface="+mn-lt"/>
                <a:ea typeface="+mn-ea"/>
                <a:cs typeface="+mn-cs"/>
              </a:rPr>
              <a:t>те же</a:t>
            </a:r>
          </a:p>
        </p:txBody>
      </p:sp>
    </p:spTree>
    <p:extLst>
      <p:ext uri="{BB962C8B-B14F-4D97-AF65-F5344CB8AC3E}">
        <p14:creationId xmlns:p14="http://schemas.microsoft.com/office/powerpoint/2010/main" val="3436992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5001419"/>
          </a:xfrm>
        </p:spPr>
        <p:txBody>
          <a:bodyPr>
            <a:normAutofit/>
          </a:bodyPr>
          <a:lstStyle/>
          <a:p>
            <a:r>
              <a:rPr lang="ru-RU" sz="2700" dirty="0"/>
              <a:t>Реализовать интерфейс </a:t>
            </a:r>
            <a:r>
              <a:rPr lang="en-US" sz="2700" dirty="0" err="1"/>
              <a:t>IEquation</a:t>
            </a:r>
            <a:r>
              <a:rPr lang="en-US" sz="2700" dirty="0"/>
              <a:t> – </a:t>
            </a:r>
            <a:r>
              <a:rPr lang="ru-RU" sz="2700" dirty="0"/>
              <a:t>определяющий поведение функции вида </a:t>
            </a:r>
            <a:r>
              <a:rPr lang="en-US" sz="2700" dirty="0"/>
              <a:t>y = f(x) – </a:t>
            </a:r>
            <a:r>
              <a:rPr lang="ru-RU" sz="2700" dirty="0"/>
              <a:t>функции одной переменной. На базе интерфейса </a:t>
            </a:r>
            <a:r>
              <a:rPr lang="en-US" sz="2700" dirty="0"/>
              <a:t>- </a:t>
            </a:r>
            <a:r>
              <a:rPr lang="ru-RU" sz="2700" dirty="0"/>
              <a:t>2 класса для уравнений вида </a:t>
            </a:r>
            <a:r>
              <a:rPr lang="en-US" sz="2700" dirty="0"/>
              <a:t>a*x*x + b*x + c</a:t>
            </a:r>
            <a:r>
              <a:rPr lang="ru-RU" sz="2700" dirty="0"/>
              <a:t>, а также </a:t>
            </a:r>
            <a:r>
              <a:rPr lang="en-US" sz="2700" dirty="0"/>
              <a:t>sin(a*x)/x</a:t>
            </a:r>
            <a:endParaRPr lang="ru-RU" sz="2700" dirty="0"/>
          </a:p>
          <a:p>
            <a:r>
              <a:rPr lang="ru-RU" sz="2700" dirty="0"/>
              <a:t>Написать классы для интегрирования функции на отрезке </a:t>
            </a:r>
            <a:r>
              <a:rPr lang="en-US" sz="2700" dirty="0"/>
              <a:t>[X1;X2], </a:t>
            </a:r>
            <a:r>
              <a:rPr lang="ru-RU" sz="2700" dirty="0"/>
              <a:t>в качестве параметров класса предусмотреть шаг разбиения интервала </a:t>
            </a:r>
            <a:r>
              <a:rPr lang="en-US" sz="2700" dirty="0"/>
              <a:t>h.</a:t>
            </a:r>
          </a:p>
          <a:p>
            <a:r>
              <a:rPr lang="ru-RU" sz="2700" dirty="0"/>
              <a:t>Интегрирование производить двумя способами: методом прямоугольников и методом трапеций</a:t>
            </a:r>
          </a:p>
        </p:txBody>
      </p:sp>
      <p:sp>
        <p:nvSpPr>
          <p:cNvPr id="4" name="Номер слайда 3"/>
          <p:cNvSpPr>
            <a:spLocks noGrp="1"/>
          </p:cNvSpPr>
          <p:nvPr>
            <p:ph type="sldNum" sz="quarter" idx="12"/>
          </p:nvPr>
        </p:nvSpPr>
        <p:spPr/>
        <p:txBody>
          <a:bodyPr/>
          <a:lstStyle/>
          <a:p>
            <a:fld id="{194E9D9E-8475-4C3D-B07C-FDD1702DB06B}" type="slidenum">
              <a:rPr lang="ru-RU" smtClean="0"/>
              <a:pPr/>
              <a:t>9</a:t>
            </a:fld>
            <a:endParaRPr lang="ru-RU"/>
          </a:p>
        </p:txBody>
      </p:sp>
      <p:pic>
        <p:nvPicPr>
          <p:cNvPr id="67586" name="Picture 2" descr="http://aco.ifmo.ru/el_books/numerical_methods/lectures/glava2/glava2_clip_image013_0000.png"/>
          <p:cNvPicPr>
            <a:picLocks noChangeAspect="1" noChangeArrowheads="1"/>
          </p:cNvPicPr>
          <p:nvPr/>
        </p:nvPicPr>
        <p:blipFill>
          <a:blip r:embed="rId2" cstate="print"/>
          <a:srcRect/>
          <a:stretch>
            <a:fillRect/>
          </a:stretch>
        </p:blipFill>
        <p:spPr bwMode="auto">
          <a:xfrm>
            <a:off x="236368" y="4149080"/>
            <a:ext cx="4047600" cy="1296144"/>
          </a:xfrm>
          <a:prstGeom prst="rect">
            <a:avLst/>
          </a:prstGeom>
          <a:noFill/>
        </p:spPr>
      </p:pic>
      <p:pic>
        <p:nvPicPr>
          <p:cNvPr id="67588" name="Picture 4" descr="http://aco.ifmo.ru/el_books/numerical_methods/lectures/glava2/glava2_clip_image011_0001.png"/>
          <p:cNvPicPr>
            <a:picLocks noChangeAspect="1" noChangeArrowheads="1"/>
          </p:cNvPicPr>
          <p:nvPr/>
        </p:nvPicPr>
        <p:blipFill>
          <a:blip r:embed="rId3" cstate="print"/>
          <a:srcRect/>
          <a:stretch>
            <a:fillRect/>
          </a:stretch>
        </p:blipFill>
        <p:spPr bwMode="auto">
          <a:xfrm>
            <a:off x="-63023" y="5517232"/>
            <a:ext cx="9243535" cy="1088601"/>
          </a:xfrm>
          <a:prstGeom prst="rect">
            <a:avLst/>
          </a:prstGeom>
          <a:noFill/>
        </p:spPr>
      </p:pic>
    </p:spTree>
    <p:extLst>
      <p:ext uri="{BB962C8B-B14F-4D97-AF65-F5344CB8AC3E}">
        <p14:creationId xmlns:p14="http://schemas.microsoft.com/office/powerpoint/2010/main" val="268082125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TotalTime>
  <Words>341</Words>
  <Application>Microsoft Office PowerPoint</Application>
  <PresentationFormat>Экран (4:3)</PresentationFormat>
  <Paragraphs>67</Paragraphs>
  <Slides>9</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9</vt:i4>
      </vt:variant>
    </vt:vector>
  </HeadingPairs>
  <TitlesOfParts>
    <vt:vector size="12" baseType="lpstr">
      <vt:lpstr>Arial</vt:lpstr>
      <vt:lpstr>Calibri</vt:lpstr>
      <vt:lpstr>Тема Office</vt:lpstr>
      <vt:lpstr>Лекция 9</vt:lpstr>
      <vt:lpstr>Понятие интерфейса</vt:lpstr>
      <vt:lpstr>Понятие интерфейса</vt:lpstr>
      <vt:lpstr>Понятие интерфейса</vt:lpstr>
      <vt:lpstr>Презентация PowerPoint</vt:lpstr>
      <vt:lpstr>Презентация PowerPoint</vt:lpstr>
      <vt:lpstr>Использование интерфейсов в других методах</vt:lpstr>
      <vt:lpstr>Пример</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5</dc:title>
  <dc:creator>BlokIN</dc:creator>
  <cp:lastModifiedBy>Блок Иван Николаевич</cp:lastModifiedBy>
  <cp:revision>131</cp:revision>
  <dcterms:created xsi:type="dcterms:W3CDTF">2017-09-11T15:29:29Z</dcterms:created>
  <dcterms:modified xsi:type="dcterms:W3CDTF">2017-12-06T06:25:02Z</dcterms:modified>
</cp:coreProperties>
</file>