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24" r:id="rId3"/>
    <p:sldId id="356" r:id="rId4"/>
    <p:sldId id="357" r:id="rId5"/>
    <p:sldId id="358" r:id="rId6"/>
    <p:sldId id="359" r:id="rId7"/>
    <p:sldId id="360" r:id="rId8"/>
    <p:sldId id="325" r:id="rId9"/>
    <p:sldId id="326" r:id="rId10"/>
    <p:sldId id="327" r:id="rId11"/>
    <p:sldId id="351" r:id="rId12"/>
    <p:sldId id="352" r:id="rId13"/>
    <p:sldId id="353" r:id="rId14"/>
    <p:sldId id="354" r:id="rId15"/>
    <p:sldId id="355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1F2C7-647D-4E6C-9518-78BBA26636CD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EC24DF-5920-420F-832B-718F49CF160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210D8-0ADD-4144-99DB-36AF6F7F4769}" type="datetime1">
              <a:rPr lang="ru-RU" smtClean="0"/>
              <a:t>11.11.2022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63F07-4B06-4241-8BF1-A9844368449D}" type="datetime1">
              <a:rPr lang="ru-RU" smtClean="0"/>
              <a:t>11.11.2022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B66D-523D-4507-8278-3E470C7309EC}" type="datetime1">
              <a:rPr lang="ru-RU" smtClean="0"/>
              <a:t>11.11.2022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C236-CEED-4B53-84F1-244A32BF83C2}" type="datetime1">
              <a:rPr lang="ru-RU" smtClean="0"/>
              <a:t>11.11.2022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DB76-D7B4-49A6-8E2B-EDDC0BDFD794}" type="datetime1">
              <a:rPr lang="ru-RU" smtClean="0"/>
              <a:t>11.11.2022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A1B5-828D-41D8-B8F3-6BEE18A37870}" type="datetime1">
              <a:rPr lang="ru-RU" smtClean="0"/>
              <a:t>11.11.2022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2716-711D-42EE-8BD8-AC77A163DBF3}" type="datetime1">
              <a:rPr lang="ru-RU" smtClean="0"/>
              <a:t>11.11.2022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BA53-E41C-4416-8973-8825CA91D5D7}" type="datetime1">
              <a:rPr lang="ru-RU" smtClean="0"/>
              <a:t>11.11.2022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6215C-0471-40A4-B786-2B3C7B63D11F}" type="datetime1">
              <a:rPr lang="ru-RU" smtClean="0"/>
              <a:t>11.11.2022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6C35-C07B-4696-A226-4295686BDE80}" type="datetime1">
              <a:rPr lang="ru-RU" smtClean="0"/>
              <a:t>11.11.2022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856C-7F4A-4A83-A46C-A5B39F0F2C10}" type="datetime1">
              <a:rPr lang="ru-RU" smtClean="0"/>
              <a:t>11.11.2022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A2CB4-22C2-44D0-88EC-161B1103081B}" type="datetime1">
              <a:rPr lang="ru-RU" smtClean="0"/>
              <a:t>11.11.2022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en-US"/>
              <a:t>11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211960" y="4653136"/>
            <a:ext cx="4744616" cy="1752600"/>
          </a:xfrm>
        </p:spPr>
        <p:txBody>
          <a:bodyPr/>
          <a:lstStyle/>
          <a:p>
            <a:pPr algn="l"/>
            <a:r>
              <a:rPr lang="ru-RU" dirty="0"/>
              <a:t>Блок Иван Николаевич</a:t>
            </a:r>
            <a:endParaRPr lang="en-US" dirty="0"/>
          </a:p>
          <a:p>
            <a:pPr algn="l"/>
            <a:r>
              <a:rPr lang="en-US" dirty="0"/>
              <a:t>sibupk.blok@gmail.com</a:t>
            </a:r>
          </a:p>
          <a:p>
            <a:pPr algn="l"/>
            <a:r>
              <a:rPr lang="en-US" dirty="0"/>
              <a:t>VK :    blockin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D2C4-42E0-4E06-B36C-6CBFE116E881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404664"/>
            <a:ext cx="8435280" cy="612068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 //</a:t>
            </a:r>
            <a:r>
              <a:rPr lang="ru-RU" dirty="0"/>
              <a:t>поиск максимума:</a:t>
            </a:r>
            <a:r>
              <a:rPr lang="en-US" dirty="0"/>
              <a:t>	   </a:t>
            </a:r>
          </a:p>
          <a:p>
            <a:pPr>
              <a:buNone/>
            </a:pPr>
            <a:r>
              <a:rPr lang="ru-RU" dirty="0"/>
              <a:t>	  </a:t>
            </a:r>
            <a:r>
              <a:rPr lang="en-US" dirty="0"/>
              <a:t>public T </a:t>
            </a:r>
            <a:r>
              <a:rPr lang="en-US" dirty="0" err="1"/>
              <a:t>FindMax</a:t>
            </a:r>
            <a:r>
              <a:rPr lang="en-US" dirty="0"/>
              <a:t>()</a:t>
            </a:r>
          </a:p>
          <a:p>
            <a:pPr>
              <a:buNone/>
            </a:pPr>
            <a:r>
              <a:rPr lang="en-US" dirty="0"/>
              <a:t>	  {</a:t>
            </a:r>
          </a:p>
          <a:p>
            <a:pPr>
              <a:buNone/>
            </a:pPr>
            <a:r>
              <a:rPr lang="ru-RU" dirty="0"/>
              <a:t>		</a:t>
            </a:r>
            <a:r>
              <a:rPr lang="en-US" dirty="0"/>
              <a:t>T max = values[0];</a:t>
            </a:r>
          </a:p>
          <a:p>
            <a:pPr>
              <a:buNone/>
            </a:pPr>
            <a:r>
              <a:rPr lang="en-US" dirty="0"/>
              <a:t>	 	for(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 = 1;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values.Length</a:t>
            </a:r>
            <a:r>
              <a:rPr lang="en-US" dirty="0"/>
              <a:t>; ++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ru-RU" dirty="0"/>
              <a:t>)</a:t>
            </a: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             if( values[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CompareTo</a:t>
            </a:r>
            <a:r>
              <a:rPr lang="en-US" dirty="0"/>
              <a:t>( max ) &gt; 0 ){</a:t>
            </a:r>
          </a:p>
          <a:p>
            <a:pPr>
              <a:buNone/>
            </a:pPr>
            <a:r>
              <a:rPr lang="en-US" dirty="0"/>
              <a:t>		            max = values[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>
              <a:buNone/>
            </a:pPr>
            <a:r>
              <a:rPr lang="en-US" dirty="0"/>
              <a:t>		       }</a:t>
            </a:r>
          </a:p>
          <a:p>
            <a:pPr>
              <a:buNone/>
            </a:pPr>
            <a:r>
              <a:rPr lang="en-US" dirty="0"/>
              <a:t>		}</a:t>
            </a:r>
            <a:r>
              <a:rPr lang="ru-RU" dirty="0"/>
              <a:t>		</a:t>
            </a:r>
            <a:endParaRPr lang="en-US" dirty="0"/>
          </a:p>
          <a:p>
            <a:pPr>
              <a:buNone/>
            </a:pPr>
            <a:r>
              <a:rPr lang="en-US" dirty="0"/>
              <a:t>		return max;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ru-RU" dirty="0"/>
              <a:t>   </a:t>
            </a:r>
            <a:r>
              <a:rPr lang="en-US" dirty="0"/>
              <a:t>}</a:t>
            </a:r>
            <a:r>
              <a:rPr lang="ru-RU" dirty="0"/>
              <a:t>    </a:t>
            </a:r>
          </a:p>
          <a:p>
            <a:pPr>
              <a:buNone/>
            </a:pPr>
            <a:r>
              <a:rPr lang="ru-RU" dirty="0"/>
              <a:t>}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9D9E-8475-4C3D-B07C-FDD1702DB06B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4680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/>
          <a:lstStyle/>
          <a:p>
            <a:r>
              <a:rPr lang="ru-RU" dirty="0"/>
              <a:t>Обработка ошибок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764704"/>
            <a:ext cx="8784976" cy="6093296"/>
          </a:xfrm>
        </p:spPr>
        <p:txBody>
          <a:bodyPr>
            <a:normAutofit fontScale="70000" lnSpcReduction="20000"/>
          </a:bodyPr>
          <a:lstStyle/>
          <a:p>
            <a:r>
              <a:rPr lang="ru-RU" b="1" dirty="0"/>
              <a:t>Программные ошибки (</a:t>
            </a:r>
            <a:r>
              <a:rPr lang="ru-RU" b="1" dirty="0" err="1"/>
              <a:t>bugs</a:t>
            </a:r>
            <a:r>
              <a:rPr lang="ru-RU" b="1" dirty="0"/>
              <a:t>)</a:t>
            </a:r>
            <a:r>
              <a:rPr lang="ru-RU" dirty="0"/>
              <a:t> Так обычно называются ошибки, которые допускает программист. Например, предположим, что приложение создается с помощью неуправляемого языка С++. Если динамически выделяемая память не освобождается, что чревато утечкой памяти, появляется программная ошибка.</a:t>
            </a:r>
          </a:p>
          <a:p>
            <a:r>
              <a:rPr lang="ru-RU" b="1" dirty="0"/>
              <a:t>Пользовательские ошибки (</a:t>
            </a:r>
            <a:r>
              <a:rPr lang="ru-RU" b="1" dirty="0" err="1"/>
              <a:t>user</a:t>
            </a:r>
            <a:r>
              <a:rPr lang="ru-RU" b="1" dirty="0"/>
              <a:t> </a:t>
            </a:r>
            <a:r>
              <a:rPr lang="ru-RU" b="1" dirty="0" err="1"/>
              <a:t>errors</a:t>
            </a:r>
            <a:r>
              <a:rPr lang="ru-RU" b="1" dirty="0"/>
              <a:t>)</a:t>
            </a:r>
            <a:r>
              <a:rPr lang="ru-RU" dirty="0"/>
              <a:t> В отличие от программных ошибок, пользовательские ошибки обычно возникают из-за тех, кто запускает приложение, а не тех, кто его создает. Например, ввод строки вместо числа.</a:t>
            </a:r>
          </a:p>
          <a:p>
            <a:r>
              <a:rPr lang="ru-RU" b="1" dirty="0"/>
              <a:t>Исключения (</a:t>
            </a:r>
            <a:r>
              <a:rPr lang="ru-RU" b="1" dirty="0" err="1"/>
              <a:t>exceptions</a:t>
            </a:r>
            <a:r>
              <a:rPr lang="ru-RU" b="1" dirty="0"/>
              <a:t>)</a:t>
            </a:r>
            <a:r>
              <a:rPr lang="ru-RU" dirty="0"/>
              <a:t> Исключениями, или исключительными ситуациями, обычно называются аномалии, которые могут возникать во время выполнения и которые трудно, а порой и вообще невозможно, предусмотреть во время программирования приложения. К числу таких возможных исключений относятся попытки подключения к базе данных, которой больше не существует, попытки открытия поврежденного файла или попытки установки связи с машиной, которая в текущий момент находится в автономном режиме. В каждом из этих случаев программист (и конечный пользователь) мало что может сделать с подобными "исключительными" обстоятельствами.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9D9E-8475-4C3D-B07C-FDD1702DB06B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689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260648"/>
            <a:ext cx="8784976" cy="6597352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Для обработки исключений C# оперирует следующими блоками: </a:t>
            </a:r>
          </a:p>
          <a:p>
            <a:r>
              <a:rPr lang="ru-RU" dirty="0"/>
              <a:t>Блоки </a:t>
            </a:r>
            <a:r>
              <a:rPr lang="ru-RU" b="1" dirty="0" err="1"/>
              <a:t>try</a:t>
            </a:r>
            <a:r>
              <a:rPr lang="ru-RU" dirty="0"/>
              <a:t> инкапсулируют код, формирующий часть нормальных действий программы, которые потенциально могут столкнуться с серьезными ошибочными ситуациями.</a:t>
            </a:r>
          </a:p>
          <a:p>
            <a:r>
              <a:rPr lang="ru-RU" dirty="0"/>
              <a:t>Блоки </a:t>
            </a:r>
            <a:r>
              <a:rPr lang="ru-RU" b="1" dirty="0" err="1"/>
              <a:t>catch</a:t>
            </a:r>
            <a:r>
              <a:rPr lang="ru-RU" dirty="0"/>
              <a:t> инкапсулируют код, который обрабатывает ошибочные ситуации, происходящие в коде блока </a:t>
            </a:r>
            <a:r>
              <a:rPr lang="ru-RU" dirty="0" err="1"/>
              <a:t>try</a:t>
            </a:r>
            <a:r>
              <a:rPr lang="ru-RU" dirty="0"/>
              <a:t>. Это также удобное место для протоколирования ошибок.</a:t>
            </a:r>
          </a:p>
          <a:p>
            <a:r>
              <a:rPr lang="ru-RU" dirty="0"/>
              <a:t>Блоки </a:t>
            </a:r>
            <a:r>
              <a:rPr lang="ru-RU" b="1" dirty="0" err="1"/>
              <a:t>finally</a:t>
            </a:r>
            <a:r>
              <a:rPr lang="ru-RU" dirty="0"/>
              <a:t> инкапсулируют код, очищающий любые ресурсы или выполняющий другие действия, которые обычно нужно выполнить в конце блоков </a:t>
            </a:r>
            <a:r>
              <a:rPr lang="ru-RU" dirty="0" err="1"/>
              <a:t>try</a:t>
            </a:r>
            <a:r>
              <a:rPr lang="ru-RU" dirty="0"/>
              <a:t> или </a:t>
            </a:r>
            <a:r>
              <a:rPr lang="ru-RU" dirty="0" err="1"/>
              <a:t>catch</a:t>
            </a:r>
            <a:r>
              <a:rPr lang="ru-RU" dirty="0"/>
              <a:t>. Важно понимать, что этот блок выполняется независимо от того, </a:t>
            </a:r>
            <a:r>
              <a:rPr lang="ru-RU" dirty="0" err="1"/>
              <a:t>сгенерированo</a:t>
            </a:r>
            <a:r>
              <a:rPr lang="ru-RU" dirty="0"/>
              <a:t> исключение или нет.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9D9E-8475-4C3D-B07C-FDD1702DB06B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577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/>
          <a:lstStyle/>
          <a:p>
            <a:r>
              <a:rPr lang="ru-RU" dirty="0"/>
              <a:t>Обработка исключений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908720"/>
            <a:ext cx="8784976" cy="576064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i="1" dirty="0"/>
              <a:t>try { </a:t>
            </a:r>
            <a:endParaRPr lang="ru-RU" i="1" dirty="0"/>
          </a:p>
          <a:p>
            <a:pPr>
              <a:buNone/>
            </a:pPr>
            <a:r>
              <a:rPr lang="ru-RU" i="1" dirty="0"/>
              <a:t>	</a:t>
            </a:r>
            <a:r>
              <a:rPr lang="en-US" i="1" dirty="0"/>
              <a:t>// </a:t>
            </a:r>
            <a:r>
              <a:rPr lang="ru-RU" i="1" dirty="0"/>
              <a:t>Блок кода, проверяемый на наличие ошибок. </a:t>
            </a:r>
          </a:p>
          <a:p>
            <a:pPr>
              <a:buNone/>
            </a:pPr>
            <a:r>
              <a:rPr lang="ru-RU" i="1" dirty="0"/>
              <a:t>} </a:t>
            </a:r>
            <a:r>
              <a:rPr lang="en-US" i="1" dirty="0"/>
              <a:t>catch (ExcepType1 </a:t>
            </a:r>
            <a:r>
              <a:rPr lang="en-US" i="1" dirty="0" err="1"/>
              <a:t>exOb</a:t>
            </a:r>
            <a:r>
              <a:rPr lang="en-US" i="1" dirty="0"/>
              <a:t>) </a:t>
            </a:r>
            <a:endParaRPr lang="ru-RU" i="1" dirty="0"/>
          </a:p>
          <a:p>
            <a:pPr>
              <a:buNone/>
            </a:pPr>
            <a:r>
              <a:rPr lang="en-US" i="1" dirty="0"/>
              <a:t>{ </a:t>
            </a:r>
            <a:endParaRPr lang="ru-RU" i="1" dirty="0"/>
          </a:p>
          <a:p>
            <a:pPr>
              <a:buNone/>
            </a:pPr>
            <a:r>
              <a:rPr lang="ru-RU" i="1" dirty="0"/>
              <a:t>	</a:t>
            </a:r>
            <a:r>
              <a:rPr lang="en-US" i="1" dirty="0"/>
              <a:t>// </a:t>
            </a:r>
            <a:r>
              <a:rPr lang="ru-RU" i="1" dirty="0"/>
              <a:t>Обработчик исключения типа </a:t>
            </a:r>
            <a:r>
              <a:rPr lang="en-US" i="1" dirty="0"/>
              <a:t>ExcepType1. </a:t>
            </a:r>
            <a:endParaRPr lang="ru-RU" i="1" dirty="0"/>
          </a:p>
          <a:p>
            <a:pPr>
              <a:buNone/>
            </a:pPr>
            <a:r>
              <a:rPr lang="en-US" i="1" dirty="0"/>
              <a:t>} catch (ExcepType2 </a:t>
            </a:r>
            <a:r>
              <a:rPr lang="en-US" i="1" dirty="0" err="1"/>
              <a:t>exOb</a:t>
            </a:r>
            <a:r>
              <a:rPr lang="en-US" i="1" dirty="0"/>
              <a:t>) </a:t>
            </a:r>
            <a:endParaRPr lang="ru-RU" i="1" dirty="0"/>
          </a:p>
          <a:p>
            <a:pPr>
              <a:buNone/>
            </a:pPr>
            <a:r>
              <a:rPr lang="en-US" i="1" dirty="0"/>
              <a:t>{</a:t>
            </a:r>
            <a:endParaRPr lang="ru-RU" i="1" dirty="0"/>
          </a:p>
          <a:p>
            <a:pPr>
              <a:buNone/>
            </a:pPr>
            <a:r>
              <a:rPr lang="en-US" i="1" dirty="0"/>
              <a:t> </a:t>
            </a:r>
            <a:r>
              <a:rPr lang="ru-RU" i="1" dirty="0"/>
              <a:t>	</a:t>
            </a:r>
            <a:r>
              <a:rPr lang="en-US" i="1" dirty="0"/>
              <a:t>// </a:t>
            </a:r>
            <a:r>
              <a:rPr lang="ru-RU" i="1" dirty="0"/>
              <a:t>Обработчик исключения типа </a:t>
            </a:r>
            <a:r>
              <a:rPr lang="en-US" i="1" dirty="0"/>
              <a:t>ExcepType2. </a:t>
            </a:r>
            <a:endParaRPr lang="ru-RU" i="1" dirty="0"/>
          </a:p>
          <a:p>
            <a:pPr>
              <a:buNone/>
            </a:pPr>
            <a:r>
              <a:rPr lang="en-US" i="1" dirty="0"/>
              <a:t>}</a:t>
            </a:r>
            <a:r>
              <a:rPr lang="ru-RU" i="1" dirty="0"/>
              <a:t> </a:t>
            </a:r>
            <a:r>
              <a:rPr lang="en-US" i="1" dirty="0"/>
              <a:t>finally</a:t>
            </a:r>
          </a:p>
          <a:p>
            <a:pPr>
              <a:buNone/>
            </a:pPr>
            <a:r>
              <a:rPr lang="en-US" i="1" dirty="0"/>
              <a:t>{</a:t>
            </a:r>
          </a:p>
          <a:p>
            <a:pPr>
              <a:buNone/>
            </a:pPr>
            <a:r>
              <a:rPr lang="en-US" i="1" dirty="0"/>
              <a:t>	//</a:t>
            </a:r>
            <a:r>
              <a:rPr lang="ru-RU" i="1" dirty="0"/>
              <a:t>действия, которые требуется выполнить в любом случае</a:t>
            </a:r>
            <a:endParaRPr lang="en-US" i="1" dirty="0"/>
          </a:p>
          <a:p>
            <a:pPr>
              <a:buNone/>
            </a:pPr>
            <a:r>
              <a:rPr lang="en-US" i="1" dirty="0"/>
              <a:t>}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9D9E-8475-4C3D-B07C-FDD1702DB06B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333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260648"/>
            <a:ext cx="8784976" cy="659735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MyDel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x, </a:t>
            </a:r>
            <a:r>
              <a:rPr lang="en-US" dirty="0" err="1"/>
              <a:t>int</a:t>
            </a:r>
            <a:r>
              <a:rPr lang="en-US" dirty="0"/>
              <a:t> y) { return x / y; } </a:t>
            </a:r>
            <a:endParaRPr lang="ru-RU" dirty="0"/>
          </a:p>
          <a:p>
            <a:pPr>
              <a:buNone/>
            </a:pPr>
            <a:r>
              <a:rPr lang="en-US" dirty="0"/>
              <a:t>static void Main() { </a:t>
            </a:r>
            <a:endParaRPr lang="ru-RU" dirty="0"/>
          </a:p>
          <a:p>
            <a:pPr>
              <a:buNone/>
            </a:pPr>
            <a:r>
              <a:rPr lang="ru-RU" dirty="0"/>
              <a:t>	</a:t>
            </a:r>
            <a:r>
              <a:rPr lang="en-US" dirty="0"/>
              <a:t>try { </a:t>
            </a:r>
            <a:endParaRPr lang="ru-RU" dirty="0"/>
          </a:p>
          <a:p>
            <a:pPr>
              <a:buNone/>
            </a:pPr>
            <a:r>
              <a:rPr lang="ru-RU" dirty="0"/>
              <a:t>		</a:t>
            </a:r>
            <a:r>
              <a:rPr lang="en-US" dirty="0" err="1"/>
              <a:t>Console.Write</a:t>
            </a:r>
            <a:r>
              <a:rPr lang="en-US" dirty="0"/>
              <a:t>("</a:t>
            </a:r>
            <a:r>
              <a:rPr lang="ru-RU" dirty="0"/>
              <a:t>Введите </a:t>
            </a:r>
            <a:r>
              <a:rPr lang="en-US" dirty="0"/>
              <a:t>x: "); </a:t>
            </a:r>
            <a:endParaRPr lang="ru-RU" dirty="0"/>
          </a:p>
          <a:p>
            <a:pPr>
              <a:buNone/>
            </a:pPr>
            <a:r>
              <a:rPr lang="ru-RU" dirty="0"/>
              <a:t>		</a:t>
            </a:r>
            <a:r>
              <a:rPr lang="en-US" dirty="0" err="1"/>
              <a:t>int</a:t>
            </a:r>
            <a:r>
              <a:rPr lang="en-US" dirty="0"/>
              <a:t> x = </a:t>
            </a:r>
            <a:r>
              <a:rPr lang="en-US" dirty="0" err="1"/>
              <a:t>int.Parse</a:t>
            </a:r>
            <a:r>
              <a:rPr lang="en-US" dirty="0"/>
              <a:t>(</a:t>
            </a:r>
            <a:r>
              <a:rPr lang="en-US" dirty="0" err="1"/>
              <a:t>Console.ReadLine</a:t>
            </a:r>
            <a:r>
              <a:rPr lang="en-US" dirty="0"/>
              <a:t>());</a:t>
            </a:r>
            <a:endParaRPr lang="ru-RU" dirty="0"/>
          </a:p>
          <a:p>
            <a:pPr>
              <a:buNone/>
            </a:pPr>
            <a:r>
              <a:rPr lang="ru-RU" dirty="0"/>
              <a:t>		</a:t>
            </a:r>
            <a:r>
              <a:rPr lang="en-US" dirty="0" err="1"/>
              <a:t>Console.Write</a:t>
            </a:r>
            <a:r>
              <a:rPr lang="en-US" dirty="0"/>
              <a:t>("</a:t>
            </a:r>
            <a:r>
              <a:rPr lang="ru-RU" dirty="0"/>
              <a:t>Введите </a:t>
            </a:r>
            <a:r>
              <a:rPr lang="en-US" dirty="0"/>
              <a:t>y: "); </a:t>
            </a:r>
            <a:endParaRPr lang="ru-RU" dirty="0"/>
          </a:p>
          <a:p>
            <a:pPr>
              <a:buNone/>
            </a:pPr>
            <a:r>
              <a:rPr lang="ru-RU" dirty="0"/>
              <a:t>		</a:t>
            </a:r>
            <a:r>
              <a:rPr lang="en-US" dirty="0" err="1"/>
              <a:t>int</a:t>
            </a:r>
            <a:r>
              <a:rPr lang="en-US" dirty="0"/>
              <a:t> y = </a:t>
            </a:r>
            <a:r>
              <a:rPr lang="en-US" dirty="0" err="1"/>
              <a:t>int.Parse</a:t>
            </a:r>
            <a:r>
              <a:rPr lang="en-US" dirty="0"/>
              <a:t>(</a:t>
            </a:r>
            <a:r>
              <a:rPr lang="en-US" dirty="0" err="1"/>
              <a:t>Console.ReadLine</a:t>
            </a:r>
            <a:r>
              <a:rPr lang="en-US" dirty="0"/>
              <a:t>()); </a:t>
            </a:r>
            <a:endParaRPr lang="ru-RU" dirty="0"/>
          </a:p>
          <a:p>
            <a:pPr>
              <a:buNone/>
            </a:pPr>
            <a:r>
              <a:rPr lang="ru-RU" dirty="0"/>
              <a:t>		</a:t>
            </a:r>
            <a:r>
              <a:rPr lang="en-US" dirty="0" err="1"/>
              <a:t>int</a:t>
            </a:r>
            <a:r>
              <a:rPr lang="en-US" dirty="0"/>
              <a:t> result = </a:t>
            </a:r>
            <a:r>
              <a:rPr lang="en-US" dirty="0" err="1"/>
              <a:t>MyDel</a:t>
            </a:r>
            <a:r>
              <a:rPr lang="en-US" dirty="0"/>
              <a:t>(x, y); </a:t>
            </a:r>
            <a:endParaRPr lang="ru-RU" dirty="0"/>
          </a:p>
          <a:p>
            <a:pPr>
              <a:buNone/>
            </a:pPr>
            <a:r>
              <a:rPr lang="ru-RU" dirty="0"/>
              <a:t>		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ru-RU" dirty="0"/>
              <a:t>Результат: " + </a:t>
            </a:r>
            <a:r>
              <a:rPr lang="en-US" dirty="0"/>
              <a:t>result); </a:t>
            </a:r>
            <a:endParaRPr lang="ru-RU" dirty="0"/>
          </a:p>
          <a:p>
            <a:pPr>
              <a:buNone/>
            </a:pPr>
            <a:r>
              <a:rPr lang="ru-RU" dirty="0"/>
              <a:t>	</a:t>
            </a:r>
            <a:r>
              <a:rPr lang="en-US" dirty="0"/>
              <a:t>} catch (</a:t>
            </a:r>
            <a:r>
              <a:rPr lang="en-US" dirty="0" err="1"/>
              <a:t>DivideByZeroException</a:t>
            </a:r>
            <a:r>
              <a:rPr lang="en-US" dirty="0"/>
              <a:t>) {</a:t>
            </a:r>
            <a:r>
              <a:rPr lang="ru-RU" dirty="0"/>
              <a:t>	</a:t>
            </a:r>
          </a:p>
          <a:p>
            <a:pPr>
              <a:buNone/>
            </a:pPr>
            <a:r>
              <a:rPr lang="ru-RU" dirty="0"/>
              <a:t>		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ru-RU" dirty="0"/>
              <a:t>Деление на 0 </a:t>
            </a:r>
            <a:r>
              <a:rPr lang="en-US" dirty="0"/>
              <a:t>detected!!!\n");</a:t>
            </a:r>
            <a:endParaRPr lang="ru-RU" dirty="0"/>
          </a:p>
          <a:p>
            <a:pPr>
              <a:buNone/>
            </a:pPr>
            <a:r>
              <a:rPr lang="ru-RU" dirty="0"/>
              <a:t>		</a:t>
            </a:r>
            <a:r>
              <a:rPr lang="en-US" dirty="0"/>
              <a:t>return; </a:t>
            </a:r>
          </a:p>
          <a:p>
            <a:pPr>
              <a:buNone/>
            </a:pPr>
            <a:r>
              <a:rPr lang="en-US" dirty="0"/>
              <a:t>	} catch (</a:t>
            </a:r>
            <a:r>
              <a:rPr lang="en-US" dirty="0" err="1"/>
              <a:t>FormatException</a:t>
            </a:r>
            <a:r>
              <a:rPr lang="en-US" dirty="0"/>
              <a:t>) { 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ru-RU" dirty="0"/>
              <a:t>Это НЕ число!!!\</a:t>
            </a:r>
            <a:r>
              <a:rPr lang="en-US" dirty="0"/>
              <a:t>n"); </a:t>
            </a:r>
          </a:p>
          <a:p>
            <a:pPr>
              <a:buNone/>
            </a:pPr>
            <a:r>
              <a:rPr lang="en-US" dirty="0"/>
              <a:t>		return;</a:t>
            </a:r>
          </a:p>
          <a:p>
            <a:pPr>
              <a:buNone/>
            </a:pPr>
            <a:r>
              <a:rPr lang="en-US" dirty="0"/>
              <a:t>	}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9D9E-8475-4C3D-B07C-FDD1702DB06B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53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0"/>
            <a:ext cx="8712968" cy="3096343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Перехват одного из стандартных исключений, исключает аварийное завершение программы. Как только исключение будет сгенерировано, оно должно быть перехвачено каким-то фрагментом кода в определенном месте программы. Если исключение не перехватывается в программе, то оно будет перехвачено исполняющей системой. Исполняющая система выдаст сообщение об ошибке и прервет выполнение программы.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9D9E-8475-4C3D-B07C-FDD1702DB06B}" type="slidenum">
              <a:rPr lang="ru-RU" smtClean="0"/>
              <a:pPr/>
              <a:t>15</a:t>
            </a:fld>
            <a:endParaRPr lang="ru-RU"/>
          </a:p>
        </p:txBody>
      </p:sp>
      <p:pic>
        <p:nvPicPr>
          <p:cNvPr id="1026" name="Picture 2" descr="&amp;Scy;&amp;ocy;&amp;ocy;&amp;bcy;&amp;shchcy;&amp;iecy;&amp;ncy;&amp;icy;&amp;iecy; &amp;ocy; &amp;ncy;&amp;iecy;&amp;ocy;&amp;bcy;&amp;rcy;&amp;acy;&amp;bcy;&amp;ocy;&amp;tcy;&amp;acy;&amp;ncy;&amp;ncy;&amp;ocy;&amp;mcy; &amp;icy;&amp;scy;&amp;kcy;&amp;lcy;&amp;yucy;&amp;chcy;&amp;iecy;&amp;ncy;&amp;icy;&amp;icy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924944"/>
            <a:ext cx="8317478" cy="38342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18742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08504" cy="908720"/>
          </a:xfrm>
        </p:spPr>
        <p:txBody>
          <a:bodyPr>
            <a:normAutofit fontScale="90000"/>
          </a:bodyPr>
          <a:lstStyle/>
          <a:p>
            <a:r>
              <a:rPr lang="ru-RU" dirty="0"/>
              <a:t>Универсальные</a:t>
            </a:r>
            <a:r>
              <a:rPr lang="en-US" dirty="0"/>
              <a:t>/</a:t>
            </a:r>
            <a:r>
              <a:rPr lang="ru-RU" dirty="0"/>
              <a:t>обобщенные</a:t>
            </a:r>
            <a:r>
              <a:rPr lang="en-US" dirty="0"/>
              <a:t>/generic</a:t>
            </a:r>
            <a:r>
              <a:rPr lang="ru-RU" dirty="0"/>
              <a:t> типы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54461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Средство языка, предназначенное для кодирования обобщённых алгоритмов, классов, без привязки к типам данных. </a:t>
            </a:r>
          </a:p>
          <a:p>
            <a:r>
              <a:rPr lang="ru-RU" dirty="0"/>
              <a:t>Основная область применения – коллекции. Например, список – задает последовательность элементов. Тип элемента в данном случае вторичен, важен сам принцип размещения элементов в памяти. Данные разных типов будут храниться одинаково, поэтому эффективно создать одну универсальную реализацию.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9D9E-8475-4C3D-B07C-FDD1702DB06B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204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683506-F8BB-4DB5-B49B-9BE72DEF4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6CE98E-EE07-45EF-8B9B-E4008A330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class Person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public int Id { get;}</a:t>
            </a:r>
          </a:p>
          <a:p>
            <a:pPr marL="0" indent="0">
              <a:buNone/>
            </a:pPr>
            <a:r>
              <a:rPr lang="en-US" dirty="0"/>
              <a:t>    public string Name { get;}</a:t>
            </a:r>
          </a:p>
          <a:p>
            <a:pPr marL="0" indent="0">
              <a:buNone/>
            </a:pPr>
            <a:r>
              <a:rPr lang="en-US" dirty="0"/>
              <a:t>    public Person(int id, string name)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Id = id; </a:t>
            </a:r>
          </a:p>
          <a:p>
            <a:pPr marL="0" indent="0">
              <a:buNone/>
            </a:pPr>
            <a:r>
              <a:rPr lang="en-US" dirty="0"/>
              <a:t>        Name = name;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E42681B-FB44-4E66-837E-DBF6F5E82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804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D7BE9C5-2A5C-45D8-8FC2-1DD26D5E1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36525"/>
            <a:ext cx="8928992" cy="658494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class Person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public object Id { get;}</a:t>
            </a:r>
          </a:p>
          <a:p>
            <a:pPr marL="0" indent="0">
              <a:buNone/>
            </a:pPr>
            <a:r>
              <a:rPr lang="en-US" dirty="0"/>
              <a:t>    public string Name { get;}</a:t>
            </a:r>
          </a:p>
          <a:p>
            <a:pPr marL="0" indent="0">
              <a:buNone/>
            </a:pPr>
            <a:r>
              <a:rPr lang="en-US" dirty="0"/>
              <a:t>    public Person(object id, string name)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Id = id; </a:t>
            </a:r>
          </a:p>
          <a:p>
            <a:pPr marL="0" indent="0">
              <a:buNone/>
            </a:pPr>
            <a:r>
              <a:rPr lang="en-US" dirty="0"/>
              <a:t>        Name = name;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Person tom = new Person(546, "Tom");</a:t>
            </a:r>
          </a:p>
          <a:p>
            <a:pPr marL="0" indent="0">
              <a:buNone/>
            </a:pPr>
            <a:r>
              <a:rPr lang="en-US" dirty="0"/>
              <a:t>Person bob = new Person("abc123", "Bob");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tomId</a:t>
            </a:r>
            <a:r>
              <a:rPr lang="en-US" dirty="0"/>
              <a:t> = (int)</a:t>
            </a:r>
            <a:r>
              <a:rPr lang="en-US" dirty="0" err="1"/>
              <a:t>tom.Id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bobId</a:t>
            </a:r>
            <a:r>
              <a:rPr lang="en-US" dirty="0"/>
              <a:t> = (string) </a:t>
            </a:r>
            <a:r>
              <a:rPr lang="en-US" dirty="0" err="1"/>
              <a:t>bob.Id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tomId</a:t>
            </a:r>
            <a:r>
              <a:rPr lang="en-US" dirty="0"/>
              <a:t>);   // 546</a:t>
            </a:r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bobId</a:t>
            </a:r>
            <a:r>
              <a:rPr lang="en-US" dirty="0"/>
              <a:t>);   // abc123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14D3395-D2D2-4EE6-9F72-4D6E2FE3E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187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FF83CD9-DBBA-49D8-8DE5-C309E4371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525"/>
            <a:ext cx="8229600" cy="658494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Угловые скобки в описании </a:t>
            </a:r>
            <a:r>
              <a:rPr lang="ru-RU" dirty="0" err="1"/>
              <a:t>class</a:t>
            </a:r>
            <a:r>
              <a:rPr lang="ru-RU" dirty="0"/>
              <a:t> </a:t>
            </a:r>
            <a:r>
              <a:rPr lang="ru-RU" dirty="0" err="1"/>
              <a:t>Person</a:t>
            </a:r>
            <a:r>
              <a:rPr lang="ru-RU" dirty="0"/>
              <a:t> указывают, что класс является обобщенным, а тип T, заключенный в угловые скобки, будет использоваться этим классом.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Необязательно использовать именно букву T, это может быть любое обозначение. </a:t>
            </a:r>
          </a:p>
          <a:p>
            <a:pPr marL="0" indent="0">
              <a:buNone/>
            </a:pPr>
            <a:r>
              <a:rPr lang="ru-RU" dirty="0"/>
              <a:t>На этапе написания кода неизвестно, что это будет за тип, поэтому параметр T в угловых скобках еще называется универсальным параметром, так как вместо него можно подставить любой тип.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class Person&lt;T&gt;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public T Id { get; set; }</a:t>
            </a:r>
          </a:p>
          <a:p>
            <a:pPr marL="0" indent="0">
              <a:buNone/>
            </a:pPr>
            <a:r>
              <a:rPr lang="en-US" dirty="0"/>
              <a:t>    public string Name { get; set; }</a:t>
            </a:r>
          </a:p>
          <a:p>
            <a:pPr marL="0" indent="0">
              <a:buNone/>
            </a:pPr>
            <a:r>
              <a:rPr lang="en-US" dirty="0"/>
              <a:t>    public Person(T id, string name)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Id = id; </a:t>
            </a:r>
          </a:p>
          <a:p>
            <a:pPr marL="0" indent="0">
              <a:buNone/>
            </a:pPr>
            <a:r>
              <a:rPr lang="en-US" dirty="0"/>
              <a:t>        Name = name;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2A5398F-7BE0-4995-91D9-73B966400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1765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AB14026-E1A1-4D5D-842C-B0F288E72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Person&lt;int&gt; tom = new Person&lt;int&gt;(546, "Tom");  </a:t>
            </a:r>
            <a:endParaRPr lang="ru-RU" sz="2200" dirty="0"/>
          </a:p>
          <a:p>
            <a:pPr marL="0" indent="0">
              <a:buNone/>
            </a:pPr>
            <a:r>
              <a:rPr lang="en-US" sz="2200" dirty="0"/>
              <a:t>Person&lt;string&gt; bob = new Person&lt;string&gt;("abc123", "Bob");</a:t>
            </a:r>
          </a:p>
          <a:p>
            <a:pPr marL="0" indent="0">
              <a:buNone/>
            </a:pPr>
            <a:r>
              <a:rPr lang="en-US" sz="2200" dirty="0"/>
              <a:t> </a:t>
            </a:r>
          </a:p>
          <a:p>
            <a:pPr marL="0" indent="0">
              <a:buNone/>
            </a:pPr>
            <a:r>
              <a:rPr lang="en-US" sz="2200" dirty="0"/>
              <a:t>int </a:t>
            </a:r>
            <a:r>
              <a:rPr lang="en-US" sz="2200" dirty="0" err="1"/>
              <a:t>tomId</a:t>
            </a:r>
            <a:r>
              <a:rPr lang="en-US" sz="2200" dirty="0"/>
              <a:t> = </a:t>
            </a:r>
            <a:r>
              <a:rPr lang="en-US" sz="2200" dirty="0" err="1"/>
              <a:t>tom.Id</a:t>
            </a:r>
            <a:r>
              <a:rPr lang="en-US" sz="2200" dirty="0"/>
              <a:t>; </a:t>
            </a:r>
            <a:endParaRPr lang="ru-RU" sz="2200" dirty="0"/>
          </a:p>
          <a:p>
            <a:pPr marL="0" indent="0">
              <a:buNone/>
            </a:pPr>
            <a:r>
              <a:rPr lang="en-US" sz="2200" dirty="0"/>
              <a:t>string </a:t>
            </a:r>
            <a:r>
              <a:rPr lang="en-US" sz="2200" dirty="0" err="1"/>
              <a:t>bobId</a:t>
            </a:r>
            <a:r>
              <a:rPr lang="en-US" sz="2200" dirty="0"/>
              <a:t> = </a:t>
            </a:r>
            <a:r>
              <a:rPr lang="en-US" sz="2200" dirty="0" err="1"/>
              <a:t>bob.Id</a:t>
            </a:r>
            <a:r>
              <a:rPr lang="en-US" sz="2200" dirty="0"/>
              <a:t>;  </a:t>
            </a:r>
            <a:endParaRPr lang="ru-RU" sz="2200" dirty="0"/>
          </a:p>
          <a:p>
            <a:pPr marL="0" indent="0">
              <a:buNone/>
            </a:pPr>
            <a:r>
              <a:rPr lang="ru-RU" sz="2200" dirty="0"/>
              <a:t> </a:t>
            </a:r>
          </a:p>
          <a:p>
            <a:pPr marL="0" indent="0">
              <a:buNone/>
            </a:pPr>
            <a:r>
              <a:rPr lang="en-US" sz="2200" dirty="0" err="1"/>
              <a:t>Console.WriteLine</a:t>
            </a:r>
            <a:r>
              <a:rPr lang="en-US" sz="2200" dirty="0"/>
              <a:t>(</a:t>
            </a:r>
            <a:r>
              <a:rPr lang="en-US" sz="2200" dirty="0" err="1"/>
              <a:t>tomId</a:t>
            </a:r>
            <a:r>
              <a:rPr lang="en-US" sz="2200" dirty="0"/>
              <a:t>);   // 546</a:t>
            </a:r>
          </a:p>
          <a:p>
            <a:pPr marL="0" indent="0">
              <a:buNone/>
            </a:pPr>
            <a:r>
              <a:rPr lang="en-US" sz="2200" dirty="0" err="1"/>
              <a:t>Console.WriteLine</a:t>
            </a:r>
            <a:r>
              <a:rPr lang="en-US" sz="2200" dirty="0"/>
              <a:t>(</a:t>
            </a:r>
            <a:r>
              <a:rPr lang="en-US" sz="2200" dirty="0" err="1"/>
              <a:t>bobId</a:t>
            </a:r>
            <a:r>
              <a:rPr lang="en-US" sz="2200" dirty="0"/>
              <a:t>);   // abc123</a:t>
            </a:r>
            <a:endParaRPr lang="ru-RU" sz="2200" dirty="0"/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r>
              <a:rPr lang="ru-RU" sz="2200" dirty="0"/>
              <a:t>При попытке передать для параметра </a:t>
            </a:r>
            <a:r>
              <a:rPr lang="ru-RU" sz="2200" dirty="0" err="1"/>
              <a:t>id</a:t>
            </a:r>
            <a:r>
              <a:rPr lang="ru-RU" sz="2200" dirty="0"/>
              <a:t> значение другого типа мы получим ошибку компиляции:</a:t>
            </a:r>
          </a:p>
          <a:p>
            <a:pPr marL="0" indent="0">
              <a:buNone/>
            </a:pPr>
            <a:r>
              <a:rPr lang="en-US" sz="2200" dirty="0"/>
              <a:t>Person&lt;int&gt; tom = new Person&lt;int&gt;("546", "Tom");  // </a:t>
            </a:r>
            <a:r>
              <a:rPr lang="ru-RU" sz="2200" dirty="0"/>
              <a:t>ошибка компиляции</a:t>
            </a:r>
          </a:p>
          <a:p>
            <a:pPr marL="0" indent="0">
              <a:buNone/>
            </a:pPr>
            <a:endParaRPr lang="ru-RU" sz="2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1E60C3B-EEFE-44CD-BC50-66CE65D13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123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5A7A53-F6B0-4BF8-B2B6-7A23C9C63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850106"/>
          </a:xfrm>
        </p:spPr>
        <p:txBody>
          <a:bodyPr>
            <a:normAutofit fontScale="90000"/>
          </a:bodyPr>
          <a:lstStyle/>
          <a:p>
            <a:r>
              <a:rPr lang="ru-RU" dirty="0"/>
              <a:t>Использование нескольких параметров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E5CBFF-540A-47C6-B323-54A874556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5861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class Person&lt;T, K&gt;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public T Id { get;}</a:t>
            </a:r>
          </a:p>
          <a:p>
            <a:pPr marL="0" indent="0">
              <a:buNone/>
            </a:pPr>
            <a:r>
              <a:rPr lang="en-US" dirty="0"/>
              <a:t>    public K Password { get; set; }</a:t>
            </a:r>
          </a:p>
          <a:p>
            <a:pPr marL="0" indent="0">
              <a:buNone/>
            </a:pPr>
            <a:r>
              <a:rPr lang="en-US" dirty="0"/>
              <a:t>    public string Name { get;}</a:t>
            </a:r>
          </a:p>
          <a:p>
            <a:pPr marL="0" indent="0">
              <a:buNone/>
            </a:pPr>
            <a:r>
              <a:rPr lang="en-US" dirty="0"/>
              <a:t>    public Person(T id, K password, string name)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Id = id; </a:t>
            </a:r>
          </a:p>
          <a:p>
            <a:pPr marL="0" indent="0">
              <a:buNone/>
            </a:pPr>
            <a:r>
              <a:rPr lang="en-US" dirty="0"/>
              <a:t>        Name = name;</a:t>
            </a:r>
          </a:p>
          <a:p>
            <a:pPr marL="0" indent="0">
              <a:buNone/>
            </a:pPr>
            <a:r>
              <a:rPr lang="en-US" dirty="0"/>
              <a:t>        Password = password;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Person&lt;int, string&gt; tom = new Person&lt;int, string&gt;(546, "qwerty", "Tom");</a:t>
            </a:r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tom.Id</a:t>
            </a:r>
            <a:r>
              <a:rPr lang="en-US" dirty="0"/>
              <a:t>);  // 546</a:t>
            </a:r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tom.Password</a:t>
            </a:r>
            <a:r>
              <a:rPr lang="en-US" dirty="0"/>
              <a:t>);// qwerty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6D9BE0C-D064-49AD-8DB9-8974BABE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535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dirty="0"/>
              <a:t>Универсальные(обобщенные) типы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83264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/>
              <a:t>Пример определения:</a:t>
            </a:r>
            <a:endParaRPr lang="en-US" dirty="0"/>
          </a:p>
          <a:p>
            <a:pPr>
              <a:buNone/>
            </a:pPr>
            <a:r>
              <a:rPr lang="en-US" dirty="0"/>
              <a:t>class Storage&lt;T&gt; </a:t>
            </a:r>
          </a:p>
          <a:p>
            <a:pPr>
              <a:buNone/>
            </a:pPr>
            <a:r>
              <a:rPr lang="en-US" dirty="0"/>
              <a:t>{</a:t>
            </a:r>
            <a:endParaRPr lang="ru-RU" dirty="0"/>
          </a:p>
          <a:p>
            <a:pPr>
              <a:buNone/>
            </a:pPr>
            <a:r>
              <a:rPr lang="ru-RU" dirty="0"/>
              <a:t>	</a:t>
            </a:r>
            <a:r>
              <a:rPr lang="en-US" dirty="0"/>
              <a:t> T[] values;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ru-RU" dirty="0"/>
              <a:t>Однако, при попытке написать например:</a:t>
            </a:r>
          </a:p>
          <a:p>
            <a:pPr>
              <a:buNone/>
            </a:pPr>
            <a:r>
              <a:rPr lang="en-US" dirty="0"/>
              <a:t>values[1] = new T();</a:t>
            </a:r>
          </a:p>
          <a:p>
            <a:pPr>
              <a:buNone/>
            </a:pPr>
            <a:r>
              <a:rPr lang="ru-RU" dirty="0"/>
              <a:t>возникнет ошибка, т.к. в используемом типе </a:t>
            </a:r>
            <a:r>
              <a:rPr lang="en-US" dirty="0"/>
              <a:t>T </a:t>
            </a:r>
            <a:r>
              <a:rPr lang="ru-RU" dirty="0"/>
              <a:t>может не оказаться конструктора по умолчанию. Для этих целей на тип </a:t>
            </a:r>
            <a:r>
              <a:rPr lang="en-US" dirty="0"/>
              <a:t>T </a:t>
            </a:r>
            <a:r>
              <a:rPr lang="ru-RU" dirty="0"/>
              <a:t>могут накладываться ограничения.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9D9E-8475-4C3D-B07C-FDD1702DB06B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3583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0"/>
            <a:ext cx="8784976" cy="68580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ru-RU" dirty="0"/>
              <a:t>	Указываем, что тип </a:t>
            </a:r>
            <a:r>
              <a:rPr lang="en-US" dirty="0"/>
              <a:t>T </a:t>
            </a:r>
            <a:r>
              <a:rPr lang="ru-RU" dirty="0"/>
              <a:t>должен реализовать интерфейс </a:t>
            </a:r>
            <a:r>
              <a:rPr lang="en-US" dirty="0" err="1"/>
              <a:t>IComparable</a:t>
            </a:r>
            <a:r>
              <a:rPr lang="en-US" dirty="0"/>
              <a:t> – </a:t>
            </a:r>
            <a:r>
              <a:rPr lang="ru-RU" dirty="0"/>
              <a:t>позволять </a:t>
            </a:r>
            <a:r>
              <a:rPr lang="ru-RU" dirty="0" err="1"/>
              <a:t>попарное</a:t>
            </a:r>
            <a:r>
              <a:rPr lang="ru-RU" dirty="0"/>
              <a:t> сравнение элементов + обязателен конструктор по умолчанию:</a:t>
            </a:r>
          </a:p>
          <a:p>
            <a:pPr>
              <a:buNone/>
            </a:pPr>
            <a:r>
              <a:rPr lang="en-US" dirty="0"/>
              <a:t>class Storage&lt;T&gt;  where T : </a:t>
            </a:r>
            <a:r>
              <a:rPr lang="en-US" dirty="0" err="1"/>
              <a:t>IComparable</a:t>
            </a:r>
            <a:r>
              <a:rPr lang="en-US" dirty="0"/>
              <a:t>, new()</a:t>
            </a:r>
          </a:p>
          <a:p>
            <a:pPr>
              <a:buNone/>
            </a:pPr>
            <a:r>
              <a:rPr lang="ru-RU" dirty="0"/>
              <a:t>{</a:t>
            </a:r>
          </a:p>
          <a:p>
            <a:pPr>
              <a:buNone/>
            </a:pPr>
            <a:r>
              <a:rPr lang="en-US" dirty="0"/>
              <a:t>        T[] values;</a:t>
            </a:r>
          </a:p>
          <a:p>
            <a:pPr>
              <a:buNone/>
            </a:pPr>
            <a:r>
              <a:rPr lang="en-US" dirty="0"/>
              <a:t>        public Storage()</a:t>
            </a:r>
          </a:p>
          <a:p>
            <a:pPr>
              <a:buNone/>
            </a:pPr>
            <a:r>
              <a:rPr lang="ru-RU" dirty="0"/>
              <a:t>        {</a:t>
            </a:r>
          </a:p>
          <a:p>
            <a:pPr>
              <a:buNone/>
            </a:pPr>
            <a:r>
              <a:rPr lang="ru-RU" dirty="0"/>
              <a:t>		</a:t>
            </a:r>
            <a:r>
              <a:rPr lang="en-US" dirty="0"/>
              <a:t> values = new T[10];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ru-RU" dirty="0"/>
              <a:t> </a:t>
            </a:r>
            <a:r>
              <a:rPr lang="en-US" dirty="0"/>
              <a:t>for(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values.Length</a:t>
            </a:r>
            <a:r>
              <a:rPr lang="en-US" dirty="0"/>
              <a:t> &lt; 10; ++</a:t>
            </a:r>
            <a:r>
              <a:rPr lang="en-US" dirty="0" err="1"/>
              <a:t>i</a:t>
            </a:r>
            <a:r>
              <a:rPr lang="en-US" dirty="0"/>
              <a:t> ){</a:t>
            </a:r>
          </a:p>
          <a:p>
            <a:pPr>
              <a:buNone/>
            </a:pPr>
            <a:r>
              <a:rPr lang="en-US" dirty="0"/>
              <a:t> 		       values[</a:t>
            </a:r>
            <a:r>
              <a:rPr lang="en-US" dirty="0" err="1"/>
              <a:t>i</a:t>
            </a:r>
            <a:r>
              <a:rPr lang="en-US" dirty="0"/>
              <a:t>] = new T();</a:t>
            </a:r>
          </a:p>
          <a:p>
            <a:pPr>
              <a:buNone/>
            </a:pPr>
            <a:r>
              <a:rPr lang="ru-RU" dirty="0"/>
              <a:t>            </a:t>
            </a:r>
            <a:r>
              <a:rPr lang="en-US" dirty="0"/>
              <a:t> </a:t>
            </a:r>
            <a:r>
              <a:rPr lang="ru-RU" dirty="0"/>
              <a:t> }</a:t>
            </a:r>
          </a:p>
          <a:p>
            <a:pPr>
              <a:buNone/>
            </a:pPr>
            <a:r>
              <a:rPr lang="ru-RU" dirty="0"/>
              <a:t>        </a:t>
            </a:r>
            <a:r>
              <a:rPr lang="en-US" dirty="0"/>
              <a:t> </a:t>
            </a:r>
            <a:r>
              <a:rPr lang="ru-RU" dirty="0"/>
              <a:t>}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9D9E-8475-4C3D-B07C-FDD1702DB06B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09244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1335</Words>
  <Application>Microsoft Office PowerPoint</Application>
  <PresentationFormat>Экран (4:3)</PresentationFormat>
  <Paragraphs>164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8" baseType="lpstr">
      <vt:lpstr>Arial</vt:lpstr>
      <vt:lpstr>Calibri</vt:lpstr>
      <vt:lpstr>Тема Office</vt:lpstr>
      <vt:lpstr>Лекция 11</vt:lpstr>
      <vt:lpstr>Универсальные/обобщенные/generic типы</vt:lpstr>
      <vt:lpstr>Презентация PowerPoint</vt:lpstr>
      <vt:lpstr>Презентация PowerPoint</vt:lpstr>
      <vt:lpstr>Презентация PowerPoint</vt:lpstr>
      <vt:lpstr>Презентация PowerPoint</vt:lpstr>
      <vt:lpstr>Использование нескольких параметров</vt:lpstr>
      <vt:lpstr>Универсальные(обобщенные) типы</vt:lpstr>
      <vt:lpstr>Презентация PowerPoint</vt:lpstr>
      <vt:lpstr>Презентация PowerPoint</vt:lpstr>
      <vt:lpstr>Обработка ошибок</vt:lpstr>
      <vt:lpstr>Презентация PowerPoint</vt:lpstr>
      <vt:lpstr>Обработка исключений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5</dc:title>
  <dc:creator>BlokIN</dc:creator>
  <cp:lastModifiedBy>Блок Иван Николаевич</cp:lastModifiedBy>
  <cp:revision>143</cp:revision>
  <dcterms:created xsi:type="dcterms:W3CDTF">2017-09-11T15:29:29Z</dcterms:created>
  <dcterms:modified xsi:type="dcterms:W3CDTF">2022-11-11T16:57:38Z</dcterms:modified>
</cp:coreProperties>
</file>