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2" r:id="rId11"/>
    <p:sldId id="267" r:id="rId12"/>
    <p:sldId id="270" r:id="rId13"/>
    <p:sldId id="268" r:id="rId14"/>
    <p:sldId id="269" r:id="rId15"/>
    <p:sldId id="263" r:id="rId16"/>
    <p:sldId id="271" r:id="rId17"/>
    <p:sldId id="262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54" y="-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2019/4/15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Trigger-Action</a:t>
            </a:r>
            <a:r>
              <a:rPr lang="zh-CN" altLang="en-US" dirty="0"/>
              <a:t>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5FEB64-5048-4BB9-AAF3-FBF509D5897F}"/>
              </a:ext>
            </a:extLst>
          </p:cNvPr>
          <p:cNvSpPr txBox="1"/>
          <p:nvPr/>
        </p:nvSpPr>
        <p:spPr>
          <a:xfrm>
            <a:off x="5374257" y="5124091"/>
            <a:ext cx="101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great90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E059A-8067-4EFC-B22A-6B0BEA5E7C74}"/>
              </a:ext>
            </a:extLst>
          </p:cNvPr>
          <p:cNvSpPr txBox="1"/>
          <p:nvPr/>
        </p:nvSpPr>
        <p:spPr>
          <a:xfrm>
            <a:off x="230075" y="796412"/>
            <a:ext cx="535071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BY_CARD_RESULT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Selector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Sequence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Compare(co = "==" ,p1 = $result, p2 = true)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myplugin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double_fishcard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 = 5,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entity = $obj1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ShowTip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textKey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no_diamonds_tip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tipType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entity = $obj1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644FD-FB07-43CF-864B-97A72426659A}"/>
              </a:ext>
            </a:extLst>
          </p:cNvPr>
          <p:cNvSpPr txBox="1"/>
          <p:nvPr/>
        </p:nvSpPr>
        <p:spPr>
          <a:xfrm>
            <a:off x="230075" y="247773"/>
            <a:ext cx="575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下面的</a:t>
            </a:r>
            <a:r>
              <a:rPr lang="en-US" altLang="zh-CN" dirty="0"/>
              <a:t>BTS</a:t>
            </a:r>
            <a:r>
              <a:rPr lang="zh-CN" altLang="en-US" dirty="0"/>
              <a:t>脚本对应的行为树结构如右图所示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B77C6-A9DC-45BE-BAA6-2AE7EE65A488}"/>
              </a:ext>
            </a:extLst>
          </p:cNvPr>
          <p:cNvSpPr txBox="1"/>
          <p:nvPr/>
        </p:nvSpPr>
        <p:spPr>
          <a:xfrm>
            <a:off x="330364" y="4207373"/>
            <a:ext cx="53507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BY_CARD_RESULT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If($result)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myplugin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double_fishcard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= 5,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entity = $obj1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ShowTip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textKey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no_diamonds_tip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tipType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2,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entity = $obj1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EBFF1B9-B875-429F-8312-688B84C18AD6}"/>
              </a:ext>
            </a:extLst>
          </p:cNvPr>
          <p:cNvSpPr/>
          <p:nvPr/>
        </p:nvSpPr>
        <p:spPr>
          <a:xfrm>
            <a:off x="2147365" y="3429000"/>
            <a:ext cx="294968" cy="924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870114-89DB-41D9-8A8B-00451682D111}"/>
              </a:ext>
            </a:extLst>
          </p:cNvPr>
          <p:cNvSpPr txBox="1"/>
          <p:nvPr/>
        </p:nvSpPr>
        <p:spPr>
          <a:xfrm>
            <a:off x="2401038" y="3670532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进一步简化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FD3870-CCDF-4FE4-A570-58E4AFB55A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8"/>
          <a:stretch/>
        </p:blipFill>
        <p:spPr>
          <a:xfrm>
            <a:off x="5127823" y="1705650"/>
            <a:ext cx="6834102" cy="21857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223F84-7BC3-46C1-B8EF-59AD2EFD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72" y="4678182"/>
            <a:ext cx="6733804" cy="15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AEB7C-0623-482E-83C1-EB42A0BE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在引擎中新增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BB58-24DE-42D4-9CFF-35484BC91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zh-CN" altLang="en-US" dirty="0"/>
              <a:t>      目前引擎中对</a:t>
            </a:r>
            <a:r>
              <a:rPr lang="en-US" altLang="zh-CN" dirty="0"/>
              <a:t>Action</a:t>
            </a:r>
            <a:r>
              <a:rPr lang="zh-CN" altLang="en-US" dirty="0"/>
              <a:t>的定义主要分布在</a:t>
            </a:r>
            <a:r>
              <a:rPr lang="en-US" altLang="zh-CN" dirty="0"/>
              <a:t>common/</a:t>
            </a:r>
            <a:r>
              <a:rPr lang="en-US" altLang="zh-CN" dirty="0" err="1"/>
              <a:t>behavior_tree.lua</a:t>
            </a:r>
            <a:r>
              <a:rPr lang="zh-CN" altLang="en-US" dirty="0"/>
              <a:t>和</a:t>
            </a:r>
            <a:r>
              <a:rPr lang="en-US" altLang="zh-CN" dirty="0"/>
              <a:t>server/actions</a:t>
            </a:r>
            <a:r>
              <a:rPr lang="zh-CN" altLang="en-US" dirty="0"/>
              <a:t>文件夹中的</a:t>
            </a:r>
            <a:r>
              <a:rPr lang="en-US" altLang="zh-CN" dirty="0" err="1"/>
              <a:t>lua</a:t>
            </a:r>
            <a:r>
              <a:rPr lang="zh-CN" altLang="en-US" dirty="0"/>
              <a:t>文件中。</a:t>
            </a:r>
            <a:r>
              <a:rPr lang="en-US" altLang="zh-CN" dirty="0"/>
              <a:t> </a:t>
            </a:r>
            <a:r>
              <a:rPr lang="en-US" altLang="zh-CN" dirty="0" err="1"/>
              <a:t>behavior_tree.lua</a:t>
            </a:r>
            <a:r>
              <a:rPr lang="zh-CN" altLang="en-US" dirty="0"/>
              <a:t>中主要定义了一些提供增强机制，如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ForLoop</a:t>
            </a:r>
            <a:r>
              <a:rPr lang="zh-CN" altLang="en-US" dirty="0"/>
              <a:t>等这些特殊的</a:t>
            </a:r>
            <a:r>
              <a:rPr lang="en-US" altLang="zh-CN" dirty="0"/>
              <a:t>Action</a:t>
            </a:r>
            <a:r>
              <a:rPr lang="zh-CN" altLang="en-US" dirty="0"/>
              <a:t>；以及与游戏内容无关的一些简单的基础操作。</a:t>
            </a:r>
            <a:r>
              <a:rPr lang="en-US" altLang="zh-CN" dirty="0"/>
              <a:t>actions</a:t>
            </a:r>
            <a:r>
              <a:rPr lang="zh-CN" altLang="en-US" dirty="0"/>
              <a:t>目录是为将</a:t>
            </a:r>
            <a:r>
              <a:rPr lang="en-US" altLang="zh-CN" dirty="0"/>
              <a:t>Action</a:t>
            </a:r>
            <a:r>
              <a:rPr lang="zh-CN" altLang="en-US" dirty="0"/>
              <a:t>分块管理建立的，可以将同一模块的操作放在一个文件中，方便管理和维护。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新增一个</a:t>
            </a:r>
            <a:r>
              <a:rPr lang="en-US" altLang="zh-CN" dirty="0"/>
              <a:t>Action</a:t>
            </a:r>
            <a:r>
              <a:rPr lang="zh-CN" altLang="en-US" dirty="0"/>
              <a:t>，需要在上述的文件中添加一个</a:t>
            </a:r>
            <a:r>
              <a:rPr lang="en-US" altLang="zh-CN" dirty="0"/>
              <a:t>Actions</a:t>
            </a:r>
            <a:r>
              <a:rPr lang="zh-CN" altLang="en-US" dirty="0"/>
              <a:t>模块函数，基本格式如下：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Actions.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名字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(node, params, context)</a:t>
            </a:r>
          </a:p>
          <a:p>
            <a:pPr marL="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  --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具体执行的操作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lvl="1" indent="0"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dirty="0">
                <a:cs typeface="Courier New" panose="02070309020205020404" pitchFamily="49" charset="0"/>
              </a:rPr>
              <a:t>其中，名字是指</a:t>
            </a:r>
            <a:r>
              <a:rPr lang="en-US" altLang="zh-CN" dirty="0">
                <a:cs typeface="Courier New" panose="02070309020205020404" pitchFamily="49" charset="0"/>
              </a:rPr>
              <a:t>Action</a:t>
            </a:r>
            <a:r>
              <a:rPr lang="zh-CN" altLang="en-US" dirty="0">
                <a:cs typeface="Courier New" panose="02070309020205020404" pitchFamily="49" charset="0"/>
              </a:rPr>
              <a:t>的名字，必须是一个合法的</a:t>
            </a:r>
            <a:r>
              <a:rPr lang="en-US" altLang="zh-CN" dirty="0" err="1">
                <a:cs typeface="Courier New" panose="02070309020205020404" pitchFamily="49" charset="0"/>
              </a:rPr>
              <a:t>lua</a:t>
            </a:r>
            <a:r>
              <a:rPr lang="zh-CN" altLang="en-US" dirty="0">
                <a:cs typeface="Courier New" panose="02070309020205020404" pitchFamily="49" charset="0"/>
              </a:rPr>
              <a:t>函数名，规范为大写字母开头的具有明确意义的英文单词或词组。参数中的</a:t>
            </a:r>
            <a:r>
              <a:rPr lang="en-US" altLang="zh-CN" dirty="0">
                <a:cs typeface="Courier New" panose="02070309020205020404" pitchFamily="49" charset="0"/>
              </a:rPr>
              <a:t>node</a:t>
            </a:r>
            <a:r>
              <a:rPr lang="zh-CN" altLang="en-US" dirty="0">
                <a:cs typeface="Courier New" panose="02070309020205020404" pitchFamily="49" charset="0"/>
              </a:rPr>
              <a:t>就是当前行为树节点的配置信息，一般用来访问子节点；</a:t>
            </a:r>
            <a:r>
              <a:rPr lang="en-US" altLang="zh-CN" dirty="0">
                <a:cs typeface="Courier New" panose="02070309020205020404" pitchFamily="49" charset="0"/>
              </a:rPr>
              <a:t>params</a:t>
            </a:r>
            <a:r>
              <a:rPr lang="zh-CN" altLang="en-US" dirty="0">
                <a:cs typeface="Courier New" panose="02070309020205020404" pitchFamily="49" charset="0"/>
              </a:rPr>
              <a:t>是传递给该节点的参数，用于</a:t>
            </a:r>
            <a:r>
              <a:rPr lang="en-US" altLang="zh-CN" dirty="0">
                <a:cs typeface="Courier New" panose="02070309020205020404" pitchFamily="49" charset="0"/>
              </a:rPr>
              <a:t>Action</a:t>
            </a:r>
            <a:r>
              <a:rPr lang="zh-CN" altLang="en-US" dirty="0">
                <a:cs typeface="Courier New" panose="02070309020205020404" pitchFamily="49" charset="0"/>
              </a:rPr>
              <a:t>执行中使用的数据；</a:t>
            </a:r>
            <a:r>
              <a:rPr lang="en-US" altLang="zh-CN" dirty="0">
                <a:cs typeface="Courier New" panose="02070309020205020404" pitchFamily="49" charset="0"/>
              </a:rPr>
              <a:t>context</a:t>
            </a:r>
            <a:r>
              <a:rPr lang="zh-CN" altLang="en-US" dirty="0">
                <a:cs typeface="Courier New" panose="02070309020205020404" pitchFamily="49" charset="0"/>
              </a:rPr>
              <a:t>是当前节点运行的‘上下文’或‘环境’，它在整个行为树执行期间共享，因此可以用来进行节点之间的通信。</a:t>
            </a:r>
            <a:endParaRPr lang="en-US" altLang="zh-CN" dirty="0"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altLang="zh-CN" dirty="0">
                <a:cs typeface="Courier New" panose="02070309020205020404" pitchFamily="49" charset="0"/>
              </a:rPr>
              <a:t>     Action</a:t>
            </a:r>
            <a:r>
              <a:rPr lang="zh-CN" altLang="en-US" dirty="0">
                <a:cs typeface="Courier New" panose="02070309020205020404" pitchFamily="49" charset="0"/>
              </a:rPr>
              <a:t>的具体执行内容就是获取游戏状态或改变游戏状态，或进行一些计算操作，可以通过</a:t>
            </a:r>
            <a:r>
              <a:rPr lang="en-US" altLang="zh-CN" dirty="0">
                <a:cs typeface="Courier New" panose="02070309020205020404" pitchFamily="49" charset="0"/>
              </a:rPr>
              <a:t>return</a:t>
            </a:r>
            <a:r>
              <a:rPr lang="zh-CN" altLang="en-US" dirty="0">
                <a:cs typeface="Courier New" panose="02070309020205020404" pitchFamily="49" charset="0"/>
              </a:rPr>
              <a:t>将执行结果范围给父节点。</a:t>
            </a:r>
          </a:p>
        </p:txBody>
      </p:sp>
    </p:spTree>
    <p:extLst>
      <p:ext uri="{BB962C8B-B14F-4D97-AF65-F5344CB8AC3E}">
        <p14:creationId xmlns:p14="http://schemas.microsoft.com/office/powerpoint/2010/main" val="234450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96959-9A00-4B6B-A1FF-9AFFCB68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1" y="433359"/>
            <a:ext cx="10852237" cy="61140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      例如下面的</a:t>
            </a:r>
            <a:r>
              <a:rPr lang="en-US" altLang="zh-CN" sz="2000" dirty="0"/>
              <a:t>Action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Actions.Random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(data, params, context)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      返回一个随机数，它有两个命名参数</a:t>
            </a:r>
            <a:r>
              <a:rPr lang="en-US" altLang="zh-CN" sz="2000" dirty="0"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cs typeface="Courier New" panose="02070309020205020404" pitchFamily="49" charset="0"/>
              </a:rPr>
              <a:t>，用于指定随机数的区间，由于是直接调用</a:t>
            </a:r>
            <a:r>
              <a:rPr lang="en-US" altLang="zh-CN" sz="2000" dirty="0" err="1">
                <a:cs typeface="Courier New" panose="02070309020205020404" pitchFamily="49" charset="0"/>
              </a:rPr>
              <a:t>lua</a:t>
            </a:r>
            <a:r>
              <a:rPr lang="zh-CN" altLang="en-US" sz="2000" dirty="0">
                <a:cs typeface="Courier New" panose="02070309020205020404" pitchFamily="49" charset="0"/>
              </a:rPr>
              <a:t>的随机函数，因此这两个参数的规则和</a:t>
            </a:r>
            <a:r>
              <a:rPr lang="en-US" altLang="zh-CN" sz="2000" dirty="0" err="1">
                <a:cs typeface="Courier New" panose="02070309020205020404" pitchFamily="49" charset="0"/>
              </a:rPr>
              <a:t>lua</a:t>
            </a:r>
            <a:r>
              <a:rPr lang="zh-CN" altLang="en-US" sz="2000" dirty="0">
                <a:cs typeface="Courier New" panose="02070309020205020404" pitchFamily="49" charset="0"/>
              </a:rPr>
              <a:t>的随机函数规则是一样的；这个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需要将结果返回，因此直接用</a:t>
            </a:r>
            <a:r>
              <a:rPr lang="en-US" altLang="zh-CN" sz="2000" dirty="0">
                <a:cs typeface="Courier New" panose="02070309020205020404" pitchFamily="49" charset="0"/>
              </a:rPr>
              <a:t>return</a:t>
            </a:r>
            <a:r>
              <a:rPr lang="zh-CN" altLang="en-US" sz="2000" dirty="0">
                <a:cs typeface="Courier New" panose="02070309020205020404" pitchFamily="49" charset="0"/>
              </a:rPr>
              <a:t>语句将</a:t>
            </a:r>
            <a:r>
              <a:rPr lang="en-US" altLang="zh-CN" sz="2000" dirty="0" err="1">
                <a:cs typeface="Courier New" panose="02070309020205020404" pitchFamily="49" charset="0"/>
              </a:rPr>
              <a:t>lua</a:t>
            </a:r>
            <a:r>
              <a:rPr lang="zh-CN" altLang="en-US" sz="2000" dirty="0">
                <a:cs typeface="Courier New" panose="02070309020205020404" pitchFamily="49" charset="0"/>
              </a:rPr>
              <a:t>随机函数的返回值返回。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      再如：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Actions.SetHeadText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(data, params, context)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params.entity:setHeadText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params.headText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      这个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的作用是用于设置指定</a:t>
            </a:r>
            <a:r>
              <a:rPr lang="en-US" altLang="zh-CN" sz="2000" dirty="0">
                <a:cs typeface="Courier New" panose="02070309020205020404" pitchFamily="49" charset="0"/>
              </a:rPr>
              <a:t>entity</a:t>
            </a:r>
            <a:r>
              <a:rPr lang="zh-CN" altLang="en-US" sz="2000" dirty="0">
                <a:cs typeface="Courier New" panose="02070309020205020404" pitchFamily="49" charset="0"/>
              </a:rPr>
              <a:t>头顶的显示文字或图标，它有四个必须提供的命名参数，其中</a:t>
            </a:r>
            <a:r>
              <a:rPr lang="en-US" altLang="zh-CN" sz="2000" dirty="0">
                <a:cs typeface="Courier New" panose="02070309020205020404" pitchFamily="49" charset="0"/>
              </a:rPr>
              <a:t>entity</a:t>
            </a:r>
            <a:r>
              <a:rPr lang="zh-CN" altLang="en-US" sz="2000" dirty="0">
                <a:cs typeface="Courier New" panose="02070309020205020404" pitchFamily="49" charset="0"/>
              </a:rPr>
              <a:t>是一个</a:t>
            </a:r>
            <a:r>
              <a:rPr lang="en-US" altLang="zh-CN" sz="2000" dirty="0">
                <a:cs typeface="Courier New" panose="02070309020205020404" pitchFamily="49" charset="0"/>
              </a:rPr>
              <a:t>Entity</a:t>
            </a:r>
            <a:r>
              <a:rPr lang="zh-CN" altLang="en-US" sz="2000" dirty="0">
                <a:cs typeface="Courier New" panose="02070309020205020404" pitchFamily="49" charset="0"/>
              </a:rPr>
              <a:t>类型的对象；</a:t>
            </a:r>
            <a:r>
              <a:rPr lang="en-US" altLang="zh-CN" sz="2000" dirty="0"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cs typeface="Courier New" panose="02070309020205020404" pitchFamily="49" charset="0"/>
              </a:rPr>
              <a:t>、</a:t>
            </a:r>
            <a:r>
              <a:rPr lang="en-US" altLang="zh-CN" sz="2000" dirty="0"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cs typeface="Courier New" panose="02070309020205020404" pitchFamily="49" charset="0"/>
              </a:rPr>
              <a:t>表示显示的位置；</a:t>
            </a:r>
            <a:r>
              <a:rPr lang="en-US" altLang="zh-CN" sz="2000" dirty="0" err="1">
                <a:cs typeface="Courier New" panose="02070309020205020404" pitchFamily="49" charset="0"/>
              </a:rPr>
              <a:t>headText</a:t>
            </a:r>
            <a:r>
              <a:rPr lang="zh-CN" altLang="en-US" sz="2000" dirty="0">
                <a:cs typeface="Courier New" panose="02070309020205020404" pitchFamily="49" charset="0"/>
              </a:rPr>
              <a:t>是指定显示的文字或多语言串。由于这个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是直接改变游戏状态，所以</a:t>
            </a:r>
            <a:r>
              <a:rPr lang="en-US" altLang="zh-CN" sz="2000" dirty="0">
                <a:cs typeface="Courier New" panose="02070309020205020404" pitchFamily="49" charset="0"/>
              </a:rPr>
              <a:t>bin</a:t>
            </a:r>
            <a:r>
              <a:rPr lang="zh-CN" altLang="en-US" sz="2000" dirty="0">
                <a:cs typeface="Courier New" panose="02070309020205020404" pitchFamily="49" charset="0"/>
              </a:rPr>
              <a:t>更没有返回值。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5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5122-B51C-42E2-8825-F638510C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364888"/>
            <a:ext cx="10852237" cy="648000"/>
          </a:xfrm>
        </p:spPr>
        <p:txBody>
          <a:bodyPr/>
          <a:lstStyle/>
          <a:p>
            <a:r>
              <a:rPr lang="zh-CN" altLang="en-US" dirty="0"/>
              <a:t>特殊的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B5401-1005-462A-A580-24DFAB173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111442"/>
            <a:ext cx="10852237" cy="5557806"/>
          </a:xfrm>
        </p:spPr>
        <p:txBody>
          <a:bodyPr/>
          <a:lstStyle/>
          <a:p>
            <a:r>
              <a:rPr lang="en-US" altLang="zh-CN" sz="1800" dirty="0"/>
              <a:t>Selector/Sequence/Parallel</a:t>
            </a:r>
          </a:p>
          <a:p>
            <a:pPr marL="457200" lvl="1" indent="0">
              <a:buNone/>
            </a:pPr>
            <a:r>
              <a:rPr lang="zh-CN" altLang="en-US" sz="1800" dirty="0"/>
              <a:t>这几个是行为树中组合其他</a:t>
            </a:r>
            <a:r>
              <a:rPr lang="en-US" altLang="zh-CN" sz="1800" dirty="0"/>
              <a:t>Action</a:t>
            </a:r>
            <a:r>
              <a:rPr lang="zh-CN" altLang="en-US" sz="1800" dirty="0"/>
              <a:t>的三个基础</a:t>
            </a:r>
            <a:r>
              <a:rPr lang="en-US" altLang="zh-CN" sz="1800" dirty="0"/>
              <a:t>Action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/>
              <a:t>If-</a:t>
            </a:r>
            <a:r>
              <a:rPr lang="en-US" altLang="zh-CN" sz="1800" dirty="0" err="1"/>
              <a:t>ElseIf</a:t>
            </a:r>
            <a:r>
              <a:rPr lang="en-US" altLang="zh-CN" sz="1800" dirty="0"/>
              <a:t>-Else</a:t>
            </a:r>
          </a:p>
          <a:p>
            <a:pPr marL="457200" lvl="1" indent="0">
              <a:buNone/>
            </a:pPr>
            <a:r>
              <a:rPr lang="zh-CN" altLang="en-US" sz="1800" dirty="0"/>
              <a:t>这是</a:t>
            </a:r>
            <a:r>
              <a:rPr lang="en-US" altLang="zh-CN" sz="1800" dirty="0"/>
              <a:t>BTS</a:t>
            </a:r>
            <a:r>
              <a:rPr lang="zh-CN" altLang="en-US" sz="1800" dirty="0"/>
              <a:t>为简化分支结构而支持的特殊</a:t>
            </a:r>
            <a:r>
              <a:rPr lang="en-US" altLang="zh-CN" sz="1800" dirty="0"/>
              <a:t>Action</a:t>
            </a:r>
            <a:r>
              <a:rPr lang="zh-CN" altLang="en-US" sz="1800" dirty="0"/>
              <a:t>，并没有采用转化为</a:t>
            </a:r>
            <a:r>
              <a:rPr lang="en-US" altLang="zh-CN" sz="1800" dirty="0"/>
              <a:t>Selector/Sequence/Parallel</a:t>
            </a:r>
            <a:r>
              <a:rPr lang="zh-CN" altLang="en-US" sz="1800" dirty="0"/>
              <a:t>的方案。</a:t>
            </a:r>
            <a:endParaRPr lang="en-US" altLang="zh-CN" sz="1800" dirty="0"/>
          </a:p>
          <a:p>
            <a:r>
              <a:rPr lang="en-US" altLang="zh-CN" sz="1800" dirty="0" err="1"/>
              <a:t>LoopTimes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ForLoop</a:t>
            </a:r>
            <a:r>
              <a:rPr lang="en-US" altLang="zh-CN" sz="1800" dirty="0"/>
              <a:t>/Foreach</a:t>
            </a:r>
          </a:p>
          <a:p>
            <a:pPr marL="457200" lvl="1" indent="0">
              <a:buNone/>
            </a:pPr>
            <a:r>
              <a:rPr lang="zh-CN" altLang="en-US" sz="1800" dirty="0"/>
              <a:t>这是</a:t>
            </a:r>
            <a:r>
              <a:rPr lang="en-US" altLang="zh-CN" sz="1800" dirty="0"/>
              <a:t>BTS</a:t>
            </a:r>
            <a:r>
              <a:rPr lang="zh-CN" altLang="en-US" sz="1800" dirty="0"/>
              <a:t>为提供循环结构所增加的三种常用循环形式。</a:t>
            </a:r>
            <a:endParaRPr lang="en-US" altLang="zh-CN" sz="1800" dirty="0"/>
          </a:p>
          <a:p>
            <a:r>
              <a:rPr lang="en-US" altLang="zh-CN" sz="1800" dirty="0"/>
              <a:t>Break/Continue/Return</a:t>
            </a:r>
          </a:p>
          <a:p>
            <a:pPr marL="457200" lvl="1" indent="0">
              <a:buNone/>
            </a:pPr>
            <a:r>
              <a:rPr lang="zh-CN" altLang="en-US" sz="1800" dirty="0"/>
              <a:t>这是</a:t>
            </a:r>
            <a:r>
              <a:rPr lang="en-US" altLang="zh-CN" sz="1800" dirty="0"/>
              <a:t>BTS</a:t>
            </a:r>
            <a:r>
              <a:rPr lang="zh-CN" altLang="en-US" sz="1800" dirty="0"/>
              <a:t>为流程跳转所增加的三种常见跳转形式。</a:t>
            </a:r>
            <a:endParaRPr lang="en-US" altLang="zh-CN" sz="1800" dirty="0"/>
          </a:p>
          <a:p>
            <a:r>
              <a:rPr lang="zh-CN" altLang="en-US" sz="1800" dirty="0"/>
              <a:t>一元运算和二元运算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BTS</a:t>
            </a:r>
            <a:r>
              <a:rPr lang="zh-CN" altLang="en-US" sz="1800" dirty="0"/>
              <a:t>所支持的一元、二元运算都是通过</a:t>
            </a:r>
            <a:r>
              <a:rPr lang="en-US" altLang="zh-CN" sz="1800" dirty="0"/>
              <a:t>Action</a:t>
            </a:r>
            <a:r>
              <a:rPr lang="zh-CN" altLang="en-US" sz="1800" dirty="0"/>
              <a:t>实现的。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更多的细节可以参考“</a:t>
            </a:r>
            <a:r>
              <a:rPr lang="en-US" altLang="zh-CN" sz="1800" dirty="0"/>
              <a:t>BTS</a:t>
            </a:r>
            <a:r>
              <a:rPr lang="zh-CN" altLang="en-US" sz="1800" dirty="0"/>
              <a:t>语法说明”文档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428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3857C-F6A4-4905-BB26-9E2E2FB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Action</a:t>
            </a:r>
            <a:r>
              <a:rPr lang="zh-CN" altLang="en-US" dirty="0"/>
              <a:t>需要注意的几点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9F4AF-F1FD-407C-8824-1A169F73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398415"/>
          </a:xfrm>
        </p:spPr>
        <p:txBody>
          <a:bodyPr/>
          <a:lstStyle/>
          <a:p>
            <a:r>
              <a:rPr lang="zh-CN" altLang="en-US" sz="2000" dirty="0"/>
              <a:t>不提供功能过度的</a:t>
            </a:r>
            <a:r>
              <a:rPr lang="en-US" altLang="zh-CN" sz="2000" dirty="0"/>
              <a:t>Action</a:t>
            </a:r>
            <a:r>
              <a:rPr lang="zh-CN" altLang="en-US" sz="2000" dirty="0"/>
              <a:t>，维护好引擎与游戏逻辑代码的边界；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例如，</a:t>
            </a:r>
            <a:r>
              <a:rPr lang="en-US" altLang="zh-CN" sz="2000" dirty="0" err="1"/>
              <a:t>Actions.GetTableVar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Actions.SetTableVar</a:t>
            </a:r>
            <a:r>
              <a:rPr lang="zh-CN" altLang="en-US" sz="2000" dirty="0"/>
              <a:t>这两个</a:t>
            </a:r>
            <a:r>
              <a:rPr lang="en-US" altLang="zh-CN" sz="2000" dirty="0"/>
              <a:t>Action</a:t>
            </a:r>
            <a:r>
              <a:rPr lang="zh-CN" altLang="en-US" sz="2000" dirty="0"/>
              <a:t>几乎可以获取和修改任意对象的任意字段值，太过危险！</a:t>
            </a:r>
            <a:endParaRPr lang="en-US" altLang="zh-CN" sz="2000" dirty="0"/>
          </a:p>
          <a:p>
            <a:r>
              <a:rPr lang="zh-CN" altLang="en-US" sz="2000" dirty="0"/>
              <a:t>尽可能地提供简单易用的</a:t>
            </a:r>
            <a:r>
              <a:rPr lang="en-US" altLang="zh-CN" sz="2000" dirty="0"/>
              <a:t>Action</a:t>
            </a:r>
            <a:r>
              <a:rPr lang="zh-CN" altLang="en-US" sz="2000" dirty="0"/>
              <a:t>，减少用户的出错几率；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例如，</a:t>
            </a:r>
            <a:r>
              <a:rPr lang="en-US" altLang="zh-CN" sz="2000" dirty="0" err="1"/>
              <a:t>Actions.Loop</a:t>
            </a:r>
            <a:r>
              <a:rPr lang="zh-CN" altLang="en-US" sz="2000" dirty="0"/>
              <a:t>就是一个不太容易理解，也比较容易用错的</a:t>
            </a:r>
            <a:r>
              <a:rPr lang="en-US" altLang="zh-CN" sz="2000" dirty="0"/>
              <a:t>Action</a:t>
            </a:r>
            <a:r>
              <a:rPr lang="zh-CN" altLang="en-US" sz="2000" dirty="0"/>
              <a:t>，现在已经不推荐使用。</a:t>
            </a:r>
            <a:endParaRPr lang="en-US" altLang="zh-CN" sz="2000" dirty="0"/>
          </a:p>
          <a:p>
            <a:r>
              <a:rPr lang="zh-CN" altLang="en-US" sz="2000" dirty="0"/>
              <a:t>尽可能地使用</a:t>
            </a:r>
            <a:r>
              <a:rPr lang="en-US" altLang="zh-CN" sz="2000" dirty="0"/>
              <a:t>If-</a:t>
            </a:r>
            <a:r>
              <a:rPr lang="en-US" altLang="zh-CN" sz="2000" dirty="0" err="1"/>
              <a:t>ElseIf</a:t>
            </a:r>
            <a:r>
              <a:rPr lang="en-US" altLang="zh-CN" sz="2000" dirty="0"/>
              <a:t>-Else</a:t>
            </a:r>
            <a:r>
              <a:rPr lang="zh-CN" altLang="en-US" sz="2000" dirty="0"/>
              <a:t>替代</a:t>
            </a:r>
            <a:r>
              <a:rPr lang="en-US" altLang="zh-CN" sz="2000" dirty="0"/>
              <a:t>Selector-Sequence-Parallel</a:t>
            </a:r>
            <a:r>
              <a:rPr lang="zh-CN" altLang="en-US" sz="2000" dirty="0"/>
              <a:t>，以及</a:t>
            </a:r>
            <a:r>
              <a:rPr lang="en-US" altLang="zh-CN" sz="2000" dirty="0" err="1"/>
              <a:t>LoopTimes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ForLoop</a:t>
            </a:r>
            <a:r>
              <a:rPr lang="en-US" altLang="zh-CN" sz="2000" dirty="0"/>
              <a:t>/Foreach</a:t>
            </a:r>
            <a:r>
              <a:rPr lang="zh-CN" altLang="en-US" sz="2000" dirty="0"/>
              <a:t>和</a:t>
            </a:r>
            <a:r>
              <a:rPr lang="en-US" altLang="zh-CN" sz="2000" dirty="0"/>
              <a:t>Break</a:t>
            </a:r>
            <a:r>
              <a:rPr lang="zh-CN" altLang="en-US" sz="2000" dirty="0"/>
              <a:t>、</a:t>
            </a:r>
            <a:r>
              <a:rPr lang="en-US" altLang="zh-CN" sz="2000" dirty="0"/>
              <a:t>Continue</a:t>
            </a:r>
            <a:r>
              <a:rPr lang="zh-CN" altLang="en-US" sz="2000" dirty="0"/>
              <a:t>、</a:t>
            </a:r>
            <a:r>
              <a:rPr lang="en-US" altLang="zh-CN" sz="2000" dirty="0"/>
              <a:t>Return</a:t>
            </a:r>
            <a:r>
              <a:rPr lang="zh-CN" altLang="en-US" sz="2000" dirty="0"/>
              <a:t>这些流程控制使逻辑更简明清晰；</a:t>
            </a:r>
            <a:endParaRPr lang="en-US" altLang="zh-CN" sz="2000" dirty="0"/>
          </a:p>
          <a:p>
            <a:r>
              <a:rPr lang="zh-CN" altLang="en-US" sz="2000" dirty="0"/>
              <a:t>对</a:t>
            </a:r>
            <a:r>
              <a:rPr lang="en-US" altLang="zh-CN" sz="2000" dirty="0"/>
              <a:t>Action</a:t>
            </a:r>
            <a:r>
              <a:rPr lang="zh-CN" altLang="en-US" sz="2000" dirty="0"/>
              <a:t>进行分组管理。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495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1EF57-284C-4EF9-8E5E-9C34BF5C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196645"/>
            <a:ext cx="10852237" cy="648000"/>
          </a:xfrm>
        </p:spPr>
        <p:txBody>
          <a:bodyPr/>
          <a:lstStyle/>
          <a:p>
            <a:r>
              <a:rPr lang="en-US" altLang="zh-CN" dirty="0"/>
              <a:t>Trigger-Action</a:t>
            </a:r>
            <a:r>
              <a:rPr lang="zh-CN" altLang="en-US" dirty="0"/>
              <a:t>的常用案例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22065-235F-405D-8726-27E10EC7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908322"/>
            <a:ext cx="10852237" cy="58289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1</a:t>
            </a:r>
            <a:r>
              <a:rPr lang="zh-CN" altLang="en-US" dirty="0"/>
              <a:t>、通常情况下，引擎触发</a:t>
            </a:r>
            <a:r>
              <a:rPr lang="en-US" altLang="zh-CN" dirty="0"/>
              <a:t>Trigger</a:t>
            </a:r>
            <a:r>
              <a:rPr lang="zh-CN" altLang="en-US" dirty="0"/>
              <a:t>事件后，执行相应的</a:t>
            </a:r>
            <a:r>
              <a:rPr lang="en-US" altLang="zh-CN" dirty="0"/>
              <a:t>Action</a:t>
            </a:r>
            <a:r>
              <a:rPr lang="zh-CN" altLang="en-US" dirty="0"/>
              <a:t>，引擎后续的执行并不依赖</a:t>
            </a:r>
            <a:r>
              <a:rPr lang="en-US" altLang="zh-CN" dirty="0"/>
              <a:t>Trigger-Action</a:t>
            </a:r>
            <a:r>
              <a:rPr lang="zh-CN" altLang="en-US" dirty="0"/>
              <a:t>的执行结果。引擎和游戏逻辑彼此较为独立，引擎逻辑按照自己的规则，游戏逻辑也只是在相应的事件产生时做一些游戏的处理。例如下面</a:t>
            </a:r>
            <a:r>
              <a:rPr lang="en-US" altLang="zh-CN" dirty="0"/>
              <a:t>g2003/</a:t>
            </a:r>
            <a:r>
              <a:rPr lang="en-US" altLang="zh-CN" dirty="0" err="1"/>
              <a:t>triggers.bts</a:t>
            </a:r>
            <a:r>
              <a:rPr lang="zh-CN" altLang="en-US" dirty="0"/>
              <a:t>的内容：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GAME_INIT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FillBlocks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(block = "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myplugin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/invisible", region = "start")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GAME_START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SendStartGame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GAME_GO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FillBlocks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(block = "/air", region = "start")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ENTITY_LEAVE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SendReportToPlayer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 = "score", entity = $obj1)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7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2F4A5-80BC-47D2-A41A-224F1A9C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9" y="258792"/>
            <a:ext cx="11478884" cy="6078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2</a:t>
            </a:r>
            <a:r>
              <a:rPr lang="zh-CN" altLang="en-US" dirty="0"/>
              <a:t>、某些情况下，引擎的某些操作可能在不同游戏中存在的差异，但将这部分逻辑全部放到游戏中编写又过于繁琐，因此可以通过在触发</a:t>
            </a:r>
            <a:r>
              <a:rPr lang="en-US" altLang="zh-CN" dirty="0"/>
              <a:t>Trigger</a:t>
            </a:r>
            <a:r>
              <a:rPr lang="zh-CN" altLang="en-US" dirty="0"/>
              <a:t>执行</a:t>
            </a:r>
            <a:r>
              <a:rPr lang="en-US" altLang="zh-CN" dirty="0"/>
              <a:t>Action</a:t>
            </a:r>
            <a:r>
              <a:rPr lang="zh-CN" altLang="en-US" dirty="0"/>
              <a:t>的时候，改变</a:t>
            </a:r>
            <a:r>
              <a:rPr lang="en-US" altLang="zh-CN" dirty="0"/>
              <a:t>context</a:t>
            </a:r>
            <a:r>
              <a:rPr lang="zh-CN" altLang="en-US" dirty="0"/>
              <a:t>中的某些标记值使得引擎和游戏进行一些简单的交互。这种交互足够简单，只需要游戏逻辑在</a:t>
            </a:r>
            <a:r>
              <a:rPr lang="en-US" altLang="zh-CN" dirty="0"/>
              <a:t>context</a:t>
            </a:r>
            <a:r>
              <a:rPr lang="zh-CN" altLang="en-US" dirty="0"/>
              <a:t>中设置指定好的标记，引起执行完该</a:t>
            </a:r>
            <a:r>
              <a:rPr lang="en-US" altLang="zh-CN" dirty="0"/>
              <a:t>Trigger-Action</a:t>
            </a:r>
            <a:r>
              <a:rPr lang="zh-CN" altLang="en-US" dirty="0"/>
              <a:t>之后，读取结果，然后根据标记值执行不同的逻辑即可。例如在蛋糕战争</a:t>
            </a:r>
            <a:r>
              <a:rPr lang="en-US" altLang="zh-CN" dirty="0"/>
              <a:t>g2005</a:t>
            </a:r>
            <a:r>
              <a:rPr lang="zh-CN" altLang="en-US" dirty="0"/>
              <a:t>中，要让精灵道具不能放入箱子，这个需求比较符合上述描述，因此在箱子存取操作时增加一个</a:t>
            </a:r>
            <a:r>
              <a:rPr lang="en-US" altLang="zh-CN" dirty="0"/>
              <a:t>Trigger</a:t>
            </a:r>
            <a:r>
              <a:rPr lang="zh-CN" altLang="en-US" dirty="0"/>
              <a:t>来让游戏逻辑决定是否可以存取，引擎代码如下：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handles:SwitchChestItem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(packet)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local context = {obj1 = self, result = true, item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dropTray:fetch_item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dropSlot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packet.isPutIntoChest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Trigger.CheckTriggers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self:cfg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"CHECK_PUT_INTO_CHEST", context)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Trigger.CheckTriggers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self:cfg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"CHECK_TAKE_FROM_CHEST", context)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not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context.result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FCA3A-6533-48D5-8540-A98C31C3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52" y="5207966"/>
            <a:ext cx="8513372" cy="14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67078-3DEF-491B-9C46-B3F93C98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补充：当前已有的常用</a:t>
            </a:r>
            <a:r>
              <a:rPr lang="en-US" altLang="zh-CN" dirty="0"/>
              <a:t>Trigger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8CB3D21-94C8-4C42-A5B8-4C9845CB7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723"/>
              </p:ext>
            </p:extLst>
          </p:nvPr>
        </p:nvGraphicFramePr>
        <p:xfrm>
          <a:off x="345056" y="1459302"/>
          <a:ext cx="11501888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5258">
                  <a:extLst>
                    <a:ext uri="{9D8B030D-6E8A-4147-A177-3AD203B41FA5}">
                      <a16:colId xmlns:a16="http://schemas.microsoft.com/office/drawing/2014/main" val="3219257497"/>
                    </a:ext>
                  </a:extLst>
                </a:gridCol>
                <a:gridCol w="3469843">
                  <a:extLst>
                    <a:ext uri="{9D8B030D-6E8A-4147-A177-3AD203B41FA5}">
                      <a16:colId xmlns:a16="http://schemas.microsoft.com/office/drawing/2014/main" val="3201696875"/>
                    </a:ext>
                  </a:extLst>
                </a:gridCol>
                <a:gridCol w="3224502">
                  <a:extLst>
                    <a:ext uri="{9D8B030D-6E8A-4147-A177-3AD203B41FA5}">
                      <a16:colId xmlns:a16="http://schemas.microsoft.com/office/drawing/2014/main" val="1796855865"/>
                    </a:ext>
                  </a:extLst>
                </a:gridCol>
                <a:gridCol w="2532285">
                  <a:extLst>
                    <a:ext uri="{9D8B030D-6E8A-4147-A177-3AD203B41FA5}">
                      <a16:colId xmlns:a16="http://schemas.microsoft.com/office/drawing/2014/main" val="37777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GAME_INIT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GAME_REWAIT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GAME_READY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GAME_START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78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GAME_GO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GAME_EXIT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GAME_UPDATE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BLOCK_REMOVED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BLOCK_SPAWN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BLOCK_CLICK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BLOCK_DEAD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WEAR_EQUIPMEN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TAKEOFF_EQUIPMEN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ENTITY_DIE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ENTITY_DAMAGE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8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ENTITY_REBIRTH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ENTITY_RIDE_OFF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ENTITY_RIDE_ON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ENTITY_SAVE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ENTITY_LEVELUP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ENTITY_LEAVE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ENTITY_VP_EMPTY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ITEM_TRAP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ENTITY_SENDSETTLEMENT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ENTITY_DEAD_SUMMARY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ENTITY_GAMEOVER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9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PICK_DROPITEM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HIT_ENTITY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HIT_BLOCK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ENTITY_ONTICK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ADD_CURRENCY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CHECK_TAKE_FROM_CHEST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CHECK_PUT_INTO_CHEST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SELL_SUSSCE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0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ENTITY_TOUCH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ENTITY_CLICK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FISHING_OK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BLOCK_PLACE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SKILL_CAST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PREPROCESS_BUY_APPSHOP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ENTITY_BUY_COMMODITY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ENTITY_BUY_APPSTOP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USE_ITEM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BLOCK_BREAK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REGION_ENTER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REGION_LEAVE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1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907615"/>
            <a:ext cx="10852237" cy="648000"/>
          </a:xfrm>
        </p:spPr>
        <p:txBody>
          <a:bodyPr/>
          <a:lstStyle/>
          <a:p>
            <a:r>
              <a:rPr lang="en-US" altLang="zh-CN" dirty="0"/>
              <a:t>Trigger</a:t>
            </a:r>
            <a:r>
              <a:rPr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364" y="2214344"/>
            <a:ext cx="10104755" cy="3651885"/>
          </a:xfrm>
        </p:spPr>
        <p:txBody>
          <a:bodyPr/>
          <a:lstStyle/>
          <a:p>
            <a:r>
              <a:rPr lang="en-US" altLang="zh-CN" sz="2800" dirty="0"/>
              <a:t>Trigger</a:t>
            </a:r>
            <a:r>
              <a:rPr sz="2800" dirty="0"/>
              <a:t>的作用</a:t>
            </a:r>
          </a:p>
          <a:p>
            <a:r>
              <a:rPr lang="en-US" altLang="zh-CN" sz="2800" dirty="0"/>
              <a:t>Trigger</a:t>
            </a:r>
            <a:r>
              <a:rPr sz="2800" dirty="0"/>
              <a:t>的触发</a:t>
            </a:r>
          </a:p>
          <a:p>
            <a:r>
              <a:rPr lang="en-US" altLang="zh-CN" sz="2800" dirty="0"/>
              <a:t>Trigger</a:t>
            </a:r>
            <a:r>
              <a:rPr sz="2800" dirty="0"/>
              <a:t>的响应</a:t>
            </a:r>
            <a:endParaRPr lang="en-US" altLang="zh-CN" sz="2800" dirty="0"/>
          </a:p>
          <a:p>
            <a:r>
              <a:rPr lang="zh-CN" altLang="en-US" sz="2800" dirty="0"/>
              <a:t>为引擎添加新的</a:t>
            </a:r>
            <a:r>
              <a:rPr lang="en-US" altLang="zh-CN" sz="2800" dirty="0"/>
              <a:t>Trigger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Action</a:t>
            </a:r>
            <a:r>
              <a:rPr lang="zh-CN" altLang="en-US" sz="2800" dirty="0"/>
              <a:t>中自定义</a:t>
            </a:r>
            <a:r>
              <a:rPr lang="en-US" altLang="zh-CN" sz="2800" dirty="0"/>
              <a:t>Trigger</a:t>
            </a:r>
            <a:endParaRPr sz="28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38" y="347237"/>
            <a:ext cx="10852237" cy="648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Trigger</a:t>
            </a:r>
            <a:r>
              <a:rPr dirty="0">
                <a:sym typeface="+mn-ea"/>
              </a:rPr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86756"/>
            <a:ext cx="10852150" cy="44583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sz="2000" dirty="0">
                <a:cs typeface="Courier New" panose="02070309020205020404" pitchFamily="49" charset="0"/>
              </a:rPr>
              <a:t>的主要作用有两点：</a:t>
            </a:r>
          </a:p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   1</a:t>
            </a:r>
            <a:r>
              <a:rPr sz="2000" dirty="0">
                <a:cs typeface="Courier New" panose="02070309020205020404" pitchFamily="49" charset="0"/>
              </a:rPr>
              <a:t>、当引擎执行某些逻辑时，为游戏逻辑的执行提供注入接口。例如，当玩家登陆或退出游戏时，不同的游戏需要执行相应的逻辑。有的游戏会为新玩家分配初始装备，有的游戏在玩家离开时会更新排行榜等等。这一作用的实现是通过引擎内代码预先设定好的埋点实现的。</a:t>
            </a:r>
          </a:p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   2</a:t>
            </a:r>
            <a:r>
              <a:rPr sz="2000" dirty="0">
                <a:cs typeface="Courier New" panose="02070309020205020404" pitchFamily="49" charset="0"/>
              </a:rPr>
              <a:t>、</a:t>
            </a:r>
            <a:r>
              <a:rPr lang="zh-CN" altLang="en-US" sz="2000" dirty="0">
                <a:cs typeface="Courier New" panose="02070309020205020404" pitchFamily="49" charset="0"/>
              </a:rPr>
              <a:t>为复用</a:t>
            </a:r>
            <a:r>
              <a:rPr sz="2000" dirty="0">
                <a:cs typeface="Courier New" panose="02070309020205020404" pitchFamily="49" charset="0"/>
              </a:rPr>
              <a:t>游戏逻辑</a:t>
            </a:r>
            <a:r>
              <a:rPr lang="zh-CN" altLang="en-US" sz="2000" dirty="0">
                <a:cs typeface="Courier New" panose="02070309020205020404" pitchFamily="49" charset="0"/>
              </a:rPr>
              <a:t>片段提供支持。当某一段游戏逻辑被频繁使用时，将其提取成一个公共的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定义是个不错的方式，如同将重复代码提取成一个公共函数一样，可以更方便地进行维护和使用。这一作用的实现通过定义不与引擎内部事件冲突的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响应，以及产生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事件的</a:t>
            </a:r>
            <a:r>
              <a:rPr lang="en-US" altLang="zh-CN" sz="2000" dirty="0">
                <a:cs typeface="Courier New" panose="02070309020205020404" pitchFamily="49" charset="0"/>
              </a:rPr>
              <a:t>Action——</a:t>
            </a:r>
            <a:r>
              <a:rPr lang="en-US" altLang="zh-CN" sz="2000" dirty="0" err="1">
                <a:cs typeface="Courier New" panose="02070309020205020404" pitchFamily="49" charset="0"/>
              </a:rPr>
              <a:t>Actions.CallTrigger</a:t>
            </a:r>
            <a:r>
              <a:rPr lang="zh-CN" altLang="en-US" sz="2000" dirty="0">
                <a:cs typeface="Courier New" panose="02070309020205020404" pitchFamily="49" charset="0"/>
              </a:rPr>
              <a:t>来实现。</a:t>
            </a:r>
            <a:endParaRPr sz="2000" dirty="0"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9FE3-DE07-41D5-9799-58278A1C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</a:t>
            </a:r>
            <a:r>
              <a:rPr lang="zh-CN" altLang="en-US" dirty="0"/>
              <a:t>的触发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05D53-ED30-4B7C-A2F1-68BC3917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9" y="1290100"/>
            <a:ext cx="11486043" cy="5041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如上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的两种作用，对应着两种触发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的方式：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1</a:t>
            </a:r>
            <a:r>
              <a:rPr lang="zh-CN" altLang="en-US" sz="2000" dirty="0">
                <a:cs typeface="Courier New" panose="02070309020205020404" pitchFamily="49" charset="0"/>
              </a:rPr>
              <a:t>、通过引擎内部代码对</a:t>
            </a:r>
            <a:r>
              <a:rPr lang="en-US" altLang="zh-CN" sz="2000" dirty="0" err="1">
                <a:cs typeface="Courier New" panose="02070309020205020404" pitchFamily="49" charset="0"/>
              </a:rPr>
              <a:t>Trigger.CheckTriggers</a:t>
            </a:r>
            <a:r>
              <a:rPr lang="zh-CN" altLang="en-US" sz="2000" dirty="0">
                <a:cs typeface="Courier New" panose="02070309020205020404" pitchFamily="49" charset="0"/>
              </a:rPr>
              <a:t>的调用触发相关逻辑的对应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。例如在玩家登陆流程中，当玩家数据加载完毕，进入游戏之后，就会触发</a:t>
            </a:r>
            <a:r>
              <a:rPr lang="en-US" altLang="zh-CN" sz="2000" dirty="0">
                <a:cs typeface="Courier New" panose="02070309020205020404" pitchFamily="49" charset="0"/>
              </a:rPr>
              <a:t>ENTITY_ENTER</a:t>
            </a:r>
            <a:r>
              <a:rPr lang="zh-CN" altLang="en-US" sz="2000" dirty="0">
                <a:cs typeface="Courier New" panose="02070309020205020404" pitchFamily="49" charset="0"/>
              </a:rPr>
              <a:t>的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事件。相关代码如下：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 res/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/server/game/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game.lua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Game.OnPlayerLogin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(player)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Trigger.CheckTriggers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player:cfg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"ENTITY_ENTER", {obj1=player})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C0E5C-9204-495F-AE80-1D77E60A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1" y="422896"/>
            <a:ext cx="10852237" cy="61961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cs typeface="Courier New" panose="02070309020205020404" pitchFamily="49" charset="0"/>
              </a:rPr>
              <a:t>      2</a:t>
            </a:r>
            <a:r>
              <a:rPr lang="zh-CN" altLang="en-US" sz="1800" dirty="0">
                <a:cs typeface="Courier New" panose="02070309020205020404" pitchFamily="49" charset="0"/>
              </a:rPr>
              <a:t>、通过调用</a:t>
            </a:r>
            <a:r>
              <a:rPr lang="en-US" altLang="zh-CN" sz="1800" dirty="0" err="1">
                <a:cs typeface="Courier New" panose="02070309020205020404" pitchFamily="49" charset="0"/>
              </a:rPr>
              <a:t>CallTrigger</a:t>
            </a:r>
            <a:r>
              <a:rPr lang="zh-CN" altLang="en-US" sz="1800" dirty="0">
                <a:cs typeface="Courier New" panose="02070309020205020404" pitchFamily="49" charset="0"/>
              </a:rPr>
              <a:t>这个</a:t>
            </a:r>
            <a:r>
              <a:rPr lang="en-US" altLang="zh-CN" sz="1800" dirty="0"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cs typeface="Courier New" panose="02070309020205020404" pitchFamily="49" charset="0"/>
              </a:rPr>
              <a:t>触发自定义的</a:t>
            </a:r>
            <a:r>
              <a:rPr lang="en-US" altLang="zh-CN" sz="1800" dirty="0">
                <a:cs typeface="Courier New" panose="02070309020205020404" pitchFamily="49" charset="0"/>
              </a:rPr>
              <a:t>Trigger</a:t>
            </a:r>
            <a:r>
              <a:rPr lang="zh-CN" altLang="en-US" sz="1800" dirty="0">
                <a:cs typeface="Courier New" panose="02070309020205020404" pitchFamily="49" charset="0"/>
              </a:rPr>
              <a:t>事件，这些自定义的</a:t>
            </a:r>
            <a:r>
              <a:rPr lang="en-US" altLang="zh-CN" sz="1800" dirty="0">
                <a:cs typeface="Courier New" panose="02070309020205020404" pitchFamily="49" charset="0"/>
              </a:rPr>
              <a:t>Trigger</a:t>
            </a:r>
            <a:r>
              <a:rPr lang="zh-CN" altLang="en-US" sz="1800" dirty="0">
                <a:cs typeface="Courier New" panose="02070309020205020404" pitchFamily="49" charset="0"/>
              </a:rPr>
              <a:t>事件一般都是提取出的用于复用的公共逻辑。例如下面的</a:t>
            </a:r>
            <a:r>
              <a:rPr lang="en-US" altLang="zh-CN" sz="1800" dirty="0">
                <a:cs typeface="Courier New" panose="02070309020205020404" pitchFamily="49" charset="0"/>
              </a:rPr>
              <a:t>BTS</a:t>
            </a:r>
            <a:r>
              <a:rPr lang="zh-CN" altLang="en-US" sz="1800" dirty="0">
                <a:cs typeface="Courier New" panose="02070309020205020404" pitchFamily="49" charset="0"/>
              </a:rPr>
              <a:t>代码：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game_res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/g2005/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triggers.bts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ENTITY_LEAVE(debug = false){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IsPlayer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(entity = $obj1))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CallTrigger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(event = "CHECK_ELF_ITEM", object = $obj1)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ENTITY_DIE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IsPlayer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(entity = $obj1))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CallTrigger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(event = "CHECK_ELF_ITEM", object = $obj1)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CHECK_ELF_ITEM {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99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081F-8BEE-4C75-9C8D-2C1CEA50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Trigger</a:t>
            </a:r>
            <a:r>
              <a:rPr lang="zh-CN" altLang="en-US" dirty="0"/>
              <a:t>的响应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978C7-72F2-4C8B-B467-214C8A6C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518407"/>
            <a:ext cx="11067189" cy="48189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cs typeface="Courier New" panose="02070309020205020404" pitchFamily="49" charset="0"/>
              </a:rPr>
              <a:t>      对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事件的响应就是配置相应的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处理列表，目前支持两种方式：在相应的</a:t>
            </a:r>
            <a:r>
              <a:rPr lang="en-US" altLang="zh-CN" sz="2000" dirty="0" err="1">
                <a:cs typeface="Courier New" panose="02070309020205020404" pitchFamily="49" charset="0"/>
              </a:rPr>
              <a:t>setting.json</a:t>
            </a:r>
            <a:r>
              <a:rPr lang="zh-CN" altLang="en-US" sz="2000" dirty="0">
                <a:cs typeface="Courier New" panose="02070309020205020404" pitchFamily="49" charset="0"/>
              </a:rPr>
              <a:t>中配置</a:t>
            </a:r>
            <a:r>
              <a:rPr lang="en-US" altLang="zh-CN" sz="2000" dirty="0">
                <a:cs typeface="Courier New" panose="02070309020205020404" pitchFamily="49" charset="0"/>
              </a:rPr>
              <a:t>triggers</a:t>
            </a:r>
            <a:r>
              <a:rPr lang="zh-CN" altLang="en-US" sz="2000" dirty="0">
                <a:cs typeface="Courier New" panose="02070309020205020404" pitchFamily="49" charset="0"/>
              </a:rPr>
              <a:t>对象（不推荐）和在相应的</a:t>
            </a:r>
            <a:r>
              <a:rPr lang="en-US" altLang="zh-CN" sz="2000" dirty="0" err="1">
                <a:cs typeface="Courier New" panose="02070309020205020404" pitchFamily="49" charset="0"/>
              </a:rPr>
              <a:t>triggers.bts</a:t>
            </a:r>
            <a:r>
              <a:rPr lang="zh-CN" altLang="en-US" sz="2000" dirty="0">
                <a:cs typeface="Courier New" panose="02070309020205020404" pitchFamily="49" charset="0"/>
              </a:rPr>
              <a:t>文件中编写事件处理（推荐）。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zh-CN" altLang="en-US" sz="2000" dirty="0">
                <a:cs typeface="Courier New" panose="02070309020205020404" pitchFamily="49" charset="0"/>
              </a:rPr>
              <a:t>以上一页中的</a:t>
            </a:r>
            <a:r>
              <a:rPr lang="en-US" altLang="zh-CN" sz="2000" dirty="0">
                <a:cs typeface="Courier New" panose="02070309020205020404" pitchFamily="49" charset="0"/>
              </a:rPr>
              <a:t>BTS</a:t>
            </a:r>
            <a:r>
              <a:rPr lang="zh-CN" altLang="en-US" sz="2000" dirty="0">
                <a:cs typeface="Courier New" panose="02070309020205020404" pitchFamily="49" charset="0"/>
              </a:rPr>
              <a:t>代码为例，最外层最开始的全大写字符串（如</a:t>
            </a:r>
            <a:r>
              <a:rPr lang="en-US" altLang="zh-CN" sz="2000" dirty="0">
                <a:cs typeface="Courier New" panose="02070309020205020404" pitchFamily="49" charset="0"/>
              </a:rPr>
              <a:t>ENTITY_LEAVE</a:t>
            </a:r>
            <a:r>
              <a:rPr lang="zh-CN" altLang="en-US" sz="2000" dirty="0">
                <a:cs typeface="Courier New" panose="02070309020205020404" pitchFamily="49" charset="0"/>
              </a:rPr>
              <a:t>）指明所响应的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事件；接下来可选的括号包围的参数列表用于指定选项值，目前只支持布尔类型的</a:t>
            </a:r>
            <a:r>
              <a:rPr lang="en-US" altLang="zh-CN" sz="2000" dirty="0">
                <a:cs typeface="Courier New" panose="02070309020205020404" pitchFamily="49" charset="0"/>
              </a:rPr>
              <a:t>debug</a:t>
            </a:r>
            <a:r>
              <a:rPr lang="zh-CN" altLang="en-US" sz="2000" dirty="0">
                <a:cs typeface="Courier New" panose="02070309020205020404" pitchFamily="49" charset="0"/>
              </a:rPr>
              <a:t>参数，用于表示运行时是否输出该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事件产生时执行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的详细信息；最后花括号所包围的是一系列的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应用。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   </a:t>
            </a:r>
            <a:r>
              <a:rPr lang="zh-CN" altLang="en-US" sz="2000" dirty="0">
                <a:cs typeface="Courier New" panose="02070309020205020404" pitchFamily="49" charset="0"/>
              </a:rPr>
              <a:t>关于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应用的详细信息，参见后文。</a:t>
            </a:r>
          </a:p>
        </p:txBody>
      </p:sp>
    </p:spTree>
    <p:extLst>
      <p:ext uri="{BB962C8B-B14F-4D97-AF65-F5344CB8AC3E}">
        <p14:creationId xmlns:p14="http://schemas.microsoft.com/office/powerpoint/2010/main" val="4312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6859-3354-4207-B1C0-7F789E3C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4F5CE-41C7-4A35-A09B-446AD1F0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220" y="2000247"/>
            <a:ext cx="9735584" cy="4098550"/>
          </a:xfrm>
        </p:spPr>
        <p:txBody>
          <a:bodyPr/>
          <a:lstStyle/>
          <a:p>
            <a:r>
              <a:rPr lang="en-US" altLang="zh-CN" sz="2800" dirty="0"/>
              <a:t>Action</a:t>
            </a:r>
            <a:r>
              <a:rPr lang="zh-CN" altLang="en-US" sz="2800" dirty="0"/>
              <a:t>是什么</a:t>
            </a:r>
            <a:endParaRPr lang="en-US" altLang="zh-CN" sz="2800" dirty="0"/>
          </a:p>
          <a:p>
            <a:r>
              <a:rPr lang="en-US" altLang="zh-CN" sz="2800" dirty="0"/>
              <a:t>Action</a:t>
            </a:r>
            <a:r>
              <a:rPr lang="zh-CN" altLang="en-US" sz="2800" dirty="0"/>
              <a:t>在</a:t>
            </a:r>
            <a:r>
              <a:rPr lang="en-US" altLang="zh-CN" sz="2800" dirty="0"/>
              <a:t>Trigger</a:t>
            </a:r>
            <a:r>
              <a:rPr lang="zh-CN" altLang="en-US" sz="2800" dirty="0"/>
              <a:t>响应中的应用</a:t>
            </a:r>
            <a:endParaRPr lang="en-US" altLang="zh-CN" sz="2800" dirty="0"/>
          </a:p>
          <a:p>
            <a:r>
              <a:rPr lang="zh-CN" altLang="en-US" sz="2800" dirty="0"/>
              <a:t>在引擎中新增</a:t>
            </a:r>
            <a:r>
              <a:rPr lang="en-US" altLang="zh-CN" sz="2800" dirty="0"/>
              <a:t>Action</a:t>
            </a:r>
            <a:endParaRPr lang="zh-CN" altLang="en-US" sz="2800" dirty="0"/>
          </a:p>
          <a:p>
            <a:r>
              <a:rPr lang="zh-CN" altLang="en-US" sz="2800" dirty="0"/>
              <a:t>特殊的</a:t>
            </a:r>
            <a:r>
              <a:rPr lang="en-US" altLang="zh-CN" sz="2800" dirty="0"/>
              <a:t>Action</a:t>
            </a:r>
          </a:p>
          <a:p>
            <a:r>
              <a:rPr lang="zh-CN" altLang="en-US" sz="2800" dirty="0"/>
              <a:t>关于</a:t>
            </a:r>
            <a:r>
              <a:rPr lang="en-US" altLang="zh-CN" sz="2800" dirty="0"/>
              <a:t>Action</a:t>
            </a:r>
            <a:r>
              <a:rPr lang="zh-CN" altLang="en-US" sz="2800" dirty="0"/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23312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0E97-9814-4637-9A60-0E2C28A9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255831"/>
            <a:ext cx="10852237" cy="648000"/>
          </a:xfrm>
        </p:spPr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25694-70E9-4C78-B22F-D27A0462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080000"/>
            <a:ext cx="10852237" cy="504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cs typeface="Courier New" panose="02070309020205020404" pitchFamily="49" charset="0"/>
              </a:rPr>
              <a:t>      Action</a:t>
            </a:r>
            <a:r>
              <a:rPr lang="zh-CN" altLang="en-US" sz="2000" dirty="0">
                <a:cs typeface="Courier New" panose="02070309020205020404" pitchFamily="49" charset="0"/>
              </a:rPr>
              <a:t>是引擎预先定义好的行为树节点，这些节点用于提供获取游戏状态或改变游戏状态的最小独立功能。通过组合这些</a:t>
            </a:r>
            <a:r>
              <a:rPr lang="en-US" altLang="zh-CN" sz="2000" dirty="0">
                <a:cs typeface="Courier New" panose="02070309020205020404" pitchFamily="49" charset="0"/>
              </a:rPr>
              <a:t>Action</a:t>
            </a:r>
            <a:r>
              <a:rPr lang="zh-CN" altLang="en-US" sz="2000" dirty="0">
                <a:cs typeface="Courier New" panose="02070309020205020404" pitchFamily="49" charset="0"/>
              </a:rPr>
              <a:t>可以形成一颗颗完整的逻辑树，在</a:t>
            </a:r>
            <a:r>
              <a:rPr lang="en-US" altLang="zh-CN" sz="2000" dirty="0">
                <a:cs typeface="Courier New" panose="02070309020205020404" pitchFamily="49" charset="0"/>
              </a:rPr>
              <a:t>Trigger</a:t>
            </a:r>
            <a:r>
              <a:rPr lang="zh-CN" altLang="en-US" sz="2000" dirty="0">
                <a:cs typeface="Courier New" panose="02070309020205020404" pitchFamily="49" charset="0"/>
              </a:rPr>
              <a:t>事件产生时就能执行对应逻辑，达到改变游戏状态的目的。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Action</a:t>
            </a:r>
            <a:r>
              <a:rPr lang="zh-CN" altLang="en-US" sz="2000" dirty="0"/>
              <a:t>亦是引擎与具体游戏逻辑进行交互的接口层，游戏逻辑通过</a:t>
            </a:r>
            <a:r>
              <a:rPr lang="en-US" altLang="zh-CN" sz="2000" dirty="0"/>
              <a:t>Action</a:t>
            </a:r>
            <a:r>
              <a:rPr lang="zh-CN" altLang="en-US" sz="2000" dirty="0"/>
              <a:t>获取游戏状态，也通过</a:t>
            </a:r>
            <a:r>
              <a:rPr lang="en-US" altLang="zh-CN" sz="2000" dirty="0"/>
              <a:t>Action</a:t>
            </a:r>
            <a:r>
              <a:rPr lang="zh-CN" altLang="en-US" sz="2000" dirty="0"/>
              <a:t>更改游戏状态。对于简单的静态逻辑，例如人物属性值等这些可以通过</a:t>
            </a:r>
            <a:r>
              <a:rPr lang="en-US" altLang="zh-CN" sz="2000" dirty="0" err="1"/>
              <a:t>setting.json</a:t>
            </a:r>
            <a:r>
              <a:rPr lang="zh-CN" altLang="en-US" sz="2000" dirty="0"/>
              <a:t>中的配置进行描述，有引擎内的各个模块进行读取解析，执行固定的功能。但对于游戏玩法这类复杂的逻辑来说，需要组合非常多的描述信息来行成动态逻辑，提供更强大的能力。</a:t>
            </a:r>
            <a:r>
              <a:rPr lang="en-US" altLang="zh-CN" sz="2000" dirty="0"/>
              <a:t>Action</a:t>
            </a:r>
            <a:r>
              <a:rPr lang="zh-CN" altLang="en-US" sz="2000" dirty="0"/>
              <a:t>这这种强大能力的基石，游戏逻辑的本质是游戏状态的改变，</a:t>
            </a:r>
            <a:r>
              <a:rPr lang="en-US" altLang="zh-CN" sz="2000" dirty="0"/>
              <a:t>Action</a:t>
            </a:r>
            <a:r>
              <a:rPr lang="zh-CN" altLang="en-US" sz="2000" dirty="0"/>
              <a:t>就是这样的一种工具。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819D32-77C9-4F5E-84FD-A6A9AACAC21F}"/>
              </a:ext>
            </a:extLst>
          </p:cNvPr>
          <p:cNvSpPr/>
          <p:nvPr/>
        </p:nvSpPr>
        <p:spPr>
          <a:xfrm>
            <a:off x="2530679" y="4874004"/>
            <a:ext cx="3162649" cy="1837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7CACAA-750A-4C57-B044-A2AE2A16CC91}"/>
              </a:ext>
            </a:extLst>
          </p:cNvPr>
          <p:cNvSpPr/>
          <p:nvPr/>
        </p:nvSpPr>
        <p:spPr>
          <a:xfrm>
            <a:off x="4745372" y="5243120"/>
            <a:ext cx="620786" cy="1308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59C206-A33C-4F91-8F26-5FE310548A05}"/>
              </a:ext>
            </a:extLst>
          </p:cNvPr>
          <p:cNvSpPr/>
          <p:nvPr/>
        </p:nvSpPr>
        <p:spPr>
          <a:xfrm>
            <a:off x="5366158" y="5248622"/>
            <a:ext cx="729842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666B4A-7C69-4711-AD55-E67E8E114289}"/>
              </a:ext>
            </a:extLst>
          </p:cNvPr>
          <p:cNvSpPr/>
          <p:nvPr/>
        </p:nvSpPr>
        <p:spPr>
          <a:xfrm>
            <a:off x="5366158" y="5502993"/>
            <a:ext cx="729842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C74EA-35E2-413A-91C0-7C7D837EB3ED}"/>
              </a:ext>
            </a:extLst>
          </p:cNvPr>
          <p:cNvSpPr/>
          <p:nvPr/>
        </p:nvSpPr>
        <p:spPr>
          <a:xfrm>
            <a:off x="5366158" y="6293327"/>
            <a:ext cx="729842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Action</a:t>
            </a:r>
            <a:endParaRPr lang="zh-CN" altLang="en-US" sz="1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4B80E6C-3D90-4C85-8D19-5B2EAA1F7877}"/>
              </a:ext>
            </a:extLst>
          </p:cNvPr>
          <p:cNvSpPr/>
          <p:nvPr/>
        </p:nvSpPr>
        <p:spPr>
          <a:xfrm>
            <a:off x="5643938" y="5965273"/>
            <a:ext cx="80116" cy="935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1B584E-B610-4C1D-BF7A-3B9557AE9043}"/>
              </a:ext>
            </a:extLst>
          </p:cNvPr>
          <p:cNvSpPr/>
          <p:nvPr/>
        </p:nvSpPr>
        <p:spPr>
          <a:xfrm>
            <a:off x="5642574" y="6122940"/>
            <a:ext cx="80116" cy="935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BEDC51-591A-4DA0-8D6A-829B34307203}"/>
              </a:ext>
            </a:extLst>
          </p:cNvPr>
          <p:cNvSpPr/>
          <p:nvPr/>
        </p:nvSpPr>
        <p:spPr>
          <a:xfrm>
            <a:off x="5644881" y="5809192"/>
            <a:ext cx="80116" cy="935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0B954C-3A34-441E-8BCE-858F20C87DDB}"/>
              </a:ext>
            </a:extLst>
          </p:cNvPr>
          <p:cNvSpPr/>
          <p:nvPr/>
        </p:nvSpPr>
        <p:spPr>
          <a:xfrm>
            <a:off x="6314114" y="4815280"/>
            <a:ext cx="3162649" cy="189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833D3C-4383-4819-8960-2F922BBA6678}"/>
              </a:ext>
            </a:extLst>
          </p:cNvPr>
          <p:cNvSpPr/>
          <p:nvPr/>
        </p:nvSpPr>
        <p:spPr>
          <a:xfrm>
            <a:off x="6096000" y="5243120"/>
            <a:ext cx="1258348" cy="12767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Triggers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5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6828-6EFC-407C-A38D-4297AAE6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在</a:t>
            </a:r>
            <a:r>
              <a:rPr lang="en-US" altLang="zh-CN" dirty="0"/>
              <a:t>Trigger</a:t>
            </a:r>
            <a:r>
              <a:rPr lang="zh-CN" altLang="en-US" dirty="0"/>
              <a:t>响应中的应用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6A1D7-9B22-4448-83ED-8AA91217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cs typeface="Courier New" panose="02070309020205020404" pitchFamily="49" charset="0"/>
              </a:rPr>
              <a:t>      Action</a:t>
            </a:r>
            <a:r>
              <a:rPr lang="zh-CN" altLang="en-US" sz="1800" dirty="0">
                <a:cs typeface="Courier New" panose="02070309020205020404" pitchFamily="49" charset="0"/>
              </a:rPr>
              <a:t>应用的本质其实是行为树节点的描述配置，应用形式有点类似函数的调用方式，可以像传递函数参数一样传递一些匿名参数或命名参数。当某个节点（</a:t>
            </a:r>
            <a:r>
              <a:rPr lang="en-US" altLang="zh-CN" sz="1800" dirty="0"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cs typeface="Courier New" panose="02070309020205020404" pitchFamily="49" charset="0"/>
              </a:rPr>
              <a:t>）存在子节点时（如</a:t>
            </a:r>
            <a:r>
              <a:rPr lang="en-US" altLang="zh-CN" sz="1800" dirty="0">
                <a:cs typeface="Courier New" panose="02070309020205020404" pitchFamily="49" charset="0"/>
              </a:rPr>
              <a:t>Selector/Sequence/Parallel</a:t>
            </a:r>
            <a:r>
              <a:rPr lang="zh-CN" altLang="en-US" sz="1800" dirty="0">
                <a:cs typeface="Courier New" panose="02070309020205020404" pitchFamily="49" charset="0"/>
              </a:rPr>
              <a:t>等特殊节点），可以像配置</a:t>
            </a:r>
            <a:r>
              <a:rPr lang="en-US" altLang="zh-CN" sz="1800" dirty="0">
                <a:cs typeface="Courier New" panose="02070309020205020404" pitchFamily="49" charset="0"/>
              </a:rPr>
              <a:t>Trigger</a:t>
            </a:r>
            <a:r>
              <a:rPr lang="zh-CN" altLang="en-US" sz="1800" dirty="0">
                <a:cs typeface="Courier New" panose="02070309020205020404" pitchFamily="49" charset="0"/>
              </a:rPr>
              <a:t>的</a:t>
            </a:r>
            <a:r>
              <a:rPr lang="en-US" altLang="zh-CN" sz="1800" dirty="0"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cs typeface="Courier New" panose="02070309020205020404" pitchFamily="49" charset="0"/>
              </a:rPr>
              <a:t>列表一样，用花括号包围的</a:t>
            </a:r>
            <a:r>
              <a:rPr lang="en-US" altLang="zh-CN" sz="1800" dirty="0"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cs typeface="Courier New" panose="02070309020205020404" pitchFamily="49" charset="0"/>
              </a:rPr>
              <a:t>列表作为其子节点，形成一颗树结构。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cs typeface="Courier New" panose="02070309020205020404" pitchFamily="49" charset="0"/>
              </a:rPr>
              <a:t>      </a:t>
            </a:r>
            <a:r>
              <a:rPr lang="zh-CN" altLang="en-US" sz="1800" dirty="0">
                <a:cs typeface="Courier New" panose="02070309020205020404" pitchFamily="49" charset="0"/>
              </a:rPr>
              <a:t>某些</a:t>
            </a:r>
            <a:r>
              <a:rPr lang="en-US" altLang="zh-CN" sz="1800" dirty="0"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cs typeface="Courier New" panose="02070309020205020404" pitchFamily="49" charset="0"/>
              </a:rPr>
              <a:t>应用可以返回值，这可以用于获取游戏状态或进行一些计算和逻辑运算等。例如：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IsPlayer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(entity = $obj1)) 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CallTrigger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(event = "CHECK_ELF_ITEM", object = $obj1)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首先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语法糖取得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对象，作为命名参数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传递给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IsPlayer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这个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；它返回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代表的对象是否是玩家的布尔值，作为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的匿名参数；当该值为真时，执行后面的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列表，该列表中只有一个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，就是触发一个类型为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CHECK_ELF_ITEM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的新的自定义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605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088ea38-2054-4739-8f8c-64620688e00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2283</Words>
  <Application>Microsoft Office PowerPoint</Application>
  <PresentationFormat>宽屏</PresentationFormat>
  <Paragraphs>212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Courier New</vt:lpstr>
      <vt:lpstr>Office 主题​​</vt:lpstr>
      <vt:lpstr>Trigger-Action的使用</vt:lpstr>
      <vt:lpstr>Trigger的使用</vt:lpstr>
      <vt:lpstr>Trigger的作用</vt:lpstr>
      <vt:lpstr>Trigger的触发</vt:lpstr>
      <vt:lpstr>PowerPoint 演示文稿</vt:lpstr>
      <vt:lpstr>Trigger的响应</vt:lpstr>
      <vt:lpstr>Action的使用</vt:lpstr>
      <vt:lpstr>Action是什么</vt:lpstr>
      <vt:lpstr>Action在Trigger响应中的应用</vt:lpstr>
      <vt:lpstr>PowerPoint 演示文稿</vt:lpstr>
      <vt:lpstr>在引擎中新增Action</vt:lpstr>
      <vt:lpstr>PowerPoint 演示文稿</vt:lpstr>
      <vt:lpstr>特殊的Action</vt:lpstr>
      <vt:lpstr>关于Action需要注意的几点</vt:lpstr>
      <vt:lpstr>Trigger-Action的常用案例</vt:lpstr>
      <vt:lpstr>PowerPoint 演示文稿</vt:lpstr>
      <vt:lpstr>补充：当前已有的常用Trigger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Trigger-Action的使用</dc:title>
  <dc:creator>great90</dc:creator>
  <cp:lastModifiedBy>T G</cp:lastModifiedBy>
  <cp:revision>111</cp:revision>
  <dcterms:created xsi:type="dcterms:W3CDTF">2019-04-14T07:10:51Z</dcterms:created>
  <dcterms:modified xsi:type="dcterms:W3CDTF">2019-04-15T15:48:45Z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