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12700" y="0"/>
            <a:ext cx="9173370" cy="5142160"/>
            <a:chOff x="-16933" y="0"/>
            <a:chExt cx="12231160" cy="6856214"/>
          </a:xfrm>
        </p:grpSpPr>
        <p:pic>
          <p:nvPicPr>
            <p:cNvPr descr="HD-PanelTitleR1.png" id="63" name="Shape 6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Shape 64"/>
            <p:cNvSpPr/>
            <p:nvPr/>
          </p:nvSpPr>
          <p:spPr>
            <a:xfrm>
              <a:off x="2328332" y="1540930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65" name="Shape 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3" y="3147608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66" name="Shape 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8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Shape 67"/>
          <p:cNvSpPr txBox="1"/>
          <p:nvPr>
            <p:ph type="ctrTitle"/>
          </p:nvPr>
        </p:nvSpPr>
        <p:spPr>
          <a:xfrm>
            <a:off x="2019298" y="1403348"/>
            <a:ext cx="5111751" cy="11366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019298" y="2743197"/>
            <a:ext cx="5111751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987424" y="3778247"/>
            <a:ext cx="673100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019297" y="3778247"/>
            <a:ext cx="3910976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717675" y="3778247"/>
            <a:ext cx="41337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72" name="Shape 72"/>
          <p:cNvCxnSpPr/>
          <p:nvPr/>
        </p:nvCxnSpPr>
        <p:spPr>
          <a:xfrm>
            <a:off x="2019299" y="2641598"/>
            <a:ext cx="5111751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/>
          <p:nvPr/>
        </p:nvCxnSpPr>
        <p:spPr>
          <a:xfrm>
            <a:off x="1047126" y="1816099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971550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511301" y="1314454"/>
            <a:ext cx="6119016" cy="1366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511300" y="2884538"/>
            <a:ext cx="6119017" cy="7159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86" name="Shape 86"/>
          <p:cNvCxnSpPr/>
          <p:nvPr/>
        </p:nvCxnSpPr>
        <p:spPr>
          <a:xfrm>
            <a:off x="1509542" y="2782938"/>
            <a:ext cx="612253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1047126" y="1816099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Shape 89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73836" y="1920239"/>
            <a:ext cx="3538727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36008" y="1920239"/>
            <a:ext cx="3538727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71550" y="1993899"/>
            <a:ext cx="3538727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971550" y="2432446"/>
            <a:ext cx="3538727" cy="197445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4635502" y="1993899"/>
            <a:ext cx="3538727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4" type="body"/>
          </p:nvPr>
        </p:nvSpPr>
        <p:spPr>
          <a:xfrm>
            <a:off x="4635502" y="2432446"/>
            <a:ext cx="3538727" cy="197445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04" name="Shape 104"/>
          <p:cNvCxnSpPr/>
          <p:nvPr/>
        </p:nvCxnSpPr>
        <p:spPr>
          <a:xfrm>
            <a:off x="1047126" y="1816099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10" name="Shape 110"/>
          <p:cNvCxnSpPr/>
          <p:nvPr/>
        </p:nvCxnSpPr>
        <p:spPr>
          <a:xfrm>
            <a:off x="1047126" y="1816099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70358" y="1041400"/>
            <a:ext cx="2788841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064000" y="736598"/>
            <a:ext cx="4102099" cy="3670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970358" y="2273298"/>
            <a:ext cx="2788841" cy="18288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22" name="Shape 122"/>
          <p:cNvCxnSpPr/>
          <p:nvPr/>
        </p:nvCxnSpPr>
        <p:spPr>
          <a:xfrm>
            <a:off x="1047126" y="2184399"/>
            <a:ext cx="26358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71549" y="1412874"/>
            <a:ext cx="4681361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/>
          <p:nvPr>
            <p:ph idx="2" type="pic"/>
          </p:nvPr>
        </p:nvSpPr>
        <p:spPr>
          <a:xfrm>
            <a:off x="6071123" y="781050"/>
            <a:ext cx="2297510" cy="35814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971549" y="2441574"/>
            <a:ext cx="468136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971550" y="3611561"/>
            <a:ext cx="720724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781070" y="781049"/>
            <a:ext cx="7579479" cy="2501901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71550" y="4036614"/>
            <a:ext cx="7207249" cy="37028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77900" y="736599"/>
            <a:ext cx="7194548" cy="2216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77900" y="3257549"/>
            <a:ext cx="7194548" cy="114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43" name="Shape 143"/>
          <p:cNvCxnSpPr/>
          <p:nvPr/>
        </p:nvCxnSpPr>
        <p:spPr>
          <a:xfrm>
            <a:off x="1047126" y="3105149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084659" y="736599"/>
            <a:ext cx="6972298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256108" y="2514600"/>
            <a:ext cx="6629401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971550" y="3257549"/>
            <a:ext cx="7207249" cy="114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51" name="Shape 151"/>
          <p:cNvSpPr txBox="1"/>
          <p:nvPr/>
        </p:nvSpPr>
        <p:spPr>
          <a:xfrm>
            <a:off x="646509" y="659970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950200" y="2120902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1047126" y="3105149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71551" y="2481435"/>
            <a:ext cx="7207251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71550" y="3583035"/>
            <a:ext cx="7207251" cy="645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084659" y="736599"/>
            <a:ext cx="6972298" cy="16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71550" y="2729484"/>
            <a:ext cx="7207251" cy="665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971550" y="3397250"/>
            <a:ext cx="7207251" cy="100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67" name="Shape 167"/>
          <p:cNvSpPr txBox="1"/>
          <p:nvPr/>
        </p:nvSpPr>
        <p:spPr>
          <a:xfrm>
            <a:off x="646509" y="659970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950200" y="1949445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047126" y="2571750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71550" y="736599"/>
            <a:ext cx="7207249" cy="16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71550" y="2722625"/>
            <a:ext cx="7207251" cy="63093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971550" y="3352799"/>
            <a:ext cx="7207252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77" name="Shape 177"/>
          <p:cNvCxnSpPr/>
          <p:nvPr/>
        </p:nvCxnSpPr>
        <p:spPr>
          <a:xfrm>
            <a:off x="1047126" y="2571750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3327398" y="-438148"/>
            <a:ext cx="2489202" cy="720089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84" name="Shape 184"/>
          <p:cNvCxnSpPr/>
          <p:nvPr/>
        </p:nvCxnSpPr>
        <p:spPr>
          <a:xfrm>
            <a:off x="1047126" y="1816099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 rot="5400000">
            <a:off x="5623451" y="1862663"/>
            <a:ext cx="3670301" cy="1418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 rot="5400000">
            <a:off x="1923782" y="-215635"/>
            <a:ext cx="3670300" cy="557476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91" name="Shape 191"/>
          <p:cNvCxnSpPr/>
          <p:nvPr/>
        </p:nvCxnSpPr>
        <p:spPr>
          <a:xfrm>
            <a:off x="6647917" y="742950"/>
            <a:ext cx="0" cy="3657599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7.xml"/><Relationship Id="rId6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-11802" y="0"/>
            <a:ext cx="9172471" cy="5142160"/>
            <a:chOff x="-15736" y="0"/>
            <a:chExt cx="12229961" cy="6856214"/>
          </a:xfrm>
        </p:grpSpPr>
        <p:pic>
          <p:nvPicPr>
            <p:cNvPr descr="HD-PanelContent.png" id="52" name="Shape 5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Shape 53"/>
            <p:cNvSpPr/>
            <p:nvPr/>
          </p:nvSpPr>
          <p:spPr>
            <a:xfrm>
              <a:off x="608012" y="609600"/>
              <a:ext cx="10972799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54" name="Shape 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39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55" name="Shape 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5" y="3153832"/>
              <a:ext cx="777239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Shape 56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33333"/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971550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508125" y="4476750"/>
            <a:ext cx="1200149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971550" y="4476750"/>
            <a:ext cx="5479425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765425" y="4476750"/>
            <a:ext cx="407022" cy="20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2019298" y="1403348"/>
            <a:ext cx="5111751" cy="11366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1" i="0" lang="en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Project 3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019298" y="2743197"/>
            <a:ext cx="5111751" cy="1298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Fayyaz Maredia</a:t>
            </a:r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Micheal Peterson</a:t>
            </a:r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Benjamin Hawn</a:t>
            </a:r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Ryan Berger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Agile Methodology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971550" y="1777599"/>
            <a:ext cx="7200900" cy="30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0955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1764"/>
              <a:buFont typeface="Arial"/>
              <a:buChar char="•"/>
            </a:pPr>
            <a:r>
              <a:rPr lang="en" sz="1700"/>
              <a:t>Simple Environment</a:t>
            </a:r>
            <a:r>
              <a:rPr b="0" i="0" lang="en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We used </a:t>
            </a:r>
            <a:r>
              <a:rPr lang="en" sz="1700"/>
              <a:t>C</a:t>
            </a:r>
            <a:r>
              <a:rPr b="0" i="0" lang="en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loud9 software so all of our code can be in the same place and seen by everyone, can be edited by everyone at the same time, and </a:t>
            </a:r>
            <a:r>
              <a:rPr lang="en" sz="1700"/>
              <a:t>you can also</a:t>
            </a:r>
            <a:r>
              <a:rPr b="0" i="0" lang="en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compile the code. This was also helpful for paired programming, when t</a:t>
            </a:r>
            <a:r>
              <a:rPr lang="en" sz="1700"/>
              <a:t>wo people were working on the same file. </a:t>
            </a:r>
            <a:r>
              <a:rPr b="0" i="0" lang="en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All of our final code was then submitted to github.</a:t>
            </a:r>
          </a:p>
          <a:p>
            <a:pPr indent="-209550" lvl="0" marL="215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1764"/>
              <a:buFont typeface="Arial"/>
              <a:buChar char="•"/>
            </a:pPr>
            <a:r>
              <a:rPr b="0" i="0" lang="en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Team Interaction: We held SCRUM meetings every time we met and also held two weekly meetings to assign tasks from burn down list (found in github).</a:t>
            </a:r>
          </a:p>
          <a:p>
            <a:pPr indent="-209550" lvl="0" marL="215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1764"/>
              <a:buFont typeface="Arial"/>
              <a:buChar char="•"/>
            </a:pPr>
            <a:r>
              <a:rPr b="0" i="0" lang="en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Adaptability: Our code can be easily modified for changing requirements. When the specifications for project was changed, we were easily able to change our program to meet them.</a:t>
            </a:r>
          </a:p>
          <a:p>
            <a:pPr indent="-209550" lvl="0" marL="215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1764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09550" lvl="0" marL="215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1764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Test-Driven Development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71550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666"/>
              <a:buFont typeface="Arial"/>
              <a:buChar char="•"/>
            </a:pP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Before we started the code, we made tests for </a:t>
            </a:r>
            <a:r>
              <a:rPr lang="en"/>
              <a:t>each planned function</a:t>
            </a: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r>
              <a:rPr lang="en" sz="1100"/>
              <a:t> </a:t>
            </a: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then worked </a:t>
            </a:r>
            <a:r>
              <a:rPr lang="en"/>
              <a:t>to pass the tests</a:t>
            </a: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and </a:t>
            </a:r>
            <a:r>
              <a:rPr lang="en"/>
              <a:t>continued </a:t>
            </a: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until </a:t>
            </a:r>
            <a:r>
              <a:rPr lang="en"/>
              <a:t>all cases </a:t>
            </a: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passed.</a:t>
            </a:r>
            <a:r>
              <a:rPr lang="en" sz="1100"/>
              <a:t> </a:t>
            </a:r>
          </a:p>
          <a:p>
            <a:pPr indent="-222250" lvl="0" marL="215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6666"/>
              <a:buFont typeface="Arial"/>
              <a:buChar char="•"/>
            </a:pPr>
            <a:r>
              <a:rPr lang="en"/>
              <a:t>High-level: Tested each command before combining them in larger queries.</a:t>
            </a:r>
          </a:p>
          <a:p>
            <a:pPr indent="-222250" lvl="0" marL="215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6666"/>
              <a:buFont typeface="Arial"/>
              <a:buChar char="•"/>
            </a:pPr>
            <a:r>
              <a:rPr lang="en"/>
              <a:t>Low-level</a:t>
            </a: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lang="en"/>
              <a:t>For the E</a:t>
            </a: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valuate </a:t>
            </a:r>
            <a:r>
              <a:rPr lang="en"/>
              <a:t>Condition function</a:t>
            </a: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we first got it to solve </a:t>
            </a:r>
            <a:r>
              <a:rPr lang="en"/>
              <a:t>“==” for integers. Then, to solve all operators for integers. Then, to solve all operators for both integers and varchars.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Burn Down Rate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99" y="1826875"/>
            <a:ext cx="70548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Queries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971550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666"/>
              <a:buFont typeface="Arial"/>
              <a:buChar char="•"/>
            </a:pP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Two queries our DBMS loaded with the real data can answer but howdy.tamu.edu cannot:</a:t>
            </a:r>
          </a:p>
          <a:p>
            <a:pPr indent="-20955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3333"/>
              <a:buFont typeface="Arial"/>
              <a:buChar char="•"/>
            </a:pPr>
            <a:r>
              <a:rPr lang="en"/>
              <a:t> List all non-full classes from the CSCE department:     </a:t>
            </a:r>
          </a:p>
          <a:p>
            <a:pPr lvl="2" marR="0" rtl="0" algn="l">
              <a:spcBef>
                <a:spcPts val="800"/>
              </a:spcBef>
              <a:spcAft>
                <a:spcPts val="0"/>
              </a:spcAft>
              <a:buSzPct val="78571"/>
            </a:pPr>
            <a:r>
              <a:rPr lang="en"/>
              <a:t>csen &lt;- ((select (subj == "CSCE") course) &amp; (select (rem &gt; 0) enrollment));</a:t>
            </a:r>
          </a:p>
          <a:p>
            <a:pPr indent="-20955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3333"/>
              <a:buFont typeface="Arial"/>
              <a:buChar char="•"/>
            </a:pPr>
            <a:r>
              <a:rPr lang="en"/>
              <a:t>List courses at a specific location (Ex. HRBB 113)</a:t>
            </a:r>
          </a:p>
          <a:p>
            <a:pPr lvl="2" marR="0" rtl="0" algn="l">
              <a:spcBef>
                <a:spcPts val="800"/>
              </a:spcBef>
              <a:spcAft>
                <a:spcPts val="0"/>
              </a:spcAft>
              <a:buSzPct val="78571"/>
            </a:pPr>
            <a:r>
              <a:rPr lang="en"/>
              <a:t>loc &lt;- select (location == "HRBB 113") time;</a:t>
            </a:r>
          </a:p>
          <a:p>
            <a:pPr indent="-222250" lvl="0" marL="215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6666"/>
              <a:buFont typeface="Arial"/>
              <a:buChar char="•"/>
            </a:pPr>
            <a:r>
              <a:rPr b="0" i="0" lang="en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Shown in live demonstration on next slide</a:t>
            </a:r>
          </a:p>
          <a:p>
            <a:pPr indent="-20955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13333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Live Demonstration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71550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666"/>
              <a:buFont typeface="Arial"/>
              <a:buNone/>
            </a:pPr>
            <a:r>
              <a:rPr lang="en"/>
              <a:t>We will show the demonstration on Cloud9.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