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6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94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43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2BBE-D38D-46BF-BA88-6A1B14F6F1E9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 : 端子 5"/>
          <p:cNvSpPr/>
          <p:nvPr/>
        </p:nvSpPr>
        <p:spPr>
          <a:xfrm>
            <a:off x="75557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 : 端子 37"/>
          <p:cNvSpPr/>
          <p:nvPr/>
        </p:nvSpPr>
        <p:spPr>
          <a:xfrm>
            <a:off x="3534241" y="46891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論文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全体</a:t>
            </a:r>
            <a:r>
              <a:rPr lang="ja-JP" altLang="en-US" dirty="0"/>
              <a:t>フロー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1540" y="170080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Forward</a:t>
            </a:r>
          </a:p>
          <a:p>
            <a:pPr algn="ctr"/>
            <a:r>
              <a:rPr lang="en-US" altLang="ja-JP" dirty="0" smtClean="0"/>
              <a:t>Projection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05526" y="2636912"/>
            <a:ext cx="19802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Merged surface samples and seeds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05526" y="764704"/>
            <a:ext cx="19802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 G-Buffer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431540" y="357301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Path</a:t>
            </a:r>
          </a:p>
          <a:p>
            <a:pPr algn="ctr"/>
            <a:r>
              <a:rPr lang="en-US" altLang="ja-JP" dirty="0" smtClean="0"/>
              <a:t>Tracing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431540" y="450912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</a:t>
            </a:r>
          </a:p>
          <a:p>
            <a:pPr algn="ctr"/>
            <a:r>
              <a:rPr kumimoji="1" lang="en-US" altLang="ja-JP" dirty="0" smtClean="0"/>
              <a:t>Gradient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3203848" y="76470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A-</a:t>
            </a:r>
            <a:r>
              <a:rPr lang="en-US" altLang="ja-JP" dirty="0" err="1" smtClean="0"/>
              <a:t>trous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Gradient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843808" y="1700808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Advanced</a:t>
            </a:r>
          </a:p>
          <a:p>
            <a:pPr algn="ctr"/>
            <a:r>
              <a:rPr kumimoji="1" lang="en-US" altLang="ja-JP" dirty="0" smtClean="0"/>
              <a:t>Temporal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Rprojection</a:t>
            </a:r>
            <a:endParaRPr lang="en-US" altLang="ja-JP" dirty="0"/>
          </a:p>
        </p:txBody>
      </p:sp>
      <p:sp>
        <p:nvSpPr>
          <p:cNvPr id="45" name="正方形/長方形 44"/>
          <p:cNvSpPr/>
          <p:nvPr/>
        </p:nvSpPr>
        <p:spPr>
          <a:xfrm>
            <a:off x="3203848" y="263691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Variance</a:t>
            </a:r>
          </a:p>
          <a:p>
            <a:pPr algn="ctr"/>
            <a:r>
              <a:rPr kumimoji="1" lang="en-US" altLang="ja-JP" dirty="0" smtClean="0"/>
              <a:t>Estimation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3210205" y="354209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A-</a:t>
            </a:r>
            <a:r>
              <a:rPr lang="en-US" altLang="ja-JP" dirty="0" err="1" smtClean="0"/>
              <a:t>trous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6" idx="2"/>
            <a:endCxn id="34" idx="0"/>
          </p:cNvCxnSpPr>
          <p:nvPr/>
        </p:nvCxnSpPr>
        <p:spPr>
          <a:xfrm>
            <a:off x="1295636" y="4766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34" idx="2"/>
            <a:endCxn id="2" idx="0"/>
          </p:cNvCxnSpPr>
          <p:nvPr/>
        </p:nvCxnSpPr>
        <p:spPr>
          <a:xfrm>
            <a:off x="1295636" y="14127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2" idx="2"/>
            <a:endCxn id="33" idx="0"/>
          </p:cNvCxnSpPr>
          <p:nvPr/>
        </p:nvCxnSpPr>
        <p:spPr>
          <a:xfrm>
            <a:off x="1295636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3" idx="2"/>
            <a:endCxn id="41" idx="0"/>
          </p:cNvCxnSpPr>
          <p:nvPr/>
        </p:nvCxnSpPr>
        <p:spPr>
          <a:xfrm>
            <a:off x="1295636" y="32849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1" idx="2"/>
            <a:endCxn id="42" idx="0"/>
          </p:cNvCxnSpPr>
          <p:nvPr/>
        </p:nvCxnSpPr>
        <p:spPr>
          <a:xfrm>
            <a:off x="1295636" y="42210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42" idx="2"/>
            <a:endCxn id="43" idx="0"/>
          </p:cNvCxnSpPr>
          <p:nvPr/>
        </p:nvCxnSpPr>
        <p:spPr>
          <a:xfrm rot="5400000" flipH="1" flipV="1">
            <a:off x="485546" y="1574794"/>
            <a:ext cx="4392488" cy="2772308"/>
          </a:xfrm>
          <a:prstGeom prst="bentConnector5">
            <a:avLst>
              <a:gd name="adj1" fmla="val -5204"/>
              <a:gd name="adj2" fmla="val 50000"/>
              <a:gd name="adj3" fmla="val 10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3" idx="2"/>
            <a:endCxn id="44" idx="0"/>
          </p:cNvCxnSpPr>
          <p:nvPr/>
        </p:nvCxnSpPr>
        <p:spPr>
          <a:xfrm>
            <a:off x="4067944" y="14127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2"/>
            <a:endCxn id="45" idx="0"/>
          </p:cNvCxnSpPr>
          <p:nvPr/>
        </p:nvCxnSpPr>
        <p:spPr>
          <a:xfrm>
            <a:off x="4067944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45" idx="2"/>
            <a:endCxn id="47" idx="0"/>
          </p:cNvCxnSpPr>
          <p:nvPr/>
        </p:nvCxnSpPr>
        <p:spPr>
          <a:xfrm>
            <a:off x="4067944" y="3284984"/>
            <a:ext cx="6357" cy="25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7" idx="2"/>
            <a:endCxn id="38" idx="0"/>
          </p:cNvCxnSpPr>
          <p:nvPr/>
        </p:nvCxnSpPr>
        <p:spPr>
          <a:xfrm>
            <a:off x="4074301" y="4190168"/>
            <a:ext cx="0" cy="498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1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バッファ、</a:t>
            </a:r>
            <a:r>
              <a:rPr kumimoji="1" lang="en-US" altLang="ja-JP" dirty="0" smtClean="0"/>
              <a:t>Normal</a:t>
            </a:r>
            <a:r>
              <a:rPr kumimoji="1" lang="ja-JP" altLang="en-US" dirty="0" smtClean="0"/>
              <a:t>バッファが</a:t>
            </a:r>
            <a:r>
              <a:rPr kumimoji="1" lang="en-US" altLang="ja-JP" dirty="0" err="1" smtClean="0"/>
              <a:t>PathTracing</a:t>
            </a:r>
            <a:r>
              <a:rPr kumimoji="1" lang="ja-JP" altLang="en-US" dirty="0" smtClean="0"/>
              <a:t>で作成される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Merge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Occluded</a:t>
            </a:r>
            <a:r>
              <a:rPr lang="ja-JP" altLang="en-US" dirty="0" smtClean="0"/>
              <a:t>判定で利用できない</a:t>
            </a:r>
            <a:endParaRPr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Merge</a:t>
            </a:r>
            <a:r>
              <a:rPr lang="ja-JP" altLang="en-US" dirty="0" smtClean="0"/>
              <a:t>された</a:t>
            </a:r>
            <a:r>
              <a:rPr lang="en-US" altLang="ja-JP" dirty="0" smtClean="0"/>
              <a:t>random seeds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surface samples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Path Tracing</a:t>
            </a:r>
            <a:r>
              <a:rPr lang="ja-JP" altLang="en-US" dirty="0" smtClean="0"/>
              <a:t>しないといけないから矛盾する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7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 : 端子 5"/>
          <p:cNvSpPr/>
          <p:nvPr/>
        </p:nvSpPr>
        <p:spPr>
          <a:xfrm>
            <a:off x="75557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全体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05526" y="764704"/>
            <a:ext cx="198022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 G-Buffer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6" idx="2"/>
            <a:endCxn id="34" idx="0"/>
          </p:cNvCxnSpPr>
          <p:nvPr/>
        </p:nvCxnSpPr>
        <p:spPr>
          <a:xfrm>
            <a:off x="1295636" y="4766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34" idx="2"/>
          </p:cNvCxnSpPr>
          <p:nvPr/>
        </p:nvCxnSpPr>
        <p:spPr>
          <a:xfrm>
            <a:off x="1295636" y="14127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05526" y="1700808"/>
            <a:ext cx="198022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BVH</a:t>
            </a:r>
          </a:p>
          <a:p>
            <a:pPr algn="ctr"/>
            <a:r>
              <a:rPr lang="en-US" altLang="ja-JP" dirty="0" smtClean="0"/>
              <a:t>Traverse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05526" y="2708920"/>
            <a:ext cx="19802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 AOV</a:t>
            </a:r>
          </a:p>
          <a:p>
            <a:pPr algn="ctr"/>
            <a:r>
              <a:rPr lang="en-US" altLang="ja-JP" dirty="0" smtClean="0"/>
              <a:t>(Z, Normal Buffer)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10153" y="4061450"/>
            <a:ext cx="19802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Forward </a:t>
            </a:r>
          </a:p>
          <a:p>
            <a:pPr algn="ctr"/>
            <a:r>
              <a:rPr lang="en-US" altLang="ja-JP" dirty="0" smtClean="0"/>
              <a:t>Projection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10153" y="5051356"/>
            <a:ext cx="19802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Merged surface samples and seeds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275856" y="652247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Path</a:t>
            </a:r>
          </a:p>
          <a:p>
            <a:pPr algn="ctr"/>
            <a:r>
              <a:rPr lang="en-US" altLang="ja-JP" dirty="0" smtClean="0"/>
              <a:t>Tracing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275856" y="170080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</a:t>
            </a:r>
          </a:p>
          <a:p>
            <a:pPr algn="ctr"/>
            <a:r>
              <a:rPr kumimoji="1" lang="en-US" altLang="ja-JP" dirty="0" smtClean="0"/>
              <a:t>Gradient</a:t>
            </a:r>
            <a:endParaRPr kumimoji="1" lang="ja-JP" altLang="en-US" dirty="0"/>
          </a:p>
        </p:txBody>
      </p:sp>
      <p:sp>
        <p:nvSpPr>
          <p:cNvPr id="35" name="フローチャート : 端子 34"/>
          <p:cNvSpPr/>
          <p:nvPr/>
        </p:nvSpPr>
        <p:spPr>
          <a:xfrm>
            <a:off x="6234002" y="1751075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275856" y="270892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A-</a:t>
            </a:r>
            <a:r>
              <a:rPr lang="en-US" altLang="ja-JP" dirty="0" err="1" smtClean="0"/>
              <a:t>trous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Gradient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915816" y="364502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Advanced</a:t>
            </a:r>
          </a:p>
          <a:p>
            <a:pPr algn="ctr"/>
            <a:r>
              <a:rPr kumimoji="1" lang="en-US" altLang="ja-JP" dirty="0" smtClean="0"/>
              <a:t>Temporal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Rprojection</a:t>
            </a:r>
            <a:endParaRPr lang="en-US" altLang="ja-JP" dirty="0"/>
          </a:p>
        </p:txBody>
      </p:sp>
      <p:sp>
        <p:nvSpPr>
          <p:cNvPr id="40" name="正方形/長方形 39"/>
          <p:cNvSpPr/>
          <p:nvPr/>
        </p:nvSpPr>
        <p:spPr>
          <a:xfrm>
            <a:off x="3275856" y="4581128"/>
            <a:ext cx="1728192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Variance</a:t>
            </a:r>
          </a:p>
          <a:p>
            <a:pPr algn="ctr"/>
            <a:r>
              <a:rPr kumimoji="1" lang="en-US" altLang="ja-JP" dirty="0" smtClean="0"/>
              <a:t>Estimation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909966" y="652247"/>
            <a:ext cx="1728192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A-</a:t>
            </a:r>
            <a:r>
              <a:rPr lang="en-US" altLang="ja-JP" dirty="0" err="1" smtClean="0"/>
              <a:t>trous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24" idx="2"/>
            <a:endCxn id="25" idx="0"/>
          </p:cNvCxnSpPr>
          <p:nvPr/>
        </p:nvCxnSpPr>
        <p:spPr>
          <a:xfrm>
            <a:off x="1295636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25" idx="2"/>
            <a:endCxn id="27" idx="0"/>
          </p:cNvCxnSpPr>
          <p:nvPr/>
        </p:nvCxnSpPr>
        <p:spPr>
          <a:xfrm>
            <a:off x="1295636" y="3573016"/>
            <a:ext cx="4627" cy="48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27" idx="2"/>
            <a:endCxn id="28" idx="0"/>
          </p:cNvCxnSpPr>
          <p:nvPr/>
        </p:nvCxnSpPr>
        <p:spPr>
          <a:xfrm>
            <a:off x="1300263" y="4709522"/>
            <a:ext cx="0" cy="341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28" idx="2"/>
            <a:endCxn id="29" idx="0"/>
          </p:cNvCxnSpPr>
          <p:nvPr/>
        </p:nvCxnSpPr>
        <p:spPr>
          <a:xfrm rot="5400000" flipH="1" flipV="1">
            <a:off x="196516" y="1755993"/>
            <a:ext cx="5047181" cy="2839689"/>
          </a:xfrm>
          <a:prstGeom prst="bentConnector5">
            <a:avLst>
              <a:gd name="adj1" fmla="val -4529"/>
              <a:gd name="adj2" fmla="val 52219"/>
              <a:gd name="adj3" fmla="val 104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29" idx="2"/>
            <a:endCxn id="30" idx="0"/>
          </p:cNvCxnSpPr>
          <p:nvPr/>
        </p:nvCxnSpPr>
        <p:spPr>
          <a:xfrm>
            <a:off x="4139952" y="1300319"/>
            <a:ext cx="0" cy="400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0" idx="2"/>
            <a:endCxn id="36" idx="0"/>
          </p:cNvCxnSpPr>
          <p:nvPr/>
        </p:nvCxnSpPr>
        <p:spPr>
          <a:xfrm>
            <a:off x="4139952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6" idx="2"/>
            <a:endCxn id="37" idx="0"/>
          </p:cNvCxnSpPr>
          <p:nvPr/>
        </p:nvCxnSpPr>
        <p:spPr>
          <a:xfrm>
            <a:off x="4139952" y="33569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37" idx="2"/>
            <a:endCxn id="40" idx="0"/>
          </p:cNvCxnSpPr>
          <p:nvPr/>
        </p:nvCxnSpPr>
        <p:spPr>
          <a:xfrm>
            <a:off x="4139952" y="42930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0" idx="2"/>
            <a:endCxn id="46" idx="0"/>
          </p:cNvCxnSpPr>
          <p:nvPr/>
        </p:nvCxnSpPr>
        <p:spPr>
          <a:xfrm rot="5400000" flipH="1" flipV="1">
            <a:off x="3168530" y="1623669"/>
            <a:ext cx="4576953" cy="2634110"/>
          </a:xfrm>
          <a:prstGeom prst="bentConnector5">
            <a:avLst>
              <a:gd name="adj1" fmla="val -4995"/>
              <a:gd name="adj2" fmla="val 50000"/>
              <a:gd name="adj3" fmla="val 1049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6" idx="2"/>
            <a:endCxn id="35" idx="0"/>
          </p:cNvCxnSpPr>
          <p:nvPr/>
        </p:nvCxnSpPr>
        <p:spPr>
          <a:xfrm>
            <a:off x="6774062" y="1300319"/>
            <a:ext cx="0" cy="450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7175990" y="2528900"/>
            <a:ext cx="1872208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40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Path Tracing</a:t>
            </a:r>
            <a:r>
              <a:rPr kumimoji="1" lang="ja-JP" altLang="en-US" dirty="0" smtClean="0"/>
              <a:t>内で行っている</a:t>
            </a:r>
            <a:r>
              <a:rPr kumimoji="1" lang="en-US" altLang="ja-JP" dirty="0" smtClean="0"/>
              <a:t>AOV</a:t>
            </a:r>
            <a:r>
              <a:rPr kumimoji="1" lang="ja-JP" altLang="en-US" dirty="0" smtClean="0"/>
              <a:t>作成処理を分離して、別カーネル化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SVGF</a:t>
            </a:r>
            <a:r>
              <a:rPr lang="ja-JP" altLang="en-US" dirty="0"/>
              <a:t>で</a:t>
            </a:r>
            <a:r>
              <a:rPr lang="en-US" altLang="ja-JP" dirty="0"/>
              <a:t>AOV</a:t>
            </a:r>
            <a:r>
              <a:rPr lang="ja-JP" altLang="en-US" dirty="0"/>
              <a:t>作成を別カーネル化して、それをもとに</a:t>
            </a:r>
            <a:r>
              <a:rPr lang="en-US" altLang="ja-JP" dirty="0" smtClean="0"/>
              <a:t>ASVGF</a:t>
            </a:r>
            <a:r>
              <a:rPr lang="ja-JP" altLang="en-US" dirty="0" smtClean="0"/>
              <a:t>を開発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439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Normal, Depth</a:t>
            </a:r>
            <a:r>
              <a:rPr kumimoji="1" lang="ja-JP" altLang="en-US" dirty="0" smtClean="0"/>
              <a:t>の計算をするために</a:t>
            </a:r>
            <a:r>
              <a:rPr kumimoji="1" lang="en-US" altLang="ja-JP" dirty="0" err="1" smtClean="0"/>
              <a:t>evalHitResult</a:t>
            </a:r>
            <a:r>
              <a:rPr kumimoji="1" lang="ja-JP" altLang="en-US" dirty="0" smtClean="0"/>
              <a:t>が必要だが</a:t>
            </a:r>
            <a:r>
              <a:rPr kumimoji="1" lang="en-US" altLang="ja-JP" dirty="0" smtClean="0"/>
              <a:t>position, </a:t>
            </a:r>
            <a:r>
              <a:rPr kumimoji="1" lang="en-US" altLang="ja-JP" dirty="0" err="1" smtClean="0"/>
              <a:t>uv</a:t>
            </a:r>
            <a:r>
              <a:rPr kumimoji="1" lang="ja-JP" altLang="en-US" dirty="0" smtClean="0"/>
              <a:t>などの計算もするため無駄</a:t>
            </a:r>
            <a:endParaRPr kumimoji="1" lang="en-US" altLang="ja-JP" dirty="0" smtClean="0"/>
          </a:p>
          <a:p>
            <a:r>
              <a:rPr kumimoji="1" lang="en-US" altLang="ja-JP" dirty="0" smtClean="0"/>
              <a:t>G-Buffer</a:t>
            </a:r>
            <a:r>
              <a:rPr kumimoji="1" lang="ja-JP" altLang="en-US" dirty="0" smtClean="0"/>
              <a:t>で事前に計算する手もあるが、その場合は</a:t>
            </a:r>
            <a:r>
              <a:rPr kumimoji="1" lang="en-US" altLang="ja-JP" dirty="0" smtClean="0"/>
              <a:t>bounce==0</a:t>
            </a:r>
            <a:r>
              <a:rPr kumimoji="1" lang="ja-JP" altLang="en-US" dirty="0" smtClean="0"/>
              <a:t>のときだけ</a:t>
            </a:r>
            <a:r>
              <a:rPr kumimoji="1" lang="en-US" altLang="ja-JP" dirty="0" smtClean="0"/>
              <a:t>G-Buffer</a:t>
            </a:r>
            <a:r>
              <a:rPr kumimoji="1" lang="ja-JP" altLang="en-US" dirty="0" smtClean="0"/>
              <a:t>を参照するようにするなど変更が必要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ASVGF</a:t>
            </a:r>
            <a:r>
              <a:rPr kumimoji="1" lang="ja-JP" altLang="en-US" dirty="0" smtClean="0"/>
              <a:t>のための変更なのに</a:t>
            </a:r>
            <a:r>
              <a:rPr kumimoji="1" lang="en-US" altLang="ja-JP" dirty="0" smtClean="0"/>
              <a:t>SVGF</a:t>
            </a:r>
            <a:r>
              <a:rPr kumimoji="1" lang="ja-JP" altLang="en-US" dirty="0" smtClean="0"/>
              <a:t>にどこまで変更を入れるのか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一方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ASVGF</a:t>
            </a:r>
            <a:r>
              <a:rPr lang="ja-JP" altLang="en-US" dirty="0" smtClean="0"/>
              <a:t>を</a:t>
            </a:r>
            <a:r>
              <a:rPr lang="en-US" altLang="ja-JP" dirty="0" smtClean="0"/>
              <a:t>SVGF</a:t>
            </a:r>
            <a:r>
              <a:rPr lang="ja-JP" altLang="en-US" dirty="0" smtClean="0"/>
              <a:t>の拡張で開発したいので、</a:t>
            </a:r>
            <a:r>
              <a:rPr lang="en-US" altLang="ja-JP" dirty="0" smtClean="0"/>
              <a:t>SVGF</a:t>
            </a:r>
            <a:r>
              <a:rPr lang="ja-JP" altLang="en-US" smtClean="0"/>
              <a:t>を変更するほうがシンプルになる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831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AlbedoColor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TextureColor</a:t>
            </a:r>
            <a:r>
              <a:rPr lang="en-US" altLang="ja-JP" dirty="0" smtClean="0"/>
              <a:t>)</a:t>
            </a:r>
            <a:r>
              <a:rPr lang="ja-JP" altLang="en-US" dirty="0" smtClean="0"/>
              <a:t>も</a:t>
            </a:r>
            <a:r>
              <a:rPr lang="en-US" altLang="ja-JP" dirty="0" smtClean="0"/>
              <a:t>AOV</a:t>
            </a:r>
            <a:r>
              <a:rPr lang="ja-JP" altLang="en-US" dirty="0" smtClean="0"/>
              <a:t>で格納するなら</a:t>
            </a:r>
            <a:r>
              <a:rPr lang="en-US" altLang="ja-JP" dirty="0" smtClean="0"/>
              <a:t>UV</a:t>
            </a:r>
            <a:r>
              <a:rPr lang="ja-JP" altLang="en-US" dirty="0" smtClean="0"/>
              <a:t>も計算が必要となる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それ</a:t>
            </a:r>
            <a:r>
              <a:rPr kumimoji="1" lang="ja-JP" altLang="en-US" dirty="0" smtClean="0"/>
              <a:t>か</a:t>
            </a:r>
            <a:r>
              <a:rPr lang="en-US" altLang="ja-JP" dirty="0" smtClean="0"/>
              <a:t>UV</a:t>
            </a:r>
            <a:r>
              <a:rPr lang="ja-JP" altLang="en-US" dirty="0" smtClean="0"/>
              <a:t>のみを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Albedo</a:t>
            </a:r>
            <a:r>
              <a:rPr kumimoji="1" lang="ja-JP" altLang="en-US" smtClean="0"/>
              <a:t>は別処理で計算？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9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画面に合わせる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2017-08-09T06:38:39Z</dcterms:created>
  <dcterms:modified xsi:type="dcterms:W3CDTF">2019-01-03T15:18:09Z</dcterms:modified>
</cp:coreProperties>
</file>