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270000" y="6362703"/>
            <a:ext cx="10464800" cy="59503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44274" indent="-451577" algn="ctr">
              <a:spcBef>
                <a:spcPts val="0"/>
              </a:spcBef>
              <a:defRPr i="1" sz="3200"/>
            </a:lvl2pPr>
            <a:lvl3pPr marL="1636970" indent="-451577" algn="ctr">
              <a:spcBef>
                <a:spcPts val="0"/>
              </a:spcBef>
              <a:defRPr i="1" sz="3200"/>
            </a:lvl3pPr>
            <a:lvl4pPr marL="2229666" indent="-451577" algn="ctr">
              <a:spcBef>
                <a:spcPts val="0"/>
              </a:spcBef>
              <a:defRPr i="1" sz="3200"/>
            </a:lvl4pPr>
            <a:lvl5pPr marL="2822363" indent="-451577" algn="ctr">
              <a:spcBef>
                <a:spcPts val="0"/>
              </a:spcBef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“Type a quote here.”"/>
          <p:cNvSpPr txBox="1"/>
          <p:nvPr>
            <p:ph type="body" sz="quarter" idx="13"/>
          </p:nvPr>
        </p:nvSpPr>
        <p:spPr>
          <a:xfrm>
            <a:off x="1270000" y="4171829"/>
            <a:ext cx="10464800" cy="800348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4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7802879" y="9040141"/>
            <a:ext cx="3034454" cy="520701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7802879" y="9040141"/>
            <a:ext cx="3034454" cy="520701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900"/>
            </a:lvl1pPr>
            <a:lvl2pPr marL="0" indent="0" algn="ctr">
              <a:spcBef>
                <a:spcPts val="0"/>
              </a:spcBef>
              <a:buSzTx/>
              <a:buNone/>
              <a:defRPr sz="4900"/>
            </a:lvl2pPr>
            <a:lvl3pPr marL="0" indent="0" algn="ctr">
              <a:spcBef>
                <a:spcPts val="0"/>
              </a:spcBef>
              <a:buSzTx/>
              <a:buNone/>
              <a:defRPr sz="4900"/>
            </a:lvl3pPr>
            <a:lvl4pPr marL="0" indent="0" algn="ctr">
              <a:spcBef>
                <a:spcPts val="0"/>
              </a:spcBef>
              <a:buSzTx/>
              <a:buNone/>
              <a:defRPr sz="4900"/>
            </a:lvl4pPr>
            <a:lvl5pPr marL="0" indent="0" algn="ctr">
              <a:spcBef>
                <a:spcPts val="0"/>
              </a:spcBef>
              <a:buSzTx/>
              <a:buNone/>
              <a:defRPr sz="4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457223" indent="-457223">
              <a:spcBef>
                <a:spcPts val="4200"/>
              </a:spcBef>
              <a:defRPr sz="3700"/>
            </a:lvl1pPr>
            <a:lvl2pPr marL="914446" indent="-457223">
              <a:spcBef>
                <a:spcPts val="4200"/>
              </a:spcBef>
              <a:defRPr sz="3700"/>
            </a:lvl2pPr>
            <a:lvl3pPr marL="1371668" indent="-457223">
              <a:spcBef>
                <a:spcPts val="4200"/>
              </a:spcBef>
              <a:defRPr sz="3700"/>
            </a:lvl3pPr>
            <a:lvl4pPr marL="1828891" indent="-457223">
              <a:spcBef>
                <a:spcPts val="4200"/>
              </a:spcBef>
              <a:defRPr sz="3700"/>
            </a:lvl4pPr>
            <a:lvl5pPr marL="2286113" indent="-457223">
              <a:spcBef>
                <a:spcPts val="4200"/>
              </a:spcBef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xfrm>
            <a:off x="6293579" y="9296402"/>
            <a:ext cx="410872" cy="419101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9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50240" y="319746"/>
            <a:ext cx="11704320" cy="1767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50240" y="2087044"/>
            <a:ext cx="11704320" cy="6814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293577" y="9296402"/>
            <a:ext cx="410872" cy="41136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1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592695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185392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778088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370784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963482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556177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148873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741569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334267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28.png"/><Relationship Id="rId4" Type="http://schemas.openxmlformats.org/officeDocument/2006/relationships/image" Target="../media/image3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2.png"/><Relationship Id="rId4" Type="http://schemas.openxmlformats.org/officeDocument/2006/relationships/image" Target="../media/image35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Прямоугольник 7"/>
          <p:cNvSpPr/>
          <p:nvPr/>
        </p:nvSpPr>
        <p:spPr>
          <a:xfrm>
            <a:off x="0" y="-2"/>
            <a:ext cx="13004800" cy="9753601"/>
          </a:xfrm>
          <a:prstGeom prst="rect">
            <a:avLst/>
          </a:prstGeom>
          <a:solidFill>
            <a:srgbClr val="270F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114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18445" y="671470"/>
            <a:ext cx="674475" cy="674475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Прямоугольник 5"/>
          <p:cNvSpPr txBox="1"/>
          <p:nvPr/>
        </p:nvSpPr>
        <p:spPr>
          <a:xfrm>
            <a:off x="9866651" y="798601"/>
            <a:ext cx="238994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b">
            <a:spAutoFit/>
          </a:bodyPr>
          <a:lstStyle>
            <a:lvl1pPr>
              <a:defRPr spc="400" sz="3200">
                <a:solidFill>
                  <a:srgbClr val="F2F2F2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Dan Healy</a:t>
            </a:r>
          </a:p>
        </p:txBody>
      </p:sp>
      <p:pic>
        <p:nvPicPr>
          <p:cNvPr id="116" name="Рисунок 6" descr="Рисунок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2084" y="807065"/>
            <a:ext cx="4294665" cy="552877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Blockstack For Beginners"/>
          <p:cNvSpPr txBox="1"/>
          <p:nvPr/>
        </p:nvSpPr>
        <p:spPr>
          <a:xfrm>
            <a:off x="1241433" y="3783300"/>
            <a:ext cx="10521933" cy="3081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5" tIns="67735" rIns="67735" bIns="67735" anchor="ctr">
            <a:normAutofit fontScale="100000" lnSpcReduction="0"/>
          </a:bodyPr>
          <a:lstStyle/>
          <a:p>
            <a:pPr>
              <a:defRPr spc="800" sz="9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BLOCKSTACK </a:t>
            </a:r>
          </a:p>
          <a:p>
            <a:pPr>
              <a:defRPr spc="800" sz="72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FOR BEGINNERS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Прямоугольник 1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204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084" y="807065"/>
            <a:ext cx="2582598" cy="332474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Прямоугольник 5"/>
          <p:cNvSpPr txBox="1"/>
          <p:nvPr/>
        </p:nvSpPr>
        <p:spPr>
          <a:xfrm>
            <a:off x="1056994" y="8089813"/>
            <a:ext cx="10434127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pc="300" sz="44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HOW DO WE ACCOMPLISH THIS?</a:t>
            </a:r>
          </a:p>
        </p:txBody>
      </p:sp>
      <p:sp>
        <p:nvSpPr>
          <p:cNvPr id="206" name="Прямоугольник 1"/>
          <p:cNvSpPr txBox="1"/>
          <p:nvPr/>
        </p:nvSpPr>
        <p:spPr>
          <a:xfrm>
            <a:off x="465068" y="2100877"/>
            <a:ext cx="1161798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pc="300" sz="4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Alright, we have </a:t>
            </a:r>
            <a:r>
              <a:rPr>
                <a:solidFill>
                  <a:srgbClr val="DC195E"/>
                </a:solidFill>
              </a:rPr>
              <a:t>a new DNS</a:t>
            </a:r>
            <a:r>
              <a:t>. What next?</a:t>
            </a:r>
          </a:p>
        </p:txBody>
      </p:sp>
      <p:sp>
        <p:nvSpPr>
          <p:cNvPr id="207" name="Прямоугольник 2"/>
          <p:cNvSpPr txBox="1"/>
          <p:nvPr/>
        </p:nvSpPr>
        <p:spPr>
          <a:xfrm>
            <a:off x="2449610" y="4077125"/>
            <a:ext cx="9276423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3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Follow this to its logical conclusion: </a:t>
            </a:r>
            <a:r>
              <a:rPr>
                <a:solidFill>
                  <a:srgbClr val="DC195E"/>
                </a:solidFill>
              </a:rPr>
              <a:t>decentralized storage</a:t>
            </a:r>
          </a:p>
        </p:txBody>
      </p:sp>
      <p:sp>
        <p:nvSpPr>
          <p:cNvPr id="208" name="Прямоугольник 4"/>
          <p:cNvSpPr txBox="1"/>
          <p:nvPr/>
        </p:nvSpPr>
        <p:spPr>
          <a:xfrm>
            <a:off x="2449610" y="5808040"/>
            <a:ext cx="9716136" cy="150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3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 Blockstack principle</a:t>
            </a:r>
            <a:r>
              <a:rPr>
                <a:solidFill>
                  <a:srgbClr val="DC195E"/>
                </a:solidFill>
              </a:rPr>
              <a:t> is that users, not corporations, </a:t>
            </a:r>
            <a:r>
              <a:t>etc., should own their own data</a:t>
            </a:r>
          </a:p>
        </p:txBody>
      </p:sp>
      <p:sp>
        <p:nvSpPr>
          <p:cNvPr id="209" name="TextBox 6"/>
          <p:cNvSpPr txBox="1"/>
          <p:nvPr/>
        </p:nvSpPr>
        <p:spPr>
          <a:xfrm>
            <a:off x="1610557" y="3879274"/>
            <a:ext cx="302833" cy="1403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800">
                <a:solidFill>
                  <a:srgbClr val="F2F2F2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0" name="TextBox 11"/>
          <p:cNvSpPr txBox="1"/>
          <p:nvPr/>
        </p:nvSpPr>
        <p:spPr>
          <a:xfrm>
            <a:off x="1610557" y="5610055"/>
            <a:ext cx="302833" cy="140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800">
                <a:solidFill>
                  <a:srgbClr val="F2F2F2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Прямоугольник 1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13" name="Blockstack For Beginners"/>
          <p:cNvSpPr txBox="1"/>
          <p:nvPr/>
        </p:nvSpPr>
        <p:spPr>
          <a:xfrm>
            <a:off x="4226766" y="-536349"/>
            <a:ext cx="8503064" cy="301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5" tIns="67735" rIns="67735" bIns="67735" anchor="ctr">
            <a:normAutofit fontScale="100000" lnSpcReduction="0"/>
          </a:bodyPr>
          <a:lstStyle/>
          <a:p>
            <a:pPr algn="r">
              <a:defRPr spc="800" sz="5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ENTER</a:t>
            </a:r>
            <a:r>
              <a:rPr>
                <a:solidFill>
                  <a:srgbClr val="DC195E"/>
                </a:solidFill>
              </a:rPr>
              <a:t> “GAIA”</a:t>
            </a:r>
          </a:p>
        </p:txBody>
      </p:sp>
      <p:pic>
        <p:nvPicPr>
          <p:cNvPr id="214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084" y="807065"/>
            <a:ext cx="2582598" cy="332474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Прямоугольник 9"/>
          <p:cNvSpPr txBox="1"/>
          <p:nvPr/>
        </p:nvSpPr>
        <p:spPr>
          <a:xfrm>
            <a:off x="2971543" y="3290018"/>
            <a:ext cx="8226929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Uses storage providers like Amazon S3, Dropbox and Google Drive </a:t>
            </a:r>
            <a:r>
              <a:rPr>
                <a:solidFill>
                  <a:srgbClr val="DC195E"/>
                </a:solidFill>
              </a:rPr>
              <a:t>as “dumb drives”</a:t>
            </a:r>
          </a:p>
        </p:txBody>
      </p:sp>
      <p:sp>
        <p:nvSpPr>
          <p:cNvPr id="216" name="Прямоугольник 1"/>
          <p:cNvSpPr txBox="1"/>
          <p:nvPr/>
        </p:nvSpPr>
        <p:spPr>
          <a:xfrm>
            <a:off x="2971543" y="5225796"/>
            <a:ext cx="8226929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Users store </a:t>
            </a:r>
            <a:r>
              <a:rPr>
                <a:solidFill>
                  <a:srgbClr val="DC195E"/>
                </a:solidFill>
              </a:rPr>
              <a:t>encrypted/signed data </a:t>
            </a:r>
            <a:r>
              <a:t>on their own Dropbox (or whatever) account</a:t>
            </a:r>
          </a:p>
        </p:txBody>
      </p:sp>
      <p:sp>
        <p:nvSpPr>
          <p:cNvPr id="217" name="Прямоугольник 2"/>
          <p:cNvSpPr txBox="1"/>
          <p:nvPr/>
        </p:nvSpPr>
        <p:spPr>
          <a:xfrm>
            <a:off x="2971544" y="7161576"/>
            <a:ext cx="9021013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This way, get the </a:t>
            </a:r>
            <a:r>
              <a:rPr>
                <a:solidFill>
                  <a:srgbClr val="DC195E"/>
                </a:solidFill>
              </a:rPr>
              <a:t>performance benefits </a:t>
            </a:r>
            <a:r>
              <a:t>of S3, but all they see is an encrypted blob</a:t>
            </a:r>
          </a:p>
        </p:txBody>
      </p:sp>
      <p:pic>
        <p:nvPicPr>
          <p:cNvPr id="218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5215" y="5025742"/>
            <a:ext cx="1385480" cy="13854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Рисунок 6" descr="Рисунок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72451" y="6947571"/>
            <a:ext cx="1168114" cy="11681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Рисунок 8" descr="Рисунок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46771" y="3215108"/>
            <a:ext cx="1103924" cy="1103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Прямоугольник 1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23" name="Blockstack For Beginners"/>
          <p:cNvSpPr txBox="1"/>
          <p:nvPr/>
        </p:nvSpPr>
        <p:spPr>
          <a:xfrm>
            <a:off x="2113383" y="200399"/>
            <a:ext cx="8503064" cy="301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5" tIns="67735" rIns="67735" bIns="67735" anchor="ctr">
            <a:normAutofit fontScale="100000" lnSpcReduction="0"/>
          </a:bodyPr>
          <a:lstStyle/>
          <a:p>
            <a:pPr>
              <a:defRPr spc="800" sz="44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DIAGRAM 2: </a:t>
            </a:r>
            <a:endParaRPr spc="1454" sz="8000"/>
          </a:p>
          <a:p>
            <a:pPr>
              <a:defRPr spc="800"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DIAGRAM RELOADED</a:t>
            </a:r>
          </a:p>
        </p:txBody>
      </p:sp>
      <p:pic>
        <p:nvPicPr>
          <p:cNvPr id="224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rcRect l="0" t="19573" r="0" b="23684"/>
          <a:stretch>
            <a:fillRect/>
          </a:stretch>
        </p:blipFill>
        <p:spPr>
          <a:xfrm>
            <a:off x="168460" y="2402118"/>
            <a:ext cx="12475373" cy="70789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Рисунок 3" descr="Рисунок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2084" y="807065"/>
            <a:ext cx="2582598" cy="332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Screen Shot 2017-12-13 at 12.40.42 PM.png" descr="Screen Shot 2017-12-13 at 12.40.42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00535" y="2836048"/>
            <a:ext cx="7579888" cy="55715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Прямоугольник 1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29" name="Blockstack For Beginners"/>
          <p:cNvSpPr txBox="1"/>
          <p:nvPr/>
        </p:nvSpPr>
        <p:spPr>
          <a:xfrm>
            <a:off x="2248101" y="-271992"/>
            <a:ext cx="10540084" cy="3019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5" tIns="67735" rIns="67735" bIns="67735" anchor="ctr">
            <a:normAutofit fontScale="100000" lnSpcReduction="0"/>
          </a:bodyPr>
          <a:lstStyle/>
          <a:p>
            <a:pPr algn="r">
              <a:defRPr spc="800" sz="44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PRACTICAL IMPLICATIONS: </a:t>
            </a:r>
            <a:r>
              <a:rPr sz="5600">
                <a:solidFill>
                  <a:srgbClr val="F2F2F2"/>
                </a:solidFill>
              </a:rPr>
              <a:t>SCALABILITY</a:t>
            </a:r>
          </a:p>
        </p:txBody>
      </p:sp>
      <p:pic>
        <p:nvPicPr>
          <p:cNvPr id="230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084" y="807065"/>
            <a:ext cx="2582598" cy="332474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Прямоугольник 9"/>
          <p:cNvSpPr txBox="1"/>
          <p:nvPr/>
        </p:nvSpPr>
        <p:spPr>
          <a:xfrm>
            <a:off x="7735414" y="4072752"/>
            <a:ext cx="4654398" cy="171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Blockstack is a very </a:t>
            </a:r>
            <a:r>
              <a:rPr>
                <a:solidFill>
                  <a:srgbClr val="DC195E"/>
                </a:solidFill>
              </a:rPr>
              <a:t>light approach </a:t>
            </a:r>
            <a:r>
              <a:t>to dApps and the blockchain. </a:t>
            </a:r>
          </a:p>
        </p:txBody>
      </p:sp>
      <p:sp>
        <p:nvSpPr>
          <p:cNvPr id="232" name="Прямоугольник 2"/>
          <p:cNvSpPr txBox="1"/>
          <p:nvPr/>
        </p:nvSpPr>
        <p:spPr>
          <a:xfrm>
            <a:off x="7735414" y="6416842"/>
            <a:ext cx="3838329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28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As a result, </a:t>
            </a:r>
            <a:r>
              <a:rPr>
                <a:solidFill>
                  <a:srgbClr val="F2F2F2"/>
                </a:solidFill>
              </a:rPr>
              <a:t>scaling prospects are bright</a:t>
            </a:r>
          </a:p>
        </p:txBody>
      </p:sp>
      <p:sp>
        <p:nvSpPr>
          <p:cNvPr id="233" name="Прямоугольник 8"/>
          <p:cNvSpPr txBox="1"/>
          <p:nvPr/>
        </p:nvSpPr>
        <p:spPr>
          <a:xfrm>
            <a:off x="990527" y="3650863"/>
            <a:ext cx="4812632" cy="400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pc="300" sz="66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ONLY STORE WHAT’S </a:t>
            </a:r>
            <a:r>
              <a:rPr>
                <a:solidFill>
                  <a:srgbClr val="DC195E"/>
                </a:solidFill>
              </a:rPr>
              <a:t>NECESSARY</a:t>
            </a:r>
          </a:p>
        </p:txBody>
      </p:sp>
      <p:pic>
        <p:nvPicPr>
          <p:cNvPr id="234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34711" y="4207864"/>
            <a:ext cx="897074" cy="986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Рисунок 6" descr="Рисунок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56244" y="6420853"/>
            <a:ext cx="1062790" cy="1062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Прямоугольник 1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38" name="Blockstack For Beginners"/>
          <p:cNvSpPr txBox="1"/>
          <p:nvPr/>
        </p:nvSpPr>
        <p:spPr>
          <a:xfrm>
            <a:off x="2069220" y="-536349"/>
            <a:ext cx="10540084" cy="301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5" tIns="67735" rIns="67735" bIns="67735" anchor="ctr">
            <a:normAutofit fontScale="100000" lnSpcReduction="0"/>
          </a:bodyPr>
          <a:lstStyle/>
          <a:p>
            <a:pPr algn="r">
              <a:defRPr spc="800" sz="56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USING </a:t>
            </a:r>
            <a:r>
              <a:rPr>
                <a:solidFill>
                  <a:srgbClr val="DC195E"/>
                </a:solidFill>
              </a:rPr>
              <a:t>BLOCKSTACK</a:t>
            </a:r>
          </a:p>
        </p:txBody>
      </p:sp>
      <p:pic>
        <p:nvPicPr>
          <p:cNvPr id="239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084" y="807065"/>
            <a:ext cx="2582598" cy="332474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Прямоугольник 9"/>
          <p:cNvSpPr txBox="1"/>
          <p:nvPr/>
        </p:nvSpPr>
        <p:spPr>
          <a:xfrm>
            <a:off x="7784210" y="3650863"/>
            <a:ext cx="4460788" cy="171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28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Blockstack.js</a:t>
            </a:r>
            <a:r>
              <a:rPr>
                <a:solidFill>
                  <a:srgbClr val="F2F2F2"/>
                </a:solidFill>
              </a:rPr>
              <a:t> provides simple APIs for auth, storage, and (soon) payments</a:t>
            </a:r>
          </a:p>
        </p:txBody>
      </p:sp>
      <p:sp>
        <p:nvSpPr>
          <p:cNvPr id="241" name="Прямоугольник 2"/>
          <p:cNvSpPr txBox="1"/>
          <p:nvPr/>
        </p:nvSpPr>
        <p:spPr>
          <a:xfrm>
            <a:off x="7784210" y="6310660"/>
            <a:ext cx="3766141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Enabling </a:t>
            </a:r>
            <a:r>
              <a:rPr>
                <a:solidFill>
                  <a:srgbClr val="DC195E"/>
                </a:solidFill>
              </a:rPr>
              <a:t>simple creation</a:t>
            </a:r>
            <a:r>
              <a:t> of decentralized apps</a:t>
            </a:r>
          </a:p>
        </p:txBody>
      </p:sp>
      <p:sp>
        <p:nvSpPr>
          <p:cNvPr id="242" name="Прямоугольник 8"/>
          <p:cNvSpPr txBox="1"/>
          <p:nvPr/>
        </p:nvSpPr>
        <p:spPr>
          <a:xfrm>
            <a:off x="990527" y="3650863"/>
            <a:ext cx="4812632" cy="400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pc="300" sz="66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REMOVES</a:t>
            </a:r>
            <a:r>
              <a:rPr>
                <a:solidFill>
                  <a:srgbClr val="F0F0F0"/>
                </a:solidFill>
              </a:rPr>
              <a:t> </a:t>
            </a:r>
            <a:r>
              <a:rPr>
                <a:solidFill>
                  <a:srgbClr val="F2F2F2"/>
                </a:solidFill>
              </a:rPr>
              <a:t>SERVERS</a:t>
            </a:r>
            <a:r>
              <a:rPr>
                <a:solidFill>
                  <a:srgbClr val="F0F0F0"/>
                </a:solidFill>
              </a:rPr>
              <a:t> FROM THE EQUATION</a:t>
            </a:r>
          </a:p>
        </p:txBody>
      </p:sp>
      <p:pic>
        <p:nvPicPr>
          <p:cNvPr id="243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6544" y="3869449"/>
            <a:ext cx="1235729" cy="12357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Рисунок 10" descr="Рисунок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67153" y="6310660"/>
            <a:ext cx="1149376" cy="1149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Прямоугольник 1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47" name="Blockstack For Beginners"/>
          <p:cNvSpPr txBox="1"/>
          <p:nvPr/>
        </p:nvSpPr>
        <p:spPr>
          <a:xfrm>
            <a:off x="2069220" y="-212351"/>
            <a:ext cx="10540084" cy="301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5" tIns="67735" rIns="67735" bIns="67735" anchor="ctr">
            <a:normAutofit fontScale="100000" lnSpcReduction="0"/>
          </a:bodyPr>
          <a:lstStyle/>
          <a:p>
            <a:pPr algn="r">
              <a:defRPr spc="800" sz="56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BLOCKSTACK </a:t>
            </a:r>
            <a:endParaRPr spc="1142" sz="8000"/>
          </a:p>
          <a:p>
            <a:pPr algn="r">
              <a:defRPr spc="800" sz="56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TOKEN: STACKS</a:t>
            </a:r>
          </a:p>
        </p:txBody>
      </p:sp>
      <p:pic>
        <p:nvPicPr>
          <p:cNvPr id="248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084" y="807065"/>
            <a:ext cx="2582598" cy="332474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Прямоугольник 9"/>
          <p:cNvSpPr txBox="1"/>
          <p:nvPr/>
        </p:nvSpPr>
        <p:spPr>
          <a:xfrm>
            <a:off x="7724482" y="4009442"/>
            <a:ext cx="4884822" cy="212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Blockstack recently raised </a:t>
            </a:r>
            <a:r>
              <a:rPr>
                <a:solidFill>
                  <a:srgbClr val="DC195E"/>
                </a:solidFill>
              </a:rPr>
              <a:t>~50 million USD in a token sale</a:t>
            </a:r>
            <a:r>
              <a:t>, with the potential for another 50 million</a:t>
            </a:r>
          </a:p>
        </p:txBody>
      </p:sp>
      <p:sp>
        <p:nvSpPr>
          <p:cNvPr id="250" name="Прямоугольник 2"/>
          <p:cNvSpPr txBox="1"/>
          <p:nvPr/>
        </p:nvSpPr>
        <p:spPr>
          <a:xfrm>
            <a:off x="7724482" y="6818951"/>
            <a:ext cx="4042613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What is the utility beyond </a:t>
            </a:r>
            <a:r>
              <a:rPr>
                <a:solidFill>
                  <a:srgbClr val="DC195E"/>
                </a:solidFill>
              </a:rPr>
              <a:t>fund raising?</a:t>
            </a:r>
          </a:p>
        </p:txBody>
      </p:sp>
      <p:sp>
        <p:nvSpPr>
          <p:cNvPr id="251" name="Прямоугольник 10"/>
          <p:cNvSpPr txBox="1"/>
          <p:nvPr/>
        </p:nvSpPr>
        <p:spPr>
          <a:xfrm>
            <a:off x="742442" y="4168423"/>
            <a:ext cx="4537876" cy="364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pc="300" sz="4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THIS IS ITS OWN WHITE </a:t>
            </a:r>
            <a:r>
              <a:rPr>
                <a:solidFill>
                  <a:srgbClr val="F2F2F2"/>
                </a:solidFill>
              </a:rPr>
              <a:t>PAPER… </a:t>
            </a:r>
            <a:r>
              <a:rPr>
                <a:solidFill>
                  <a:srgbClr val="DC195E"/>
                </a:solidFill>
              </a:rPr>
              <a:t>BUT HERE ARE THE HIGHLIGHTS!</a:t>
            </a:r>
          </a:p>
        </p:txBody>
      </p:sp>
      <p:pic>
        <p:nvPicPr>
          <p:cNvPr id="252" name="Рисунок 1" descr="Рисунок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54765" y="4478520"/>
            <a:ext cx="1248512" cy="12485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Рисунок 4" descr="Рисунок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24707" y="6737684"/>
            <a:ext cx="978570" cy="978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Прямоугольник 1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56" name="Blockstack For Beginners"/>
          <p:cNvSpPr txBox="1"/>
          <p:nvPr/>
        </p:nvSpPr>
        <p:spPr>
          <a:xfrm>
            <a:off x="8298791" y="49610"/>
            <a:ext cx="5082064" cy="180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5" tIns="67735" rIns="67735" bIns="67735" anchor="ctr">
            <a:normAutofit fontScale="100000" lnSpcReduction="0"/>
          </a:bodyPr>
          <a:lstStyle>
            <a:lvl1pPr>
              <a:defRPr spc="800" sz="5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STACKS</a:t>
            </a:r>
          </a:p>
        </p:txBody>
      </p:sp>
      <p:pic>
        <p:nvPicPr>
          <p:cNvPr id="257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084" y="807065"/>
            <a:ext cx="2582598" cy="332474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Прямоугольник 8"/>
          <p:cNvSpPr txBox="1"/>
          <p:nvPr/>
        </p:nvSpPr>
        <p:spPr>
          <a:xfrm>
            <a:off x="1499230" y="2599218"/>
            <a:ext cx="11264908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44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STAKEHOLDER </a:t>
            </a:r>
            <a:r>
              <a:rPr>
                <a:solidFill>
                  <a:srgbClr val="DC195E"/>
                </a:solidFill>
              </a:rPr>
              <a:t>(STACKHOLDER?) </a:t>
            </a:r>
            <a:r>
              <a:t>VOTING</a:t>
            </a:r>
          </a:p>
        </p:txBody>
      </p:sp>
      <p:sp>
        <p:nvSpPr>
          <p:cNvPr id="259" name="Прямоугольник 27"/>
          <p:cNvSpPr txBox="1"/>
          <p:nvPr/>
        </p:nvSpPr>
        <p:spPr>
          <a:xfrm>
            <a:off x="1499231" y="3864247"/>
            <a:ext cx="10984812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pc="300" sz="44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INCENTIVE FOR DEVELOPERS TO BUILD</a:t>
            </a:r>
          </a:p>
        </p:txBody>
      </p:sp>
      <p:sp>
        <p:nvSpPr>
          <p:cNvPr id="260" name="Прямоугольник 28"/>
          <p:cNvSpPr txBox="1"/>
          <p:nvPr/>
        </p:nvSpPr>
        <p:spPr>
          <a:xfrm>
            <a:off x="1616141" y="5129276"/>
            <a:ext cx="9187551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Eliminates reliance on Bitcoin, which may be going a </a:t>
            </a:r>
            <a:r>
              <a:rPr>
                <a:solidFill>
                  <a:srgbClr val="DC195E"/>
                </a:solidFill>
              </a:rPr>
              <a:t>digital gold route (scaling unclear)</a:t>
            </a:r>
            <a:r>
              <a:t>; allows Blockstack to migrate blockchains if necessary</a:t>
            </a:r>
          </a:p>
        </p:txBody>
      </p:sp>
      <p:sp>
        <p:nvSpPr>
          <p:cNvPr id="261" name="Stacks enable light clients"/>
          <p:cNvSpPr txBox="1"/>
          <p:nvPr/>
        </p:nvSpPr>
        <p:spPr>
          <a:xfrm>
            <a:off x="1499230" y="5973688"/>
            <a:ext cx="10872611" cy="1221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5" tIns="67735" rIns="67735" bIns="67735" anchor="b">
            <a:normAutofit fontScale="100000" lnSpcReduction="0"/>
          </a:bodyPr>
          <a:lstStyle/>
          <a:p>
            <a:pPr algn="l" defTabSz="385572">
              <a:defRPr spc="300" sz="44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STACKS </a:t>
            </a:r>
            <a:r>
              <a:rPr>
                <a:solidFill>
                  <a:srgbClr val="DC195E"/>
                </a:solidFill>
              </a:rPr>
              <a:t>ENABLE LIGHT </a:t>
            </a:r>
            <a:r>
              <a:t>CLIENTS</a:t>
            </a:r>
          </a:p>
        </p:txBody>
      </p:sp>
      <p:sp>
        <p:nvSpPr>
          <p:cNvPr id="262" name="Namespace operations"/>
          <p:cNvSpPr txBox="1"/>
          <p:nvPr/>
        </p:nvSpPr>
        <p:spPr>
          <a:xfrm>
            <a:off x="1499230" y="7166261"/>
            <a:ext cx="10872611" cy="12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5" tIns="67735" rIns="67735" bIns="67735" anchor="b">
            <a:normAutofit fontScale="100000" lnSpcReduction="0"/>
          </a:bodyPr>
          <a:lstStyle/>
          <a:p>
            <a:pPr algn="l" defTabSz="385572">
              <a:defRPr spc="300" sz="44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NAMESPACE </a:t>
            </a:r>
            <a:r>
              <a:rPr>
                <a:solidFill>
                  <a:srgbClr val="DC195E"/>
                </a:solidFill>
              </a:rPr>
              <a:t>OPERATIONS</a:t>
            </a:r>
          </a:p>
        </p:txBody>
      </p:sp>
      <p:pic>
        <p:nvPicPr>
          <p:cNvPr id="263" name="Рисунок 31" descr="Рисунок 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4733" y="2847775"/>
            <a:ext cx="336887" cy="336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Рисунок 32" descr="Рисунок 3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4733" y="4016216"/>
            <a:ext cx="336887" cy="336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Рисунок 33" descr="Рисунок 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4733" y="6609806"/>
            <a:ext cx="336887" cy="336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Рисунок 34" descr="Рисунок 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4733" y="7779976"/>
            <a:ext cx="336887" cy="336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Рисунок 35" descr="Рисунок 3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3744" y="5358963"/>
            <a:ext cx="698866" cy="6988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Прямоугольник 1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70" name="Blockstack For Beginners"/>
          <p:cNvSpPr txBox="1"/>
          <p:nvPr/>
        </p:nvSpPr>
        <p:spPr>
          <a:xfrm>
            <a:off x="5050264" y="-536349"/>
            <a:ext cx="8503065" cy="301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5" tIns="67735" rIns="67735" bIns="67735" anchor="ctr">
            <a:normAutofit fontScale="100000" lnSpcReduction="0"/>
          </a:bodyPr>
          <a:lstStyle/>
          <a:p>
            <a:pPr>
              <a:defRPr spc="800" sz="56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MINING </a:t>
            </a:r>
            <a:r>
              <a:rPr>
                <a:solidFill>
                  <a:srgbClr val="F0F0F0"/>
                </a:solidFill>
              </a:rPr>
              <a:t>STACKS</a:t>
            </a:r>
          </a:p>
        </p:txBody>
      </p:sp>
      <p:pic>
        <p:nvPicPr>
          <p:cNvPr id="271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084" y="807065"/>
            <a:ext cx="2582598" cy="332474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Прямоугольник 8"/>
          <p:cNvSpPr txBox="1"/>
          <p:nvPr/>
        </p:nvSpPr>
        <p:spPr>
          <a:xfrm>
            <a:off x="1564103" y="4153906"/>
            <a:ext cx="5486403" cy="249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54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NEW STACKS RELEASED IN </a:t>
            </a:r>
            <a:r>
              <a:rPr>
                <a:solidFill>
                  <a:srgbClr val="DC195E"/>
                </a:solidFill>
              </a:rPr>
              <a:t>THREE WAYS:</a:t>
            </a:r>
          </a:p>
        </p:txBody>
      </p:sp>
      <p:sp>
        <p:nvSpPr>
          <p:cNvPr id="273" name="Прямоугольник 10"/>
          <p:cNvSpPr txBox="1"/>
          <p:nvPr/>
        </p:nvSpPr>
        <p:spPr>
          <a:xfrm>
            <a:off x="8614609" y="3673804"/>
            <a:ext cx="3472047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>
              <a:defRPr spc="300" sz="36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Proof</a:t>
            </a:r>
            <a:r>
              <a:rPr>
                <a:solidFill>
                  <a:srgbClr val="F2F2F2"/>
                </a:solidFill>
              </a:rPr>
              <a:t> of Burn </a:t>
            </a:r>
          </a:p>
        </p:txBody>
      </p:sp>
      <p:sp>
        <p:nvSpPr>
          <p:cNvPr id="274" name="Прямоугольник 14"/>
          <p:cNvSpPr txBox="1"/>
          <p:nvPr/>
        </p:nvSpPr>
        <p:spPr>
          <a:xfrm>
            <a:off x="8614609" y="5202551"/>
            <a:ext cx="3344186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3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App </a:t>
            </a:r>
            <a:r>
              <a:rPr>
                <a:solidFill>
                  <a:srgbClr val="DC195E"/>
                </a:solidFill>
              </a:rPr>
              <a:t>Rewards</a:t>
            </a:r>
          </a:p>
        </p:txBody>
      </p:sp>
      <p:sp>
        <p:nvSpPr>
          <p:cNvPr id="275" name="Прямоугольник 15"/>
          <p:cNvSpPr txBox="1"/>
          <p:nvPr/>
        </p:nvSpPr>
        <p:spPr>
          <a:xfrm>
            <a:off x="8614609" y="6650676"/>
            <a:ext cx="32135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3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Web of </a:t>
            </a:r>
            <a:r>
              <a:rPr>
                <a:solidFill>
                  <a:srgbClr val="DC195E"/>
                </a:solidFill>
              </a:rPr>
              <a:t>Trust</a:t>
            </a:r>
          </a:p>
        </p:txBody>
      </p:sp>
      <p:pic>
        <p:nvPicPr>
          <p:cNvPr id="276" name="Рисунок 16" descr="Рисунок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63118" y="5080949"/>
            <a:ext cx="817783" cy="8177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Рисунок 24" descr="Рисунок 2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80302" y="3336718"/>
            <a:ext cx="983417" cy="9834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Рисунок 26" descr="Рисунок 2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80302" y="6450750"/>
            <a:ext cx="1090520" cy="1046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Прямоугольник 1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81" name="Blockstack For Beginners"/>
          <p:cNvSpPr txBox="1"/>
          <p:nvPr/>
        </p:nvSpPr>
        <p:spPr>
          <a:xfrm>
            <a:off x="5050264" y="-536349"/>
            <a:ext cx="8503065" cy="301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5" tIns="67735" rIns="67735" bIns="67735" anchor="ctr">
            <a:normAutofit fontScale="100000" lnSpcReduction="0"/>
          </a:bodyPr>
          <a:lstStyle/>
          <a:p>
            <a:pPr>
              <a:defRPr spc="800" sz="56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PROOF </a:t>
            </a:r>
            <a:r>
              <a:rPr>
                <a:solidFill>
                  <a:srgbClr val="F2F2F2"/>
                </a:solidFill>
              </a:rPr>
              <a:t>OF BURN</a:t>
            </a:r>
          </a:p>
        </p:txBody>
      </p:sp>
      <p:pic>
        <p:nvPicPr>
          <p:cNvPr id="282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084" y="807065"/>
            <a:ext cx="2582598" cy="332474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Прямоугольник 6"/>
          <p:cNvSpPr txBox="1"/>
          <p:nvPr/>
        </p:nvSpPr>
        <p:spPr>
          <a:xfrm>
            <a:off x="2451611" y="3290018"/>
            <a:ext cx="9050579" cy="155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44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LAYER-1</a:t>
            </a:r>
          </a:p>
          <a:p>
            <a:pPr algn="l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blockchain token (Bitcoin) is destroyed by sending it to a nonrecoverable address</a:t>
            </a:r>
          </a:p>
        </p:txBody>
      </p:sp>
      <p:sp>
        <p:nvSpPr>
          <p:cNvPr id="284" name="Прямоугольник 23"/>
          <p:cNvSpPr txBox="1"/>
          <p:nvPr/>
        </p:nvSpPr>
        <p:spPr>
          <a:xfrm>
            <a:off x="2451611" y="5343295"/>
            <a:ext cx="9845052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44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FUNCTIONALLY EQUIVALENT </a:t>
            </a:r>
            <a:endParaRPr b="1">
              <a:latin typeface="+mn-lt"/>
              <a:ea typeface="+mn-ea"/>
              <a:cs typeface="+mn-cs"/>
              <a:sym typeface="Helvetica Neue"/>
            </a:endParaRPr>
          </a:p>
          <a:p>
            <a:pPr algn="l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to proof of work</a:t>
            </a:r>
          </a:p>
        </p:txBody>
      </p:sp>
      <p:sp>
        <p:nvSpPr>
          <p:cNvPr id="285" name="Прямоугольник 8"/>
          <p:cNvSpPr txBox="1"/>
          <p:nvPr/>
        </p:nvSpPr>
        <p:spPr>
          <a:xfrm>
            <a:off x="2451611" y="6965687"/>
            <a:ext cx="10553190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44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LONGEST BLOCKCHAIN==</a:t>
            </a:r>
          </a:p>
          <a:p>
            <a:pPr algn="l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one with the most proof of burn</a:t>
            </a:r>
          </a:p>
        </p:txBody>
      </p:sp>
      <p:pic>
        <p:nvPicPr>
          <p:cNvPr id="286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4934" y="3662903"/>
            <a:ext cx="1008450" cy="10084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Рисунок 4" descr="Рисунок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4632" y="5419361"/>
            <a:ext cx="1149052" cy="1149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Рисунок 5" descr="Рисунок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37316" y="7104760"/>
            <a:ext cx="1076068" cy="10760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Прямоугольник 1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91" name="Blockstack For Beginners"/>
          <p:cNvSpPr txBox="1"/>
          <p:nvPr/>
        </p:nvSpPr>
        <p:spPr>
          <a:xfrm>
            <a:off x="5050264" y="-536349"/>
            <a:ext cx="8503065" cy="301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5" tIns="67735" rIns="67735" bIns="67735" anchor="ctr">
            <a:normAutofit fontScale="100000" lnSpcReduction="0"/>
          </a:bodyPr>
          <a:lstStyle/>
          <a:p>
            <a:pPr>
              <a:defRPr spc="800" sz="56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APP </a:t>
            </a:r>
            <a:r>
              <a:rPr>
                <a:solidFill>
                  <a:srgbClr val="F2F2F2"/>
                </a:solidFill>
              </a:rPr>
              <a:t>REWARDS</a:t>
            </a:r>
          </a:p>
        </p:txBody>
      </p:sp>
      <p:pic>
        <p:nvPicPr>
          <p:cNvPr id="292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084" y="807065"/>
            <a:ext cx="2582598" cy="332474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Прямоугольник 4"/>
          <p:cNvSpPr txBox="1"/>
          <p:nvPr/>
        </p:nvSpPr>
        <p:spPr>
          <a:xfrm>
            <a:off x="1405442" y="3019300"/>
            <a:ext cx="11599358" cy="139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b="1" spc="800" sz="40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First 4 years of Blockstack: </a:t>
            </a:r>
          </a:p>
          <a:p>
            <a:pPr algn="l">
              <a:defRPr spc="800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“BOOTSTRAPPING PERIOD”</a:t>
            </a:r>
          </a:p>
        </p:txBody>
      </p:sp>
      <p:sp>
        <p:nvSpPr>
          <p:cNvPr id="294" name="Прямоугольник 6"/>
          <p:cNvSpPr txBox="1"/>
          <p:nvPr/>
        </p:nvSpPr>
        <p:spPr>
          <a:xfrm>
            <a:off x="2948700" y="5059865"/>
            <a:ext cx="8625679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During this time, </a:t>
            </a:r>
            <a:r>
              <a:rPr>
                <a:solidFill>
                  <a:srgbClr val="DC195E"/>
                </a:solidFill>
              </a:rPr>
              <a:t>elected App Reviewers will apportion Stack </a:t>
            </a:r>
            <a:r>
              <a:t>rewards to apps they deem worthy</a:t>
            </a:r>
          </a:p>
        </p:txBody>
      </p:sp>
      <p:sp>
        <p:nvSpPr>
          <p:cNvPr id="295" name="Прямоугольник 23"/>
          <p:cNvSpPr txBox="1"/>
          <p:nvPr/>
        </p:nvSpPr>
        <p:spPr>
          <a:xfrm>
            <a:off x="2948699" y="6714235"/>
            <a:ext cx="818348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App reviewers voted on </a:t>
            </a:r>
            <a:r>
              <a:rPr>
                <a:solidFill>
                  <a:srgbClr val="DC195E"/>
                </a:solidFill>
              </a:rPr>
              <a:t>by Genesis Block members and Stack holders </a:t>
            </a:r>
            <a:r>
              <a:t>(so OGs don’t have power forever)</a:t>
            </a:r>
          </a:p>
        </p:txBody>
      </p:sp>
      <p:pic>
        <p:nvPicPr>
          <p:cNvPr id="296" name="Рисунок 8" descr="Рисунок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0784" y="5279942"/>
            <a:ext cx="944844" cy="9448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Рисунок 1" descr="Рисунок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23894" y="6832206"/>
            <a:ext cx="1149052" cy="11490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Прямоугольник 21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sp>
          <p:nvSpPr>
            <p:cNvPr id="119" name="Rectangle"/>
            <p:cNvSpPr/>
            <p:nvPr/>
          </p:nvSpPr>
          <p:spPr>
            <a:xfrm>
              <a:off x="0" y="0"/>
              <a:ext cx="13004800" cy="9753600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" name="з"/>
            <p:cNvSpPr txBox="1"/>
            <p:nvPr/>
          </p:nvSpPr>
          <p:spPr>
            <a:xfrm>
              <a:off x="0" y="4651350"/>
              <a:ext cx="13004800" cy="450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з</a:t>
              </a:r>
            </a:p>
          </p:txBody>
        </p:sp>
      </p:grpSp>
      <p:sp>
        <p:nvSpPr>
          <p:cNvPr id="122" name="Прямоугольник 2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23" name="Blockstack For Beginners"/>
          <p:cNvSpPr txBox="1"/>
          <p:nvPr/>
        </p:nvSpPr>
        <p:spPr>
          <a:xfrm>
            <a:off x="1353764" y="2079673"/>
            <a:ext cx="10297271" cy="2095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5" tIns="67735" rIns="67735" bIns="67735" anchor="ctr">
            <a:normAutofit fontScale="100000" lnSpcReduction="0"/>
          </a:bodyPr>
          <a:lstStyle/>
          <a:p>
            <a:pPr>
              <a:defRPr spc="799" sz="55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WHAT WILL EMERGE FROM </a:t>
            </a:r>
            <a:r>
              <a:rPr>
                <a:solidFill>
                  <a:srgbClr val="DC195E"/>
                </a:solidFill>
              </a:rPr>
              <a:t>THE CURRENT MANIA?</a:t>
            </a:r>
          </a:p>
        </p:txBody>
      </p:sp>
      <p:grpSp>
        <p:nvGrpSpPr>
          <p:cNvPr id="126" name="Группа 12"/>
          <p:cNvGrpSpPr/>
          <p:nvPr/>
        </p:nvGrpSpPr>
        <p:grpSpPr>
          <a:xfrm>
            <a:off x="1494403" y="6318163"/>
            <a:ext cx="3820553" cy="2008479"/>
            <a:chOff x="0" y="0"/>
            <a:chExt cx="3820552" cy="2008477"/>
          </a:xfrm>
        </p:grpSpPr>
        <p:pic>
          <p:nvPicPr>
            <p:cNvPr id="124" name="Рисунок 2" descr="Рисунок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55470" y="0"/>
              <a:ext cx="1109613" cy="1109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5" name="Прямоугольник 7"/>
            <p:cNvSpPr txBox="1"/>
            <p:nvPr/>
          </p:nvSpPr>
          <p:spPr>
            <a:xfrm>
              <a:off x="0" y="1383637"/>
              <a:ext cx="3820553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pc="800" sz="36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BITCOIN </a:t>
              </a:r>
              <a:r>
                <a:rPr sz="1800">
                  <a:solidFill>
                    <a:srgbClr val="DC195E"/>
                  </a:solidFill>
                </a:rPr>
                <a:t>(DUH)</a:t>
              </a:r>
            </a:p>
          </p:txBody>
        </p:sp>
      </p:grpSp>
      <p:grpSp>
        <p:nvGrpSpPr>
          <p:cNvPr id="129" name="Группа 10"/>
          <p:cNvGrpSpPr/>
          <p:nvPr/>
        </p:nvGrpSpPr>
        <p:grpSpPr>
          <a:xfrm>
            <a:off x="7832418" y="6596653"/>
            <a:ext cx="4018846" cy="1873774"/>
            <a:chOff x="0" y="0"/>
            <a:chExt cx="4018845" cy="1873773"/>
          </a:xfrm>
        </p:grpSpPr>
        <p:pic>
          <p:nvPicPr>
            <p:cNvPr id="127" name="Рисунок 13" descr="Рисунок 13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83546" b="0"/>
            <a:stretch>
              <a:fillRect/>
            </a:stretch>
          </p:blipFill>
          <p:spPr>
            <a:xfrm>
              <a:off x="1323993" y="0"/>
              <a:ext cx="1370858" cy="1072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8" name="Bitcoin (duh)…"/>
            <p:cNvSpPr txBox="1"/>
            <p:nvPr/>
          </p:nvSpPr>
          <p:spPr>
            <a:xfrm>
              <a:off x="0" y="1204903"/>
              <a:ext cx="4018846" cy="6688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7735" tIns="67735" rIns="67735" bIns="67735" numCol="1" anchor="ctr">
              <a:spAutoFit/>
            </a:bodyPr>
            <a:lstStyle>
              <a:lvl1pPr algn="l">
                <a:spcBef>
                  <a:spcPts val="4200"/>
                </a:spcBef>
                <a:defRPr spc="800" sz="36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BLOCKSTACK!</a:t>
              </a:r>
            </a:p>
          </p:txBody>
        </p:sp>
      </p:grpSp>
      <p:pic>
        <p:nvPicPr>
          <p:cNvPr id="130" name="Рисунок 17" descr="Рисунок 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2084" y="807065"/>
            <a:ext cx="2582598" cy="33247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Прямая соединительная линия 16"/>
          <p:cNvSpPr/>
          <p:nvPr/>
        </p:nvSpPr>
        <p:spPr>
          <a:xfrm flipV="1">
            <a:off x="4188417" y="4817444"/>
            <a:ext cx="894945" cy="923172"/>
          </a:xfrm>
          <a:prstGeom prst="line">
            <a:avLst/>
          </a:prstGeom>
          <a:ln w="28575">
            <a:solidFill>
              <a:srgbClr val="F0F0F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" name="Прямая соединительная линия 20"/>
          <p:cNvSpPr/>
          <p:nvPr/>
        </p:nvSpPr>
        <p:spPr>
          <a:xfrm>
            <a:off x="8149136" y="4817445"/>
            <a:ext cx="894946" cy="923172"/>
          </a:xfrm>
          <a:prstGeom prst="line">
            <a:avLst/>
          </a:prstGeom>
          <a:ln w="28575">
            <a:solidFill>
              <a:srgbClr val="F0F0F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Прямоугольник 1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300" name="Blockstack For Beginners"/>
          <p:cNvSpPr txBox="1"/>
          <p:nvPr/>
        </p:nvSpPr>
        <p:spPr>
          <a:xfrm>
            <a:off x="5050264" y="-536349"/>
            <a:ext cx="8503065" cy="301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5" tIns="67735" rIns="67735" bIns="67735" anchor="ctr">
            <a:normAutofit fontScale="100000" lnSpcReduction="0"/>
          </a:bodyPr>
          <a:lstStyle/>
          <a:p>
            <a:pPr>
              <a:defRPr spc="800" sz="56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WEB</a:t>
            </a:r>
            <a:r>
              <a:rPr>
                <a:solidFill>
                  <a:srgbClr val="FFFFFF"/>
                </a:solidFill>
              </a:rPr>
              <a:t> OF TRUST</a:t>
            </a:r>
          </a:p>
        </p:txBody>
      </p:sp>
      <p:pic>
        <p:nvPicPr>
          <p:cNvPr id="301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084" y="807065"/>
            <a:ext cx="2582598" cy="332474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Прямоугольник 4"/>
          <p:cNvSpPr txBox="1"/>
          <p:nvPr/>
        </p:nvSpPr>
        <p:spPr>
          <a:xfrm>
            <a:off x="988235" y="2938190"/>
            <a:ext cx="5412271" cy="481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pc="800" sz="8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NOT </a:t>
            </a:r>
            <a:r>
              <a:rPr>
                <a:solidFill>
                  <a:srgbClr val="DC195E"/>
                </a:solidFill>
              </a:rPr>
              <a:t>SUPER DETAILED </a:t>
            </a:r>
            <a:r>
              <a:t>YET</a:t>
            </a:r>
          </a:p>
        </p:txBody>
      </p:sp>
      <p:sp>
        <p:nvSpPr>
          <p:cNvPr id="303" name="Прямоугольник 6"/>
          <p:cNvSpPr txBox="1"/>
          <p:nvPr/>
        </p:nvSpPr>
        <p:spPr>
          <a:xfrm>
            <a:off x="6964194" y="3184411"/>
            <a:ext cx="4079428" cy="435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3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Basically, want to prevent Sybil attacks, onboard </a:t>
            </a:r>
            <a:r>
              <a:rPr>
                <a:solidFill>
                  <a:srgbClr val="DC195E"/>
                </a:solidFill>
              </a:rPr>
              <a:t>real humans without doing KYC </a:t>
            </a:r>
            <a:r>
              <a:t>(which they did for token sale)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Прямоугольник 1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306" name="Blockstack For Beginners"/>
          <p:cNvSpPr txBox="1"/>
          <p:nvPr/>
        </p:nvSpPr>
        <p:spPr>
          <a:xfrm>
            <a:off x="4634093" y="-557855"/>
            <a:ext cx="8503065" cy="301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5" tIns="67735" rIns="67735" bIns="67735" anchor="ctr">
            <a:normAutofit fontScale="100000" lnSpcReduction="0"/>
          </a:bodyPr>
          <a:lstStyle/>
          <a:p>
            <a:pPr>
              <a:defRPr spc="800"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MINING </a:t>
            </a:r>
            <a:r>
              <a:rPr>
                <a:solidFill>
                  <a:srgbClr val="DC195E"/>
                </a:solidFill>
              </a:rPr>
              <a:t>OVER TIME</a:t>
            </a:r>
          </a:p>
        </p:txBody>
      </p:sp>
      <p:pic>
        <p:nvPicPr>
          <p:cNvPr id="307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rcRect l="0" t="19573" r="0" b="23684"/>
          <a:stretch>
            <a:fillRect/>
          </a:stretch>
        </p:blipFill>
        <p:spPr>
          <a:xfrm>
            <a:off x="125683" y="1907091"/>
            <a:ext cx="12475372" cy="70789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Рисунок 3" descr="Рисунок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2084" y="807065"/>
            <a:ext cx="2582598" cy="332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Screen Shot 2017-12-13 at 1.05.35 PM.png" descr="Screen Shot 2017-12-13 at 1.05.35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65115" y="2452617"/>
            <a:ext cx="7074570" cy="5388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Прямоугольник 13"/>
          <p:cNvSpPr/>
          <p:nvPr/>
        </p:nvSpPr>
        <p:spPr>
          <a:xfrm>
            <a:off x="0" y="13293"/>
            <a:ext cx="13004800" cy="9753601"/>
          </a:xfrm>
          <a:prstGeom prst="rect">
            <a:avLst/>
          </a:prstGeom>
          <a:solidFill>
            <a:srgbClr val="270F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312" name="Blockstack For Beginners"/>
          <p:cNvSpPr txBox="1"/>
          <p:nvPr/>
        </p:nvSpPr>
        <p:spPr>
          <a:xfrm>
            <a:off x="1770141" y="277856"/>
            <a:ext cx="10689813" cy="301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5" tIns="67735" rIns="67735" bIns="67735" anchor="ctr">
            <a:normAutofit fontScale="100000" lnSpcReduction="0"/>
          </a:bodyPr>
          <a:lstStyle/>
          <a:p>
            <a:pPr algn="r">
              <a:defRPr spc="800" sz="40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FINAL THOUGHTS: </a:t>
            </a:r>
            <a:r>
              <a:rPr sz="5600">
                <a:solidFill>
                  <a:srgbClr val="F2F2F2"/>
                </a:solidFill>
              </a:rPr>
              <a:t>BLOCKSTACK’S </a:t>
            </a:r>
            <a:endParaRPr spc="1600" sz="8000"/>
          </a:p>
          <a:p>
            <a:pPr algn="r">
              <a:defRPr spc="800" sz="5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APPROACH TO GROWTH</a:t>
            </a:r>
          </a:p>
        </p:txBody>
      </p:sp>
      <p:pic>
        <p:nvPicPr>
          <p:cNvPr id="313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084" y="807065"/>
            <a:ext cx="2582598" cy="332474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Прямоугольник 1"/>
          <p:cNvSpPr txBox="1"/>
          <p:nvPr/>
        </p:nvSpPr>
        <p:spPr>
          <a:xfrm>
            <a:off x="2588289" y="3826366"/>
            <a:ext cx="101896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Mining meant to incentive adoption and growth; </a:t>
            </a:r>
            <a:r>
              <a:rPr>
                <a:solidFill>
                  <a:srgbClr val="DC195E"/>
                </a:solidFill>
              </a:rPr>
              <a:t>25 million dollar VC fund </a:t>
            </a:r>
            <a:r>
              <a:t>for Blockstack projects as well</a:t>
            </a:r>
          </a:p>
        </p:txBody>
      </p:sp>
      <p:sp>
        <p:nvSpPr>
          <p:cNvPr id="315" name="Прямоугольник 2"/>
          <p:cNvSpPr txBox="1"/>
          <p:nvPr/>
        </p:nvSpPr>
        <p:spPr>
          <a:xfrm>
            <a:off x="2588288" y="5136276"/>
            <a:ext cx="9761292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Interesting to </a:t>
            </a:r>
            <a:r>
              <a:rPr>
                <a:solidFill>
                  <a:srgbClr val="DC195E"/>
                </a:solidFill>
              </a:rPr>
              <a:t>contrast Blockstack vs. Ethereum </a:t>
            </a:r>
            <a:r>
              <a:t>growth strategies; ICOs vs. VC and SAFT</a:t>
            </a:r>
          </a:p>
        </p:txBody>
      </p:sp>
      <p:sp>
        <p:nvSpPr>
          <p:cNvPr id="316" name="Прямоугольник 8"/>
          <p:cNvSpPr txBox="1"/>
          <p:nvPr/>
        </p:nvSpPr>
        <p:spPr>
          <a:xfrm>
            <a:off x="2588289" y="6430410"/>
            <a:ext cx="10189666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Blockstack Public </a:t>
            </a:r>
            <a:r>
              <a:rPr>
                <a:solidFill>
                  <a:srgbClr val="DC195E"/>
                </a:solidFill>
              </a:rPr>
              <a:t>Benefit Corporation </a:t>
            </a:r>
            <a:r>
              <a:t>will drive adoption of the platform</a:t>
            </a:r>
          </a:p>
        </p:txBody>
      </p:sp>
      <p:sp>
        <p:nvSpPr>
          <p:cNvPr id="317" name="Прямоугольник 9"/>
          <p:cNvSpPr txBox="1"/>
          <p:nvPr/>
        </p:nvSpPr>
        <p:spPr>
          <a:xfrm>
            <a:off x="2588289" y="7724546"/>
            <a:ext cx="10189666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Get involved: Bounties, Pull Requests, and the </a:t>
            </a:r>
            <a:r>
              <a:rPr>
                <a:solidFill>
                  <a:srgbClr val="DC195E"/>
                </a:solidFill>
              </a:rPr>
              <a:t>Blockstack Lisboa Meetup! :)</a:t>
            </a:r>
          </a:p>
        </p:txBody>
      </p:sp>
      <p:pic>
        <p:nvPicPr>
          <p:cNvPr id="318" name="Рисунок 10" descr="Рисунок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5757" y="7724547"/>
            <a:ext cx="745687" cy="7456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Рисунок 11" descr="Рисунок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93591" y="6441180"/>
            <a:ext cx="764475" cy="764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Рисунок 12" descr="Рисунок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45012" y="5215382"/>
            <a:ext cx="897062" cy="897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Рисунок 14" descr="Рисунок 1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93591" y="4041812"/>
            <a:ext cx="748483" cy="7484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Прямоугольник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324" name="fin."/>
          <p:cNvSpPr txBox="1"/>
          <p:nvPr>
            <p:ph type="title" idx="4294967295"/>
          </p:nvPr>
        </p:nvSpPr>
        <p:spPr>
          <a:xfrm>
            <a:off x="-474347" y="4266155"/>
            <a:ext cx="13953494" cy="1221289"/>
          </a:xfrm>
          <a:prstGeom prst="rect">
            <a:avLst/>
          </a:prstGeom>
        </p:spPr>
        <p:txBody>
          <a:bodyPr/>
          <a:lstStyle/>
          <a:p>
            <a:pPr defTabSz="366293">
              <a:defRPr spc="760" sz="7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FIN</a:t>
            </a:r>
            <a:r>
              <a:rPr>
                <a:solidFill>
                  <a:srgbClr val="DC195E"/>
                </a:solidFill>
              </a:rPr>
              <a:t>.</a:t>
            </a:r>
          </a:p>
        </p:txBody>
      </p:sp>
      <p:pic>
        <p:nvPicPr>
          <p:cNvPr id="325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084" y="807065"/>
            <a:ext cx="2582598" cy="332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Прямоугольник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135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084" y="807065"/>
            <a:ext cx="2582598" cy="332474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Прямоугольник 1"/>
          <p:cNvSpPr txBox="1"/>
          <p:nvPr/>
        </p:nvSpPr>
        <p:spPr>
          <a:xfrm>
            <a:off x="8025300" y="2291540"/>
            <a:ext cx="2490300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Founded as “Onename” </a:t>
            </a:r>
            <a:r>
              <a:rPr>
                <a:solidFill>
                  <a:srgbClr val="DC195E"/>
                </a:solidFill>
              </a:rPr>
              <a:t>in 2014</a:t>
            </a:r>
          </a:p>
        </p:txBody>
      </p:sp>
      <p:sp>
        <p:nvSpPr>
          <p:cNvPr id="137" name="Прямоугольник 4"/>
          <p:cNvSpPr txBox="1"/>
          <p:nvPr/>
        </p:nvSpPr>
        <p:spPr>
          <a:xfrm>
            <a:off x="7988203" y="4176703"/>
            <a:ext cx="3316607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An identity system based </a:t>
            </a:r>
            <a:r>
              <a:rPr>
                <a:solidFill>
                  <a:srgbClr val="DC195E"/>
                </a:solidFill>
              </a:rPr>
              <a:t>on Namecoin</a:t>
            </a:r>
          </a:p>
        </p:txBody>
      </p:sp>
      <p:sp>
        <p:nvSpPr>
          <p:cNvPr id="138" name="Прямоугольник 6"/>
          <p:cNvSpPr txBox="1"/>
          <p:nvPr/>
        </p:nvSpPr>
        <p:spPr>
          <a:xfrm>
            <a:off x="8025300" y="7202957"/>
            <a:ext cx="4583795" cy="171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Because blockstack’s fundamental innovation </a:t>
            </a:r>
            <a:r>
              <a:rPr>
                <a:solidFill>
                  <a:srgbClr val="DC195E"/>
                </a:solidFill>
              </a:rPr>
              <a:t>is in naming</a:t>
            </a:r>
          </a:p>
        </p:txBody>
      </p:sp>
      <p:sp>
        <p:nvSpPr>
          <p:cNvPr id="139" name="Прямоугольник 12"/>
          <p:cNvSpPr txBox="1"/>
          <p:nvPr/>
        </p:nvSpPr>
        <p:spPr>
          <a:xfrm>
            <a:off x="8039858" y="6125738"/>
            <a:ext cx="4569237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pc="300" sz="3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WHY DOES THIS MATTER? </a:t>
            </a:r>
          </a:p>
        </p:txBody>
      </p:sp>
      <p:pic>
        <p:nvPicPr>
          <p:cNvPr id="140" name="Рисунок 15" descr="Рисунок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9261" y="4122968"/>
            <a:ext cx="959378" cy="9593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Рисунок 16" descr="Рисунок 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11139" y="2484180"/>
            <a:ext cx="935621" cy="935622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Blockstack For Beginners"/>
          <p:cNvSpPr txBox="1"/>
          <p:nvPr/>
        </p:nvSpPr>
        <p:spPr>
          <a:xfrm>
            <a:off x="271280" y="3359549"/>
            <a:ext cx="5389198" cy="3019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5" tIns="67735" rIns="67735" bIns="67735" anchor="ctr">
            <a:normAutofit fontScale="100000" lnSpcReduction="0"/>
          </a:bodyPr>
          <a:lstStyle/>
          <a:p>
            <a:pPr algn="r">
              <a:defRPr spc="800" sz="56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HISTORY OF </a:t>
            </a:r>
            <a:r>
              <a:rPr>
                <a:solidFill>
                  <a:srgbClr val="FFFFFF"/>
                </a:solidFill>
              </a:rPr>
              <a:t>BLOCKSTACK</a:t>
            </a:r>
          </a:p>
        </p:txBody>
      </p:sp>
      <p:pic>
        <p:nvPicPr>
          <p:cNvPr id="143" name="Рисунок 18" descr="Рисунок 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77961" y="6125738"/>
            <a:ext cx="1001977" cy="10019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Прямоугольник 1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46" name="Blockstack For Beginners"/>
          <p:cNvSpPr txBox="1"/>
          <p:nvPr/>
        </p:nvSpPr>
        <p:spPr>
          <a:xfrm>
            <a:off x="3953209" y="-112191"/>
            <a:ext cx="8503064" cy="301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5" tIns="67735" rIns="67735" bIns="67735" anchor="ctr">
            <a:normAutofit fontScale="100000" lnSpcReduction="0"/>
          </a:bodyPr>
          <a:lstStyle/>
          <a:p>
            <a:pPr algn="r">
              <a:defRPr spc="800"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ZOOKO’S TRIANGLE: </a:t>
            </a:r>
            <a:r>
              <a:rPr>
                <a:solidFill>
                  <a:srgbClr val="DC195E"/>
                </a:solidFill>
              </a:rPr>
              <a:t>PICK TWO!</a:t>
            </a:r>
          </a:p>
        </p:txBody>
      </p:sp>
      <p:pic>
        <p:nvPicPr>
          <p:cNvPr id="147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084" y="807065"/>
            <a:ext cx="2582598" cy="33247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5" name="Группа 24"/>
          <p:cNvGrpSpPr/>
          <p:nvPr/>
        </p:nvGrpSpPr>
        <p:grpSpPr>
          <a:xfrm>
            <a:off x="822084" y="3019300"/>
            <a:ext cx="12038855" cy="5353708"/>
            <a:chOff x="0" y="0"/>
            <a:chExt cx="12038853" cy="5353706"/>
          </a:xfrm>
        </p:grpSpPr>
        <p:sp>
          <p:nvSpPr>
            <p:cNvPr id="148" name="Равнобедренный треугольник 9"/>
            <p:cNvSpPr/>
            <p:nvPr/>
          </p:nvSpPr>
          <p:spPr>
            <a:xfrm>
              <a:off x="2675208" y="0"/>
              <a:ext cx="6210301" cy="5353707"/>
            </a:xfrm>
            <a:prstGeom prst="triangle">
              <a:avLst/>
            </a:prstGeom>
            <a:noFill/>
            <a:ln w="38100" cap="flat">
              <a:solidFill>
                <a:srgbClr val="F0F0F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" name="Прямоугольник 17"/>
            <p:cNvSpPr txBox="1"/>
            <p:nvPr/>
          </p:nvSpPr>
          <p:spPr>
            <a:xfrm>
              <a:off x="6412193" y="326928"/>
              <a:ext cx="3042791" cy="90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defRPr spc="300" sz="28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HUMAN-MEANINGFUL</a:t>
              </a:r>
            </a:p>
          </p:txBody>
        </p:sp>
        <p:sp>
          <p:nvSpPr>
            <p:cNvPr id="150" name="Прямая соединительная линия 18"/>
            <p:cNvSpPr/>
            <p:nvPr/>
          </p:nvSpPr>
          <p:spPr>
            <a:xfrm flipH="1" flipV="1">
              <a:off x="5919487" y="1371599"/>
              <a:ext cx="3076577" cy="1"/>
            </a:xfrm>
            <a:prstGeom prst="line">
              <a:avLst/>
            </a:prstGeom>
            <a:noFill/>
            <a:ln w="57150" cap="flat">
              <a:solidFill>
                <a:srgbClr val="DC195E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1" name="Прямоугольник 19"/>
            <p:cNvSpPr txBox="1"/>
            <p:nvPr/>
          </p:nvSpPr>
          <p:spPr>
            <a:xfrm>
              <a:off x="8996063" y="4352009"/>
              <a:ext cx="3042791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defRPr spc="300" sz="28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SECURE</a:t>
              </a:r>
            </a:p>
          </p:txBody>
        </p:sp>
        <p:sp>
          <p:nvSpPr>
            <p:cNvPr id="152" name="Прямая соединительная линия 20"/>
            <p:cNvSpPr/>
            <p:nvPr/>
          </p:nvSpPr>
          <p:spPr>
            <a:xfrm flipH="1" flipV="1">
              <a:off x="7677357" y="4919969"/>
              <a:ext cx="3076576" cy="1"/>
            </a:xfrm>
            <a:prstGeom prst="line">
              <a:avLst/>
            </a:prstGeom>
            <a:noFill/>
            <a:ln w="57150" cap="flat">
              <a:solidFill>
                <a:srgbClr val="DC195E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3" name="Прямоугольник 21"/>
            <p:cNvSpPr txBox="1"/>
            <p:nvPr/>
          </p:nvSpPr>
          <p:spPr>
            <a:xfrm>
              <a:off x="0" y="4352009"/>
              <a:ext cx="3282206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defRPr spc="300" sz="28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DECENTRALIZED</a:t>
              </a:r>
            </a:p>
          </p:txBody>
        </p:sp>
        <p:sp>
          <p:nvSpPr>
            <p:cNvPr id="154" name="Прямая соединительная линия 22"/>
            <p:cNvSpPr/>
            <p:nvPr/>
          </p:nvSpPr>
          <p:spPr>
            <a:xfrm>
              <a:off x="0" y="4990903"/>
              <a:ext cx="3890540" cy="1"/>
            </a:xfrm>
            <a:prstGeom prst="line">
              <a:avLst/>
            </a:prstGeom>
            <a:noFill/>
            <a:ln w="57150" cap="flat">
              <a:solidFill>
                <a:srgbClr val="DC195E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Прямоугольник 1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58" name="Blockstack For Beginners"/>
          <p:cNvSpPr txBox="1"/>
          <p:nvPr/>
        </p:nvSpPr>
        <p:spPr>
          <a:xfrm>
            <a:off x="3953209" y="-144496"/>
            <a:ext cx="8503064" cy="301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5" tIns="67735" rIns="67735" bIns="67735" anchor="ctr">
            <a:normAutofit fontScale="100000" lnSpcReduction="0"/>
          </a:bodyPr>
          <a:lstStyle/>
          <a:p>
            <a:pPr algn="r">
              <a:defRPr spc="800"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ZOOKO’S TRIANGLE: </a:t>
            </a:r>
            <a:r>
              <a:rPr>
                <a:solidFill>
                  <a:srgbClr val="DC195E"/>
                </a:solidFill>
              </a:rPr>
              <a:t>EXAMPLES</a:t>
            </a:r>
          </a:p>
        </p:txBody>
      </p:sp>
      <p:pic>
        <p:nvPicPr>
          <p:cNvPr id="159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084" y="807065"/>
            <a:ext cx="2582598" cy="332474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Прямоугольник 1"/>
          <p:cNvSpPr txBox="1"/>
          <p:nvPr/>
        </p:nvSpPr>
        <p:spPr>
          <a:xfrm>
            <a:off x="2087228" y="3342456"/>
            <a:ext cx="8732750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Twitter is human meaningful and secure (unique), but not decentralized</a:t>
            </a:r>
          </a:p>
        </p:txBody>
      </p:sp>
      <p:sp>
        <p:nvSpPr>
          <p:cNvPr id="161" name="Прямоугольник 2"/>
          <p:cNvSpPr txBox="1"/>
          <p:nvPr/>
        </p:nvSpPr>
        <p:spPr>
          <a:xfrm>
            <a:off x="2087228" y="5007057"/>
            <a:ext cx="9935907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Public/private (i.e. Bitcoin addresses) key pairs are </a:t>
            </a:r>
            <a:r>
              <a:rPr>
                <a:solidFill>
                  <a:srgbClr val="DC195E"/>
                </a:solidFill>
              </a:rPr>
              <a:t>decentralized and secure</a:t>
            </a:r>
            <a:r>
              <a:t>, but not human meaningful </a:t>
            </a:r>
          </a:p>
        </p:txBody>
      </p:sp>
      <p:sp>
        <p:nvSpPr>
          <p:cNvPr id="162" name="Прямоугольник 4"/>
          <p:cNvSpPr txBox="1"/>
          <p:nvPr/>
        </p:nvSpPr>
        <p:spPr>
          <a:xfrm>
            <a:off x="2087228" y="6671660"/>
            <a:ext cx="10369045" cy="171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Decentralized and human meaningful…no one does this. But conceptually, </a:t>
            </a:r>
            <a:r>
              <a:rPr>
                <a:solidFill>
                  <a:srgbClr val="DC195E"/>
                </a:solidFill>
              </a:rPr>
              <a:t>it’s easy to make an insecure (not unique) name</a:t>
            </a:r>
            <a:r>
              <a:t> if there is no central authority and no way of ensuring consensus</a:t>
            </a:r>
          </a:p>
        </p:txBody>
      </p:sp>
      <p:pic>
        <p:nvPicPr>
          <p:cNvPr id="163" name="Рисунок 10" descr="Рисунок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0956" y="3287612"/>
            <a:ext cx="929000" cy="929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Рисунок 11" descr="Рисунок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2018" y="4809756"/>
            <a:ext cx="917939" cy="917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Рисунок 23" descr="Рисунок 2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2084" y="6671660"/>
            <a:ext cx="1058296" cy="10582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1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68" name="Blockstack For Beginners"/>
          <p:cNvSpPr txBox="1"/>
          <p:nvPr/>
        </p:nvSpPr>
        <p:spPr>
          <a:xfrm>
            <a:off x="3953209" y="-144496"/>
            <a:ext cx="8503064" cy="301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5" tIns="67735" rIns="67735" bIns="67735" anchor="ctr">
            <a:normAutofit fontScale="100000" lnSpcReduction="0"/>
          </a:bodyPr>
          <a:lstStyle/>
          <a:p>
            <a:pPr algn="r">
              <a:defRPr spc="800"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BUSTING ZOOKO’S </a:t>
            </a:r>
            <a:r>
              <a:rPr>
                <a:solidFill>
                  <a:srgbClr val="DC195E"/>
                </a:solidFill>
              </a:rPr>
              <a:t>TRIANGLE</a:t>
            </a:r>
          </a:p>
        </p:txBody>
      </p:sp>
      <p:pic>
        <p:nvPicPr>
          <p:cNvPr id="169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084" y="807065"/>
            <a:ext cx="2582598" cy="332474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Прямоугольник 8"/>
          <p:cNvSpPr txBox="1"/>
          <p:nvPr/>
        </p:nvSpPr>
        <p:spPr>
          <a:xfrm>
            <a:off x="2493816" y="2648591"/>
            <a:ext cx="7915962" cy="1285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40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WITH BLOCKCHAINS WE CAN </a:t>
            </a:r>
            <a:r>
              <a:rPr>
                <a:solidFill>
                  <a:srgbClr val="DC195E"/>
                </a:solidFill>
              </a:rPr>
              <a:t>BREAK ZOOKO’S TRIANGLE</a:t>
            </a:r>
          </a:p>
        </p:txBody>
      </p:sp>
      <p:sp>
        <p:nvSpPr>
          <p:cNvPr id="171" name="Прямоугольник 9"/>
          <p:cNvSpPr txBox="1"/>
          <p:nvPr/>
        </p:nvSpPr>
        <p:spPr>
          <a:xfrm>
            <a:off x="2493817" y="4224692"/>
            <a:ext cx="9068274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blockchain provides </a:t>
            </a:r>
            <a:r>
              <a:rPr>
                <a:solidFill>
                  <a:srgbClr val="DC195E"/>
                </a:solidFill>
              </a:rPr>
              <a:t>a single source of truth </a:t>
            </a:r>
            <a:r>
              <a:t>where you register names and store the hash of their value</a:t>
            </a:r>
          </a:p>
        </p:txBody>
      </p:sp>
      <p:sp>
        <p:nvSpPr>
          <p:cNvPr id="172" name="Прямоугольник 11"/>
          <p:cNvSpPr txBox="1"/>
          <p:nvPr/>
        </p:nvSpPr>
        <p:spPr>
          <a:xfrm>
            <a:off x="2493816" y="5869801"/>
            <a:ext cx="9805790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Blockstack uses the Bitcoin blockchain to build a replacement for the Domain Name System</a:t>
            </a:r>
            <a:r>
              <a:rPr>
                <a:solidFill>
                  <a:srgbClr val="DC195E"/>
                </a:solidFill>
              </a:rPr>
              <a:t>: The Blockchain Name System (BNS)</a:t>
            </a:r>
          </a:p>
        </p:txBody>
      </p:sp>
      <p:sp>
        <p:nvSpPr>
          <p:cNvPr id="173" name="Прямоугольник 12"/>
          <p:cNvSpPr txBox="1"/>
          <p:nvPr/>
        </p:nvSpPr>
        <p:spPr>
          <a:xfrm>
            <a:off x="2493816" y="7760121"/>
            <a:ext cx="9805791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BNS replaces </a:t>
            </a:r>
            <a:r>
              <a:rPr>
                <a:solidFill>
                  <a:srgbClr val="DC195E"/>
                </a:solidFill>
              </a:rPr>
              <a:t>the DNS root servers </a:t>
            </a:r>
            <a:r>
              <a:t>(a trusted third party) with a blockchain based system</a:t>
            </a:r>
          </a:p>
        </p:txBody>
      </p:sp>
      <p:pic>
        <p:nvPicPr>
          <p:cNvPr id="174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1422" y="4369629"/>
            <a:ext cx="900204" cy="900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Рисунок 6" descr="Рисунок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6777" y="6063869"/>
            <a:ext cx="996860" cy="996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Рисунок 15" descr="Рисунок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1422" y="7846463"/>
            <a:ext cx="867765" cy="867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Прямоугольник 1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79" name="Blockstack For Beginners"/>
          <p:cNvSpPr txBox="1"/>
          <p:nvPr/>
        </p:nvSpPr>
        <p:spPr>
          <a:xfrm>
            <a:off x="-1568106" y="1359950"/>
            <a:ext cx="7308999" cy="2188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5" tIns="67735" rIns="67735" bIns="67735" anchor="ctr">
            <a:normAutofit fontScale="100000" lnSpcReduction="0"/>
          </a:bodyPr>
          <a:lstStyle/>
          <a:p>
            <a:pPr algn="r">
              <a:defRPr spc="300" sz="44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CHALLENGE: </a:t>
            </a:r>
            <a:endParaRPr spc="545" sz="8000"/>
          </a:p>
          <a:p>
            <a:pPr algn="r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UNDERSTANDING </a:t>
            </a:r>
          </a:p>
          <a:p>
            <a:pPr algn="r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THIS DIAGRAM</a:t>
            </a:r>
          </a:p>
        </p:txBody>
      </p:sp>
      <p:pic>
        <p:nvPicPr>
          <p:cNvPr id="180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rcRect l="0" t="19573" r="45846" b="23683"/>
          <a:stretch>
            <a:fillRect/>
          </a:stretch>
        </p:blipFill>
        <p:spPr>
          <a:xfrm>
            <a:off x="4037068" y="95575"/>
            <a:ext cx="8957038" cy="9385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Рисунок 3" descr="Рисунок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2084" y="807065"/>
            <a:ext cx="2582598" cy="332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Screen Shot 2017-12-13 at 11.57.46 AM.png" descr="Screen Shot 2017-12-13 at 11.57.46 AM.png"/>
          <p:cNvPicPr>
            <a:picLocks noChangeAspect="1"/>
          </p:cNvPicPr>
          <p:nvPr/>
        </p:nvPicPr>
        <p:blipFill>
          <a:blip r:embed="rId4">
            <a:extLst/>
          </a:blip>
          <a:srcRect l="0" t="0" r="13187" b="0"/>
          <a:stretch>
            <a:fillRect/>
          </a:stretch>
        </p:blipFill>
        <p:spPr>
          <a:xfrm>
            <a:off x="6542596" y="1139538"/>
            <a:ext cx="6427447" cy="6810999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Blockstack For Beginners"/>
          <p:cNvSpPr txBox="1"/>
          <p:nvPr/>
        </p:nvSpPr>
        <p:spPr>
          <a:xfrm>
            <a:off x="573267" y="3434648"/>
            <a:ext cx="5191443" cy="2269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5" tIns="67735" rIns="67735" bIns="67735" anchor="ctr">
            <a:normAutofit fontScale="100000" lnSpcReduction="0"/>
          </a:bodyPr>
          <a:lstStyle/>
          <a:p>
            <a:pPr algn="r">
              <a:defRPr spc="300" sz="44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ALTERNATE TITLE</a:t>
            </a:r>
            <a:r>
              <a:rPr sz="4000"/>
              <a:t>: </a:t>
            </a:r>
            <a:endParaRPr spc="545" sz="8000"/>
          </a:p>
          <a:p>
            <a:pPr algn="r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 comparison of DNS and BNS</a:t>
            </a:r>
          </a:p>
        </p:txBody>
      </p:sp>
      <p:sp>
        <p:nvSpPr>
          <p:cNvPr id="184" name="Прямоугольник 2"/>
          <p:cNvSpPr txBox="1"/>
          <p:nvPr/>
        </p:nvSpPr>
        <p:spPr>
          <a:xfrm>
            <a:off x="1450386" y="5888433"/>
            <a:ext cx="4314323" cy="195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pc="300" sz="44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NOTE: </a:t>
            </a:r>
            <a:endParaRPr b="1">
              <a:latin typeface="+mn-lt"/>
              <a:ea typeface="+mn-ea"/>
              <a:cs typeface="+mn-cs"/>
              <a:sym typeface="Helvetica Neue"/>
            </a:endParaRPr>
          </a:p>
          <a:p>
            <a:pPr algn="r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“Local BNS server” is your Blockstack core node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1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87" name="Blockstack For Beginners"/>
          <p:cNvSpPr txBox="1"/>
          <p:nvPr/>
        </p:nvSpPr>
        <p:spPr>
          <a:xfrm>
            <a:off x="3953209" y="-577634"/>
            <a:ext cx="8503064" cy="3019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5" tIns="67735" rIns="67735" bIns="67735" anchor="ctr">
            <a:normAutofit fontScale="100000" lnSpcReduction="0"/>
          </a:bodyPr>
          <a:lstStyle/>
          <a:p>
            <a:pPr algn="r">
              <a:defRPr spc="800" sz="56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BENEFITS </a:t>
            </a:r>
            <a:r>
              <a:rPr>
                <a:solidFill>
                  <a:srgbClr val="FFFFFF"/>
                </a:solidFill>
              </a:rPr>
              <a:t>OF BNS</a:t>
            </a:r>
          </a:p>
        </p:txBody>
      </p:sp>
      <p:pic>
        <p:nvPicPr>
          <p:cNvPr id="188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084" y="807065"/>
            <a:ext cx="2582598" cy="332474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Прямоугольник 8"/>
          <p:cNvSpPr txBox="1"/>
          <p:nvPr/>
        </p:nvSpPr>
        <p:spPr>
          <a:xfrm>
            <a:off x="1496844" y="4194152"/>
            <a:ext cx="3815674" cy="245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pc="300" sz="80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MORE </a:t>
            </a:r>
            <a:endParaRPr b="1">
              <a:latin typeface="+mn-lt"/>
              <a:ea typeface="+mn-ea"/>
              <a:cs typeface="+mn-cs"/>
              <a:sym typeface="Helvetica Neue"/>
            </a:endParaRPr>
          </a:p>
          <a:p>
            <a:pPr algn="r">
              <a:defRPr spc="300" sz="80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SECURE</a:t>
            </a:r>
          </a:p>
        </p:txBody>
      </p:sp>
      <p:sp>
        <p:nvSpPr>
          <p:cNvPr id="190" name="Прямоугольник 1"/>
          <p:cNvSpPr txBox="1"/>
          <p:nvPr/>
        </p:nvSpPr>
        <p:spPr>
          <a:xfrm>
            <a:off x="7919453" y="3933047"/>
            <a:ext cx="3440197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>
              <a:defRPr spc="300" sz="3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Enables </a:t>
            </a:r>
          </a:p>
          <a:p>
            <a:pPr algn="l">
              <a:defRPr spc="300" sz="36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Decentralized</a:t>
            </a:r>
          </a:p>
        </p:txBody>
      </p:sp>
      <p:sp>
        <p:nvSpPr>
          <p:cNvPr id="191" name="Прямоугольник 2"/>
          <p:cNvSpPr txBox="1"/>
          <p:nvPr/>
        </p:nvSpPr>
        <p:spPr>
          <a:xfrm>
            <a:off x="7919453" y="5769809"/>
            <a:ext cx="306410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>
              <a:defRPr spc="300" sz="36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Serverless </a:t>
            </a:r>
          </a:p>
          <a:p>
            <a:pPr algn="l">
              <a:defRPr spc="300" sz="3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Applications</a:t>
            </a:r>
          </a:p>
        </p:txBody>
      </p:sp>
      <p:sp>
        <p:nvSpPr>
          <p:cNvPr id="192" name="Прямоугольник 4"/>
          <p:cNvSpPr txBox="1"/>
          <p:nvPr/>
        </p:nvSpPr>
        <p:spPr>
          <a:xfrm>
            <a:off x="7901005" y="1414436"/>
            <a:ext cx="455526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pc="600" sz="20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NO MORE SURVEILLANCE!</a:t>
            </a:r>
          </a:p>
        </p:txBody>
      </p:sp>
      <p:pic>
        <p:nvPicPr>
          <p:cNvPr id="193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60730" y="5914342"/>
            <a:ext cx="1055798" cy="10557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Рисунок 6" descr="Рисунок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67153" y="3856104"/>
            <a:ext cx="1149376" cy="1149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Прямоугольник 1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97" name="Blockstack For Beginners"/>
          <p:cNvSpPr txBox="1"/>
          <p:nvPr/>
        </p:nvSpPr>
        <p:spPr>
          <a:xfrm>
            <a:off x="4226766" y="-536349"/>
            <a:ext cx="8503064" cy="301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5" tIns="67735" rIns="67735" bIns="67735" anchor="ctr">
            <a:normAutofit fontScale="100000" lnSpcReduction="0"/>
          </a:bodyPr>
          <a:lstStyle/>
          <a:p>
            <a:pPr algn="r">
              <a:defRPr spc="800" sz="56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TECHNICAL </a:t>
            </a:r>
            <a:r>
              <a:rPr>
                <a:solidFill>
                  <a:srgbClr val="F0F0F0"/>
                </a:solidFill>
              </a:rPr>
              <a:t>DETAILS</a:t>
            </a:r>
          </a:p>
        </p:txBody>
      </p:sp>
      <p:pic>
        <p:nvPicPr>
          <p:cNvPr id="198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084" y="807065"/>
            <a:ext cx="2582598" cy="332474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Прямоугольник 5"/>
          <p:cNvSpPr txBox="1"/>
          <p:nvPr/>
        </p:nvSpPr>
        <p:spPr>
          <a:xfrm>
            <a:off x="519069" y="3795650"/>
            <a:ext cx="5434338" cy="329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pc="300" sz="54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…ARE COMPLICATED. </a:t>
            </a:r>
            <a:r>
              <a:rPr>
                <a:solidFill>
                  <a:srgbClr val="DC195E"/>
                </a:solidFill>
              </a:rPr>
              <a:t>READ THE WHITEPAPER!</a:t>
            </a:r>
          </a:p>
        </p:txBody>
      </p:sp>
      <p:sp>
        <p:nvSpPr>
          <p:cNvPr id="200" name="Прямоугольник 9"/>
          <p:cNvSpPr txBox="1"/>
          <p:nvPr/>
        </p:nvSpPr>
        <p:spPr>
          <a:xfrm>
            <a:off x="6545836" y="3362512"/>
            <a:ext cx="5672666" cy="334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But note that: Blockstack can be migrated if the underlying blockchain becomes insecure, because they </a:t>
            </a:r>
            <a:r>
              <a:rPr>
                <a:solidFill>
                  <a:srgbClr val="DC195E"/>
                </a:solidFill>
              </a:rPr>
              <a:t>reconstruct consensus using virtualchains </a:t>
            </a:r>
            <a:r>
              <a:t>(created via your Blockstack full node). </a:t>
            </a:r>
          </a:p>
        </p:txBody>
      </p:sp>
      <p:sp>
        <p:nvSpPr>
          <p:cNvPr id="201" name="Прямоугольник 10"/>
          <p:cNvSpPr txBox="1"/>
          <p:nvPr/>
        </p:nvSpPr>
        <p:spPr>
          <a:xfrm>
            <a:off x="6533122" y="6906717"/>
            <a:ext cx="5698092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327166">
              <a:defRPr spc="300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network successfully migrated off of </a:t>
            </a:r>
            <a:r>
              <a:rPr>
                <a:solidFill>
                  <a:srgbClr val="DC195E"/>
                </a:solidFill>
              </a:rPr>
              <a:t>Namecoin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