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715000" cx="9144000"/>
  <p:notesSz cx="6858000" cy="9144000"/>
  <p:embeddedFontLst>
    <p:embeddedFont>
      <p:font typeface="Caveat"/>
      <p:regular r:id="rId24"/>
      <p:bold r:id="rId25"/>
    </p:embeddedFont>
    <p:embeddedFont>
      <p:font typeface="Roboto"/>
      <p:regular r:id="rId26"/>
      <p:bold r:id="rId27"/>
      <p:italic r:id="rId28"/>
      <p:boldItalic r:id="rId29"/>
    </p:embeddedFont>
    <p:embeddedFont>
      <p:font typeface="PT Sans Narrow"/>
      <p:regular r:id="rId30"/>
      <p:bold r:id="rId31"/>
    </p:embeddedFont>
    <p:embeddedFont>
      <p:font typeface="Rancho"/>
      <p:regular r:id="rId32"/>
    </p:embeddedFont>
    <p:embeddedFont>
      <p:font typeface="Kalam"/>
      <p:regular r:id="rId33"/>
      <p:bold r:id="rId34"/>
    </p:embeddedFont>
    <p:embeddedFont>
      <p:font typeface="Handlee"/>
      <p:regular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ave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Caveat-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6.xml"/><Relationship Id="rId33" Type="http://schemas.openxmlformats.org/officeDocument/2006/relationships/font" Target="fonts/Kalam-regular.fntdata"/><Relationship Id="rId10" Type="http://schemas.openxmlformats.org/officeDocument/2006/relationships/slide" Target="slides/slide5.xml"/><Relationship Id="rId32" Type="http://schemas.openxmlformats.org/officeDocument/2006/relationships/font" Target="fonts/Rancho-regular.fntdata"/><Relationship Id="rId13" Type="http://schemas.openxmlformats.org/officeDocument/2006/relationships/slide" Target="slides/slide8.xml"/><Relationship Id="rId35" Type="http://schemas.openxmlformats.org/officeDocument/2006/relationships/font" Target="fonts/Handlee-regular.fntdata"/><Relationship Id="rId12" Type="http://schemas.openxmlformats.org/officeDocument/2006/relationships/slide" Target="slides/slide7.xml"/><Relationship Id="rId34" Type="http://schemas.openxmlformats.org/officeDocument/2006/relationships/font" Target="fonts/Kalam-bold.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889893_0_0: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889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d881ac067_0_1936: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d881ac067_0_1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d881ac067_0_2128: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d881ac067_0_2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d881ac067_0_1929: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d881ac067_0_1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d881ac067_0_1975: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d881ac067_0_1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d881ac067_0_1918: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d881ac067_0_1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d881ac067_0_2135: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d881ac067_0_2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d881ac067_0_2147: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d881ac067_0_2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d881ac067_0_1193: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d881ac067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d881ac067_0_2154: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d881ac067_0_2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d881ac067_0_1409: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d881ac067_0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889893_0_5: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8898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d881ac067_0_449: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d881ac067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d881ac067_0_1269: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d881ac067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d881ac067_0_1483: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d881ac067_0_1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d881ac067_0_1893: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d881ac067_0_1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d881ac067_0_1898: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d881ac067_0_1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d881ac067_0_1909:notes"/>
          <p:cNvSpPr/>
          <p:nvPr>
            <p:ph idx="2" type="sldImg"/>
          </p:nvPr>
        </p:nvSpPr>
        <p:spPr>
          <a:xfrm>
            <a:off x="686002"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d881ac067_0_1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529875"/>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509168"/>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135572"/>
            <a:ext cx="7136668" cy="169332"/>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4410067"/>
            <a:ext cx="7136668" cy="169332"/>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946405"/>
            <a:ext cx="7136700" cy="11361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3166710"/>
            <a:ext cx="4870500" cy="880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606333"/>
            <a:ext cx="9144000" cy="10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449833"/>
            <a:ext cx="8520600" cy="1709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3328500"/>
            <a:ext cx="8520600" cy="1190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62" name="Shape 62"/>
        <p:cNvGrpSpPr/>
        <p:nvPr/>
      </p:nvGrpSpPr>
      <p:grpSpPr>
        <a:xfrm>
          <a:off x="0" y="0"/>
          <a:ext cx="0" cy="0"/>
          <a:chOff x="0" y="0"/>
          <a:chExt cx="0" cy="0"/>
        </a:xfrm>
      </p:grpSpPr>
      <p:sp>
        <p:nvSpPr>
          <p:cNvPr id="63" name="Google Shape;63;p13"/>
          <p:cNvSpPr/>
          <p:nvPr/>
        </p:nvSpPr>
        <p:spPr>
          <a:xfrm>
            <a:off x="0" y="0"/>
            <a:ext cx="9144000" cy="5715000"/>
          </a:xfrm>
          <a:prstGeom prst="rect">
            <a:avLst/>
          </a:pr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5" y="0"/>
            <a:ext cx="9143982" cy="3641976"/>
          </a:xfrm>
          <a:prstGeom prst="flowChartDocumen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ph type="ctrTitle"/>
          </p:nvPr>
        </p:nvSpPr>
        <p:spPr>
          <a:xfrm>
            <a:off x="311700" y="3930889"/>
            <a:ext cx="8097600" cy="11178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66" name="Google Shape;66;p13"/>
          <p:cNvSpPr txBox="1"/>
          <p:nvPr>
            <p:ph idx="12" type="sldNum"/>
          </p:nvPr>
        </p:nvSpPr>
        <p:spPr>
          <a:xfrm>
            <a:off x="8472458" y="5181352"/>
            <a:ext cx="548700" cy="4374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857667"/>
            <a:ext cx="9144000" cy="285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905333"/>
            <a:ext cx="8571300" cy="1046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606333"/>
            <a:ext cx="9144000" cy="10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94472"/>
            <a:ext cx="8520600" cy="7860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407028"/>
            <a:ext cx="8520600" cy="3669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94472"/>
            <a:ext cx="8520600" cy="7860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406861"/>
            <a:ext cx="3999900" cy="3669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406861"/>
            <a:ext cx="3999900" cy="3669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94472"/>
            <a:ext cx="8520600" cy="7860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617333"/>
            <a:ext cx="2808000" cy="839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544000"/>
            <a:ext cx="2808000" cy="3532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584833"/>
            <a:ext cx="5613600" cy="4545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715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9950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155194"/>
            <a:ext cx="4045200" cy="18621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3029861"/>
            <a:ext cx="4045200" cy="1372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804667"/>
            <a:ext cx="3837000" cy="41058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700806"/>
            <a:ext cx="5998800" cy="6654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4472"/>
            <a:ext cx="8520600" cy="786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407028"/>
            <a:ext cx="8520600" cy="36696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pp.diagrams.net/?page-id=C2fSY1v2SiZeoUbDoYyL&amp;scale=auto#G1SvZTbg7UNd9EzCgiLA6sxOY11tN4kb_H" TargetMode="External"/><Relationship Id="rId4" Type="http://schemas.openxmlformats.org/officeDocument/2006/relationships/image" Target="../media/image15.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7.png"/><Relationship Id="rId13" Type="http://schemas.openxmlformats.org/officeDocument/2006/relationships/image" Target="../media/image8.png"/><Relationship Id="rId12"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19.png"/><Relationship Id="rId15" Type="http://schemas.openxmlformats.org/officeDocument/2006/relationships/image" Target="../media/image11.png"/><Relationship Id="rId1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6.png"/><Relationship Id="rId7" Type="http://schemas.openxmlformats.org/officeDocument/2006/relationships/image" Target="../media/image7.pn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4"/>
          <p:cNvPicPr preferRelativeResize="0"/>
          <p:nvPr/>
        </p:nvPicPr>
        <p:blipFill rotWithShape="1">
          <a:blip r:embed="rId3">
            <a:alphaModFix/>
          </a:blip>
          <a:srcRect b="20822" l="0" r="0" t="20817"/>
          <a:stretch/>
        </p:blipFill>
        <p:spPr>
          <a:xfrm>
            <a:off x="25" y="12534"/>
            <a:ext cx="9143982" cy="3557682"/>
          </a:xfrm>
          <a:prstGeom prst="flowChartDocument">
            <a:avLst/>
          </a:prstGeom>
          <a:noFill/>
          <a:ln>
            <a:noFill/>
          </a:ln>
        </p:spPr>
      </p:pic>
      <p:sp>
        <p:nvSpPr>
          <p:cNvPr id="72" name="Google Shape;72;p14"/>
          <p:cNvSpPr txBox="1"/>
          <p:nvPr>
            <p:ph type="ctrTitle"/>
          </p:nvPr>
        </p:nvSpPr>
        <p:spPr>
          <a:xfrm>
            <a:off x="311700" y="3930889"/>
            <a:ext cx="8097600" cy="11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andlee"/>
                <a:ea typeface="Handlee"/>
                <a:cs typeface="Handlee"/>
                <a:sym typeface="Handlee"/>
              </a:rPr>
              <a:t>Open App Ideas</a:t>
            </a:r>
            <a:endParaRPr>
              <a:latin typeface="Handlee"/>
              <a:ea typeface="Handlee"/>
              <a:cs typeface="Handlee"/>
              <a:sym typeface="Handle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311700" y="342072"/>
            <a:ext cx="8520600" cy="78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741B47"/>
                </a:solidFill>
                <a:latin typeface="Rancho"/>
                <a:ea typeface="Rancho"/>
                <a:cs typeface="Rancho"/>
                <a:sym typeface="Rancho"/>
              </a:rPr>
              <a:t>Recycle Route - Brief</a:t>
            </a:r>
            <a:endParaRPr>
              <a:solidFill>
                <a:srgbClr val="741B47"/>
              </a:solidFill>
              <a:latin typeface="Rancho"/>
              <a:ea typeface="Rancho"/>
              <a:cs typeface="Rancho"/>
              <a:sym typeface="Rancho"/>
            </a:endParaRPr>
          </a:p>
        </p:txBody>
      </p:sp>
      <p:sp>
        <p:nvSpPr>
          <p:cNvPr id="175" name="Google Shape;175;p23"/>
          <p:cNvSpPr txBox="1"/>
          <p:nvPr/>
        </p:nvSpPr>
        <p:spPr>
          <a:xfrm>
            <a:off x="568150" y="1336850"/>
            <a:ext cx="8264100" cy="36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Kalam"/>
                <a:ea typeface="Kalam"/>
                <a:cs typeface="Kalam"/>
                <a:sym typeface="Kalam"/>
              </a:rPr>
              <a:t>The current process flow of waste management works as follows </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p:txBody>
      </p:sp>
      <p:pic>
        <p:nvPicPr>
          <p:cNvPr id="176" name="Google Shape;176;p23"/>
          <p:cNvPicPr preferRelativeResize="0"/>
          <p:nvPr/>
        </p:nvPicPr>
        <p:blipFill>
          <a:blip r:embed="rId3">
            <a:alphaModFix/>
          </a:blip>
          <a:stretch>
            <a:fillRect/>
          </a:stretch>
        </p:blipFill>
        <p:spPr>
          <a:xfrm>
            <a:off x="345025" y="1962425"/>
            <a:ext cx="8710376" cy="3502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311700" y="342072"/>
            <a:ext cx="8520600" cy="78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741B47"/>
                </a:solidFill>
                <a:latin typeface="Rancho"/>
                <a:ea typeface="Rancho"/>
                <a:cs typeface="Rancho"/>
                <a:sym typeface="Rancho"/>
              </a:rPr>
              <a:t>Recycle Route - Brief</a:t>
            </a:r>
            <a:endParaRPr>
              <a:solidFill>
                <a:srgbClr val="741B47"/>
              </a:solidFill>
              <a:latin typeface="Rancho"/>
              <a:ea typeface="Rancho"/>
              <a:cs typeface="Rancho"/>
              <a:sym typeface="Rancho"/>
            </a:endParaRPr>
          </a:p>
        </p:txBody>
      </p:sp>
      <p:sp>
        <p:nvSpPr>
          <p:cNvPr id="182" name="Google Shape;182;p24"/>
          <p:cNvSpPr txBox="1"/>
          <p:nvPr/>
        </p:nvSpPr>
        <p:spPr>
          <a:xfrm>
            <a:off x="568150" y="1336850"/>
            <a:ext cx="8264100" cy="36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Kalam"/>
                <a:ea typeface="Kalam"/>
                <a:cs typeface="Kalam"/>
                <a:sym typeface="Kalam"/>
              </a:rPr>
              <a:t>Individual private </a:t>
            </a:r>
            <a:r>
              <a:rPr b="1" lang="en">
                <a:solidFill>
                  <a:srgbClr val="073763"/>
                </a:solidFill>
                <a:latin typeface="Kalam"/>
                <a:ea typeface="Kalam"/>
                <a:cs typeface="Kalam"/>
                <a:sym typeface="Kalam"/>
              </a:rPr>
              <a:t>startups</a:t>
            </a:r>
            <a:r>
              <a:rPr b="1" lang="en">
                <a:solidFill>
                  <a:srgbClr val="073763"/>
                </a:solidFill>
                <a:latin typeface="Kalam"/>
                <a:ea typeface="Kalam"/>
                <a:cs typeface="Kalam"/>
                <a:sym typeface="Kalam"/>
              </a:rPr>
              <a:t> can be divided into three categories </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317500" lvl="0" marL="457200" rtl="0" algn="l">
              <a:spcBef>
                <a:spcPts val="0"/>
              </a:spcBef>
              <a:spcAft>
                <a:spcPts val="0"/>
              </a:spcAft>
              <a:buClr>
                <a:srgbClr val="073763"/>
              </a:buClr>
              <a:buSzPts val="1400"/>
              <a:buFont typeface="Kalam"/>
              <a:buAutoNum type="arabicPeriod"/>
            </a:pPr>
            <a:r>
              <a:rPr b="1" lang="en">
                <a:solidFill>
                  <a:srgbClr val="073763"/>
                </a:solidFill>
                <a:latin typeface="Kalam"/>
                <a:ea typeface="Kalam"/>
                <a:cs typeface="Kalam"/>
                <a:sym typeface="Kalam"/>
              </a:rPr>
              <a:t>Recycle startups - focus on </a:t>
            </a:r>
            <a:r>
              <a:rPr b="1" lang="en">
                <a:solidFill>
                  <a:srgbClr val="073763"/>
                </a:solidFill>
                <a:latin typeface="Kalam"/>
                <a:ea typeface="Kalam"/>
                <a:cs typeface="Kalam"/>
                <a:sym typeface="Kalam"/>
              </a:rPr>
              <a:t>recycling</a:t>
            </a:r>
            <a:r>
              <a:rPr b="1" lang="en">
                <a:solidFill>
                  <a:srgbClr val="073763"/>
                </a:solidFill>
                <a:latin typeface="Kalam"/>
                <a:ea typeface="Kalam"/>
                <a:cs typeface="Kalam"/>
                <a:sym typeface="Kalam"/>
              </a:rPr>
              <a:t> different types of wastes</a:t>
            </a:r>
            <a:endParaRPr b="1">
              <a:solidFill>
                <a:srgbClr val="073763"/>
              </a:solidFill>
              <a:latin typeface="Kalam"/>
              <a:ea typeface="Kalam"/>
              <a:cs typeface="Kalam"/>
              <a:sym typeface="Kalam"/>
            </a:endParaRPr>
          </a:p>
          <a:p>
            <a:pPr indent="-317500" lvl="0" marL="457200" rtl="0" algn="l">
              <a:spcBef>
                <a:spcPts val="0"/>
              </a:spcBef>
              <a:spcAft>
                <a:spcPts val="0"/>
              </a:spcAft>
              <a:buClr>
                <a:srgbClr val="073763"/>
              </a:buClr>
              <a:buSzPts val="1400"/>
              <a:buFont typeface="Kalam"/>
              <a:buAutoNum type="arabicPeriod"/>
            </a:pPr>
            <a:r>
              <a:rPr b="1" lang="en">
                <a:solidFill>
                  <a:srgbClr val="073763"/>
                </a:solidFill>
                <a:latin typeface="Kalam"/>
                <a:ea typeface="Kalam"/>
                <a:cs typeface="Kalam"/>
                <a:sym typeface="Kalam"/>
              </a:rPr>
              <a:t>Resale e-commerce - resale upgraded products or new products made </a:t>
            </a:r>
            <a:r>
              <a:rPr b="1" lang="en">
                <a:solidFill>
                  <a:srgbClr val="073763"/>
                </a:solidFill>
                <a:latin typeface="Kalam"/>
                <a:ea typeface="Kalam"/>
                <a:cs typeface="Kalam"/>
                <a:sym typeface="Kalam"/>
              </a:rPr>
              <a:t>from</a:t>
            </a:r>
            <a:r>
              <a:rPr b="1" lang="en">
                <a:solidFill>
                  <a:srgbClr val="073763"/>
                </a:solidFill>
                <a:latin typeface="Kalam"/>
                <a:ea typeface="Kalam"/>
                <a:cs typeface="Kalam"/>
                <a:sym typeface="Kalam"/>
              </a:rPr>
              <a:t> </a:t>
            </a:r>
            <a:r>
              <a:rPr b="1" lang="en">
                <a:solidFill>
                  <a:srgbClr val="073763"/>
                </a:solidFill>
                <a:latin typeface="Kalam"/>
                <a:ea typeface="Kalam"/>
                <a:cs typeface="Kalam"/>
                <a:sym typeface="Kalam"/>
              </a:rPr>
              <a:t>recycled</a:t>
            </a:r>
            <a:r>
              <a:rPr b="1" lang="en">
                <a:solidFill>
                  <a:srgbClr val="073763"/>
                </a:solidFill>
                <a:latin typeface="Kalam"/>
                <a:ea typeface="Kalam"/>
                <a:cs typeface="Kalam"/>
                <a:sym typeface="Kalam"/>
              </a:rPr>
              <a:t> waste</a:t>
            </a:r>
            <a:endParaRPr b="1">
              <a:solidFill>
                <a:srgbClr val="073763"/>
              </a:solidFill>
              <a:latin typeface="Kalam"/>
              <a:ea typeface="Kalam"/>
              <a:cs typeface="Kalam"/>
              <a:sym typeface="Kalam"/>
            </a:endParaRPr>
          </a:p>
          <a:p>
            <a:pPr indent="-317500" lvl="0" marL="457200" rtl="0" algn="l">
              <a:spcBef>
                <a:spcPts val="0"/>
              </a:spcBef>
              <a:spcAft>
                <a:spcPts val="0"/>
              </a:spcAft>
              <a:buClr>
                <a:srgbClr val="073763"/>
              </a:buClr>
              <a:buSzPts val="1400"/>
              <a:buFont typeface="Kalam"/>
              <a:buAutoNum type="arabicPeriod"/>
            </a:pPr>
            <a:r>
              <a:rPr b="1" lang="en">
                <a:solidFill>
                  <a:srgbClr val="073763"/>
                </a:solidFill>
                <a:latin typeface="Kalam"/>
                <a:ea typeface="Kalam"/>
                <a:cs typeface="Kalam"/>
                <a:sym typeface="Kalam"/>
              </a:rPr>
              <a:t>Waste treatment - focus on </a:t>
            </a:r>
            <a:r>
              <a:rPr b="1" lang="en">
                <a:solidFill>
                  <a:srgbClr val="073763"/>
                </a:solidFill>
                <a:latin typeface="Kalam"/>
                <a:ea typeface="Kalam"/>
                <a:cs typeface="Kalam"/>
                <a:sym typeface="Kalam"/>
              </a:rPr>
              <a:t>non harmful</a:t>
            </a:r>
            <a:r>
              <a:rPr b="1" lang="en">
                <a:solidFill>
                  <a:srgbClr val="073763"/>
                </a:solidFill>
                <a:latin typeface="Kalam"/>
                <a:ea typeface="Kalam"/>
                <a:cs typeface="Kalam"/>
                <a:sym typeface="Kalam"/>
              </a:rPr>
              <a:t> treatment of waste, few of them make biofuel, fertilizer etc. </a:t>
            </a:r>
            <a:endParaRPr b="1">
              <a:solidFill>
                <a:srgbClr val="073763"/>
              </a:solidFill>
              <a:latin typeface="Kalam"/>
              <a:ea typeface="Kalam"/>
              <a:cs typeface="Kalam"/>
              <a:sym typeface="Kalam"/>
            </a:endParaRPr>
          </a:p>
          <a:p>
            <a:pPr indent="0" lvl="0" marL="45720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p:txBody>
      </p:sp>
      <p:pic>
        <p:nvPicPr>
          <p:cNvPr id="183" name="Google Shape;183;p24"/>
          <p:cNvPicPr preferRelativeResize="0"/>
          <p:nvPr/>
        </p:nvPicPr>
        <p:blipFill>
          <a:blip r:embed="rId3">
            <a:alphaModFix/>
          </a:blip>
          <a:stretch>
            <a:fillRect/>
          </a:stretch>
        </p:blipFill>
        <p:spPr>
          <a:xfrm>
            <a:off x="3661600" y="2562450"/>
            <a:ext cx="1426650" cy="307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311700" y="342072"/>
            <a:ext cx="8520600" cy="78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741B47"/>
                </a:solidFill>
                <a:latin typeface="Rancho"/>
                <a:ea typeface="Rancho"/>
                <a:cs typeface="Rancho"/>
                <a:sym typeface="Rancho"/>
              </a:rPr>
              <a:t>Recycle Route - NEED</a:t>
            </a:r>
            <a:endParaRPr>
              <a:solidFill>
                <a:srgbClr val="741B47"/>
              </a:solidFill>
              <a:latin typeface="Rancho"/>
              <a:ea typeface="Rancho"/>
              <a:cs typeface="Rancho"/>
              <a:sym typeface="Rancho"/>
            </a:endParaRPr>
          </a:p>
        </p:txBody>
      </p:sp>
      <p:sp>
        <p:nvSpPr>
          <p:cNvPr id="189" name="Google Shape;189;p25"/>
          <p:cNvSpPr txBox="1"/>
          <p:nvPr/>
        </p:nvSpPr>
        <p:spPr>
          <a:xfrm>
            <a:off x="568150" y="1336850"/>
            <a:ext cx="8264100" cy="36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Kalam"/>
                <a:ea typeface="Kalam"/>
                <a:cs typeface="Kalam"/>
                <a:sym typeface="Kalam"/>
              </a:rPr>
              <a:t>Multiple</a:t>
            </a:r>
            <a:r>
              <a:rPr b="1" lang="en">
                <a:solidFill>
                  <a:srgbClr val="073763"/>
                </a:solidFill>
                <a:latin typeface="Kalam"/>
                <a:ea typeface="Kalam"/>
                <a:cs typeface="Kalam"/>
                <a:sym typeface="Kalam"/>
              </a:rPr>
              <a:t> startups across the country have begun for waste </a:t>
            </a:r>
            <a:r>
              <a:rPr b="1" lang="en">
                <a:solidFill>
                  <a:srgbClr val="073763"/>
                </a:solidFill>
                <a:latin typeface="Kalam"/>
                <a:ea typeface="Kalam"/>
                <a:cs typeface="Kalam"/>
                <a:sym typeface="Kalam"/>
              </a:rPr>
              <a:t>management</a:t>
            </a:r>
            <a:r>
              <a:rPr b="1" lang="en">
                <a:solidFill>
                  <a:srgbClr val="073763"/>
                </a:solidFill>
                <a:latin typeface="Kalam"/>
                <a:ea typeface="Kalam"/>
                <a:cs typeface="Kalam"/>
                <a:sym typeface="Kalam"/>
              </a:rPr>
              <a:t> and recycling in the recent years</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Some of them are really very </a:t>
            </a:r>
            <a:r>
              <a:rPr b="1" lang="en">
                <a:solidFill>
                  <a:srgbClr val="073763"/>
                </a:solidFill>
                <a:latin typeface="Kalam"/>
                <a:ea typeface="Kalam"/>
                <a:cs typeface="Kalam"/>
                <a:sym typeface="Kalam"/>
              </a:rPr>
              <a:t>efficient, though the below issues have been observed :</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317500" lvl="0" marL="457200" rtl="0" algn="l">
              <a:spcBef>
                <a:spcPts val="0"/>
              </a:spcBef>
              <a:spcAft>
                <a:spcPts val="0"/>
              </a:spcAft>
              <a:buClr>
                <a:srgbClr val="CC0000"/>
              </a:buClr>
              <a:buSzPts val="1400"/>
              <a:buFont typeface="Kalam"/>
              <a:buChar char="-"/>
            </a:pPr>
            <a:r>
              <a:rPr b="1" lang="en">
                <a:solidFill>
                  <a:srgbClr val="CC0000"/>
                </a:solidFill>
                <a:latin typeface="Kalam"/>
                <a:ea typeface="Kalam"/>
                <a:cs typeface="Kalam"/>
                <a:sym typeface="Kalam"/>
              </a:rPr>
              <a:t>A large number of waste, especially e-waste goes untraced, burned, traded illegally every year</a:t>
            </a:r>
            <a:endParaRPr b="1">
              <a:solidFill>
                <a:srgbClr val="CC0000"/>
              </a:solidFill>
              <a:latin typeface="Kalam"/>
              <a:ea typeface="Kalam"/>
              <a:cs typeface="Kalam"/>
              <a:sym typeface="Kalam"/>
            </a:endParaRPr>
          </a:p>
          <a:p>
            <a:pPr indent="-317500" lvl="0" marL="457200" rtl="0" algn="l">
              <a:spcBef>
                <a:spcPts val="0"/>
              </a:spcBef>
              <a:spcAft>
                <a:spcPts val="0"/>
              </a:spcAft>
              <a:buClr>
                <a:srgbClr val="073763"/>
              </a:buClr>
              <a:buSzPts val="1400"/>
              <a:buFont typeface="Kalam"/>
              <a:buChar char="-"/>
            </a:pPr>
            <a:r>
              <a:rPr b="1" lang="en">
                <a:solidFill>
                  <a:srgbClr val="073763"/>
                </a:solidFill>
                <a:latin typeface="Kalam"/>
                <a:ea typeface="Kalam"/>
                <a:cs typeface="Kalam"/>
                <a:sym typeface="Kalam"/>
              </a:rPr>
              <a:t>Government bodies have been failing at tracing different waste to their proper places of disposal </a:t>
            </a:r>
            <a:endParaRPr b="1">
              <a:solidFill>
                <a:srgbClr val="073763"/>
              </a:solidFill>
              <a:latin typeface="Kalam"/>
              <a:ea typeface="Kalam"/>
              <a:cs typeface="Kalam"/>
              <a:sym typeface="Kalam"/>
            </a:endParaRPr>
          </a:p>
          <a:p>
            <a:pPr indent="-317500" lvl="0" marL="457200" rtl="0" algn="l">
              <a:spcBef>
                <a:spcPts val="0"/>
              </a:spcBef>
              <a:spcAft>
                <a:spcPts val="0"/>
              </a:spcAft>
              <a:buClr>
                <a:srgbClr val="CC0000"/>
              </a:buClr>
              <a:buSzPts val="1400"/>
              <a:buFont typeface="Kalam"/>
              <a:buChar char="-"/>
            </a:pPr>
            <a:r>
              <a:rPr b="1" lang="en">
                <a:solidFill>
                  <a:srgbClr val="CC0000"/>
                </a:solidFill>
                <a:latin typeface="Kalam"/>
                <a:ea typeface="Kalam"/>
                <a:cs typeface="Kalam"/>
                <a:sym typeface="Kalam"/>
              </a:rPr>
              <a:t>Much of the waste is treated in a sub-standard method or create health hazard (previous slide)</a:t>
            </a:r>
            <a:endParaRPr b="1">
              <a:solidFill>
                <a:srgbClr val="CC0000"/>
              </a:solidFill>
              <a:latin typeface="Kalam"/>
              <a:ea typeface="Kalam"/>
              <a:cs typeface="Kalam"/>
              <a:sym typeface="Kalam"/>
            </a:endParaRPr>
          </a:p>
          <a:p>
            <a:pPr indent="-317500" lvl="0" marL="457200" rtl="0" algn="l">
              <a:spcBef>
                <a:spcPts val="0"/>
              </a:spcBef>
              <a:spcAft>
                <a:spcPts val="0"/>
              </a:spcAft>
              <a:buClr>
                <a:srgbClr val="073763"/>
              </a:buClr>
              <a:buSzPts val="1400"/>
              <a:buFont typeface="Kalam"/>
              <a:buChar char="-"/>
            </a:pPr>
            <a:r>
              <a:rPr b="1" lang="en">
                <a:solidFill>
                  <a:srgbClr val="073763"/>
                </a:solidFill>
                <a:latin typeface="Kalam"/>
                <a:ea typeface="Kalam"/>
                <a:cs typeface="Kalam"/>
                <a:sym typeface="Kalam"/>
              </a:rPr>
              <a:t>Non updation of waste records</a:t>
            </a:r>
            <a:endParaRPr b="1">
              <a:solidFill>
                <a:srgbClr val="073763"/>
              </a:solidFill>
              <a:latin typeface="Kalam"/>
              <a:ea typeface="Kalam"/>
              <a:cs typeface="Kalam"/>
              <a:sym typeface="Kalam"/>
            </a:endParaRPr>
          </a:p>
          <a:p>
            <a:pPr indent="-317500" lvl="0" marL="457200" rtl="0" algn="l">
              <a:spcBef>
                <a:spcPts val="0"/>
              </a:spcBef>
              <a:spcAft>
                <a:spcPts val="0"/>
              </a:spcAft>
              <a:buClr>
                <a:srgbClr val="073763"/>
              </a:buClr>
              <a:buSzPts val="1400"/>
              <a:buFont typeface="Kalam"/>
              <a:buChar char="-"/>
            </a:pPr>
            <a:r>
              <a:rPr b="1" lang="en">
                <a:solidFill>
                  <a:srgbClr val="073763"/>
                </a:solidFill>
                <a:latin typeface="Kalam"/>
                <a:ea typeface="Kalam"/>
                <a:cs typeface="Kalam"/>
                <a:sym typeface="Kalam"/>
              </a:rPr>
              <a:t>Few disposal sites</a:t>
            </a:r>
            <a:endParaRPr b="1">
              <a:solidFill>
                <a:srgbClr val="073763"/>
              </a:solidFill>
              <a:latin typeface="Kalam"/>
              <a:ea typeface="Kalam"/>
              <a:cs typeface="Kalam"/>
              <a:sym typeface="Kalam"/>
            </a:endParaRPr>
          </a:p>
          <a:p>
            <a:pPr indent="-317500" lvl="0" marL="457200" rtl="0" algn="l">
              <a:spcBef>
                <a:spcPts val="0"/>
              </a:spcBef>
              <a:spcAft>
                <a:spcPts val="0"/>
              </a:spcAft>
              <a:buClr>
                <a:srgbClr val="073763"/>
              </a:buClr>
              <a:buSzPts val="1400"/>
              <a:buFont typeface="Kalam"/>
              <a:buChar char="-"/>
            </a:pPr>
            <a:r>
              <a:rPr b="1" lang="en">
                <a:solidFill>
                  <a:srgbClr val="073763"/>
                </a:solidFill>
                <a:latin typeface="Kalam"/>
                <a:ea typeface="Kalam"/>
                <a:cs typeface="Kalam"/>
                <a:sym typeface="Kalam"/>
              </a:rPr>
              <a:t>Poor laws </a:t>
            </a:r>
            <a:endParaRPr b="1">
              <a:solidFill>
                <a:srgbClr val="073763"/>
              </a:solidFill>
              <a:latin typeface="Kalam"/>
              <a:ea typeface="Kalam"/>
              <a:cs typeface="Kalam"/>
              <a:sym typeface="Kalam"/>
            </a:endParaRPr>
          </a:p>
          <a:p>
            <a:pPr indent="-317500" lvl="0" marL="457200" rtl="0" algn="l">
              <a:spcBef>
                <a:spcPts val="0"/>
              </a:spcBef>
              <a:spcAft>
                <a:spcPts val="0"/>
              </a:spcAft>
              <a:buClr>
                <a:srgbClr val="073763"/>
              </a:buClr>
              <a:buSzPts val="1400"/>
              <a:buFont typeface="Kalam"/>
              <a:buChar char="-"/>
            </a:pPr>
            <a:r>
              <a:rPr b="1" lang="en">
                <a:solidFill>
                  <a:srgbClr val="073763"/>
                </a:solidFill>
                <a:latin typeface="Kalam"/>
                <a:ea typeface="Kalam"/>
                <a:cs typeface="Kalam"/>
                <a:sym typeface="Kalam"/>
              </a:rPr>
              <a:t>Depletion of landfills</a:t>
            </a:r>
            <a:endParaRPr b="1">
              <a:solidFill>
                <a:srgbClr val="073763"/>
              </a:solidFill>
              <a:latin typeface="Kalam"/>
              <a:ea typeface="Kalam"/>
              <a:cs typeface="Kalam"/>
              <a:sym typeface="Kalam"/>
            </a:endParaRPr>
          </a:p>
          <a:p>
            <a:pPr indent="0" lvl="0" marL="45720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Startups have these issues</a:t>
            </a:r>
            <a:endParaRPr b="1">
              <a:solidFill>
                <a:srgbClr val="073763"/>
              </a:solidFill>
              <a:latin typeface="Kalam"/>
              <a:ea typeface="Kalam"/>
              <a:cs typeface="Kalam"/>
              <a:sym typeface="Kalam"/>
            </a:endParaRPr>
          </a:p>
          <a:p>
            <a:pPr indent="-317500" lvl="0" marL="457200" rtl="0" algn="l">
              <a:spcBef>
                <a:spcPts val="0"/>
              </a:spcBef>
              <a:spcAft>
                <a:spcPts val="0"/>
              </a:spcAft>
              <a:buClr>
                <a:srgbClr val="073763"/>
              </a:buClr>
              <a:buSzPts val="1400"/>
              <a:buFont typeface="Kalam"/>
              <a:buChar char="-"/>
            </a:pPr>
            <a:r>
              <a:rPr b="1" lang="en">
                <a:solidFill>
                  <a:srgbClr val="073763"/>
                </a:solidFill>
                <a:latin typeface="Kalam"/>
                <a:ea typeface="Kalam"/>
                <a:cs typeface="Kalam"/>
                <a:sym typeface="Kalam"/>
              </a:rPr>
              <a:t>Limited area of service</a:t>
            </a:r>
            <a:endParaRPr b="1">
              <a:solidFill>
                <a:srgbClr val="073763"/>
              </a:solidFill>
              <a:latin typeface="Kalam"/>
              <a:ea typeface="Kalam"/>
              <a:cs typeface="Kalam"/>
              <a:sym typeface="Kalam"/>
            </a:endParaRPr>
          </a:p>
          <a:p>
            <a:pPr indent="-317500" lvl="0" marL="457200" rtl="0" algn="l">
              <a:spcBef>
                <a:spcPts val="0"/>
              </a:spcBef>
              <a:spcAft>
                <a:spcPts val="0"/>
              </a:spcAft>
              <a:buClr>
                <a:srgbClr val="073763"/>
              </a:buClr>
              <a:buSzPts val="1400"/>
              <a:buFont typeface="Kalam"/>
              <a:buChar char="-"/>
            </a:pPr>
            <a:r>
              <a:rPr b="1" lang="en">
                <a:solidFill>
                  <a:srgbClr val="073763"/>
                </a:solidFill>
                <a:latin typeface="Kalam"/>
                <a:ea typeface="Kalam"/>
                <a:cs typeface="Kalam"/>
                <a:sym typeface="Kalam"/>
              </a:rPr>
              <a:t>Limited services</a:t>
            </a:r>
            <a:endParaRPr b="1">
              <a:solidFill>
                <a:srgbClr val="073763"/>
              </a:solidFill>
              <a:latin typeface="Kalam"/>
              <a:ea typeface="Kalam"/>
              <a:cs typeface="Kalam"/>
              <a:sym typeface="Kalam"/>
            </a:endParaRPr>
          </a:p>
          <a:p>
            <a:pPr indent="-317500" lvl="0" marL="457200" rtl="0" algn="l">
              <a:spcBef>
                <a:spcPts val="0"/>
              </a:spcBef>
              <a:spcAft>
                <a:spcPts val="0"/>
              </a:spcAft>
              <a:buClr>
                <a:srgbClr val="CC0000"/>
              </a:buClr>
              <a:buSzPts val="1400"/>
              <a:buFont typeface="Kalam"/>
              <a:buChar char="-"/>
            </a:pPr>
            <a:r>
              <a:rPr b="1" lang="en">
                <a:solidFill>
                  <a:srgbClr val="CC0000"/>
                </a:solidFill>
                <a:latin typeface="Kalam"/>
                <a:ea typeface="Kalam"/>
                <a:cs typeface="Kalam"/>
                <a:sym typeface="Kalam"/>
              </a:rPr>
              <a:t>Lack of awareness</a:t>
            </a:r>
            <a:endParaRPr b="1">
              <a:solidFill>
                <a:srgbClr val="CC0000"/>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311700" y="342072"/>
            <a:ext cx="8520600" cy="78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741B47"/>
                </a:solidFill>
                <a:latin typeface="Rancho"/>
                <a:ea typeface="Rancho"/>
                <a:cs typeface="Rancho"/>
                <a:sym typeface="Rancho"/>
              </a:rPr>
              <a:t>Recycle Route - The Prototype</a:t>
            </a:r>
            <a:endParaRPr>
              <a:solidFill>
                <a:srgbClr val="741B47"/>
              </a:solidFill>
              <a:latin typeface="Rancho"/>
              <a:ea typeface="Rancho"/>
              <a:cs typeface="Rancho"/>
              <a:sym typeface="Rancho"/>
            </a:endParaRPr>
          </a:p>
        </p:txBody>
      </p:sp>
      <p:sp>
        <p:nvSpPr>
          <p:cNvPr id="195" name="Google Shape;195;p26"/>
          <p:cNvSpPr txBox="1"/>
          <p:nvPr/>
        </p:nvSpPr>
        <p:spPr>
          <a:xfrm>
            <a:off x="568150" y="1336850"/>
            <a:ext cx="8264100" cy="36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p:txBody>
      </p:sp>
      <p:pic>
        <p:nvPicPr>
          <p:cNvPr id="196" name="Google Shape;196;p26">
            <a:hlinkClick r:id="rId3"/>
          </p:cNvPr>
          <p:cNvPicPr preferRelativeResize="0"/>
          <p:nvPr/>
        </p:nvPicPr>
        <p:blipFill>
          <a:blip r:embed="rId4">
            <a:alphaModFix/>
          </a:blip>
          <a:stretch>
            <a:fillRect/>
          </a:stretch>
        </p:blipFill>
        <p:spPr>
          <a:xfrm>
            <a:off x="1712700" y="1229100"/>
            <a:ext cx="6664822" cy="3914201"/>
          </a:xfrm>
          <a:prstGeom prst="rect">
            <a:avLst/>
          </a:prstGeom>
          <a:noFill/>
          <a:ln>
            <a:noFill/>
          </a:ln>
        </p:spPr>
      </p:pic>
      <p:pic>
        <p:nvPicPr>
          <p:cNvPr id="197" name="Google Shape;197;p26"/>
          <p:cNvPicPr preferRelativeResize="0"/>
          <p:nvPr/>
        </p:nvPicPr>
        <p:blipFill>
          <a:blip r:embed="rId5">
            <a:alphaModFix/>
          </a:blip>
          <a:stretch>
            <a:fillRect/>
          </a:stretch>
        </p:blipFill>
        <p:spPr>
          <a:xfrm>
            <a:off x="326600" y="2127800"/>
            <a:ext cx="1386100" cy="265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311700" y="342072"/>
            <a:ext cx="8520600" cy="78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741B47"/>
                </a:solidFill>
                <a:latin typeface="Rancho"/>
                <a:ea typeface="Rancho"/>
                <a:cs typeface="Rancho"/>
                <a:sym typeface="Rancho"/>
              </a:rPr>
              <a:t>Recycle Route - The Prototype</a:t>
            </a:r>
            <a:endParaRPr>
              <a:solidFill>
                <a:srgbClr val="741B47"/>
              </a:solidFill>
              <a:latin typeface="Rancho"/>
              <a:ea typeface="Rancho"/>
              <a:cs typeface="Rancho"/>
              <a:sym typeface="Rancho"/>
            </a:endParaRPr>
          </a:p>
        </p:txBody>
      </p:sp>
      <p:sp>
        <p:nvSpPr>
          <p:cNvPr id="203" name="Google Shape;203;p27"/>
          <p:cNvSpPr txBox="1"/>
          <p:nvPr/>
        </p:nvSpPr>
        <p:spPr>
          <a:xfrm>
            <a:off x="568150" y="1336850"/>
            <a:ext cx="8264100" cy="36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Kalam"/>
                <a:ea typeface="Kalam"/>
                <a:cs typeface="Kalam"/>
                <a:sym typeface="Kalam"/>
              </a:rPr>
              <a:t>Each user who wants to recycle waste, shall enter into a smart contract with a stakeholder of his/her choice. </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Waste collected from </a:t>
            </a:r>
            <a:r>
              <a:rPr b="1" lang="en">
                <a:solidFill>
                  <a:srgbClr val="073763"/>
                </a:solidFill>
                <a:latin typeface="Kalam"/>
                <a:ea typeface="Kalam"/>
                <a:cs typeface="Kalam"/>
                <a:sym typeface="Kalam"/>
              </a:rPr>
              <a:t>multiple</a:t>
            </a:r>
            <a:r>
              <a:rPr b="1" lang="en">
                <a:solidFill>
                  <a:srgbClr val="073763"/>
                </a:solidFill>
                <a:latin typeface="Kalam"/>
                <a:ea typeface="Kalam"/>
                <a:cs typeface="Kalam"/>
                <a:sym typeface="Kalam"/>
              </a:rPr>
              <a:t> users shall be sorted and packaged by the stakeholder and sent for recycle/ upgradation / disposal .</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Each user shall get reward points for every disposal </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Existing Startups may enter into smart contracts with other startups to act on merged ideas</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 </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 </a:t>
            </a:r>
            <a:endParaRPr b="1">
              <a:solidFill>
                <a:srgbClr val="073763"/>
              </a:solidFill>
              <a:latin typeface="Kalam"/>
              <a:ea typeface="Kalam"/>
              <a:cs typeface="Kalam"/>
              <a:sym typeface="Kala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11700" y="342072"/>
            <a:ext cx="8520600" cy="78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741B47"/>
                </a:solidFill>
                <a:latin typeface="Rancho"/>
                <a:ea typeface="Rancho"/>
                <a:cs typeface="Rancho"/>
                <a:sym typeface="Rancho"/>
              </a:rPr>
              <a:t>Existing Entrepreneurs</a:t>
            </a:r>
            <a:endParaRPr>
              <a:solidFill>
                <a:srgbClr val="741B47"/>
              </a:solidFill>
              <a:latin typeface="Rancho"/>
              <a:ea typeface="Rancho"/>
              <a:cs typeface="Rancho"/>
              <a:sym typeface="Rancho"/>
            </a:endParaRPr>
          </a:p>
          <a:p>
            <a:pPr indent="0" lvl="0" marL="457200" rtl="0" algn="ctr">
              <a:spcBef>
                <a:spcPts val="0"/>
              </a:spcBef>
              <a:spcAft>
                <a:spcPts val="0"/>
              </a:spcAft>
              <a:buNone/>
            </a:pPr>
            <a:r>
              <a:t/>
            </a:r>
            <a:endParaRPr>
              <a:solidFill>
                <a:srgbClr val="741B47"/>
              </a:solidFill>
              <a:latin typeface="Rancho"/>
              <a:ea typeface="Rancho"/>
              <a:cs typeface="Rancho"/>
              <a:sym typeface="Rancho"/>
            </a:endParaRPr>
          </a:p>
        </p:txBody>
      </p:sp>
      <p:sp>
        <p:nvSpPr>
          <p:cNvPr id="209" name="Google Shape;209;p28"/>
          <p:cNvSpPr txBox="1"/>
          <p:nvPr/>
        </p:nvSpPr>
        <p:spPr>
          <a:xfrm>
            <a:off x="568150" y="1336850"/>
            <a:ext cx="1720500" cy="36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Kalam"/>
                <a:ea typeface="Kalam"/>
                <a:cs typeface="Kalam"/>
                <a:sym typeface="Kalam"/>
              </a:rPr>
              <a:t>Thalesgroup</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Ecocentric</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Ensyde</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Cerebra</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ATTERO</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Binbag</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Scrapshala</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Anthill Creations</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SKRAP</a:t>
            </a:r>
            <a:endParaRPr b="1">
              <a:solidFill>
                <a:srgbClr val="073763"/>
              </a:solidFill>
              <a:latin typeface="Kalam"/>
              <a:ea typeface="Kalam"/>
              <a:cs typeface="Kalam"/>
              <a:sym typeface="Kalam"/>
            </a:endParaRPr>
          </a:p>
        </p:txBody>
      </p:sp>
      <p:sp>
        <p:nvSpPr>
          <p:cNvPr id="210" name="Google Shape;210;p28"/>
          <p:cNvSpPr txBox="1"/>
          <p:nvPr/>
        </p:nvSpPr>
        <p:spPr>
          <a:xfrm>
            <a:off x="3202888" y="1375525"/>
            <a:ext cx="1720500" cy="36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Kalam"/>
                <a:ea typeface="Kalam"/>
                <a:cs typeface="Kalam"/>
                <a:sym typeface="Kalam"/>
              </a:rPr>
              <a:t>Saahas zero waste</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Namo e-waste</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Extracarbon</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Gem enviro</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Cashify</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Banyan NATION</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Citizengaze</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Recykal</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Antariksh waste ventures </a:t>
            </a:r>
            <a:endParaRPr b="1">
              <a:solidFill>
                <a:srgbClr val="073763"/>
              </a:solidFill>
              <a:latin typeface="Kalam"/>
              <a:ea typeface="Kalam"/>
              <a:cs typeface="Kalam"/>
              <a:sym typeface="Kalam"/>
            </a:endParaRPr>
          </a:p>
        </p:txBody>
      </p:sp>
      <p:sp>
        <p:nvSpPr>
          <p:cNvPr id="211" name="Google Shape;211;p28"/>
          <p:cNvSpPr txBox="1"/>
          <p:nvPr/>
        </p:nvSpPr>
        <p:spPr>
          <a:xfrm>
            <a:off x="5837625" y="1336850"/>
            <a:ext cx="1720500" cy="36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Kalam"/>
                <a:ea typeface="Kalam"/>
                <a:cs typeface="Kalam"/>
                <a:sym typeface="Kalam"/>
              </a:rPr>
              <a:t>Shayna Ecounified</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Kabadiwala</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Ishitva Robotic Systems</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Phool</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APChemi</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Ziptrax cleantech</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Hasiru Dala</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Paperman</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Vital Waste</a:t>
            </a:r>
            <a:endParaRPr b="1">
              <a:solidFill>
                <a:srgbClr val="073763"/>
              </a:solidFill>
              <a:latin typeface="Kalam"/>
              <a:ea typeface="Kalam"/>
              <a:cs typeface="Kalam"/>
              <a:sym typeface="Kala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311700" y="342072"/>
            <a:ext cx="8520600" cy="78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741B47"/>
                </a:solidFill>
                <a:latin typeface="Rancho"/>
                <a:ea typeface="Rancho"/>
                <a:cs typeface="Rancho"/>
                <a:sym typeface="Rancho"/>
              </a:rPr>
              <a:t>Existing Entrepreneurs</a:t>
            </a:r>
            <a:endParaRPr>
              <a:solidFill>
                <a:srgbClr val="741B47"/>
              </a:solidFill>
              <a:latin typeface="Rancho"/>
              <a:ea typeface="Rancho"/>
              <a:cs typeface="Rancho"/>
              <a:sym typeface="Rancho"/>
            </a:endParaRPr>
          </a:p>
          <a:p>
            <a:pPr indent="0" lvl="0" marL="457200" rtl="0" algn="ctr">
              <a:spcBef>
                <a:spcPts val="0"/>
              </a:spcBef>
              <a:spcAft>
                <a:spcPts val="0"/>
              </a:spcAft>
              <a:buNone/>
            </a:pPr>
            <a:r>
              <a:t/>
            </a:r>
            <a:endParaRPr>
              <a:solidFill>
                <a:srgbClr val="741B47"/>
              </a:solidFill>
              <a:latin typeface="Rancho"/>
              <a:ea typeface="Rancho"/>
              <a:cs typeface="Rancho"/>
              <a:sym typeface="Rancho"/>
            </a:endParaRPr>
          </a:p>
        </p:txBody>
      </p:sp>
      <p:sp>
        <p:nvSpPr>
          <p:cNvPr id="217" name="Google Shape;217;p29"/>
          <p:cNvSpPr txBox="1"/>
          <p:nvPr/>
        </p:nvSpPr>
        <p:spPr>
          <a:xfrm>
            <a:off x="568150" y="1336850"/>
            <a:ext cx="1720500" cy="36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Kalam"/>
                <a:ea typeface="Kalam"/>
                <a:cs typeface="Kalam"/>
                <a:sym typeface="Kalam"/>
              </a:rPr>
              <a:t>Plastics for change</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Eco recyling</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Karma recycling</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Indra water</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Earth recycler</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Synergy waste management</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Paterson energy</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Bintix</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Raddiconnect</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p:txBody>
      </p:sp>
      <p:sp>
        <p:nvSpPr>
          <p:cNvPr id="218" name="Google Shape;218;p29"/>
          <p:cNvSpPr txBox="1"/>
          <p:nvPr/>
        </p:nvSpPr>
        <p:spPr>
          <a:xfrm>
            <a:off x="3202888" y="1375525"/>
            <a:ext cx="1720500" cy="36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Kalam"/>
                <a:ea typeface="Kalam"/>
                <a:cs typeface="Kalam"/>
                <a:sym typeface="Kalam"/>
              </a:rPr>
              <a:t>Encashea</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Carbon masters</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Plast shreddars</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Rexaw recycling</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GSM plastic industries</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Green worms</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Phabio enterprises</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Smarterhomes</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Bare necesseties </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p:txBody>
      </p:sp>
      <p:sp>
        <p:nvSpPr>
          <p:cNvPr id="219" name="Google Shape;219;p29"/>
          <p:cNvSpPr txBox="1"/>
          <p:nvPr/>
        </p:nvSpPr>
        <p:spPr>
          <a:xfrm>
            <a:off x="5837625" y="1336850"/>
            <a:ext cx="1720500" cy="36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Kalam"/>
                <a:ea typeface="Kalam"/>
                <a:cs typeface="Kalam"/>
                <a:sym typeface="Kalam"/>
              </a:rPr>
              <a:t>Loopworm</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Padcare labs</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Spruce up</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rPr b="1" lang="en">
                <a:solidFill>
                  <a:srgbClr val="073763"/>
                </a:solidFill>
                <a:latin typeface="Kalam"/>
                <a:ea typeface="Kalam"/>
                <a:cs typeface="Kalam"/>
                <a:sym typeface="Kalam"/>
              </a:rPr>
              <a:t>Polycycl</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a:p>
            <a:pPr indent="0" lvl="0" marL="0" rtl="0" algn="l">
              <a:spcBef>
                <a:spcPts val="0"/>
              </a:spcBef>
              <a:spcAft>
                <a:spcPts val="0"/>
              </a:spcAft>
              <a:buNone/>
            </a:pPr>
            <a:r>
              <a:t/>
            </a:r>
            <a:endParaRPr b="1">
              <a:solidFill>
                <a:srgbClr val="073763"/>
              </a:solidFill>
              <a:latin typeface="Kalam"/>
              <a:ea typeface="Kalam"/>
              <a:cs typeface="Kalam"/>
              <a:sym typeface="Kala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311700" y="494472"/>
            <a:ext cx="8520600" cy="78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741B47"/>
                </a:solidFill>
                <a:latin typeface="Rancho"/>
                <a:ea typeface="Rancho"/>
                <a:cs typeface="Rancho"/>
                <a:sym typeface="Rancho"/>
              </a:rPr>
              <a:t>Refrences </a:t>
            </a:r>
            <a:endParaRPr>
              <a:solidFill>
                <a:srgbClr val="741B47"/>
              </a:solidFill>
              <a:latin typeface="Rancho"/>
              <a:ea typeface="Rancho"/>
              <a:cs typeface="Rancho"/>
              <a:sym typeface="Rancho"/>
            </a:endParaRPr>
          </a:p>
        </p:txBody>
      </p:sp>
      <p:sp>
        <p:nvSpPr>
          <p:cNvPr id="225" name="Google Shape;225;p30"/>
          <p:cNvSpPr txBox="1"/>
          <p:nvPr>
            <p:ph idx="1" type="body"/>
          </p:nvPr>
        </p:nvSpPr>
        <p:spPr>
          <a:xfrm>
            <a:off x="311700" y="1407025"/>
            <a:ext cx="7642500" cy="3669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Statistica, https://www.statista.com/outlook/279/119/smart-home/india, data based on in-depth analysis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Downtoearth,https://www.downtoearth.org.in/blog/waste/e-waste-day-82-of-india-s-e-waste-is-personal-devices-61880</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Teriin,https://www.teriin.org/article/e-waste-management-india-challenges-and-opportunitie</a:t>
            </a:r>
            <a:r>
              <a:rPr lang="en" sz="1400">
                <a:solidFill>
                  <a:srgbClr val="000000"/>
                </a:solidFill>
                <a:latin typeface="Times New Roman"/>
                <a:ea typeface="Times New Roman"/>
                <a:cs typeface="Times New Roman"/>
                <a:sym typeface="Times New Roman"/>
              </a:rPr>
              <a:t>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Leewayhertz, https://www.leewayhertz.com/blockchain-waste-managemen</a:t>
            </a:r>
            <a:r>
              <a:rPr lang="en" sz="1400">
                <a:solidFill>
                  <a:srgbClr val="000000"/>
                </a:solidFill>
                <a:latin typeface="Times New Roman"/>
                <a:ea typeface="Times New Roman"/>
                <a:cs typeface="Times New Roman"/>
                <a:sym typeface="Times New Roman"/>
              </a:rPr>
              <a:t>t</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Thalesgroup, https://cpl.thalesgroup.com/india-ewaste-program</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Delhigreens, https://delhigreens.com/2020/05/15/8-types-of-wastes-and-their-management-rules-in-india</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https://www.epw.in/engage/article/institutional-framework-implementing-solid-waste-management-india-macro-analysis</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ctr">
              <a:spcBef>
                <a:spcPts val="0"/>
              </a:spcBef>
              <a:spcAft>
                <a:spcPts val="1600"/>
              </a:spcAft>
              <a:buNone/>
            </a:pPr>
            <a:r>
              <a:t/>
            </a:r>
            <a:endParaRPr sz="1400">
              <a:solidFill>
                <a:srgbClr val="000000"/>
              </a:solidFill>
              <a:latin typeface="Times New Roman"/>
              <a:ea typeface="Times New Roman"/>
              <a:cs typeface="Times New Roman"/>
              <a:sym typeface="Times New Roman"/>
            </a:endParaRPr>
          </a:p>
        </p:txBody>
      </p:sp>
      <p:pic>
        <p:nvPicPr>
          <p:cNvPr id="226" name="Google Shape;226;p30"/>
          <p:cNvPicPr preferRelativeResize="0"/>
          <p:nvPr/>
        </p:nvPicPr>
        <p:blipFill>
          <a:blip r:embed="rId3">
            <a:alphaModFix/>
          </a:blip>
          <a:stretch>
            <a:fillRect/>
          </a:stretch>
        </p:blipFill>
        <p:spPr>
          <a:xfrm>
            <a:off x="7954200" y="2857500"/>
            <a:ext cx="944925" cy="2823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rot="-1589829">
            <a:off x="2693411" y="1600680"/>
            <a:ext cx="6565458" cy="1030515"/>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741B47"/>
                </a:solidFill>
                <a:latin typeface="Rancho"/>
                <a:ea typeface="Rancho"/>
                <a:cs typeface="Rancho"/>
                <a:sym typeface="Rancho"/>
              </a:rPr>
              <a:t>THANK YOU</a:t>
            </a:r>
            <a:endParaRPr>
              <a:solidFill>
                <a:srgbClr val="741B47"/>
              </a:solidFill>
              <a:latin typeface="Rancho"/>
              <a:ea typeface="Rancho"/>
              <a:cs typeface="Rancho"/>
              <a:sym typeface="Rancho"/>
            </a:endParaRPr>
          </a:p>
        </p:txBody>
      </p:sp>
      <p:pic>
        <p:nvPicPr>
          <p:cNvPr id="232" name="Google Shape;232;p31"/>
          <p:cNvPicPr preferRelativeResize="0"/>
          <p:nvPr/>
        </p:nvPicPr>
        <p:blipFill>
          <a:blip r:embed="rId3">
            <a:alphaModFix/>
          </a:blip>
          <a:stretch>
            <a:fillRect/>
          </a:stretch>
        </p:blipFill>
        <p:spPr>
          <a:xfrm>
            <a:off x="2562200" y="646125"/>
            <a:ext cx="2291575" cy="426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540300" y="2094672"/>
            <a:ext cx="8520600" cy="78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741B47"/>
                </a:solidFill>
                <a:latin typeface="Rancho"/>
                <a:ea typeface="Rancho"/>
                <a:cs typeface="Rancho"/>
                <a:sym typeface="Rancho"/>
              </a:rPr>
              <a:t>SmartGenie</a:t>
            </a:r>
            <a:endParaRPr>
              <a:solidFill>
                <a:srgbClr val="741B47"/>
              </a:solidFill>
              <a:latin typeface="Rancho"/>
              <a:ea typeface="Rancho"/>
              <a:cs typeface="Rancho"/>
              <a:sym typeface="Rancho"/>
            </a:endParaRPr>
          </a:p>
          <a:p>
            <a:pPr indent="-368300" lvl="0" marL="457200" rtl="0" algn="ctr">
              <a:spcBef>
                <a:spcPts val="0"/>
              </a:spcBef>
              <a:spcAft>
                <a:spcPts val="0"/>
              </a:spcAft>
              <a:buClr>
                <a:srgbClr val="741B47"/>
              </a:buClr>
              <a:buSzPts val="2200"/>
              <a:buChar char="-"/>
            </a:pPr>
            <a:r>
              <a:rPr lang="en" sz="2200">
                <a:solidFill>
                  <a:srgbClr val="741B47"/>
                </a:solidFill>
                <a:latin typeface="Caveat"/>
                <a:ea typeface="Caveat"/>
                <a:cs typeface="Caveat"/>
                <a:sym typeface="Caveat"/>
              </a:rPr>
              <a:t>Smart Home Rentals </a:t>
            </a:r>
            <a:endParaRPr sz="2200">
              <a:solidFill>
                <a:srgbClr val="741B47"/>
              </a:solidFill>
              <a:latin typeface="Caveat"/>
              <a:ea typeface="Caveat"/>
              <a:cs typeface="Caveat"/>
              <a:sym typeface="Caveat"/>
            </a:endParaRPr>
          </a:p>
        </p:txBody>
      </p:sp>
      <p:sp>
        <p:nvSpPr>
          <p:cNvPr id="78" name="Google Shape;78;p15"/>
          <p:cNvSpPr/>
          <p:nvPr/>
        </p:nvSpPr>
        <p:spPr>
          <a:xfrm>
            <a:off x="540300" y="1756150"/>
            <a:ext cx="1069500" cy="713100"/>
          </a:xfrm>
          <a:prstGeom prst="cloudCallout">
            <a:avLst>
              <a:gd fmla="val 179182" name="adj1"/>
              <a:gd fmla="val 53110" name="adj2"/>
            </a:avLst>
          </a:prstGeom>
          <a:solidFill>
            <a:srgbClr val="FF9900"/>
          </a:solidFill>
          <a:ln cap="flat" cmpd="sng" w="952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lgerian"/>
                <a:ea typeface="Algerian"/>
                <a:cs typeface="Algerian"/>
                <a:sym typeface="Algerian"/>
              </a:rPr>
              <a:t>1</a:t>
            </a:r>
            <a:endParaRPr b="1">
              <a:latin typeface="Algerian"/>
              <a:ea typeface="Algerian"/>
              <a:cs typeface="Algerian"/>
              <a:sym typeface="Algerian"/>
            </a:endParaRPr>
          </a:p>
        </p:txBody>
      </p:sp>
      <p:pic>
        <p:nvPicPr>
          <p:cNvPr id="79" name="Google Shape;79;p15"/>
          <p:cNvPicPr preferRelativeResize="0"/>
          <p:nvPr/>
        </p:nvPicPr>
        <p:blipFill>
          <a:blip r:embed="rId3">
            <a:alphaModFix/>
          </a:blip>
          <a:stretch>
            <a:fillRect/>
          </a:stretch>
        </p:blipFill>
        <p:spPr>
          <a:xfrm>
            <a:off x="6750312" y="1223988"/>
            <a:ext cx="1482412" cy="3267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42072"/>
            <a:ext cx="8520600" cy="78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741B47"/>
                </a:solidFill>
                <a:latin typeface="Rancho"/>
                <a:ea typeface="Rancho"/>
                <a:cs typeface="Rancho"/>
                <a:sym typeface="Rancho"/>
              </a:rPr>
              <a:t>SmartGenie - NEED</a:t>
            </a:r>
            <a:endParaRPr>
              <a:solidFill>
                <a:srgbClr val="741B47"/>
              </a:solidFill>
              <a:latin typeface="Rancho"/>
              <a:ea typeface="Rancho"/>
              <a:cs typeface="Rancho"/>
              <a:sym typeface="Rancho"/>
            </a:endParaRPr>
          </a:p>
        </p:txBody>
      </p:sp>
      <p:sp>
        <p:nvSpPr>
          <p:cNvPr id="85" name="Google Shape;85;p16"/>
          <p:cNvSpPr txBox="1"/>
          <p:nvPr>
            <p:ph idx="1" type="body"/>
          </p:nvPr>
        </p:nvSpPr>
        <p:spPr>
          <a:xfrm>
            <a:off x="311700" y="1407028"/>
            <a:ext cx="8520600" cy="3669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400">
                <a:solidFill>
                  <a:srgbClr val="073763"/>
                </a:solidFill>
                <a:latin typeface="Kalam"/>
                <a:ea typeface="Kalam"/>
                <a:cs typeface="Kalam"/>
                <a:sym typeface="Kalam"/>
              </a:rPr>
              <a:t>In India, the annual growth rate  of smart homes is expected to grow by 43.6% resulting in a market of  Rs. 481456.67 million by 2023. </a:t>
            </a:r>
            <a:endParaRPr b="1" sz="1400">
              <a:solidFill>
                <a:srgbClr val="073763"/>
              </a:solidFill>
              <a:latin typeface="Kalam"/>
              <a:ea typeface="Kalam"/>
              <a:cs typeface="Kalam"/>
              <a:sym typeface="Kalam"/>
            </a:endParaRPr>
          </a:p>
          <a:p>
            <a:pPr indent="0" lvl="0" marL="0" rtl="0" algn="just">
              <a:lnSpc>
                <a:spcPct val="100000"/>
              </a:lnSpc>
              <a:spcBef>
                <a:spcPts val="0"/>
              </a:spcBef>
              <a:spcAft>
                <a:spcPts val="0"/>
              </a:spcAft>
              <a:buNone/>
            </a:pPr>
            <a:r>
              <a:t/>
            </a:r>
            <a:endParaRPr b="1" sz="1400">
              <a:solidFill>
                <a:srgbClr val="073763"/>
              </a:solidFill>
              <a:latin typeface="Kalam"/>
              <a:ea typeface="Kalam"/>
              <a:cs typeface="Kalam"/>
              <a:sym typeface="Kalam"/>
            </a:endParaRPr>
          </a:p>
          <a:p>
            <a:pPr indent="0" lvl="0" marL="0" rtl="0" algn="just">
              <a:lnSpc>
                <a:spcPct val="100000"/>
              </a:lnSpc>
              <a:spcBef>
                <a:spcPts val="0"/>
              </a:spcBef>
              <a:spcAft>
                <a:spcPts val="0"/>
              </a:spcAft>
              <a:buNone/>
            </a:pPr>
            <a:r>
              <a:rPr b="1" lang="en" sz="1400">
                <a:solidFill>
                  <a:srgbClr val="073763"/>
                </a:solidFill>
                <a:latin typeface="Kalam"/>
                <a:ea typeface="Kalam"/>
                <a:cs typeface="Kalam"/>
                <a:sym typeface="Kalam"/>
              </a:rPr>
              <a:t>Recent studies have helped to shed light on some key points</a:t>
            </a:r>
            <a:endParaRPr b="1" sz="1400">
              <a:solidFill>
                <a:srgbClr val="073763"/>
              </a:solidFill>
              <a:latin typeface="Kalam"/>
              <a:ea typeface="Kalam"/>
              <a:cs typeface="Kalam"/>
              <a:sym typeface="Kalam"/>
            </a:endParaRPr>
          </a:p>
          <a:p>
            <a:pPr indent="0" lvl="0" marL="0" rtl="0" algn="just">
              <a:lnSpc>
                <a:spcPct val="100000"/>
              </a:lnSpc>
              <a:spcBef>
                <a:spcPts val="0"/>
              </a:spcBef>
              <a:spcAft>
                <a:spcPts val="0"/>
              </a:spcAft>
              <a:buNone/>
            </a:pPr>
            <a:r>
              <a:t/>
            </a:r>
            <a:endParaRPr b="1" sz="1400">
              <a:solidFill>
                <a:srgbClr val="073763"/>
              </a:solidFill>
              <a:latin typeface="Kalam"/>
              <a:ea typeface="Kalam"/>
              <a:cs typeface="Kalam"/>
              <a:sym typeface="Kalam"/>
            </a:endParaRPr>
          </a:p>
          <a:p>
            <a:pPr indent="-317500" lvl="0" marL="457200" rtl="0" algn="just">
              <a:lnSpc>
                <a:spcPct val="100000"/>
              </a:lnSpc>
              <a:spcBef>
                <a:spcPts val="0"/>
              </a:spcBef>
              <a:spcAft>
                <a:spcPts val="0"/>
              </a:spcAft>
              <a:buClr>
                <a:srgbClr val="073763"/>
              </a:buClr>
              <a:buSzPts val="1400"/>
              <a:buFont typeface="Kalam"/>
              <a:buChar char="-"/>
            </a:pPr>
            <a:r>
              <a:rPr b="1" lang="en" sz="1400">
                <a:solidFill>
                  <a:srgbClr val="073763"/>
                </a:solidFill>
                <a:latin typeface="Kalam"/>
                <a:ea typeface="Kalam"/>
                <a:cs typeface="Kalam"/>
                <a:sym typeface="Kalam"/>
              </a:rPr>
              <a:t>The real estate market has been expanding but as affordable housing is still an issue, a huge number of people especially young couples and working professionals settle for rented houses</a:t>
            </a:r>
            <a:endParaRPr b="1" sz="1400">
              <a:solidFill>
                <a:srgbClr val="073763"/>
              </a:solidFill>
              <a:latin typeface="Kalam"/>
              <a:ea typeface="Kalam"/>
              <a:cs typeface="Kalam"/>
              <a:sym typeface="Kalam"/>
            </a:endParaRPr>
          </a:p>
          <a:p>
            <a:pPr indent="-317500" lvl="0" marL="457200" rtl="0" algn="just">
              <a:lnSpc>
                <a:spcPct val="100000"/>
              </a:lnSpc>
              <a:spcBef>
                <a:spcPts val="0"/>
              </a:spcBef>
              <a:spcAft>
                <a:spcPts val="0"/>
              </a:spcAft>
              <a:buClr>
                <a:srgbClr val="073763"/>
              </a:buClr>
              <a:buSzPts val="1400"/>
              <a:buFont typeface="Kalam"/>
              <a:buChar char="-"/>
            </a:pPr>
            <a:r>
              <a:rPr b="1" lang="en" sz="1400">
                <a:solidFill>
                  <a:srgbClr val="073763"/>
                </a:solidFill>
                <a:latin typeface="Kalam"/>
                <a:ea typeface="Kalam"/>
                <a:cs typeface="Kalam"/>
                <a:sym typeface="Kalam"/>
              </a:rPr>
              <a:t>Young professionals in cities usually have odd working hours and require services which can self-attend to some chores</a:t>
            </a:r>
            <a:endParaRPr b="1" sz="1400">
              <a:solidFill>
                <a:srgbClr val="073763"/>
              </a:solidFill>
              <a:latin typeface="Kalam"/>
              <a:ea typeface="Kalam"/>
              <a:cs typeface="Kalam"/>
              <a:sym typeface="Kalam"/>
            </a:endParaRPr>
          </a:p>
          <a:p>
            <a:pPr indent="-317500" lvl="0" marL="457200" rtl="0" algn="just">
              <a:lnSpc>
                <a:spcPct val="100000"/>
              </a:lnSpc>
              <a:spcBef>
                <a:spcPts val="0"/>
              </a:spcBef>
              <a:spcAft>
                <a:spcPts val="0"/>
              </a:spcAft>
              <a:buClr>
                <a:srgbClr val="073763"/>
              </a:buClr>
              <a:buSzPts val="1400"/>
              <a:buFont typeface="Kalam"/>
              <a:buChar char="-"/>
            </a:pPr>
            <a:r>
              <a:rPr b="1" lang="en" sz="1400">
                <a:solidFill>
                  <a:srgbClr val="073763"/>
                </a:solidFill>
                <a:latin typeface="Kalam"/>
                <a:ea typeface="Kalam"/>
                <a:cs typeface="Kalam"/>
                <a:sym typeface="Kalam"/>
              </a:rPr>
              <a:t>Smart homes provide comfort which is attracting more number of Indians</a:t>
            </a:r>
            <a:endParaRPr b="1" sz="1400">
              <a:solidFill>
                <a:srgbClr val="073763"/>
              </a:solidFill>
              <a:latin typeface="Kalam"/>
              <a:ea typeface="Kalam"/>
              <a:cs typeface="Kalam"/>
              <a:sym typeface="Kalam"/>
            </a:endParaRPr>
          </a:p>
          <a:p>
            <a:pPr indent="-317500" lvl="0" marL="457200" rtl="0" algn="just">
              <a:lnSpc>
                <a:spcPct val="100000"/>
              </a:lnSpc>
              <a:spcBef>
                <a:spcPts val="0"/>
              </a:spcBef>
              <a:spcAft>
                <a:spcPts val="0"/>
              </a:spcAft>
              <a:buClr>
                <a:srgbClr val="073763"/>
              </a:buClr>
              <a:buSzPts val="1400"/>
              <a:buFont typeface="Kalam"/>
              <a:buChar char="-"/>
            </a:pPr>
            <a:r>
              <a:rPr b="1" lang="en" sz="1400">
                <a:solidFill>
                  <a:srgbClr val="073763"/>
                </a:solidFill>
                <a:latin typeface="Kalam"/>
                <a:ea typeface="Kalam"/>
                <a:cs typeface="Kalam"/>
                <a:sym typeface="Kalam"/>
              </a:rPr>
              <a:t>Renting smart home an be tricky and expensive due to v</a:t>
            </a:r>
            <a:r>
              <a:rPr b="1" lang="en" sz="1400">
                <a:solidFill>
                  <a:srgbClr val="073763"/>
                </a:solidFill>
                <a:latin typeface="Kalam"/>
                <a:ea typeface="Kalam"/>
                <a:cs typeface="Kalam"/>
                <a:sym typeface="Kalam"/>
              </a:rPr>
              <a:t>ariation across rental policies as well as public awareness regarding appropriate smart home pricing </a:t>
            </a:r>
            <a:endParaRPr b="1" sz="1400">
              <a:solidFill>
                <a:srgbClr val="073763"/>
              </a:solidFill>
              <a:latin typeface="Kalam"/>
              <a:ea typeface="Kalam"/>
              <a:cs typeface="Kalam"/>
              <a:sym typeface="Kalam"/>
            </a:endParaRPr>
          </a:p>
          <a:p>
            <a:pPr indent="-317500" lvl="0" marL="457200" rtl="0" algn="just">
              <a:lnSpc>
                <a:spcPct val="100000"/>
              </a:lnSpc>
              <a:spcBef>
                <a:spcPts val="0"/>
              </a:spcBef>
              <a:spcAft>
                <a:spcPts val="0"/>
              </a:spcAft>
              <a:buClr>
                <a:srgbClr val="073763"/>
              </a:buClr>
              <a:buSzPts val="1400"/>
              <a:buFont typeface="Kalam"/>
              <a:buChar char="-"/>
            </a:pPr>
            <a:r>
              <a:rPr b="1" lang="en" sz="1400">
                <a:solidFill>
                  <a:srgbClr val="073763"/>
                </a:solidFill>
                <a:latin typeface="Kalam"/>
                <a:ea typeface="Kalam"/>
                <a:cs typeface="Kalam"/>
                <a:sym typeface="Kalam"/>
              </a:rPr>
              <a:t>Landlords have been facing issues such as unpaid rent/maintenance, destruction of property, negligence of cleanliness, having a decentralized blockchain would solve these issues </a:t>
            </a:r>
            <a:endParaRPr b="1" sz="1400">
              <a:solidFill>
                <a:srgbClr val="073763"/>
              </a:solidFill>
              <a:latin typeface="Kalam"/>
              <a:ea typeface="Kalam"/>
              <a:cs typeface="Kalam"/>
              <a:sym typeface="Kalam"/>
            </a:endParaRPr>
          </a:p>
          <a:p>
            <a:pPr indent="-317500" lvl="0" marL="457200" rtl="0" algn="just">
              <a:lnSpc>
                <a:spcPct val="100000"/>
              </a:lnSpc>
              <a:spcBef>
                <a:spcPts val="0"/>
              </a:spcBef>
              <a:spcAft>
                <a:spcPts val="0"/>
              </a:spcAft>
              <a:buClr>
                <a:srgbClr val="073763"/>
              </a:buClr>
              <a:buSzPts val="1400"/>
              <a:buFont typeface="Kalam"/>
              <a:buChar char="-"/>
            </a:pPr>
            <a:r>
              <a:t/>
            </a:r>
            <a:endParaRPr b="1" sz="1400">
              <a:solidFill>
                <a:srgbClr val="073763"/>
              </a:solidFill>
              <a:latin typeface="Kalam"/>
              <a:ea typeface="Kalam"/>
              <a:cs typeface="Kalam"/>
              <a:sym typeface="Kalam"/>
            </a:endParaRPr>
          </a:p>
          <a:p>
            <a:pPr indent="0" lvl="0" marL="0" rtl="0" algn="just">
              <a:lnSpc>
                <a:spcPct val="100000"/>
              </a:lnSpc>
              <a:spcBef>
                <a:spcPts val="0"/>
              </a:spcBef>
              <a:spcAft>
                <a:spcPts val="0"/>
              </a:spcAft>
              <a:buNone/>
            </a:pPr>
            <a:r>
              <a:rPr b="1" lang="en" sz="1400">
                <a:solidFill>
                  <a:srgbClr val="073763"/>
                </a:solidFill>
                <a:latin typeface="Kalam"/>
                <a:ea typeface="Kalam"/>
                <a:cs typeface="Kalam"/>
                <a:sym typeface="Kalam"/>
              </a:rPr>
              <a:t>In the last few years, India has seen a few startups for buying , selling and renting smart homes. </a:t>
            </a:r>
            <a:endParaRPr b="1" sz="1400">
              <a:solidFill>
                <a:srgbClr val="073763"/>
              </a:solidFill>
              <a:latin typeface="Kalam"/>
              <a:ea typeface="Kalam"/>
              <a:cs typeface="Kalam"/>
              <a:sym typeface="Kalam"/>
            </a:endParaRPr>
          </a:p>
          <a:p>
            <a:pPr indent="0" lvl="0" marL="0" rtl="0" algn="ctr">
              <a:spcBef>
                <a:spcPts val="0"/>
              </a:spcBef>
              <a:spcAft>
                <a:spcPts val="1600"/>
              </a:spcAft>
              <a:buNone/>
            </a:pPr>
            <a:r>
              <a:t/>
            </a:r>
            <a:endParaRPr b="1" sz="1400">
              <a:solidFill>
                <a:srgbClr val="073763"/>
              </a:solidFill>
              <a:latin typeface="Kalam"/>
              <a:ea typeface="Kalam"/>
              <a:cs typeface="Kalam"/>
              <a:sym typeface="Kala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42072"/>
            <a:ext cx="8520600" cy="78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741B47"/>
                </a:solidFill>
                <a:latin typeface="Rancho"/>
                <a:ea typeface="Rancho"/>
                <a:cs typeface="Rancho"/>
                <a:sym typeface="Rancho"/>
              </a:rPr>
              <a:t>Smart Genie - The Prototype</a:t>
            </a:r>
            <a:endParaRPr>
              <a:solidFill>
                <a:srgbClr val="741B47"/>
              </a:solidFill>
              <a:latin typeface="Rancho"/>
              <a:ea typeface="Rancho"/>
              <a:cs typeface="Rancho"/>
              <a:sym typeface="Rancho"/>
            </a:endParaRPr>
          </a:p>
          <a:p>
            <a:pPr indent="0" lvl="0" marL="457200" rtl="0" algn="ctr">
              <a:spcBef>
                <a:spcPts val="0"/>
              </a:spcBef>
              <a:spcAft>
                <a:spcPts val="0"/>
              </a:spcAft>
              <a:buNone/>
            </a:pPr>
            <a:r>
              <a:t/>
            </a:r>
            <a:endParaRPr>
              <a:solidFill>
                <a:srgbClr val="741B47"/>
              </a:solidFill>
              <a:latin typeface="Rancho"/>
              <a:ea typeface="Rancho"/>
              <a:cs typeface="Rancho"/>
              <a:sym typeface="Rancho"/>
            </a:endParaRPr>
          </a:p>
        </p:txBody>
      </p:sp>
      <p:sp>
        <p:nvSpPr>
          <p:cNvPr id="91" name="Google Shape;91;p17"/>
          <p:cNvSpPr txBox="1"/>
          <p:nvPr>
            <p:ph idx="1" type="body"/>
          </p:nvPr>
        </p:nvSpPr>
        <p:spPr>
          <a:xfrm>
            <a:off x="311700" y="1178428"/>
            <a:ext cx="8520600" cy="366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073763"/>
                </a:solidFill>
                <a:latin typeface="Kalam"/>
                <a:ea typeface="Kalam"/>
                <a:cs typeface="Kalam"/>
                <a:sym typeface="Kalam"/>
              </a:rPr>
              <a:t>Key stakeholders - Tenant, 	Proprietor, e-platforms, smart device vendors, hotels</a:t>
            </a:r>
            <a:endParaRPr b="1" sz="1400">
              <a:solidFill>
                <a:srgbClr val="073763"/>
              </a:solidFill>
              <a:latin typeface="Kalam"/>
              <a:ea typeface="Kalam"/>
              <a:cs typeface="Kalam"/>
              <a:sym typeface="Kalam"/>
            </a:endParaRPr>
          </a:p>
          <a:p>
            <a:pPr indent="0" lvl="0" marL="0" rtl="0" algn="ctr">
              <a:spcBef>
                <a:spcPts val="1600"/>
              </a:spcBef>
              <a:spcAft>
                <a:spcPts val="0"/>
              </a:spcAft>
              <a:buNone/>
            </a:pPr>
            <a:r>
              <a:rPr b="1" lang="en" sz="1400">
                <a:solidFill>
                  <a:srgbClr val="073763"/>
                </a:solidFill>
                <a:latin typeface="Kalam"/>
                <a:ea typeface="Kalam"/>
                <a:cs typeface="Kalam"/>
                <a:sym typeface="Kalam"/>
              </a:rPr>
              <a:t>The dapp can be an extension on existing online platforms like 99acres, olx, magicbricks, nestaway, airbnb, etc.   It can also be installed on online platforms like makemytrip, goibibo, yatra.com, etc.   </a:t>
            </a:r>
            <a:endParaRPr b="1" sz="1400">
              <a:solidFill>
                <a:srgbClr val="000000"/>
              </a:solidFill>
              <a:latin typeface="Kalam"/>
              <a:ea typeface="Kalam"/>
              <a:cs typeface="Kalam"/>
              <a:sym typeface="Kalam"/>
            </a:endParaRPr>
          </a:p>
          <a:p>
            <a:pPr indent="0" lvl="0" marL="0" rtl="0" algn="ctr">
              <a:spcBef>
                <a:spcPts val="1600"/>
              </a:spcBef>
              <a:spcAft>
                <a:spcPts val="0"/>
              </a:spcAft>
              <a:buNone/>
            </a:pPr>
            <a:r>
              <a:t/>
            </a:r>
            <a:endParaRPr b="1" sz="1400">
              <a:solidFill>
                <a:srgbClr val="000000"/>
              </a:solidFill>
              <a:latin typeface="Kalam"/>
              <a:ea typeface="Kalam"/>
              <a:cs typeface="Kalam"/>
              <a:sym typeface="Kalam"/>
            </a:endParaRPr>
          </a:p>
          <a:p>
            <a:pPr indent="0" lvl="0" marL="0" rtl="0" algn="ctr">
              <a:spcBef>
                <a:spcPts val="1600"/>
              </a:spcBef>
              <a:spcAft>
                <a:spcPts val="0"/>
              </a:spcAft>
              <a:buNone/>
            </a:pPr>
            <a:r>
              <a:t/>
            </a:r>
            <a:endParaRPr b="1" sz="1400">
              <a:solidFill>
                <a:srgbClr val="000000"/>
              </a:solidFill>
              <a:latin typeface="Kalam"/>
              <a:ea typeface="Kalam"/>
              <a:cs typeface="Kalam"/>
              <a:sym typeface="Kalam"/>
            </a:endParaRPr>
          </a:p>
          <a:p>
            <a:pPr indent="0" lvl="0" marL="0" rtl="0" algn="ctr">
              <a:spcBef>
                <a:spcPts val="1600"/>
              </a:spcBef>
              <a:spcAft>
                <a:spcPts val="0"/>
              </a:spcAft>
              <a:buNone/>
            </a:pPr>
            <a:r>
              <a:t/>
            </a:r>
            <a:endParaRPr b="1" sz="1400">
              <a:solidFill>
                <a:srgbClr val="073763"/>
              </a:solidFill>
              <a:latin typeface="Kalam"/>
              <a:ea typeface="Kalam"/>
              <a:cs typeface="Kalam"/>
              <a:sym typeface="Kalam"/>
            </a:endParaRPr>
          </a:p>
          <a:p>
            <a:pPr indent="0" lvl="0" marL="0" rtl="0" algn="ctr">
              <a:spcBef>
                <a:spcPts val="1600"/>
              </a:spcBef>
              <a:spcAft>
                <a:spcPts val="0"/>
              </a:spcAft>
              <a:buNone/>
            </a:pPr>
            <a:r>
              <a:t/>
            </a:r>
            <a:endParaRPr b="1" sz="1400">
              <a:solidFill>
                <a:srgbClr val="073763"/>
              </a:solidFill>
              <a:latin typeface="Kalam"/>
              <a:ea typeface="Kalam"/>
              <a:cs typeface="Kalam"/>
              <a:sym typeface="Kalam"/>
            </a:endParaRPr>
          </a:p>
          <a:p>
            <a:pPr indent="0" lvl="0" marL="0" rtl="0" algn="ctr">
              <a:spcBef>
                <a:spcPts val="1600"/>
              </a:spcBef>
              <a:spcAft>
                <a:spcPts val="0"/>
              </a:spcAft>
              <a:buNone/>
            </a:pPr>
            <a:r>
              <a:t/>
            </a:r>
            <a:endParaRPr b="1" sz="1400">
              <a:solidFill>
                <a:srgbClr val="073763"/>
              </a:solidFill>
              <a:latin typeface="Kalam"/>
              <a:ea typeface="Kalam"/>
              <a:cs typeface="Kalam"/>
              <a:sym typeface="Kalam"/>
            </a:endParaRPr>
          </a:p>
          <a:p>
            <a:pPr indent="0" lvl="0" marL="0" rtl="0" algn="ctr">
              <a:spcBef>
                <a:spcPts val="1600"/>
              </a:spcBef>
              <a:spcAft>
                <a:spcPts val="0"/>
              </a:spcAft>
              <a:buNone/>
            </a:pPr>
            <a:r>
              <a:t/>
            </a:r>
            <a:endParaRPr b="1" sz="1400">
              <a:solidFill>
                <a:srgbClr val="073763"/>
              </a:solidFill>
              <a:latin typeface="Kalam"/>
              <a:ea typeface="Kalam"/>
              <a:cs typeface="Kalam"/>
              <a:sym typeface="Kalam"/>
            </a:endParaRPr>
          </a:p>
          <a:p>
            <a:pPr indent="0" lvl="0" marL="457200" rtl="0" algn="ctr">
              <a:spcBef>
                <a:spcPts val="1600"/>
              </a:spcBef>
              <a:spcAft>
                <a:spcPts val="0"/>
              </a:spcAft>
              <a:buNone/>
            </a:pPr>
            <a:r>
              <a:t/>
            </a:r>
            <a:endParaRPr b="1" sz="1400">
              <a:solidFill>
                <a:srgbClr val="073763"/>
              </a:solidFill>
              <a:latin typeface="Kalam"/>
              <a:ea typeface="Kalam"/>
              <a:cs typeface="Kalam"/>
              <a:sym typeface="Kalam"/>
            </a:endParaRPr>
          </a:p>
          <a:p>
            <a:pPr indent="0" lvl="0" marL="0" rtl="0" algn="ctr">
              <a:spcBef>
                <a:spcPts val="1600"/>
              </a:spcBef>
              <a:spcAft>
                <a:spcPts val="1600"/>
              </a:spcAft>
              <a:buNone/>
            </a:pPr>
            <a:r>
              <a:t/>
            </a:r>
            <a:endParaRPr sz="1400">
              <a:solidFill>
                <a:srgbClr val="000000"/>
              </a:solidFill>
              <a:latin typeface="Kalam"/>
              <a:ea typeface="Kalam"/>
              <a:cs typeface="Kalam"/>
              <a:sym typeface="Kalam"/>
            </a:endParaRPr>
          </a:p>
        </p:txBody>
      </p:sp>
      <p:grpSp>
        <p:nvGrpSpPr>
          <p:cNvPr id="92" name="Google Shape;92;p17"/>
          <p:cNvGrpSpPr/>
          <p:nvPr/>
        </p:nvGrpSpPr>
        <p:grpSpPr>
          <a:xfrm>
            <a:off x="2688745" y="2094284"/>
            <a:ext cx="3768522" cy="3774409"/>
            <a:chOff x="2675582" y="676586"/>
            <a:chExt cx="3793942" cy="3790328"/>
          </a:xfrm>
        </p:grpSpPr>
        <p:sp>
          <p:nvSpPr>
            <p:cNvPr id="93" name="Google Shape;93;p17"/>
            <p:cNvSpPr/>
            <p:nvPr/>
          </p:nvSpPr>
          <p:spPr>
            <a:xfrm rot="-7199815">
              <a:off x="3183352" y="1184485"/>
              <a:ext cx="2774659" cy="2774659"/>
            </a:xfrm>
            <a:prstGeom prst="blockArc">
              <a:avLst>
                <a:gd fmla="val 12622480" name="adj1"/>
                <a:gd fmla="val 18176457" name="adj2"/>
                <a:gd fmla="val 20786"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rot="-1799815">
              <a:off x="3183352" y="1184357"/>
              <a:ext cx="2774659" cy="2774659"/>
            </a:xfrm>
            <a:prstGeom prst="blockArc">
              <a:avLst>
                <a:gd fmla="val 12622480" name="adj1"/>
                <a:gd fmla="val 18176457" name="adj2"/>
                <a:gd fmla="val 20786"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rot="3600185">
              <a:off x="3187094" y="1184439"/>
              <a:ext cx="2774659" cy="2774659"/>
            </a:xfrm>
            <a:prstGeom prst="blockArc">
              <a:avLst>
                <a:gd fmla="val 12564381" name="adj1"/>
                <a:gd fmla="val 18346131" name="adj2"/>
                <a:gd fmla="val 20844"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9000185">
              <a:off x="3185977" y="1184485"/>
              <a:ext cx="2774659" cy="2774659"/>
            </a:xfrm>
            <a:prstGeom prst="blockArc">
              <a:avLst>
                <a:gd fmla="val 12622480" name="adj1"/>
                <a:gd fmla="val 18081133" name="adj2"/>
                <a:gd fmla="val 20809" name="adj3"/>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7"/>
            <p:cNvGrpSpPr/>
            <p:nvPr/>
          </p:nvGrpSpPr>
          <p:grpSpPr>
            <a:xfrm rot="5400000">
              <a:off x="5379663" y="2278951"/>
              <a:ext cx="585001" cy="585472"/>
              <a:chOff x="1967628" y="812211"/>
              <a:chExt cx="588000" cy="588000"/>
            </a:xfrm>
          </p:grpSpPr>
          <p:sp>
            <p:nvSpPr>
              <p:cNvPr id="98" name="Google Shape;98;p17"/>
              <p:cNvSpPr/>
              <p:nvPr/>
            </p:nvSpPr>
            <p:spPr>
              <a:xfrm rot="39023">
                <a:off x="1970909" y="815492"/>
                <a:ext cx="581437" cy="581437"/>
              </a:xfrm>
              <a:prstGeom prst="pie">
                <a:avLst>
                  <a:gd fmla="val 6190354" name="adj1"/>
                  <a:gd fmla="val 14996165" name="adj2"/>
                </a:avLst>
              </a:prstGeom>
              <a:solidFill>
                <a:srgbClr val="1B786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rot="10800000">
                <a:off x="1970875" y="815525"/>
                <a:ext cx="581400" cy="581400"/>
              </a:xfrm>
              <a:prstGeom prst="pie">
                <a:avLst>
                  <a:gd fmla="val 4028252" name="adj1"/>
                  <a:gd fmla="val 17183677" name="adj2"/>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17"/>
            <p:cNvGrpSpPr/>
            <p:nvPr/>
          </p:nvGrpSpPr>
          <p:grpSpPr>
            <a:xfrm rot="10800000">
              <a:off x="4280709" y="3378529"/>
              <a:ext cx="585001" cy="585472"/>
              <a:chOff x="1967628" y="812211"/>
              <a:chExt cx="588000" cy="588000"/>
            </a:xfrm>
          </p:grpSpPr>
          <p:sp>
            <p:nvSpPr>
              <p:cNvPr id="101" name="Google Shape;101;p17"/>
              <p:cNvSpPr/>
              <p:nvPr/>
            </p:nvSpPr>
            <p:spPr>
              <a:xfrm rot="39023">
                <a:off x="1970909" y="815492"/>
                <a:ext cx="581437" cy="581437"/>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rot="10800000">
                <a:off x="1970875" y="815525"/>
                <a:ext cx="581400" cy="581400"/>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7"/>
            <p:cNvGrpSpPr/>
            <p:nvPr/>
          </p:nvGrpSpPr>
          <p:grpSpPr>
            <a:xfrm rot="-5400000">
              <a:off x="3179922" y="2281478"/>
              <a:ext cx="585001" cy="585472"/>
              <a:chOff x="1967628" y="812211"/>
              <a:chExt cx="588000" cy="588000"/>
            </a:xfrm>
          </p:grpSpPr>
          <p:sp>
            <p:nvSpPr>
              <p:cNvPr id="104" name="Google Shape;104;p17"/>
              <p:cNvSpPr/>
              <p:nvPr/>
            </p:nvSpPr>
            <p:spPr>
              <a:xfrm rot="39023">
                <a:off x="1970909" y="815492"/>
                <a:ext cx="581437" cy="581437"/>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rot="10800000">
                <a:off x="1970875" y="815525"/>
                <a:ext cx="581400" cy="581400"/>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7"/>
            <p:cNvSpPr txBox="1"/>
            <p:nvPr/>
          </p:nvSpPr>
          <p:spPr>
            <a:xfrm>
              <a:off x="3214513"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07" name="Google Shape;107;p17"/>
            <p:cNvSpPr txBox="1"/>
            <p:nvPr/>
          </p:nvSpPr>
          <p:spPr>
            <a:xfrm>
              <a:off x="4335750" y="346030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108" name="Google Shape;108;p17"/>
            <p:cNvSpPr txBox="1"/>
            <p:nvPr/>
          </p:nvSpPr>
          <p:spPr>
            <a:xfrm>
              <a:off x="5419402"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grpSp>
          <p:nvGrpSpPr>
            <p:cNvPr id="109" name="Google Shape;109;p17"/>
            <p:cNvGrpSpPr/>
            <p:nvPr/>
          </p:nvGrpSpPr>
          <p:grpSpPr>
            <a:xfrm>
              <a:off x="4261689" y="1180926"/>
              <a:ext cx="585001" cy="585530"/>
              <a:chOff x="1967628" y="812211"/>
              <a:chExt cx="588000" cy="588000"/>
            </a:xfrm>
          </p:grpSpPr>
          <p:sp>
            <p:nvSpPr>
              <p:cNvPr id="110" name="Google Shape;110;p17"/>
              <p:cNvSpPr/>
              <p:nvPr/>
            </p:nvSpPr>
            <p:spPr>
              <a:xfrm rot="39023">
                <a:off x="1970909" y="815492"/>
                <a:ext cx="581437" cy="581437"/>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rot="10800000">
                <a:off x="1970875" y="815525"/>
                <a:ext cx="581400" cy="581400"/>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7"/>
            <p:cNvSpPr txBox="1"/>
            <p:nvPr/>
          </p:nvSpPr>
          <p:spPr>
            <a:xfrm>
              <a:off x="4335750" y="125444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grpSp>
        <p:nvGrpSpPr>
          <p:cNvPr id="113" name="Google Shape;113;p17"/>
          <p:cNvGrpSpPr/>
          <p:nvPr/>
        </p:nvGrpSpPr>
        <p:grpSpPr>
          <a:xfrm>
            <a:off x="323500" y="2837541"/>
            <a:ext cx="3362713" cy="1289700"/>
            <a:chOff x="323500" y="1170475"/>
            <a:chExt cx="3362713" cy="1289700"/>
          </a:xfrm>
        </p:grpSpPr>
        <p:sp>
          <p:nvSpPr>
            <p:cNvPr id="114" name="Google Shape;114;p17"/>
            <p:cNvSpPr txBox="1"/>
            <p:nvPr/>
          </p:nvSpPr>
          <p:spPr>
            <a:xfrm>
              <a:off x="323500" y="1170475"/>
              <a:ext cx="2124000" cy="1289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Kalam"/>
                  <a:ea typeface="Kalam"/>
                  <a:cs typeface="Kalam"/>
                  <a:sym typeface="Kalam"/>
                </a:rPr>
                <a:t>Each stakeholder shall register through a smart contract (can have multiple smart contracts for  membership plans with different rates)</a:t>
              </a:r>
              <a:endParaRPr b="1" sz="800">
                <a:latin typeface="Kalam"/>
                <a:ea typeface="Kalam"/>
                <a:cs typeface="Kalam"/>
                <a:sym typeface="Kalam"/>
              </a:endParaRPr>
            </a:p>
          </p:txBody>
        </p:sp>
        <p:cxnSp>
          <p:nvCxnSpPr>
            <p:cNvPr id="115" name="Google Shape;115;p17"/>
            <p:cNvCxnSpPr/>
            <p:nvPr/>
          </p:nvCxnSpPr>
          <p:spPr>
            <a:xfrm rot="10800000">
              <a:off x="2641913" y="1831625"/>
              <a:ext cx="1044300" cy="0"/>
            </a:xfrm>
            <a:prstGeom prst="straightConnector1">
              <a:avLst/>
            </a:prstGeom>
            <a:noFill/>
            <a:ln cap="flat" cmpd="sng" w="9525">
              <a:solidFill>
                <a:srgbClr val="1F887E"/>
              </a:solidFill>
              <a:prstDash val="solid"/>
              <a:round/>
              <a:headEnd len="sm" w="sm" type="none"/>
              <a:tailEnd len="med" w="med" type="oval"/>
            </a:ln>
          </p:spPr>
        </p:cxnSp>
      </p:grpSp>
      <p:grpSp>
        <p:nvGrpSpPr>
          <p:cNvPr id="116" name="Google Shape;116;p17"/>
          <p:cNvGrpSpPr/>
          <p:nvPr/>
        </p:nvGrpSpPr>
        <p:grpSpPr>
          <a:xfrm>
            <a:off x="323500" y="4495341"/>
            <a:ext cx="3629413" cy="1289700"/>
            <a:chOff x="323500" y="2828275"/>
            <a:chExt cx="3629413" cy="1289700"/>
          </a:xfrm>
        </p:grpSpPr>
        <p:sp>
          <p:nvSpPr>
            <p:cNvPr id="117" name="Google Shape;117;p17"/>
            <p:cNvSpPr txBox="1"/>
            <p:nvPr/>
          </p:nvSpPr>
          <p:spPr>
            <a:xfrm>
              <a:off x="323500" y="2828275"/>
              <a:ext cx="2124000" cy="1289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Kalam"/>
                  <a:ea typeface="Kalam"/>
                  <a:cs typeface="Kalam"/>
                  <a:sym typeface="Kalam"/>
                </a:rPr>
                <a:t>When a tenant selects a smart home, his agreement shall also be a smart contract </a:t>
              </a:r>
              <a:endParaRPr b="1" sz="800">
                <a:latin typeface="Kalam"/>
                <a:ea typeface="Kalam"/>
                <a:cs typeface="Kalam"/>
                <a:sym typeface="Kalam"/>
              </a:endParaRPr>
            </a:p>
          </p:txBody>
        </p:sp>
        <p:cxnSp>
          <p:nvCxnSpPr>
            <p:cNvPr id="118" name="Google Shape;118;p17"/>
            <p:cNvCxnSpPr/>
            <p:nvPr/>
          </p:nvCxnSpPr>
          <p:spPr>
            <a:xfrm rot="10800000">
              <a:off x="2641913" y="3489425"/>
              <a:ext cx="1311000" cy="0"/>
            </a:xfrm>
            <a:prstGeom prst="straightConnector1">
              <a:avLst/>
            </a:prstGeom>
            <a:noFill/>
            <a:ln cap="flat" cmpd="sng" w="9525">
              <a:solidFill>
                <a:srgbClr val="1D7E74"/>
              </a:solidFill>
              <a:prstDash val="solid"/>
              <a:round/>
              <a:headEnd len="sm" w="sm" type="none"/>
              <a:tailEnd len="med" w="med" type="oval"/>
            </a:ln>
          </p:spPr>
        </p:cxnSp>
      </p:grpSp>
      <p:grpSp>
        <p:nvGrpSpPr>
          <p:cNvPr id="119" name="Google Shape;119;p17"/>
          <p:cNvGrpSpPr/>
          <p:nvPr/>
        </p:nvGrpSpPr>
        <p:grpSpPr>
          <a:xfrm>
            <a:off x="5209825" y="2727416"/>
            <a:ext cx="3610650" cy="1289700"/>
            <a:chOff x="5209825" y="1060350"/>
            <a:chExt cx="3610650" cy="1289700"/>
          </a:xfrm>
        </p:grpSpPr>
        <p:sp>
          <p:nvSpPr>
            <p:cNvPr id="120" name="Google Shape;120;p17"/>
            <p:cNvSpPr txBox="1"/>
            <p:nvPr/>
          </p:nvSpPr>
          <p:spPr>
            <a:xfrm>
              <a:off x="6696475" y="1060350"/>
              <a:ext cx="2124000" cy="1289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Kalam"/>
                  <a:ea typeface="Kalam"/>
                  <a:cs typeface="Kalam"/>
                  <a:sym typeface="Kalam"/>
                </a:rPr>
                <a:t>Platforms can have special discount tokens for tenants while placing request to rent </a:t>
              </a:r>
              <a:endParaRPr b="1" sz="800">
                <a:latin typeface="Kalam"/>
                <a:ea typeface="Kalam"/>
                <a:cs typeface="Kalam"/>
                <a:sym typeface="Kalam"/>
              </a:endParaRPr>
            </a:p>
          </p:txBody>
        </p:sp>
        <p:cxnSp>
          <p:nvCxnSpPr>
            <p:cNvPr id="121" name="Google Shape;121;p17"/>
            <p:cNvCxnSpPr/>
            <p:nvPr/>
          </p:nvCxnSpPr>
          <p:spPr>
            <a:xfrm>
              <a:off x="5209825" y="1705200"/>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122" name="Google Shape;122;p17"/>
          <p:cNvGrpSpPr/>
          <p:nvPr/>
        </p:nvGrpSpPr>
        <p:grpSpPr>
          <a:xfrm>
            <a:off x="5362225" y="4382716"/>
            <a:ext cx="3610650" cy="1289700"/>
            <a:chOff x="5209825" y="3020450"/>
            <a:chExt cx="3610650" cy="1289700"/>
          </a:xfrm>
        </p:grpSpPr>
        <p:sp>
          <p:nvSpPr>
            <p:cNvPr id="123" name="Google Shape;123;p17"/>
            <p:cNvSpPr txBox="1"/>
            <p:nvPr/>
          </p:nvSpPr>
          <p:spPr>
            <a:xfrm>
              <a:off x="6696475" y="3020450"/>
              <a:ext cx="2124000" cy="1289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Kalam"/>
                  <a:ea typeface="Kalam"/>
                  <a:cs typeface="Kalam"/>
                  <a:sym typeface="Kalam"/>
                </a:rPr>
                <a:t>Legitimacy of all stakeholders shall be verified using digital signature  </a:t>
              </a:r>
              <a:endParaRPr b="1" sz="800">
                <a:latin typeface="Kalam"/>
                <a:ea typeface="Kalam"/>
                <a:cs typeface="Kalam"/>
                <a:sym typeface="Kalam"/>
              </a:endParaRPr>
            </a:p>
            <a:p>
              <a:pPr indent="0" lvl="0" marL="0" rtl="0" algn="l">
                <a:spcBef>
                  <a:spcPts val="1600"/>
                </a:spcBef>
                <a:spcAft>
                  <a:spcPts val="1600"/>
                </a:spcAft>
                <a:buNone/>
              </a:pPr>
              <a:r>
                <a:t/>
              </a:r>
              <a:endParaRPr b="1" sz="1200">
                <a:latin typeface="Kalam"/>
                <a:ea typeface="Kalam"/>
                <a:cs typeface="Kalam"/>
                <a:sym typeface="Kalam"/>
              </a:endParaRPr>
            </a:p>
          </p:txBody>
        </p:sp>
        <p:cxnSp>
          <p:nvCxnSpPr>
            <p:cNvPr id="124" name="Google Shape;124;p17"/>
            <p:cNvCxnSpPr/>
            <p:nvPr/>
          </p:nvCxnSpPr>
          <p:spPr>
            <a:xfrm>
              <a:off x="5209825" y="3648300"/>
              <a:ext cx="1286700" cy="0"/>
            </a:xfrm>
            <a:prstGeom prst="straightConnector1">
              <a:avLst/>
            </a:prstGeom>
            <a:noFill/>
            <a:ln cap="flat" cmpd="sng" w="9525">
              <a:solidFill>
                <a:srgbClr val="1B786E"/>
              </a:solidFill>
              <a:prstDash val="solid"/>
              <a:round/>
              <a:headEnd len="sm" w="sm" type="none"/>
              <a:tailEnd len="med" w="med" type="oval"/>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342072"/>
            <a:ext cx="8520600" cy="78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741B47"/>
                </a:solidFill>
                <a:latin typeface="Rancho"/>
                <a:ea typeface="Rancho"/>
                <a:cs typeface="Rancho"/>
                <a:sym typeface="Rancho"/>
              </a:rPr>
              <a:t>SmartGenie - Major Benefits</a:t>
            </a:r>
            <a:endParaRPr>
              <a:solidFill>
                <a:srgbClr val="741B47"/>
              </a:solidFill>
              <a:latin typeface="Rancho"/>
              <a:ea typeface="Rancho"/>
              <a:cs typeface="Rancho"/>
              <a:sym typeface="Rancho"/>
            </a:endParaRPr>
          </a:p>
        </p:txBody>
      </p:sp>
      <p:sp>
        <p:nvSpPr>
          <p:cNvPr id="130" name="Google Shape;130;p18"/>
          <p:cNvSpPr txBox="1"/>
          <p:nvPr>
            <p:ph idx="1" type="body"/>
          </p:nvPr>
        </p:nvSpPr>
        <p:spPr>
          <a:xfrm>
            <a:off x="311700" y="1407028"/>
            <a:ext cx="8520600" cy="36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073763"/>
                </a:solidFill>
                <a:latin typeface="Kalam"/>
                <a:ea typeface="Kalam"/>
                <a:cs typeface="Kalam"/>
                <a:sym typeface="Kalam"/>
              </a:rPr>
              <a:t>The p</a:t>
            </a:r>
            <a:r>
              <a:rPr b="1" lang="en" sz="1400">
                <a:solidFill>
                  <a:srgbClr val="073763"/>
                </a:solidFill>
                <a:latin typeface="Kalam"/>
                <a:ea typeface="Kalam"/>
                <a:cs typeface="Kalam"/>
                <a:sym typeface="Kalam"/>
              </a:rPr>
              <a:t>roprietor and web platforms can have huge benefit , the dapp can be used to provide a service of “smart living demo” where in a customer planning to buy a smart home an be given a live experience of smart living by allowing customer to rent a place for 2 or 3 days on some nominal charges.</a:t>
            </a:r>
            <a:endParaRPr b="1" sz="1400">
              <a:solidFill>
                <a:srgbClr val="073763"/>
              </a:solidFill>
              <a:latin typeface="Kalam"/>
              <a:ea typeface="Kalam"/>
              <a:cs typeface="Kalam"/>
              <a:sym typeface="Kalam"/>
            </a:endParaRPr>
          </a:p>
          <a:p>
            <a:pPr indent="0" lvl="0" marL="0" rtl="0" algn="just">
              <a:spcBef>
                <a:spcPts val="1600"/>
              </a:spcBef>
              <a:spcAft>
                <a:spcPts val="0"/>
              </a:spcAft>
              <a:buNone/>
            </a:pPr>
            <a:r>
              <a:rPr b="1" lang="en" sz="1400">
                <a:solidFill>
                  <a:srgbClr val="073763"/>
                </a:solidFill>
                <a:latin typeface="Kalam"/>
                <a:ea typeface="Kalam"/>
                <a:cs typeface="Kalam"/>
                <a:sym typeface="Kalam"/>
              </a:rPr>
              <a:t>Smart device vendors can integrate with the dapp through registration to sell units of HVAC, pollution meter, smart meter, smart locks etc. which the tenant may self purchase and install in the smart hone</a:t>
            </a:r>
            <a:endParaRPr b="1" sz="1400">
              <a:solidFill>
                <a:srgbClr val="073763"/>
              </a:solidFill>
              <a:latin typeface="Kalam"/>
              <a:ea typeface="Kalam"/>
              <a:cs typeface="Kalam"/>
              <a:sym typeface="Kalam"/>
            </a:endParaRPr>
          </a:p>
          <a:p>
            <a:pPr indent="0" lvl="0" marL="0" rtl="0" algn="just">
              <a:spcBef>
                <a:spcPts val="1600"/>
              </a:spcBef>
              <a:spcAft>
                <a:spcPts val="0"/>
              </a:spcAft>
              <a:buNone/>
            </a:pPr>
            <a:r>
              <a:rPr b="1" lang="en" sz="1400">
                <a:solidFill>
                  <a:srgbClr val="073763"/>
                </a:solidFill>
                <a:latin typeface="Kalam"/>
                <a:ea typeface="Kalam"/>
                <a:cs typeface="Kalam"/>
                <a:sym typeface="Kalam"/>
              </a:rPr>
              <a:t>Dapp can be used for smart apartments such as Megapolis - pune, wherein multiple customer shall be interested in purchasing smart devices from vendors. </a:t>
            </a:r>
            <a:endParaRPr b="1" sz="1400">
              <a:solidFill>
                <a:srgbClr val="073763"/>
              </a:solidFill>
              <a:latin typeface="Kalam"/>
              <a:ea typeface="Kalam"/>
              <a:cs typeface="Kalam"/>
              <a:sym typeface="Kalam"/>
            </a:endParaRPr>
          </a:p>
          <a:p>
            <a:pPr indent="0" lvl="0" marL="0" rtl="0" algn="just">
              <a:spcBef>
                <a:spcPts val="1600"/>
              </a:spcBef>
              <a:spcAft>
                <a:spcPts val="0"/>
              </a:spcAft>
              <a:buNone/>
            </a:pPr>
            <a:r>
              <a:rPr b="1" lang="en" sz="1400">
                <a:solidFill>
                  <a:srgbClr val="073763"/>
                </a:solidFill>
                <a:latin typeface="Kalam"/>
                <a:ea typeface="Kalam"/>
                <a:cs typeface="Kalam"/>
                <a:sym typeface="Kalam"/>
              </a:rPr>
              <a:t>The dapp can be used by hoteliers where customers can be provided with smart rooms to experience a luxury stay. </a:t>
            </a:r>
            <a:endParaRPr b="1" sz="1400">
              <a:solidFill>
                <a:srgbClr val="073763"/>
              </a:solidFill>
              <a:latin typeface="Kalam"/>
              <a:ea typeface="Kalam"/>
              <a:cs typeface="Kalam"/>
              <a:sym typeface="Kalam"/>
            </a:endParaRPr>
          </a:p>
          <a:p>
            <a:pPr indent="0" lvl="0" marL="0" rtl="0" algn="just">
              <a:spcBef>
                <a:spcPts val="1600"/>
              </a:spcBef>
              <a:spcAft>
                <a:spcPts val="0"/>
              </a:spcAft>
              <a:buNone/>
            </a:pPr>
            <a:r>
              <a:rPr b="1" lang="en" sz="1400">
                <a:solidFill>
                  <a:srgbClr val="073763"/>
                </a:solidFill>
                <a:latin typeface="Kalam"/>
                <a:ea typeface="Kalam"/>
                <a:cs typeface="Kalam"/>
                <a:sym typeface="Kalam"/>
              </a:rPr>
              <a:t>Other benefits include easy documentation, easy maintenance, proper tenant records, manageable tenant payments, etc. </a:t>
            </a:r>
            <a:endParaRPr b="1" sz="1400">
              <a:solidFill>
                <a:srgbClr val="073763"/>
              </a:solidFill>
              <a:latin typeface="Kalam"/>
              <a:ea typeface="Kalam"/>
              <a:cs typeface="Kalam"/>
              <a:sym typeface="Kalam"/>
            </a:endParaRPr>
          </a:p>
          <a:p>
            <a:pPr indent="0" lvl="0" marL="0" rtl="0" algn="just">
              <a:spcBef>
                <a:spcPts val="1600"/>
              </a:spcBef>
              <a:spcAft>
                <a:spcPts val="1600"/>
              </a:spcAft>
              <a:buNone/>
            </a:pPr>
            <a:r>
              <a:t/>
            </a:r>
            <a:endParaRPr b="1" sz="1400">
              <a:solidFill>
                <a:srgbClr val="073763"/>
              </a:solidFill>
              <a:latin typeface="Kalam"/>
              <a:ea typeface="Kalam"/>
              <a:cs typeface="Kalam"/>
              <a:sym typeface="Kala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1700" y="342072"/>
            <a:ext cx="8520600" cy="78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741B47"/>
                </a:solidFill>
                <a:latin typeface="Rancho"/>
                <a:ea typeface="Rancho"/>
                <a:cs typeface="Rancho"/>
                <a:sym typeface="Rancho"/>
              </a:rPr>
              <a:t>Existing </a:t>
            </a:r>
            <a:r>
              <a:rPr lang="en">
                <a:solidFill>
                  <a:srgbClr val="741B47"/>
                </a:solidFill>
                <a:latin typeface="Rancho"/>
                <a:ea typeface="Rancho"/>
                <a:cs typeface="Rancho"/>
                <a:sym typeface="Rancho"/>
              </a:rPr>
              <a:t>Entrepreneurs</a:t>
            </a:r>
            <a:endParaRPr>
              <a:solidFill>
                <a:srgbClr val="741B47"/>
              </a:solidFill>
              <a:latin typeface="Rancho"/>
              <a:ea typeface="Rancho"/>
              <a:cs typeface="Rancho"/>
              <a:sym typeface="Rancho"/>
            </a:endParaRPr>
          </a:p>
        </p:txBody>
      </p:sp>
      <p:pic>
        <p:nvPicPr>
          <p:cNvPr id="136" name="Google Shape;136;p19"/>
          <p:cNvPicPr preferRelativeResize="0"/>
          <p:nvPr/>
        </p:nvPicPr>
        <p:blipFill>
          <a:blip r:embed="rId3">
            <a:alphaModFix/>
          </a:blip>
          <a:stretch>
            <a:fillRect/>
          </a:stretch>
        </p:blipFill>
        <p:spPr>
          <a:xfrm>
            <a:off x="698275" y="1555422"/>
            <a:ext cx="1428750" cy="1428750"/>
          </a:xfrm>
          <a:prstGeom prst="rect">
            <a:avLst/>
          </a:prstGeom>
          <a:noFill/>
          <a:ln>
            <a:noFill/>
          </a:ln>
        </p:spPr>
      </p:pic>
      <p:pic>
        <p:nvPicPr>
          <p:cNvPr id="137" name="Google Shape;137;p19"/>
          <p:cNvPicPr preferRelativeResize="0"/>
          <p:nvPr/>
        </p:nvPicPr>
        <p:blipFill>
          <a:blip r:embed="rId4">
            <a:alphaModFix/>
          </a:blip>
          <a:stretch>
            <a:fillRect/>
          </a:stretch>
        </p:blipFill>
        <p:spPr>
          <a:xfrm>
            <a:off x="2279425" y="1432872"/>
            <a:ext cx="904875" cy="266700"/>
          </a:xfrm>
          <a:prstGeom prst="rect">
            <a:avLst/>
          </a:prstGeom>
          <a:noFill/>
          <a:ln>
            <a:noFill/>
          </a:ln>
        </p:spPr>
      </p:pic>
      <p:pic>
        <p:nvPicPr>
          <p:cNvPr id="138" name="Google Shape;138;p19"/>
          <p:cNvPicPr preferRelativeResize="0"/>
          <p:nvPr/>
        </p:nvPicPr>
        <p:blipFill>
          <a:blip r:embed="rId5">
            <a:alphaModFix/>
          </a:blip>
          <a:stretch>
            <a:fillRect/>
          </a:stretch>
        </p:blipFill>
        <p:spPr>
          <a:xfrm>
            <a:off x="2279425" y="1851972"/>
            <a:ext cx="1905000" cy="952500"/>
          </a:xfrm>
          <a:prstGeom prst="rect">
            <a:avLst/>
          </a:prstGeom>
          <a:noFill/>
          <a:ln>
            <a:noFill/>
          </a:ln>
        </p:spPr>
      </p:pic>
      <p:pic>
        <p:nvPicPr>
          <p:cNvPr id="139" name="Google Shape;139;p19"/>
          <p:cNvPicPr preferRelativeResize="0"/>
          <p:nvPr/>
        </p:nvPicPr>
        <p:blipFill>
          <a:blip r:embed="rId6">
            <a:alphaModFix/>
          </a:blip>
          <a:stretch>
            <a:fillRect/>
          </a:stretch>
        </p:blipFill>
        <p:spPr>
          <a:xfrm>
            <a:off x="152400" y="3136572"/>
            <a:ext cx="1295400" cy="1000125"/>
          </a:xfrm>
          <a:prstGeom prst="rect">
            <a:avLst/>
          </a:prstGeom>
          <a:noFill/>
          <a:ln>
            <a:noFill/>
          </a:ln>
        </p:spPr>
      </p:pic>
      <p:pic>
        <p:nvPicPr>
          <p:cNvPr id="140" name="Google Shape;140;p19"/>
          <p:cNvPicPr preferRelativeResize="0"/>
          <p:nvPr/>
        </p:nvPicPr>
        <p:blipFill>
          <a:blip r:embed="rId7">
            <a:alphaModFix/>
          </a:blip>
          <a:stretch>
            <a:fillRect/>
          </a:stretch>
        </p:blipFill>
        <p:spPr>
          <a:xfrm>
            <a:off x="4336825" y="1432876"/>
            <a:ext cx="1238250" cy="1000125"/>
          </a:xfrm>
          <a:prstGeom prst="rect">
            <a:avLst/>
          </a:prstGeom>
          <a:noFill/>
          <a:ln>
            <a:noFill/>
          </a:ln>
        </p:spPr>
      </p:pic>
      <p:pic>
        <p:nvPicPr>
          <p:cNvPr id="141" name="Google Shape;141;p19"/>
          <p:cNvPicPr preferRelativeResize="0"/>
          <p:nvPr/>
        </p:nvPicPr>
        <p:blipFill>
          <a:blip r:embed="rId8">
            <a:alphaModFix/>
          </a:blip>
          <a:stretch>
            <a:fillRect/>
          </a:stretch>
        </p:blipFill>
        <p:spPr>
          <a:xfrm>
            <a:off x="2558275" y="3214549"/>
            <a:ext cx="1238250" cy="1238250"/>
          </a:xfrm>
          <a:prstGeom prst="rect">
            <a:avLst/>
          </a:prstGeom>
          <a:noFill/>
          <a:ln>
            <a:noFill/>
          </a:ln>
        </p:spPr>
      </p:pic>
      <p:pic>
        <p:nvPicPr>
          <p:cNvPr id="142" name="Google Shape;142;p19"/>
          <p:cNvPicPr preferRelativeResize="0"/>
          <p:nvPr/>
        </p:nvPicPr>
        <p:blipFill>
          <a:blip r:embed="rId9">
            <a:alphaModFix/>
          </a:blip>
          <a:stretch>
            <a:fillRect/>
          </a:stretch>
        </p:blipFill>
        <p:spPr>
          <a:xfrm>
            <a:off x="5948950" y="2585400"/>
            <a:ext cx="3195050" cy="629150"/>
          </a:xfrm>
          <a:prstGeom prst="rect">
            <a:avLst/>
          </a:prstGeom>
          <a:noFill/>
          <a:ln>
            <a:noFill/>
          </a:ln>
          <a:effectLst>
            <a:outerShdw blurRad="57150" rotWithShape="0" algn="bl" dir="5400000" dist="19050">
              <a:srgbClr val="000000">
                <a:alpha val="50000"/>
              </a:srgbClr>
            </a:outerShdw>
          </a:effectLst>
        </p:spPr>
      </p:pic>
      <p:pic>
        <p:nvPicPr>
          <p:cNvPr id="143" name="Google Shape;143;p19"/>
          <p:cNvPicPr preferRelativeResize="0"/>
          <p:nvPr/>
        </p:nvPicPr>
        <p:blipFill>
          <a:blip r:embed="rId10">
            <a:alphaModFix/>
          </a:blip>
          <a:stretch>
            <a:fillRect/>
          </a:stretch>
        </p:blipFill>
        <p:spPr>
          <a:xfrm>
            <a:off x="2935975" y="4405675"/>
            <a:ext cx="3740400" cy="1189450"/>
          </a:xfrm>
          <a:prstGeom prst="rect">
            <a:avLst/>
          </a:prstGeom>
          <a:noFill/>
          <a:ln>
            <a:noFill/>
          </a:ln>
          <a:effectLst>
            <a:outerShdw blurRad="57150" rotWithShape="0" algn="bl" dir="5400000" dist="19050">
              <a:srgbClr val="000000">
                <a:alpha val="50000"/>
              </a:srgbClr>
            </a:outerShdw>
          </a:effectLst>
        </p:spPr>
      </p:pic>
      <p:pic>
        <p:nvPicPr>
          <p:cNvPr id="144" name="Google Shape;144;p19"/>
          <p:cNvPicPr preferRelativeResize="0"/>
          <p:nvPr/>
        </p:nvPicPr>
        <p:blipFill>
          <a:blip r:embed="rId11">
            <a:alphaModFix/>
          </a:blip>
          <a:stretch>
            <a:fillRect/>
          </a:stretch>
        </p:blipFill>
        <p:spPr>
          <a:xfrm>
            <a:off x="6960287" y="1699575"/>
            <a:ext cx="1172382" cy="671975"/>
          </a:xfrm>
          <a:prstGeom prst="rect">
            <a:avLst/>
          </a:prstGeom>
          <a:noFill/>
          <a:ln>
            <a:noFill/>
          </a:ln>
        </p:spPr>
      </p:pic>
      <p:pic>
        <p:nvPicPr>
          <p:cNvPr id="145" name="Google Shape;145;p19"/>
          <p:cNvPicPr preferRelativeResize="0"/>
          <p:nvPr/>
        </p:nvPicPr>
        <p:blipFill>
          <a:blip r:embed="rId12">
            <a:alphaModFix/>
          </a:blip>
          <a:stretch>
            <a:fillRect/>
          </a:stretch>
        </p:blipFill>
        <p:spPr>
          <a:xfrm>
            <a:off x="3948925" y="3366950"/>
            <a:ext cx="1714500" cy="476250"/>
          </a:xfrm>
          <a:prstGeom prst="rect">
            <a:avLst/>
          </a:prstGeom>
          <a:noFill/>
          <a:ln>
            <a:noFill/>
          </a:ln>
        </p:spPr>
      </p:pic>
      <p:pic>
        <p:nvPicPr>
          <p:cNvPr id="146" name="Google Shape;146;p19"/>
          <p:cNvPicPr preferRelativeResize="0"/>
          <p:nvPr/>
        </p:nvPicPr>
        <p:blipFill>
          <a:blip r:embed="rId13">
            <a:alphaModFix/>
          </a:blip>
          <a:stretch>
            <a:fillRect/>
          </a:stretch>
        </p:blipFill>
        <p:spPr>
          <a:xfrm>
            <a:off x="7293050" y="3366950"/>
            <a:ext cx="1428750" cy="381000"/>
          </a:xfrm>
          <a:prstGeom prst="rect">
            <a:avLst/>
          </a:prstGeom>
          <a:noFill/>
          <a:ln>
            <a:noFill/>
          </a:ln>
        </p:spPr>
      </p:pic>
      <p:pic>
        <p:nvPicPr>
          <p:cNvPr id="147" name="Google Shape;147;p19"/>
          <p:cNvPicPr preferRelativeResize="0"/>
          <p:nvPr/>
        </p:nvPicPr>
        <p:blipFill>
          <a:blip r:embed="rId14">
            <a:alphaModFix/>
          </a:blip>
          <a:stretch>
            <a:fillRect/>
          </a:stretch>
        </p:blipFill>
        <p:spPr>
          <a:xfrm>
            <a:off x="189300" y="4471475"/>
            <a:ext cx="2446695" cy="629150"/>
          </a:xfrm>
          <a:prstGeom prst="rect">
            <a:avLst/>
          </a:prstGeom>
          <a:noFill/>
          <a:ln>
            <a:noFill/>
          </a:ln>
        </p:spPr>
      </p:pic>
      <p:pic>
        <p:nvPicPr>
          <p:cNvPr id="148" name="Google Shape;148;p19"/>
          <p:cNvPicPr preferRelativeResize="0"/>
          <p:nvPr/>
        </p:nvPicPr>
        <p:blipFill>
          <a:blip r:embed="rId15">
            <a:alphaModFix/>
          </a:blip>
          <a:stretch>
            <a:fillRect/>
          </a:stretch>
        </p:blipFill>
        <p:spPr>
          <a:xfrm>
            <a:off x="6673925" y="4200575"/>
            <a:ext cx="2486307" cy="6719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540300" y="1942272"/>
            <a:ext cx="8520600" cy="78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741B47"/>
                </a:solidFill>
                <a:latin typeface="Rancho"/>
                <a:ea typeface="Rancho"/>
                <a:cs typeface="Rancho"/>
                <a:sym typeface="Rancho"/>
              </a:rPr>
              <a:t>Recycle Route </a:t>
            </a:r>
            <a:endParaRPr>
              <a:solidFill>
                <a:srgbClr val="741B47"/>
              </a:solidFill>
              <a:latin typeface="Rancho"/>
              <a:ea typeface="Rancho"/>
              <a:cs typeface="Rancho"/>
              <a:sym typeface="Rancho"/>
            </a:endParaRPr>
          </a:p>
          <a:p>
            <a:pPr indent="-368300" lvl="0" marL="457200" rtl="0" algn="ctr">
              <a:spcBef>
                <a:spcPts val="0"/>
              </a:spcBef>
              <a:spcAft>
                <a:spcPts val="0"/>
              </a:spcAft>
              <a:buClr>
                <a:srgbClr val="741B47"/>
              </a:buClr>
              <a:buSzPts val="2200"/>
              <a:buFont typeface="Caveat"/>
              <a:buChar char="-"/>
            </a:pPr>
            <a:r>
              <a:rPr lang="en" sz="2200">
                <a:solidFill>
                  <a:srgbClr val="741B47"/>
                </a:solidFill>
                <a:latin typeface="Caveat"/>
                <a:ea typeface="Caveat"/>
                <a:cs typeface="Caveat"/>
                <a:sym typeface="Caveat"/>
              </a:rPr>
              <a:t>Simplified waste management and recycling</a:t>
            </a:r>
            <a:endParaRPr sz="2200">
              <a:solidFill>
                <a:srgbClr val="741B47"/>
              </a:solidFill>
              <a:latin typeface="Caveat"/>
              <a:ea typeface="Caveat"/>
              <a:cs typeface="Caveat"/>
              <a:sym typeface="Caveat"/>
            </a:endParaRPr>
          </a:p>
        </p:txBody>
      </p:sp>
      <p:sp>
        <p:nvSpPr>
          <p:cNvPr id="154" name="Google Shape;154;p20"/>
          <p:cNvSpPr/>
          <p:nvPr/>
        </p:nvSpPr>
        <p:spPr>
          <a:xfrm>
            <a:off x="540300" y="1832350"/>
            <a:ext cx="1069500" cy="713100"/>
          </a:xfrm>
          <a:prstGeom prst="cloudCallout">
            <a:avLst>
              <a:gd fmla="val 179182" name="adj1"/>
              <a:gd fmla="val 53110" name="adj2"/>
            </a:avLst>
          </a:prstGeom>
          <a:solidFill>
            <a:srgbClr val="FF9900"/>
          </a:solidFill>
          <a:ln cap="flat" cmpd="sng" w="952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lgerian"/>
                <a:ea typeface="Algerian"/>
                <a:cs typeface="Algerian"/>
                <a:sym typeface="Algerian"/>
              </a:rPr>
              <a:t>2</a:t>
            </a:r>
            <a:endParaRPr b="1">
              <a:latin typeface="Algerian"/>
              <a:ea typeface="Algerian"/>
              <a:cs typeface="Algerian"/>
              <a:sym typeface="Algerian"/>
            </a:endParaRPr>
          </a:p>
        </p:txBody>
      </p:sp>
      <p:pic>
        <p:nvPicPr>
          <p:cNvPr id="155" name="Google Shape;155;p20"/>
          <p:cNvPicPr preferRelativeResize="0"/>
          <p:nvPr/>
        </p:nvPicPr>
        <p:blipFill>
          <a:blip r:embed="rId3">
            <a:alphaModFix/>
          </a:blip>
          <a:stretch>
            <a:fillRect/>
          </a:stretch>
        </p:blipFill>
        <p:spPr>
          <a:xfrm>
            <a:off x="6695375" y="2781300"/>
            <a:ext cx="2250350" cy="276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311700" y="342072"/>
            <a:ext cx="8520600" cy="78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741B47"/>
                </a:solidFill>
                <a:latin typeface="Rancho"/>
                <a:ea typeface="Rancho"/>
                <a:cs typeface="Rancho"/>
                <a:sym typeface="Rancho"/>
              </a:rPr>
              <a:t>Recycle Route - Brief</a:t>
            </a:r>
            <a:endParaRPr>
              <a:solidFill>
                <a:srgbClr val="741B47"/>
              </a:solidFill>
              <a:latin typeface="Rancho"/>
              <a:ea typeface="Rancho"/>
              <a:cs typeface="Rancho"/>
              <a:sym typeface="Rancho"/>
            </a:endParaRPr>
          </a:p>
        </p:txBody>
      </p:sp>
      <p:sp>
        <p:nvSpPr>
          <p:cNvPr id="161" name="Google Shape;161;p21"/>
          <p:cNvSpPr txBox="1"/>
          <p:nvPr>
            <p:ph idx="1" type="body"/>
          </p:nvPr>
        </p:nvSpPr>
        <p:spPr>
          <a:xfrm>
            <a:off x="311700" y="1026028"/>
            <a:ext cx="8520600" cy="3669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400">
                <a:solidFill>
                  <a:srgbClr val="073763"/>
                </a:solidFill>
                <a:latin typeface="Kalam"/>
                <a:ea typeface="Kalam"/>
                <a:cs typeface="Kalam"/>
                <a:sym typeface="Kalam"/>
              </a:rPr>
              <a:t>There are 8 types of waste in India namely </a:t>
            </a:r>
            <a:endParaRPr b="1" sz="1400">
              <a:solidFill>
                <a:srgbClr val="073763"/>
              </a:solidFill>
              <a:latin typeface="Kalam"/>
              <a:ea typeface="Kalam"/>
              <a:cs typeface="Kalam"/>
              <a:sym typeface="Kalam"/>
            </a:endParaRPr>
          </a:p>
          <a:p>
            <a:pPr indent="-317500" lvl="0" marL="457200" rtl="0" algn="l">
              <a:spcBef>
                <a:spcPts val="1600"/>
              </a:spcBef>
              <a:spcAft>
                <a:spcPts val="0"/>
              </a:spcAft>
              <a:buClr>
                <a:srgbClr val="073763"/>
              </a:buClr>
              <a:buSzPts val="1400"/>
              <a:buFont typeface="Kalam"/>
              <a:buChar char="-"/>
            </a:pPr>
            <a:r>
              <a:rPr b="1" lang="en" sz="1400">
                <a:solidFill>
                  <a:srgbClr val="073763"/>
                </a:solidFill>
                <a:latin typeface="Kalam"/>
                <a:ea typeface="Kalam"/>
                <a:cs typeface="Kalam"/>
                <a:sym typeface="Kalam"/>
              </a:rPr>
              <a:t>Municipal waste</a:t>
            </a:r>
            <a:endParaRPr b="1" sz="1400">
              <a:solidFill>
                <a:srgbClr val="073763"/>
              </a:solidFill>
              <a:latin typeface="Kalam"/>
              <a:ea typeface="Kalam"/>
              <a:cs typeface="Kalam"/>
              <a:sym typeface="Kalam"/>
            </a:endParaRPr>
          </a:p>
          <a:p>
            <a:pPr indent="-317500" lvl="0" marL="457200" rtl="0" algn="l">
              <a:spcBef>
                <a:spcPts val="0"/>
              </a:spcBef>
              <a:spcAft>
                <a:spcPts val="0"/>
              </a:spcAft>
              <a:buClr>
                <a:srgbClr val="073763"/>
              </a:buClr>
              <a:buSzPts val="1400"/>
              <a:buFont typeface="Kalam"/>
              <a:buChar char="-"/>
            </a:pPr>
            <a:r>
              <a:rPr b="1" lang="en" sz="1400">
                <a:solidFill>
                  <a:srgbClr val="073763"/>
                </a:solidFill>
                <a:latin typeface="Kalam"/>
                <a:ea typeface="Kalam"/>
                <a:cs typeface="Kalam"/>
                <a:sym typeface="Kalam"/>
              </a:rPr>
              <a:t>Plastic waste</a:t>
            </a:r>
            <a:endParaRPr b="1" sz="1400">
              <a:solidFill>
                <a:srgbClr val="073763"/>
              </a:solidFill>
              <a:latin typeface="Kalam"/>
              <a:ea typeface="Kalam"/>
              <a:cs typeface="Kalam"/>
              <a:sym typeface="Kalam"/>
            </a:endParaRPr>
          </a:p>
          <a:p>
            <a:pPr indent="-317500" lvl="0" marL="457200" rtl="0" algn="l">
              <a:spcBef>
                <a:spcPts val="0"/>
              </a:spcBef>
              <a:spcAft>
                <a:spcPts val="0"/>
              </a:spcAft>
              <a:buClr>
                <a:srgbClr val="073763"/>
              </a:buClr>
              <a:buSzPts val="1400"/>
              <a:buFont typeface="Kalam"/>
              <a:buChar char="-"/>
            </a:pPr>
            <a:r>
              <a:rPr b="1" lang="en" sz="1400">
                <a:solidFill>
                  <a:srgbClr val="073763"/>
                </a:solidFill>
                <a:latin typeface="Kalam"/>
                <a:ea typeface="Kalam"/>
                <a:cs typeface="Kalam"/>
                <a:sym typeface="Kalam"/>
              </a:rPr>
              <a:t>E-waste</a:t>
            </a:r>
            <a:endParaRPr b="1" sz="1400">
              <a:solidFill>
                <a:srgbClr val="073763"/>
              </a:solidFill>
              <a:latin typeface="Kalam"/>
              <a:ea typeface="Kalam"/>
              <a:cs typeface="Kalam"/>
              <a:sym typeface="Kalam"/>
            </a:endParaRPr>
          </a:p>
          <a:p>
            <a:pPr indent="-317500" lvl="0" marL="457200" rtl="0" algn="l">
              <a:spcBef>
                <a:spcPts val="0"/>
              </a:spcBef>
              <a:spcAft>
                <a:spcPts val="0"/>
              </a:spcAft>
              <a:buClr>
                <a:srgbClr val="073763"/>
              </a:buClr>
              <a:buSzPts val="1400"/>
              <a:buFont typeface="Kalam"/>
              <a:buChar char="-"/>
            </a:pPr>
            <a:r>
              <a:rPr b="1" lang="en" sz="1400">
                <a:solidFill>
                  <a:srgbClr val="073763"/>
                </a:solidFill>
                <a:latin typeface="Kalam"/>
                <a:ea typeface="Kalam"/>
                <a:cs typeface="Kalam"/>
                <a:sym typeface="Kalam"/>
              </a:rPr>
              <a:t>Biomedical waste</a:t>
            </a:r>
            <a:endParaRPr b="1" sz="1400">
              <a:solidFill>
                <a:srgbClr val="073763"/>
              </a:solidFill>
              <a:latin typeface="Kalam"/>
              <a:ea typeface="Kalam"/>
              <a:cs typeface="Kalam"/>
              <a:sym typeface="Kalam"/>
            </a:endParaRPr>
          </a:p>
          <a:p>
            <a:pPr indent="-317500" lvl="0" marL="457200" rtl="0" algn="l">
              <a:spcBef>
                <a:spcPts val="0"/>
              </a:spcBef>
              <a:spcAft>
                <a:spcPts val="0"/>
              </a:spcAft>
              <a:buClr>
                <a:srgbClr val="073763"/>
              </a:buClr>
              <a:buSzPts val="1400"/>
              <a:buFont typeface="Kalam"/>
              <a:buChar char="-"/>
            </a:pPr>
            <a:r>
              <a:rPr b="1" lang="en" sz="1400">
                <a:solidFill>
                  <a:srgbClr val="073763"/>
                </a:solidFill>
                <a:latin typeface="Kalam"/>
                <a:ea typeface="Kalam"/>
                <a:cs typeface="Kalam"/>
                <a:sym typeface="Kalam"/>
              </a:rPr>
              <a:t>Construction and demolition waste</a:t>
            </a:r>
            <a:endParaRPr b="1" sz="1400">
              <a:solidFill>
                <a:srgbClr val="073763"/>
              </a:solidFill>
              <a:latin typeface="Kalam"/>
              <a:ea typeface="Kalam"/>
              <a:cs typeface="Kalam"/>
              <a:sym typeface="Kalam"/>
            </a:endParaRPr>
          </a:p>
          <a:p>
            <a:pPr indent="-317500" lvl="0" marL="457200" rtl="0" algn="l">
              <a:spcBef>
                <a:spcPts val="0"/>
              </a:spcBef>
              <a:spcAft>
                <a:spcPts val="0"/>
              </a:spcAft>
              <a:buClr>
                <a:srgbClr val="073763"/>
              </a:buClr>
              <a:buSzPts val="1400"/>
              <a:buFont typeface="Kalam"/>
              <a:buChar char="-"/>
            </a:pPr>
            <a:r>
              <a:rPr b="1" lang="en" sz="1400">
                <a:solidFill>
                  <a:srgbClr val="073763"/>
                </a:solidFill>
                <a:latin typeface="Kalam"/>
                <a:ea typeface="Kalam"/>
                <a:cs typeface="Kalam"/>
                <a:sym typeface="Kalam"/>
              </a:rPr>
              <a:t>Hazardous waste</a:t>
            </a:r>
            <a:endParaRPr b="1" sz="1400">
              <a:solidFill>
                <a:srgbClr val="073763"/>
              </a:solidFill>
              <a:latin typeface="Kalam"/>
              <a:ea typeface="Kalam"/>
              <a:cs typeface="Kalam"/>
              <a:sym typeface="Kalam"/>
            </a:endParaRPr>
          </a:p>
          <a:p>
            <a:pPr indent="-317500" lvl="0" marL="457200" rtl="0" algn="l">
              <a:spcBef>
                <a:spcPts val="0"/>
              </a:spcBef>
              <a:spcAft>
                <a:spcPts val="0"/>
              </a:spcAft>
              <a:buClr>
                <a:srgbClr val="073763"/>
              </a:buClr>
              <a:buSzPts val="1400"/>
              <a:buFont typeface="Kalam"/>
              <a:buChar char="-"/>
            </a:pPr>
            <a:r>
              <a:rPr b="1" lang="en" sz="1400">
                <a:solidFill>
                  <a:srgbClr val="073763"/>
                </a:solidFill>
                <a:latin typeface="Kalam"/>
                <a:ea typeface="Kalam"/>
                <a:cs typeface="Kalam"/>
                <a:sym typeface="Kalam"/>
              </a:rPr>
              <a:t>Battery waste</a:t>
            </a:r>
            <a:endParaRPr b="1" sz="1400">
              <a:solidFill>
                <a:srgbClr val="073763"/>
              </a:solidFill>
              <a:latin typeface="Kalam"/>
              <a:ea typeface="Kalam"/>
              <a:cs typeface="Kalam"/>
              <a:sym typeface="Kalam"/>
            </a:endParaRPr>
          </a:p>
          <a:p>
            <a:pPr indent="-317500" lvl="0" marL="457200" rtl="0" algn="l">
              <a:spcBef>
                <a:spcPts val="0"/>
              </a:spcBef>
              <a:spcAft>
                <a:spcPts val="0"/>
              </a:spcAft>
              <a:buClr>
                <a:srgbClr val="073763"/>
              </a:buClr>
              <a:buSzPts val="1400"/>
              <a:buFont typeface="Kalam"/>
              <a:buChar char="-"/>
            </a:pPr>
            <a:r>
              <a:rPr b="1" lang="en" sz="1400">
                <a:solidFill>
                  <a:srgbClr val="073763"/>
                </a:solidFill>
                <a:latin typeface="Kalam"/>
                <a:ea typeface="Kalam"/>
                <a:cs typeface="Kalam"/>
                <a:sym typeface="Kalam"/>
              </a:rPr>
              <a:t>Radioactive waste</a:t>
            </a:r>
            <a:endParaRPr b="1" sz="1400">
              <a:solidFill>
                <a:srgbClr val="073763"/>
              </a:solidFill>
              <a:latin typeface="Kalam"/>
              <a:ea typeface="Kalam"/>
              <a:cs typeface="Kalam"/>
              <a:sym typeface="Kalam"/>
            </a:endParaRPr>
          </a:p>
          <a:p>
            <a:pPr indent="0" lvl="0" marL="0" rtl="0" algn="l">
              <a:spcBef>
                <a:spcPts val="1600"/>
              </a:spcBef>
              <a:spcAft>
                <a:spcPts val="0"/>
              </a:spcAft>
              <a:buNone/>
            </a:pPr>
            <a:r>
              <a:rPr b="1" lang="en" sz="1400">
                <a:solidFill>
                  <a:srgbClr val="073763"/>
                </a:solidFill>
                <a:latin typeface="Kalam"/>
                <a:ea typeface="Kalam"/>
                <a:cs typeface="Kalam"/>
                <a:sym typeface="Kalam"/>
              </a:rPr>
              <a:t>Waste can be divided </a:t>
            </a:r>
            <a:r>
              <a:rPr b="1" lang="en" sz="1400">
                <a:solidFill>
                  <a:srgbClr val="073763"/>
                </a:solidFill>
                <a:latin typeface="Kalam"/>
                <a:ea typeface="Kalam"/>
                <a:cs typeface="Kalam"/>
                <a:sym typeface="Kalam"/>
              </a:rPr>
              <a:t>generally</a:t>
            </a:r>
            <a:r>
              <a:rPr b="1" lang="en" sz="1400">
                <a:solidFill>
                  <a:srgbClr val="073763"/>
                </a:solidFill>
                <a:latin typeface="Kalam"/>
                <a:ea typeface="Kalam"/>
                <a:cs typeface="Kalam"/>
                <a:sym typeface="Kalam"/>
              </a:rPr>
              <a:t> into </a:t>
            </a:r>
            <a:endParaRPr b="1" sz="1400">
              <a:solidFill>
                <a:srgbClr val="073763"/>
              </a:solidFill>
              <a:latin typeface="Kalam"/>
              <a:ea typeface="Kalam"/>
              <a:cs typeface="Kalam"/>
              <a:sym typeface="Kalam"/>
            </a:endParaRPr>
          </a:p>
          <a:p>
            <a:pPr indent="0" lvl="0" marL="0" rtl="0" algn="l">
              <a:spcBef>
                <a:spcPts val="0"/>
              </a:spcBef>
              <a:spcAft>
                <a:spcPts val="0"/>
              </a:spcAft>
              <a:buNone/>
            </a:pPr>
            <a:r>
              <a:rPr lang="en" sz="1500">
                <a:solidFill>
                  <a:srgbClr val="444444"/>
                </a:solidFill>
                <a:highlight>
                  <a:srgbClr val="FFFFFF"/>
                </a:highlight>
                <a:latin typeface="Kalam"/>
                <a:ea typeface="Kalam"/>
                <a:cs typeface="Kalam"/>
                <a:sym typeface="Kalam"/>
              </a:rPr>
              <a:t>- </a:t>
            </a:r>
            <a:r>
              <a:rPr lang="en" sz="1500">
                <a:solidFill>
                  <a:srgbClr val="444444"/>
                </a:solidFill>
                <a:highlight>
                  <a:srgbClr val="FFFFFF"/>
                </a:highlight>
                <a:latin typeface="Kalam"/>
                <a:ea typeface="Kalam"/>
                <a:cs typeface="Kalam"/>
                <a:sym typeface="Kalam"/>
              </a:rPr>
              <a:t> Organic </a:t>
            </a:r>
            <a:endParaRPr sz="1500">
              <a:solidFill>
                <a:srgbClr val="444444"/>
              </a:solidFill>
              <a:highlight>
                <a:srgbClr val="FFFFFF"/>
              </a:highlight>
              <a:latin typeface="Kalam"/>
              <a:ea typeface="Kalam"/>
              <a:cs typeface="Kalam"/>
              <a:sym typeface="Kalam"/>
            </a:endParaRPr>
          </a:p>
          <a:p>
            <a:pPr indent="0" lvl="0" marL="0" rtl="0" algn="l">
              <a:spcBef>
                <a:spcPts val="0"/>
              </a:spcBef>
              <a:spcAft>
                <a:spcPts val="0"/>
              </a:spcAft>
              <a:buNone/>
            </a:pPr>
            <a:r>
              <a:rPr lang="en" sz="1500">
                <a:solidFill>
                  <a:srgbClr val="444444"/>
                </a:solidFill>
                <a:highlight>
                  <a:srgbClr val="FFFFFF"/>
                </a:highlight>
                <a:latin typeface="Kalam"/>
                <a:ea typeface="Kalam"/>
                <a:cs typeface="Kalam"/>
                <a:sym typeface="Kalam"/>
              </a:rPr>
              <a:t>(all kinds of biodegradable waste),</a:t>
            </a:r>
            <a:endParaRPr sz="1500">
              <a:solidFill>
                <a:srgbClr val="444444"/>
              </a:solidFill>
              <a:highlight>
                <a:srgbClr val="FFFFFF"/>
              </a:highlight>
              <a:latin typeface="Kalam"/>
              <a:ea typeface="Kalam"/>
              <a:cs typeface="Kalam"/>
              <a:sym typeface="Kalam"/>
            </a:endParaRPr>
          </a:p>
          <a:p>
            <a:pPr indent="0" lvl="0" marL="0" rtl="0" algn="l">
              <a:spcBef>
                <a:spcPts val="0"/>
              </a:spcBef>
              <a:spcAft>
                <a:spcPts val="0"/>
              </a:spcAft>
              <a:buNone/>
            </a:pPr>
            <a:r>
              <a:rPr lang="en" sz="1500">
                <a:solidFill>
                  <a:srgbClr val="444444"/>
                </a:solidFill>
                <a:highlight>
                  <a:srgbClr val="FFFFFF"/>
                </a:highlight>
                <a:latin typeface="Kalam"/>
                <a:ea typeface="Kalam"/>
                <a:cs typeface="Kalam"/>
                <a:sym typeface="Kalam"/>
              </a:rPr>
              <a:t> dry (or recyclable waste) and </a:t>
            </a:r>
            <a:endParaRPr sz="1500">
              <a:solidFill>
                <a:srgbClr val="444444"/>
              </a:solidFill>
              <a:highlight>
                <a:srgbClr val="FFFFFF"/>
              </a:highlight>
              <a:latin typeface="Kalam"/>
              <a:ea typeface="Kalam"/>
              <a:cs typeface="Kalam"/>
              <a:sym typeface="Kalam"/>
            </a:endParaRPr>
          </a:p>
          <a:p>
            <a:pPr indent="0" lvl="0" marL="0" rtl="0" algn="l">
              <a:spcBef>
                <a:spcPts val="0"/>
              </a:spcBef>
              <a:spcAft>
                <a:spcPts val="0"/>
              </a:spcAft>
              <a:buNone/>
            </a:pPr>
            <a:r>
              <a:rPr lang="en" sz="1500">
                <a:solidFill>
                  <a:srgbClr val="444444"/>
                </a:solidFill>
                <a:highlight>
                  <a:srgbClr val="FFFFFF"/>
                </a:highlight>
                <a:latin typeface="Kalam"/>
                <a:ea typeface="Kalam"/>
                <a:cs typeface="Kalam"/>
                <a:sym typeface="Kalam"/>
              </a:rPr>
              <a:t>biomedical (or sanitary and hazardous waste)</a:t>
            </a:r>
            <a:endParaRPr b="1" sz="1400">
              <a:solidFill>
                <a:srgbClr val="073763"/>
              </a:solidFill>
              <a:latin typeface="Kalam"/>
              <a:ea typeface="Kalam"/>
              <a:cs typeface="Kalam"/>
              <a:sym typeface="Kalam"/>
            </a:endParaRPr>
          </a:p>
        </p:txBody>
      </p:sp>
      <p:pic>
        <p:nvPicPr>
          <p:cNvPr id="162" name="Google Shape;162;p21"/>
          <p:cNvPicPr preferRelativeResize="0"/>
          <p:nvPr/>
        </p:nvPicPr>
        <p:blipFill>
          <a:blip r:embed="rId3">
            <a:alphaModFix/>
          </a:blip>
          <a:stretch>
            <a:fillRect/>
          </a:stretch>
        </p:blipFill>
        <p:spPr>
          <a:xfrm>
            <a:off x="4339400" y="1971850"/>
            <a:ext cx="4977950" cy="326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311700" y="342072"/>
            <a:ext cx="8520600" cy="78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741B47"/>
                </a:solidFill>
                <a:latin typeface="Rancho"/>
                <a:ea typeface="Rancho"/>
                <a:cs typeface="Rancho"/>
                <a:sym typeface="Rancho"/>
              </a:rPr>
              <a:t>Recycle Route - Brief</a:t>
            </a:r>
            <a:endParaRPr>
              <a:solidFill>
                <a:srgbClr val="741B47"/>
              </a:solidFill>
              <a:latin typeface="Rancho"/>
              <a:ea typeface="Rancho"/>
              <a:cs typeface="Rancho"/>
              <a:sym typeface="Rancho"/>
            </a:endParaRPr>
          </a:p>
        </p:txBody>
      </p:sp>
      <p:pic>
        <p:nvPicPr>
          <p:cNvPr id="168" name="Google Shape;168;p22"/>
          <p:cNvPicPr preferRelativeResize="0"/>
          <p:nvPr/>
        </p:nvPicPr>
        <p:blipFill>
          <a:blip r:embed="rId3">
            <a:alphaModFix/>
          </a:blip>
          <a:stretch>
            <a:fillRect/>
          </a:stretch>
        </p:blipFill>
        <p:spPr>
          <a:xfrm>
            <a:off x="2051343" y="1128075"/>
            <a:ext cx="5498518" cy="4222850"/>
          </a:xfrm>
          <a:prstGeom prst="rect">
            <a:avLst/>
          </a:prstGeom>
          <a:noFill/>
          <a:ln>
            <a:noFill/>
          </a:ln>
        </p:spPr>
      </p:pic>
      <p:pic>
        <p:nvPicPr>
          <p:cNvPr id="169" name="Google Shape;169;p22"/>
          <p:cNvPicPr preferRelativeResize="0"/>
          <p:nvPr/>
        </p:nvPicPr>
        <p:blipFill>
          <a:blip r:embed="rId4">
            <a:alphaModFix/>
          </a:blip>
          <a:stretch>
            <a:fillRect/>
          </a:stretch>
        </p:blipFill>
        <p:spPr>
          <a:xfrm>
            <a:off x="462700" y="1774900"/>
            <a:ext cx="1263050" cy="27017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