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62778-4292-4148-A8C2-25F90376D2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3E05A1-8CCB-4DC2-9766-1C00067A9013}">
      <dgm:prSet/>
      <dgm:spPr/>
      <dgm:t>
        <a:bodyPr/>
        <a:lstStyle/>
        <a:p>
          <a:r>
            <a:rPr lang="en-US"/>
            <a:t>If we digitize and keep it @ centralize location the there will be always a chance to delete or modify the data as its centralized</a:t>
          </a:r>
        </a:p>
      </dgm:t>
    </dgm:pt>
    <dgm:pt modelId="{F97F4855-2414-4B70-8025-71D094B00B07}" type="parTrans" cxnId="{539EA82D-CDE1-4E55-8F4C-B78FA00A2ED6}">
      <dgm:prSet/>
      <dgm:spPr/>
      <dgm:t>
        <a:bodyPr/>
        <a:lstStyle/>
        <a:p>
          <a:endParaRPr lang="en-US"/>
        </a:p>
      </dgm:t>
    </dgm:pt>
    <dgm:pt modelId="{ED877296-19BD-4F79-B0D1-436056EA473E}" type="sibTrans" cxnId="{539EA82D-CDE1-4E55-8F4C-B78FA00A2ED6}">
      <dgm:prSet/>
      <dgm:spPr/>
      <dgm:t>
        <a:bodyPr/>
        <a:lstStyle/>
        <a:p>
          <a:endParaRPr lang="en-US"/>
        </a:p>
      </dgm:t>
    </dgm:pt>
    <dgm:pt modelId="{6430588E-9E29-4BE9-AB28-07A51B7C680B}">
      <dgm:prSet/>
      <dgm:spPr/>
      <dgm:t>
        <a:bodyPr/>
        <a:lstStyle/>
        <a:p>
          <a:r>
            <a:rPr lang="en-US"/>
            <a:t>So here comes Blockchain to a rescue where we can keep all the data in a decentralized and in distributed manner</a:t>
          </a:r>
        </a:p>
      </dgm:t>
    </dgm:pt>
    <dgm:pt modelId="{C28ECE71-3405-488C-8A37-D74081705564}" type="parTrans" cxnId="{97DF433D-7F75-4D34-8D3B-12131A7D42F6}">
      <dgm:prSet/>
      <dgm:spPr/>
      <dgm:t>
        <a:bodyPr/>
        <a:lstStyle/>
        <a:p>
          <a:endParaRPr lang="en-US"/>
        </a:p>
      </dgm:t>
    </dgm:pt>
    <dgm:pt modelId="{55AF5427-D22A-4B1C-8626-9E714CEAD699}" type="sibTrans" cxnId="{97DF433D-7F75-4D34-8D3B-12131A7D42F6}">
      <dgm:prSet/>
      <dgm:spPr/>
      <dgm:t>
        <a:bodyPr/>
        <a:lstStyle/>
        <a:p>
          <a:endParaRPr lang="en-US"/>
        </a:p>
      </dgm:t>
    </dgm:pt>
    <dgm:pt modelId="{F1C9E411-6575-4BF3-BBD5-25F56D02209B}">
      <dgm:prSet/>
      <dgm:spPr/>
      <dgm:t>
        <a:bodyPr/>
        <a:lstStyle/>
        <a:p>
          <a:r>
            <a:rPr lang="en-US"/>
            <a:t>As Blockchain is Immutable, No one will be able to delete the data as it will require consensus mechanism in place.</a:t>
          </a:r>
        </a:p>
      </dgm:t>
    </dgm:pt>
    <dgm:pt modelId="{DA815666-127D-42AA-9256-499115310872}" type="parTrans" cxnId="{91A221B7-2346-4267-96BB-C0EEE9C506FC}">
      <dgm:prSet/>
      <dgm:spPr/>
      <dgm:t>
        <a:bodyPr/>
        <a:lstStyle/>
        <a:p>
          <a:endParaRPr lang="en-US"/>
        </a:p>
      </dgm:t>
    </dgm:pt>
    <dgm:pt modelId="{ED7AE212-1EDB-4A13-BB88-C85DFE63ACC8}" type="sibTrans" cxnId="{91A221B7-2346-4267-96BB-C0EEE9C506FC}">
      <dgm:prSet/>
      <dgm:spPr/>
      <dgm:t>
        <a:bodyPr/>
        <a:lstStyle/>
        <a:p>
          <a:endParaRPr lang="en-US"/>
        </a:p>
      </dgm:t>
    </dgm:pt>
    <dgm:pt modelId="{F57C1886-5927-4343-B373-A25489A2E292}" type="pres">
      <dgm:prSet presAssocID="{BC262778-4292-4148-A8C2-25F90376D2FA}" presName="linear" presStyleCnt="0">
        <dgm:presLayoutVars>
          <dgm:animLvl val="lvl"/>
          <dgm:resizeHandles val="exact"/>
        </dgm:presLayoutVars>
      </dgm:prSet>
      <dgm:spPr/>
    </dgm:pt>
    <dgm:pt modelId="{0A2265F2-A25F-4540-8DD0-4D2752B9A550}" type="pres">
      <dgm:prSet presAssocID="{533E05A1-8CCB-4DC2-9766-1C00067A90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6FB228-7F09-446F-BA17-BC5C3CAD1830}" type="pres">
      <dgm:prSet presAssocID="{ED877296-19BD-4F79-B0D1-436056EA473E}" presName="spacer" presStyleCnt="0"/>
      <dgm:spPr/>
    </dgm:pt>
    <dgm:pt modelId="{25CDFD2B-F5A2-48FB-B4C2-D33FEABAD811}" type="pres">
      <dgm:prSet presAssocID="{6430588E-9E29-4BE9-AB28-07A51B7C68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581832-E100-4FB5-B1E5-FAF74D7A4F2A}" type="pres">
      <dgm:prSet presAssocID="{55AF5427-D22A-4B1C-8626-9E714CEAD699}" presName="spacer" presStyleCnt="0"/>
      <dgm:spPr/>
    </dgm:pt>
    <dgm:pt modelId="{B19CAE14-3F93-4E1F-A8BD-DA959631975C}" type="pres">
      <dgm:prSet presAssocID="{F1C9E411-6575-4BF3-BBD5-25F56D0220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9EA82D-CDE1-4E55-8F4C-B78FA00A2ED6}" srcId="{BC262778-4292-4148-A8C2-25F90376D2FA}" destId="{533E05A1-8CCB-4DC2-9766-1C00067A9013}" srcOrd="0" destOrd="0" parTransId="{F97F4855-2414-4B70-8025-71D094B00B07}" sibTransId="{ED877296-19BD-4F79-B0D1-436056EA473E}"/>
    <dgm:cxn modelId="{97DF433D-7F75-4D34-8D3B-12131A7D42F6}" srcId="{BC262778-4292-4148-A8C2-25F90376D2FA}" destId="{6430588E-9E29-4BE9-AB28-07A51B7C680B}" srcOrd="1" destOrd="0" parTransId="{C28ECE71-3405-488C-8A37-D74081705564}" sibTransId="{55AF5427-D22A-4B1C-8626-9E714CEAD699}"/>
    <dgm:cxn modelId="{7136FA79-8D8B-43C5-91E6-C91A592C3B9C}" type="presOf" srcId="{F1C9E411-6575-4BF3-BBD5-25F56D02209B}" destId="{B19CAE14-3F93-4E1F-A8BD-DA959631975C}" srcOrd="0" destOrd="0" presId="urn:microsoft.com/office/officeart/2005/8/layout/vList2"/>
    <dgm:cxn modelId="{90D5157A-3396-4750-98F9-EADFD5C9D28D}" type="presOf" srcId="{533E05A1-8CCB-4DC2-9766-1C00067A9013}" destId="{0A2265F2-A25F-4540-8DD0-4D2752B9A550}" srcOrd="0" destOrd="0" presId="urn:microsoft.com/office/officeart/2005/8/layout/vList2"/>
    <dgm:cxn modelId="{91A221B7-2346-4267-96BB-C0EEE9C506FC}" srcId="{BC262778-4292-4148-A8C2-25F90376D2FA}" destId="{F1C9E411-6575-4BF3-BBD5-25F56D02209B}" srcOrd="2" destOrd="0" parTransId="{DA815666-127D-42AA-9256-499115310872}" sibTransId="{ED7AE212-1EDB-4A13-BB88-C85DFE63ACC8}"/>
    <dgm:cxn modelId="{113641C5-3CB0-4907-8333-A860DCD0D4CC}" type="presOf" srcId="{6430588E-9E29-4BE9-AB28-07A51B7C680B}" destId="{25CDFD2B-F5A2-48FB-B4C2-D33FEABAD811}" srcOrd="0" destOrd="0" presId="urn:microsoft.com/office/officeart/2005/8/layout/vList2"/>
    <dgm:cxn modelId="{F39FA7D5-D646-4844-AC17-B408D7AF76CF}" type="presOf" srcId="{BC262778-4292-4148-A8C2-25F90376D2FA}" destId="{F57C1886-5927-4343-B373-A25489A2E292}" srcOrd="0" destOrd="0" presId="urn:microsoft.com/office/officeart/2005/8/layout/vList2"/>
    <dgm:cxn modelId="{2FA982CA-5892-4958-A933-BB98D49DA4DA}" type="presParOf" srcId="{F57C1886-5927-4343-B373-A25489A2E292}" destId="{0A2265F2-A25F-4540-8DD0-4D2752B9A550}" srcOrd="0" destOrd="0" presId="urn:microsoft.com/office/officeart/2005/8/layout/vList2"/>
    <dgm:cxn modelId="{30A80074-B74A-4E80-88AB-DFB4B8445EC8}" type="presParOf" srcId="{F57C1886-5927-4343-B373-A25489A2E292}" destId="{7B6FB228-7F09-446F-BA17-BC5C3CAD1830}" srcOrd="1" destOrd="0" presId="urn:microsoft.com/office/officeart/2005/8/layout/vList2"/>
    <dgm:cxn modelId="{8238DF73-E2ED-4DB8-85B9-6A04798AD8E0}" type="presParOf" srcId="{F57C1886-5927-4343-B373-A25489A2E292}" destId="{25CDFD2B-F5A2-48FB-B4C2-D33FEABAD811}" srcOrd="2" destOrd="0" presId="urn:microsoft.com/office/officeart/2005/8/layout/vList2"/>
    <dgm:cxn modelId="{FEDE627C-2674-45D0-A234-FDB1B3D24EC8}" type="presParOf" srcId="{F57C1886-5927-4343-B373-A25489A2E292}" destId="{74581832-E100-4FB5-B1E5-FAF74D7A4F2A}" srcOrd="3" destOrd="0" presId="urn:microsoft.com/office/officeart/2005/8/layout/vList2"/>
    <dgm:cxn modelId="{8B949B62-23B1-4027-A974-4B8295DAE24A}" type="presParOf" srcId="{F57C1886-5927-4343-B373-A25489A2E292}" destId="{B19CAE14-3F93-4E1F-A8BD-DA95963197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5D1F3-6B97-4E62-88DF-824070293B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E22BD2-BF97-4382-A830-00DF227A62CD}">
      <dgm:prSet/>
      <dgm:spPr/>
      <dgm:t>
        <a:bodyPr/>
        <a:lstStyle/>
        <a:p>
          <a:r>
            <a:rPr lang="en-US"/>
            <a:t>We can use Private Blockchain as is its targeting specific Domain. But Still in private trust will play a major role.</a:t>
          </a:r>
        </a:p>
      </dgm:t>
    </dgm:pt>
    <dgm:pt modelId="{2EF5AF24-C53A-496E-A44E-0E30388F0B5B}" type="parTrans" cxnId="{B5FC22FA-53E1-418E-8D77-DF73FD024ECF}">
      <dgm:prSet/>
      <dgm:spPr/>
      <dgm:t>
        <a:bodyPr/>
        <a:lstStyle/>
        <a:p>
          <a:endParaRPr lang="en-US"/>
        </a:p>
      </dgm:t>
    </dgm:pt>
    <dgm:pt modelId="{D10FB610-F160-4EA8-9ACC-9C69E44FA01F}" type="sibTrans" cxnId="{B5FC22FA-53E1-418E-8D77-DF73FD024ECF}">
      <dgm:prSet/>
      <dgm:spPr/>
      <dgm:t>
        <a:bodyPr/>
        <a:lstStyle/>
        <a:p>
          <a:endParaRPr lang="en-US"/>
        </a:p>
      </dgm:t>
    </dgm:pt>
    <dgm:pt modelId="{891E398F-FB35-42C6-848F-17892F7A7702}">
      <dgm:prSet/>
      <dgm:spPr/>
      <dgm:t>
        <a:bodyPr/>
        <a:lstStyle/>
        <a:p>
          <a:r>
            <a:rPr lang="en-US"/>
            <a:t>As per me we should use public permission blockchain, so authorized people can add and view the data.  And its public 51% attack will be very tough to achieve..</a:t>
          </a:r>
        </a:p>
      </dgm:t>
    </dgm:pt>
    <dgm:pt modelId="{5948399F-B544-4ADB-AA60-E806F351BBFC}" type="parTrans" cxnId="{27F3EC52-AA14-47E9-BFE7-110913853C7F}">
      <dgm:prSet/>
      <dgm:spPr/>
      <dgm:t>
        <a:bodyPr/>
        <a:lstStyle/>
        <a:p>
          <a:endParaRPr lang="en-US"/>
        </a:p>
      </dgm:t>
    </dgm:pt>
    <dgm:pt modelId="{86E7B811-10DF-459B-B122-D3E8F108EB85}" type="sibTrans" cxnId="{27F3EC52-AA14-47E9-BFE7-110913853C7F}">
      <dgm:prSet/>
      <dgm:spPr/>
      <dgm:t>
        <a:bodyPr/>
        <a:lstStyle/>
        <a:p>
          <a:endParaRPr lang="en-US"/>
        </a:p>
      </dgm:t>
    </dgm:pt>
    <dgm:pt modelId="{1EB6239C-C0C6-48D2-BC40-D750D101A67C}" type="pres">
      <dgm:prSet presAssocID="{8DD5D1F3-6B97-4E62-88DF-824070293BA9}" presName="linear" presStyleCnt="0">
        <dgm:presLayoutVars>
          <dgm:animLvl val="lvl"/>
          <dgm:resizeHandles val="exact"/>
        </dgm:presLayoutVars>
      </dgm:prSet>
      <dgm:spPr/>
    </dgm:pt>
    <dgm:pt modelId="{8602BB62-70CE-4696-894B-A95104655043}" type="pres">
      <dgm:prSet presAssocID="{07E22BD2-BF97-4382-A830-00DF227A62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100486-34F5-4E05-AC38-2DC10432984B}" type="pres">
      <dgm:prSet presAssocID="{D10FB610-F160-4EA8-9ACC-9C69E44FA01F}" presName="spacer" presStyleCnt="0"/>
      <dgm:spPr/>
    </dgm:pt>
    <dgm:pt modelId="{E1973119-AE3B-4774-8925-3115F82176F9}" type="pres">
      <dgm:prSet presAssocID="{891E398F-FB35-42C6-848F-17892F7A77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F30B02-41C9-41DE-913E-C3CD0EC6BF2C}" type="presOf" srcId="{891E398F-FB35-42C6-848F-17892F7A7702}" destId="{E1973119-AE3B-4774-8925-3115F82176F9}" srcOrd="0" destOrd="0" presId="urn:microsoft.com/office/officeart/2005/8/layout/vList2"/>
    <dgm:cxn modelId="{CFC45F61-81D4-465D-A739-33793B3C5390}" type="presOf" srcId="{07E22BD2-BF97-4382-A830-00DF227A62CD}" destId="{8602BB62-70CE-4696-894B-A95104655043}" srcOrd="0" destOrd="0" presId="urn:microsoft.com/office/officeart/2005/8/layout/vList2"/>
    <dgm:cxn modelId="{27F3EC52-AA14-47E9-BFE7-110913853C7F}" srcId="{8DD5D1F3-6B97-4E62-88DF-824070293BA9}" destId="{891E398F-FB35-42C6-848F-17892F7A7702}" srcOrd="1" destOrd="0" parTransId="{5948399F-B544-4ADB-AA60-E806F351BBFC}" sibTransId="{86E7B811-10DF-459B-B122-D3E8F108EB85}"/>
    <dgm:cxn modelId="{5DAFEDD5-C597-44B0-9C1F-B60854B81913}" type="presOf" srcId="{8DD5D1F3-6B97-4E62-88DF-824070293BA9}" destId="{1EB6239C-C0C6-48D2-BC40-D750D101A67C}" srcOrd="0" destOrd="0" presId="urn:microsoft.com/office/officeart/2005/8/layout/vList2"/>
    <dgm:cxn modelId="{B5FC22FA-53E1-418E-8D77-DF73FD024ECF}" srcId="{8DD5D1F3-6B97-4E62-88DF-824070293BA9}" destId="{07E22BD2-BF97-4382-A830-00DF227A62CD}" srcOrd="0" destOrd="0" parTransId="{2EF5AF24-C53A-496E-A44E-0E30388F0B5B}" sibTransId="{D10FB610-F160-4EA8-9ACC-9C69E44FA01F}"/>
    <dgm:cxn modelId="{997A9CB1-AA54-4EB3-B404-B63CD32DC94B}" type="presParOf" srcId="{1EB6239C-C0C6-48D2-BC40-D750D101A67C}" destId="{8602BB62-70CE-4696-894B-A95104655043}" srcOrd="0" destOrd="0" presId="urn:microsoft.com/office/officeart/2005/8/layout/vList2"/>
    <dgm:cxn modelId="{7BBB97CC-A236-4E35-B441-9752BBADE70C}" type="presParOf" srcId="{1EB6239C-C0C6-48D2-BC40-D750D101A67C}" destId="{D1100486-34F5-4E05-AC38-2DC10432984B}" srcOrd="1" destOrd="0" presId="urn:microsoft.com/office/officeart/2005/8/layout/vList2"/>
    <dgm:cxn modelId="{B9425805-D9F3-444F-BB79-79902B20C967}" type="presParOf" srcId="{1EB6239C-C0C6-48D2-BC40-D750D101A67C}" destId="{E1973119-AE3B-4774-8925-3115F82176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265F2-A25F-4540-8DD0-4D2752B9A550}">
      <dsp:nvSpPr>
        <dsp:cNvPr id="0" name=""/>
        <dsp:cNvSpPr/>
      </dsp:nvSpPr>
      <dsp:spPr>
        <a:xfrm>
          <a:off x="0" y="587770"/>
          <a:ext cx="5077071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we digitize and keep it @ centralize location the there will be always a chance to delete or modify the data as its centralized</a:t>
          </a:r>
        </a:p>
      </dsp:txBody>
      <dsp:txXfrm>
        <a:off x="56372" y="644142"/>
        <a:ext cx="4964327" cy="1042045"/>
      </dsp:txXfrm>
    </dsp:sp>
    <dsp:sp modelId="{25CDFD2B-F5A2-48FB-B4C2-D33FEABAD811}">
      <dsp:nvSpPr>
        <dsp:cNvPr id="0" name=""/>
        <dsp:cNvSpPr/>
      </dsp:nvSpPr>
      <dsp:spPr>
        <a:xfrm>
          <a:off x="0" y="1803040"/>
          <a:ext cx="5077071" cy="115478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 here comes Blockchain to a rescue where we can keep all the data in a decentralized and in distributed manner</a:t>
          </a:r>
        </a:p>
      </dsp:txBody>
      <dsp:txXfrm>
        <a:off x="56372" y="1859412"/>
        <a:ext cx="4964327" cy="1042045"/>
      </dsp:txXfrm>
    </dsp:sp>
    <dsp:sp modelId="{B19CAE14-3F93-4E1F-A8BD-DA959631975C}">
      <dsp:nvSpPr>
        <dsp:cNvPr id="0" name=""/>
        <dsp:cNvSpPr/>
      </dsp:nvSpPr>
      <dsp:spPr>
        <a:xfrm>
          <a:off x="0" y="3018310"/>
          <a:ext cx="5077071" cy="11547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Blockchain is Immutable, No one will be able to delete the data as it will require consensus mechanism in place.</a:t>
          </a:r>
        </a:p>
      </dsp:txBody>
      <dsp:txXfrm>
        <a:off x="56372" y="3074682"/>
        <a:ext cx="4964327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2BB62-70CE-4696-894B-A95104655043}">
      <dsp:nvSpPr>
        <dsp:cNvPr id="0" name=""/>
        <dsp:cNvSpPr/>
      </dsp:nvSpPr>
      <dsp:spPr>
        <a:xfrm>
          <a:off x="0" y="169880"/>
          <a:ext cx="5077071" cy="21745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use Private Blockchain as is its targeting specific Domain. But Still in private trust will play a major role.</a:t>
          </a:r>
        </a:p>
      </dsp:txBody>
      <dsp:txXfrm>
        <a:off x="106153" y="276033"/>
        <a:ext cx="4864765" cy="1962248"/>
      </dsp:txXfrm>
    </dsp:sp>
    <dsp:sp modelId="{E1973119-AE3B-4774-8925-3115F82176F9}">
      <dsp:nvSpPr>
        <dsp:cNvPr id="0" name=""/>
        <dsp:cNvSpPr/>
      </dsp:nvSpPr>
      <dsp:spPr>
        <a:xfrm>
          <a:off x="0" y="2416435"/>
          <a:ext cx="5077071" cy="21745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per me we should use public permission blockchain, so authorized people can add and view the data.  And its public 51% attack will be very tough to achieve..</a:t>
          </a:r>
        </a:p>
      </dsp:txBody>
      <dsp:txXfrm>
        <a:off x="106153" y="2522588"/>
        <a:ext cx="4864765" cy="1962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C570-5167-45E5-887C-CAED1BE2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658A4-E12E-49B1-81F1-5DFA92A0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EE36-BB36-4573-BD59-0B3A4AD2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8675-2F95-40D1-B1DA-7DD56811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DAB3-46C6-45C5-8F13-D89BAE7B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12F5-D1FB-4EE1-8421-6D9A27B6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4F2E-15A0-4E69-8973-1850A774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0497-D480-4EA5-BCE1-BB092D12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89C0-B67E-40BB-9F95-AA11B13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75AE-C2F5-487E-BFD0-FDBF7E0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FEC2-C36F-4CA6-B14E-3EAC33BE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DC94-15EF-47B5-BC81-92A2F07C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48C2-4289-43ED-B8A5-EA5BED6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1065-BA22-4640-B2CC-9E3BEBF3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5935-C1F9-49A9-9DDE-873B4573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3573-EA1A-4E80-8071-8CA4EE0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8527-B604-4A80-8CA8-CB0FA06C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1655-F9E9-41CC-8B9C-25AF8AC0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2D40-B0E4-432B-A3C1-E6054E83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212B-5379-4DFB-B619-F7B2DCB8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E6DF-1637-4B83-9F80-A892513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DAC8-F125-45D7-B3A8-64DE07D9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5574-9DC6-40BB-A7C9-DE4D0DE6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F0AE-4BA4-4B8D-8042-F00AA13D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76BE-13E9-420A-B2D3-3EE6DA6D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8FE-36E9-4FC9-8D71-F0EE2E6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4971-0DF0-4612-819B-BD6046B3F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043C5-CA5F-4AEC-A654-74A372455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41B2-FC88-4177-BC77-B6D958E0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7467-FE87-4583-83B7-203586E6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005D-95E7-4005-8225-09F02BA4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42BA-BC35-45B6-893B-190BE15A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5E3B-2E67-4A77-8A36-89ECFA83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C7D0-1E18-4857-B57D-4E479F08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3719B-0791-4E97-BB96-F0BCB054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A1636-25ED-4ED1-B590-B5C8F4641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0D27B-0845-46F5-98F4-0F81AA6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7D59F-0C84-425D-8BC8-9E36FE08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89E32-756C-432C-8809-F0C8B5CD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72EA-AFC2-460D-9D85-4AD0FF2A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BC4A8-E4E9-4245-873F-5D9E6F59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641E-30A1-4FA2-A712-EEC866B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D2FF8-3ED4-4C66-8760-247CCA08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16778-3F81-4483-8E6B-8C8135E9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252FB-3534-4C92-B5FE-7E4E3403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E1064-5602-4A9D-B141-2CFC529B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99D-7A71-4C89-A1B4-1F938E9D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87EA-F3E8-4FAD-B7BD-C2C23826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2354-19A6-40F0-91B1-EE068E72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99153-A45A-416A-96E0-07329A26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5263-0193-4E44-BF79-D33BE5D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B1F24-18D9-41B8-B92B-010F1557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5312-406B-4317-8FC0-27F5C3CD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8DB35-6337-4DE4-BA0D-366392F2F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20F35-AEAD-45DC-BF5B-94BF704B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D277-5A4C-4D8E-80F0-CBC8A4D7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71B1C-D31D-42A1-AB50-6B79865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A457-716D-4367-AEB2-29D280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360BB-3E08-40CE-85D8-0150AFF7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84B4-E0F8-4742-9E8F-DE9EADD3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946D-E9C8-4620-A54C-21FA0F24E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3B0B-77B5-4763-ACF6-985C45556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9D03-8F3A-493D-B1F9-0E7EB152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668F-2BDF-43FD-918C-F9E3121C5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C234-6B16-47B8-901D-4F0D4805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glishnews.reporterstoday.com/major-fire-destroys-records-files-at-bse-office-in-sambalpu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61D48-243D-40A4-A6B6-76028CF0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9" r="31207" b="1"/>
          <a:stretch/>
        </p:blipFill>
        <p:spPr>
          <a:xfrm>
            <a:off x="7544661" y="323519"/>
            <a:ext cx="4323899" cy="6212748"/>
          </a:xfrm>
          <a:custGeom>
            <a:avLst/>
            <a:gdLst/>
            <a:ahLst/>
            <a:cxnLst/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</p:spPr>
      </p:pic>
      <p:sp>
        <p:nvSpPr>
          <p:cNvPr id="37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CB24-BEEE-4477-B659-52396B00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9600"/>
              <a:t>Blockchain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59D4-C4E8-40EC-A232-EBE36C3E4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Is it Just a Hype? or There is a really a use case, lets Think </a:t>
            </a:r>
          </a:p>
        </p:txBody>
      </p:sp>
    </p:spTree>
    <p:extLst>
      <p:ext uri="{BB962C8B-B14F-4D97-AF65-F5344CB8AC3E}">
        <p14:creationId xmlns:p14="http://schemas.microsoft.com/office/powerpoint/2010/main" val="233803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BBC0-EB14-4B95-B468-D6253F8B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US" sz="5100" dirty="0"/>
              <a:t>Why Blockchain Problem Kya Hai?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A9A6-9FDE-495B-8D5A-4483F2C1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1" y="1714979"/>
            <a:ext cx="4859775" cy="342804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find the use case we should know the exact problem statement in the current system.</a:t>
            </a:r>
          </a:p>
          <a:p>
            <a:r>
              <a:rPr lang="en-US" sz="2000" dirty="0"/>
              <a:t>If there is no flaw, then there is no point to fix it. </a:t>
            </a:r>
            <a:r>
              <a:rPr lang="en-US" sz="2000" b="1" dirty="0"/>
              <a:t>don't fix something that's not broken.</a:t>
            </a:r>
          </a:p>
          <a:p>
            <a:r>
              <a:rPr lang="en-US" sz="2000" dirty="0"/>
              <a:t>People Just follow the Hype.. Without the use case many organization trap people, like just happening in Defi space. (Why I am discussing this stop it , focus on Block chain use case)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1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494B1-843F-4565-A1B7-68C80A7E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Akshay will be like Problem Kidhar hai Bhai</a:t>
            </a:r>
            <a:br>
              <a:rPr lang="en-US" sz="7200" dirty="0"/>
            </a:br>
            <a:br>
              <a:rPr lang="en-US" sz="7200" dirty="0"/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C66CC-2DA0-4116-857A-B336DD4C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30" y="3429000"/>
            <a:ext cx="3454146" cy="19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252ED-8555-40B2-93B9-43FE4EB8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Problem of Document Fabrication in Police Department and Municipal records and other Governments Bodies.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44CC-44A1-4859-83F0-16FDF2A9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1" y="923925"/>
            <a:ext cx="5770119" cy="491490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Evidence Manipulation, Manipulation of case files and documents in police department burning them is a common thing to destroy the evidence. </a:t>
            </a:r>
          </a:p>
          <a:p>
            <a:r>
              <a:rPr lang="en-US" sz="1400" dirty="0"/>
              <a:t>Proof of work chahiye : see this link fire @BSE office which burned imp documents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https://englishnews.reporterstoday.com/major-fire-destroys-records-files-at-bse-office-in-sambalpur/</a:t>
            </a:r>
            <a:endParaRPr lang="en-US" sz="1400" dirty="0"/>
          </a:p>
          <a:p>
            <a:r>
              <a:rPr lang="en-US" sz="1400" dirty="0"/>
              <a:t>We all know this is happening and, but we have seen in films. Want to know in detail watch Jolly LLB 1 &amp;2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  <a:p>
            <a:r>
              <a:rPr lang="en-US" sz="1400" dirty="0"/>
              <a:t>There are thousand of case files in police department which is lying in storerooms. And to find a particular case file from that 1000 of files it’s a problem.</a:t>
            </a:r>
          </a:p>
          <a:p>
            <a:r>
              <a:rPr lang="en-US" sz="1400" dirty="0">
                <a:highlight>
                  <a:srgbClr val="FFFF00"/>
                </a:highlight>
              </a:rPr>
              <a:t>Age Fabrication </a:t>
            </a:r>
            <a:r>
              <a:rPr lang="en-US" sz="1400" dirty="0"/>
              <a:t>in </a:t>
            </a:r>
            <a:r>
              <a:rPr lang="en-US" sz="1400" dirty="0">
                <a:highlight>
                  <a:srgbClr val="FFFF00"/>
                </a:highlight>
              </a:rPr>
              <a:t>Birth Certificate </a:t>
            </a:r>
            <a:r>
              <a:rPr lang="en-US" sz="1400" dirty="0"/>
              <a:t>for Admission in school and getting admission age restricted government jobs and Political Seats and on many other things.</a:t>
            </a:r>
          </a:p>
          <a:p>
            <a:r>
              <a:rPr lang="en-US" sz="1400" dirty="0"/>
              <a:t>In fact </a:t>
            </a:r>
            <a:r>
              <a:rPr lang="en-US" sz="1400" dirty="0">
                <a:highlight>
                  <a:srgbClr val="FFFF00"/>
                </a:highlight>
              </a:rPr>
              <a:t>Age Fabrication / False documentation and Modification</a:t>
            </a:r>
            <a:r>
              <a:rPr lang="en-US" sz="1400" dirty="0"/>
              <a:t> of is a common practice in our country.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850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DBF68-B6B6-4F83-979C-D591A1D3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How it can be solved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4384-0C55-42D9-A0BD-48E127A7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First Step is to digitize everything so if the physical is burnt then at least we have a digital copy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074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D4412-B990-4994-B421-50B45CB9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How Blockchain will be use case here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404E93-6840-471E-AD70-8B8421A31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98998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42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803A-C816-433C-AA12-26CACFF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Which type of Blockchain will be used here ?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99CEE-7CF7-41DB-834B-AF4D41010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08973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29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B2CAA-44E3-40DA-9155-6BD254DD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Your Thoughts Guys.. I might be wrong, But I have taken lot of efforts to make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39AF-C2A6-46BF-AB33-04043541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</a:rPr>
              <a:t>Hope You liked the Use Case and You all Enjoyed  this.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9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477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Blockchain Use Case</vt:lpstr>
      <vt:lpstr>Why Blockchain Problem Kya Hai?</vt:lpstr>
      <vt:lpstr>Akshay will be like Problem Kidhar hai Bhai  </vt:lpstr>
      <vt:lpstr>Problem of Document Fabrication in Police Department and Municipal records and other Governments Bodies.</vt:lpstr>
      <vt:lpstr>How it can be solved ?</vt:lpstr>
      <vt:lpstr>How Blockchain will be use case here</vt:lpstr>
      <vt:lpstr>Which type of Blockchain will be used here ? </vt:lpstr>
      <vt:lpstr>Your Thoughts Guys.. I might be wrong, But I have taken lot of efforts to make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Use Case</dc:title>
  <dc:creator>Ahmed Gaziyani</dc:creator>
  <cp:lastModifiedBy>Ahmed Gaziyani</cp:lastModifiedBy>
  <cp:revision>1</cp:revision>
  <dcterms:created xsi:type="dcterms:W3CDTF">2020-10-30T17:05:49Z</dcterms:created>
  <dcterms:modified xsi:type="dcterms:W3CDTF">2020-10-31T19:39:45Z</dcterms:modified>
</cp:coreProperties>
</file>