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9" r:id="rId6"/>
    <p:sldId id="260" r:id="rId7"/>
    <p:sldId id="261" r:id="rId8"/>
    <p:sldId id="265" r:id="rId9"/>
    <p:sldId id="262" r:id="rId10"/>
    <p:sldId id="266" r:id="rId11"/>
    <p:sldId id="267"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67"/>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12/18/2020</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12/18/2020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t>S-PAY</a:t>
            </a:r>
            <a:endParaRPr lang="ru-RU"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t>Smart Payment Wallet</a:t>
            </a:r>
            <a:endParaRPr lang="ru-RU" dirty="0"/>
          </a:p>
        </p:txBody>
      </p:sp>
      <p:sp>
        <p:nvSpPr>
          <p:cNvPr id="10" name="Picture Placeholder 9">
            <a:extLst>
              <a:ext uri="{FF2B5EF4-FFF2-40B4-BE49-F238E27FC236}">
                <a16:creationId xmlns:a16="http://schemas.microsoft.com/office/drawing/2014/main" id="{544095AF-A671-4743-85FD-27F0CA52E72A}"/>
              </a:ext>
            </a:extLst>
          </p:cNvPr>
          <p:cNvSpPr>
            <a:spLocks noGrp="1"/>
          </p:cNvSpPr>
          <p:nvPr>
            <p:ph type="pic" sz="quarter" idx="13"/>
          </p:nvPr>
        </p:nvSpPr>
        <p:spPr/>
      </p:sp>
    </p:spTree>
    <p:extLst>
      <p:ext uri="{BB962C8B-B14F-4D97-AF65-F5344CB8AC3E}">
        <p14:creationId xmlns:p14="http://schemas.microsoft.com/office/powerpoint/2010/main" val="210404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lstStyle/>
          <a:p>
            <a:r>
              <a:rPr lang="en-US" dirty="0"/>
              <a:t>PROBLEM</a:t>
            </a:r>
          </a:p>
        </p:txBody>
      </p:sp>
      <p:sp>
        <p:nvSpPr>
          <p:cNvPr id="6" name="Text Placeholder 5">
            <a:extLst>
              <a:ext uri="{FF2B5EF4-FFF2-40B4-BE49-F238E27FC236}">
                <a16:creationId xmlns:a16="http://schemas.microsoft.com/office/drawing/2014/main" id="{F62CA978-7F10-45ED-A5E7-73BCC796D219}"/>
              </a:ext>
            </a:extLst>
          </p:cNvPr>
          <p:cNvSpPr>
            <a:spLocks noGrp="1"/>
          </p:cNvSpPr>
          <p:nvPr>
            <p:ph type="body" idx="1"/>
          </p:nvPr>
        </p:nvSpPr>
        <p:spPr/>
        <p:txBody>
          <a:bodyPr/>
          <a:lstStyle/>
          <a:p>
            <a:r>
              <a:rPr lang="en-US" dirty="0"/>
              <a:t>Price fluctuation and variation on the online market places</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p:txBody>
          <a:bodyPr/>
          <a:lstStyle/>
          <a:p>
            <a:r>
              <a:rPr lang="en-US" dirty="0">
                <a:solidFill>
                  <a:schemeClr val="bg2"/>
                </a:solidFill>
              </a:rPr>
              <a:t>Whenever user wants to buy something on online market places the price of the product varies with the time and also there is variation in price on different market places for the same product </a:t>
            </a:r>
          </a:p>
          <a:p>
            <a:r>
              <a:rPr lang="en-US" dirty="0">
                <a:solidFill>
                  <a:schemeClr val="bg2"/>
                </a:solidFill>
              </a:rPr>
              <a:t>Also when there is a sale or discount on products sometimes users miss out on the opportunity due to their inconvenience, unavailability of time and can’t take benefit from it.</a:t>
            </a:r>
          </a:p>
          <a:p>
            <a:endParaRPr lang="en-US"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
        <p:nvSpPr>
          <p:cNvPr id="3" name="Footer Placeholder 2">
            <a:extLst>
              <a:ext uri="{FF2B5EF4-FFF2-40B4-BE49-F238E27FC236}">
                <a16:creationId xmlns:a16="http://schemas.microsoft.com/office/drawing/2014/main" id="{101DB817-586B-493A-922D-54010C888E74}"/>
              </a:ext>
            </a:extLst>
          </p:cNvPr>
          <p:cNvSpPr>
            <a:spLocks noGrp="1"/>
          </p:cNvSpPr>
          <p:nvPr>
            <p:ph type="ftr" sz="quarter" idx="11"/>
          </p:nvPr>
        </p:nvSpPr>
        <p:spPr/>
        <p:txBody>
          <a:bodyPr/>
          <a:lstStyle/>
          <a:p>
            <a:r>
              <a:rPr lang="en-US" dirty="0"/>
              <a:t>S-Pay</a:t>
            </a:r>
          </a:p>
        </p:txBody>
      </p:sp>
      <p:sp>
        <p:nvSpPr>
          <p:cNvPr id="2" name="Date Placeholder 1">
            <a:extLst>
              <a:ext uri="{FF2B5EF4-FFF2-40B4-BE49-F238E27FC236}">
                <a16:creationId xmlns:a16="http://schemas.microsoft.com/office/drawing/2014/main" id="{A96AB769-C08B-4A71-BEE7-D771D274389A}"/>
              </a:ext>
            </a:extLst>
          </p:cNvPr>
          <p:cNvSpPr>
            <a:spLocks noGrp="1"/>
          </p:cNvSpPr>
          <p:nvPr>
            <p:ph type="dt" sz="half" idx="10"/>
          </p:nvPr>
        </p:nvSpPr>
        <p:spPr/>
        <p:txBody>
          <a:bodyPr/>
          <a:lstStyle/>
          <a:p>
            <a:r>
              <a:rPr lang="en-US" dirty="0"/>
              <a:t>MM.DD.20XX</a:t>
            </a:r>
          </a:p>
        </p:txBody>
      </p:sp>
      <p:sp>
        <p:nvSpPr>
          <p:cNvPr id="9" name="Picture Placeholder 8">
            <a:extLst>
              <a:ext uri="{FF2B5EF4-FFF2-40B4-BE49-F238E27FC236}">
                <a16:creationId xmlns:a16="http://schemas.microsoft.com/office/drawing/2014/main" id="{AC6C7491-E53B-4391-8558-9DB40158CE8A}"/>
              </a:ext>
            </a:extLst>
          </p:cNvPr>
          <p:cNvSpPr>
            <a:spLocks noGrp="1"/>
          </p:cNvSpPr>
          <p:nvPr>
            <p:ph type="pic" sz="quarter" idx="13"/>
          </p:nvPr>
        </p:nvSpPr>
        <p:spPr/>
      </p:sp>
      <p:pic>
        <p:nvPicPr>
          <p:cNvPr id="14" name="Picture Placeholder 13">
            <a:extLst>
              <a:ext uri="{FF2B5EF4-FFF2-40B4-BE49-F238E27FC236}">
                <a16:creationId xmlns:a16="http://schemas.microsoft.com/office/drawing/2014/main" id="{3372CE18-B551-4E22-B46F-16B24A68EE4E}"/>
              </a:ext>
            </a:extLst>
          </p:cNvPr>
          <p:cNvPicPr>
            <a:picLocks noGrp="1" noChangeAspect="1"/>
          </p:cNvPicPr>
          <p:nvPr>
            <p:ph type="pic" sz="quarter" idx="15"/>
          </p:nvPr>
        </p:nvPicPr>
        <p:blipFill>
          <a:blip r:embed="rId2"/>
          <a:srcRect l="28569" r="28569"/>
          <a:stretch>
            <a:fillRect/>
          </a:stretch>
        </p:blipFill>
        <p:spPr>
          <a:xfrm>
            <a:off x="2499299" y="1232917"/>
            <a:ext cx="3246438" cy="5384800"/>
          </a:xfrm>
        </p:spPr>
      </p:pic>
    </p:spTree>
    <p:extLst>
      <p:ext uri="{BB962C8B-B14F-4D97-AF65-F5344CB8AC3E}">
        <p14:creationId xmlns:p14="http://schemas.microsoft.com/office/powerpoint/2010/main" val="764296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a:xfrm>
            <a:off x="801957" y="2091794"/>
            <a:ext cx="5021940" cy="804338"/>
          </a:xfrm>
        </p:spPr>
        <p:txBody>
          <a:bodyPr/>
          <a:lstStyle/>
          <a:p>
            <a:r>
              <a:rPr lang="en-US" dirty="0"/>
              <a:t>Price history </a:t>
            </a:r>
          </a:p>
        </p:txBody>
      </p:sp>
      <p:sp>
        <p:nvSpPr>
          <p:cNvPr id="7" name="Text Placeholder 6">
            <a:extLst>
              <a:ext uri="{FF2B5EF4-FFF2-40B4-BE49-F238E27FC236}">
                <a16:creationId xmlns:a16="http://schemas.microsoft.com/office/drawing/2014/main" id="{1EBE5B37-5B62-411B-BD45-E04DD958A3F9}"/>
              </a:ext>
            </a:extLst>
          </p:cNvPr>
          <p:cNvSpPr>
            <a:spLocks noGrp="1"/>
          </p:cNvSpPr>
          <p:nvPr>
            <p:ph type="body" idx="1"/>
          </p:nvPr>
        </p:nvSpPr>
        <p:spPr/>
        <p:txBody>
          <a:bodyPr>
            <a:normAutofit/>
          </a:bodyPr>
          <a:lstStyle/>
          <a:p>
            <a:r>
              <a:rPr lang="en-US" dirty="0"/>
              <a:t>ASUS ROG Zephyrus S Laptop</a:t>
            </a:r>
          </a:p>
        </p:txBody>
      </p:sp>
      <p:sp>
        <p:nvSpPr>
          <p:cNvPr id="3" name="Date Placeholder 2">
            <a:extLst>
              <a:ext uri="{FF2B5EF4-FFF2-40B4-BE49-F238E27FC236}">
                <a16:creationId xmlns:a16="http://schemas.microsoft.com/office/drawing/2014/main" id="{41F813B4-2C3F-45B0-A38D-A3FE79E6D71B}"/>
              </a:ext>
            </a:extLst>
          </p:cNvPr>
          <p:cNvSpPr>
            <a:spLocks noGrp="1"/>
          </p:cNvSpPr>
          <p:nvPr>
            <p:ph type="dt" sz="half" idx="10"/>
          </p:nvPr>
        </p:nvSpPr>
        <p:spPr/>
        <p:txBody>
          <a:bodyPr/>
          <a:lstStyle/>
          <a:p>
            <a:r>
              <a:rPr lang="en-US" dirty="0"/>
              <a:t>MM.DD.20XX</a:t>
            </a:r>
          </a:p>
        </p:txBody>
      </p:sp>
      <p:sp>
        <p:nvSpPr>
          <p:cNvPr id="4" name="Footer Placeholder 3">
            <a:extLst>
              <a:ext uri="{FF2B5EF4-FFF2-40B4-BE49-F238E27FC236}">
                <a16:creationId xmlns:a16="http://schemas.microsoft.com/office/drawing/2014/main" id="{577B5262-30A5-4063-A21E-56FCACC40308}"/>
              </a:ext>
            </a:extLst>
          </p:cNvPr>
          <p:cNvSpPr>
            <a:spLocks noGrp="1"/>
          </p:cNvSpPr>
          <p:nvPr>
            <p:ph type="ftr" sz="quarter" idx="11"/>
          </p:nvPr>
        </p:nvSpPr>
        <p:spPr>
          <a:xfrm>
            <a:off x="1170611" y="5878720"/>
            <a:ext cx="2915733" cy="298800"/>
          </a:xfrm>
        </p:spPr>
        <p:txBody>
          <a:bodyPr/>
          <a:lstStyle/>
          <a:p>
            <a:r>
              <a:rPr lang="en-US" dirty="0"/>
              <a:t>S-Pay</a:t>
            </a:r>
          </a:p>
        </p:txBody>
      </p:sp>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
        <p:nvSpPr>
          <p:cNvPr id="6" name="Text Placeholder 5">
            <a:extLst>
              <a:ext uri="{FF2B5EF4-FFF2-40B4-BE49-F238E27FC236}">
                <a16:creationId xmlns:a16="http://schemas.microsoft.com/office/drawing/2014/main" id="{5E3F74EE-4086-4997-AB2A-5A1EE2045E31}"/>
              </a:ext>
            </a:extLst>
          </p:cNvPr>
          <p:cNvSpPr>
            <a:spLocks noGrp="1"/>
          </p:cNvSpPr>
          <p:nvPr>
            <p:ph type="body" idx="14"/>
          </p:nvPr>
        </p:nvSpPr>
        <p:spPr/>
        <p:txBody>
          <a:bodyPr/>
          <a:lstStyle/>
          <a:p>
            <a:r>
              <a:rPr lang="en-IN" dirty="0">
                <a:solidFill>
                  <a:schemeClr val="bg2"/>
                </a:solidFill>
              </a:rPr>
              <a:t>As you can see in the graph the price variation of product with respect to time and also the price is different on different market places</a:t>
            </a:r>
          </a:p>
        </p:txBody>
      </p:sp>
      <p:sp>
        <p:nvSpPr>
          <p:cNvPr id="10" name="Picture Placeholder 9">
            <a:extLst>
              <a:ext uri="{FF2B5EF4-FFF2-40B4-BE49-F238E27FC236}">
                <a16:creationId xmlns:a16="http://schemas.microsoft.com/office/drawing/2014/main" id="{81572CC2-7343-49C7-A74B-7136FB01D924}"/>
              </a:ext>
            </a:extLst>
          </p:cNvPr>
          <p:cNvSpPr>
            <a:spLocks noGrp="1"/>
          </p:cNvSpPr>
          <p:nvPr>
            <p:ph type="pic" sz="quarter" idx="13"/>
          </p:nvPr>
        </p:nvSpPr>
        <p:spPr/>
      </p:sp>
      <p:pic>
        <p:nvPicPr>
          <p:cNvPr id="19" name="Picture Placeholder 18">
            <a:extLst>
              <a:ext uri="{FF2B5EF4-FFF2-40B4-BE49-F238E27FC236}">
                <a16:creationId xmlns:a16="http://schemas.microsoft.com/office/drawing/2014/main" id="{9E56E290-F601-4118-8807-A80438EAA81F}"/>
              </a:ext>
            </a:extLst>
          </p:cNvPr>
          <p:cNvPicPr>
            <a:picLocks noGrp="1" noChangeAspect="1"/>
          </p:cNvPicPr>
          <p:nvPr>
            <p:ph type="pic" sz="quarter" idx="15"/>
          </p:nvPr>
        </p:nvPicPr>
        <p:blipFill>
          <a:blip r:embed="rId2"/>
          <a:srcRect t="17573" b="17573"/>
          <a:stretch>
            <a:fillRect/>
          </a:stretch>
        </p:blipFill>
        <p:spPr>
          <a:xfrm>
            <a:off x="6108700" y="2493963"/>
            <a:ext cx="6083300" cy="2587625"/>
          </a:xfrm>
        </p:spPr>
      </p:pic>
      <p:pic>
        <p:nvPicPr>
          <p:cNvPr id="20" name="Picture Placeholder 13">
            <a:extLst>
              <a:ext uri="{FF2B5EF4-FFF2-40B4-BE49-F238E27FC236}">
                <a16:creationId xmlns:a16="http://schemas.microsoft.com/office/drawing/2014/main" id="{144136D6-5BAF-4978-A74D-C74DD22FD2FA}"/>
              </a:ext>
            </a:extLst>
          </p:cNvPr>
          <p:cNvPicPr>
            <a:picLocks noChangeAspect="1"/>
          </p:cNvPicPr>
          <p:nvPr/>
        </p:nvPicPr>
        <p:blipFill>
          <a:blip r:embed="rId2"/>
          <a:srcRect t="17573" b="17573"/>
          <a:stretch>
            <a:fillRect/>
          </a:stretch>
        </p:blipFill>
        <p:spPr>
          <a:xfrm>
            <a:off x="6083301" y="1527133"/>
            <a:ext cx="6083300" cy="3803734"/>
          </a:xfrm>
          <a:prstGeom prst="rect">
            <a:avLst/>
          </a:prstGeom>
        </p:spPr>
      </p:pic>
    </p:spTree>
    <p:extLst>
      <p:ext uri="{BB962C8B-B14F-4D97-AF65-F5344CB8AC3E}">
        <p14:creationId xmlns:p14="http://schemas.microsoft.com/office/powerpoint/2010/main" val="2149445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p:txBody>
          <a:bodyPr/>
          <a:lstStyle/>
          <a:p>
            <a:r>
              <a:rPr lang="en-US" dirty="0"/>
              <a:t>Solution</a:t>
            </a:r>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p:txBody>
          <a:bodyPr/>
          <a:lstStyle/>
          <a:p>
            <a:r>
              <a:rPr lang="en-US" dirty="0"/>
              <a:t>Features that S-Pay will provide to overcome the mentioned problems</a:t>
            </a:r>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p:txBody>
          <a:bodyPr/>
          <a:lstStyle/>
          <a:p>
            <a:r>
              <a:rPr lang="en-US" dirty="0"/>
              <a:t>No. 1</a:t>
            </a:r>
          </a:p>
        </p:txBody>
      </p:sp>
      <p:pic>
        <p:nvPicPr>
          <p:cNvPr id="7" name="Picture Placeholder 6" descr="Globe icon">
            <a:extLst>
              <a:ext uri="{FF2B5EF4-FFF2-40B4-BE49-F238E27FC236}">
                <a16:creationId xmlns:a16="http://schemas.microsoft.com/office/drawing/2014/main" id="{610C6214-BE35-4ED8-9EE7-7252A603958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446" r="1446"/>
          <a:stretch>
            <a:fillRect/>
          </a:stretch>
        </p:blipFill>
        <p:spPr/>
      </p:pic>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p:txBody>
          <a:bodyPr>
            <a:normAutofit fontScale="92500"/>
          </a:bodyPr>
          <a:lstStyle/>
          <a:p>
            <a:r>
              <a:rPr lang="en-US" dirty="0"/>
              <a:t>It will compare the price of the product on different market places and give you the best price available </a:t>
            </a:r>
          </a:p>
        </p:txBody>
      </p:sp>
      <p:sp>
        <p:nvSpPr>
          <p:cNvPr id="16" name="Text Placeholder 15">
            <a:extLst>
              <a:ext uri="{FF2B5EF4-FFF2-40B4-BE49-F238E27FC236}">
                <a16:creationId xmlns:a16="http://schemas.microsoft.com/office/drawing/2014/main" id="{C214C1BB-D845-4DB6-B4FC-B7AD5F5E0C3D}"/>
              </a:ext>
            </a:extLst>
          </p:cNvPr>
          <p:cNvSpPr>
            <a:spLocks noGrp="1"/>
          </p:cNvSpPr>
          <p:nvPr>
            <p:ph type="body" idx="22"/>
          </p:nvPr>
        </p:nvSpPr>
        <p:spPr/>
        <p:txBody>
          <a:bodyPr/>
          <a:lstStyle/>
          <a:p>
            <a:r>
              <a:rPr lang="en-US" dirty="0"/>
              <a:t>No. 2</a:t>
            </a:r>
          </a:p>
        </p:txBody>
      </p:sp>
      <p:pic>
        <p:nvPicPr>
          <p:cNvPr id="12" name="Picture Placeholder 11" descr="Cubes icon">
            <a:extLst>
              <a:ext uri="{FF2B5EF4-FFF2-40B4-BE49-F238E27FC236}">
                <a16:creationId xmlns:a16="http://schemas.microsoft.com/office/drawing/2014/main" id="{92015B7B-96EB-42A1-A654-5DE5377A52C7}"/>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446" r="1446"/>
          <a:stretch>
            <a:fillRect/>
          </a:stretch>
        </p:blipFill>
        <p:spPr/>
      </p:pic>
      <p:sp>
        <p:nvSpPr>
          <p:cNvPr id="14" name="Text Placeholder 13">
            <a:extLst>
              <a:ext uri="{FF2B5EF4-FFF2-40B4-BE49-F238E27FC236}">
                <a16:creationId xmlns:a16="http://schemas.microsoft.com/office/drawing/2014/main" id="{B9B92F0C-3A1D-438E-B581-C1A63389DAF6}"/>
              </a:ext>
            </a:extLst>
          </p:cNvPr>
          <p:cNvSpPr>
            <a:spLocks noGrp="1"/>
          </p:cNvSpPr>
          <p:nvPr>
            <p:ph type="body" idx="20"/>
          </p:nvPr>
        </p:nvSpPr>
        <p:spPr/>
        <p:txBody>
          <a:bodyPr/>
          <a:lstStyle/>
          <a:p>
            <a:r>
              <a:rPr lang="en-US" dirty="0"/>
              <a:t>Users can check the price history of the product on the respective platforms</a:t>
            </a:r>
          </a:p>
        </p:txBody>
      </p:sp>
      <p:sp>
        <p:nvSpPr>
          <p:cNvPr id="13" name="Text Placeholder 12">
            <a:extLst>
              <a:ext uri="{FF2B5EF4-FFF2-40B4-BE49-F238E27FC236}">
                <a16:creationId xmlns:a16="http://schemas.microsoft.com/office/drawing/2014/main" id="{B457CA9C-196E-494C-85C7-9B4861053912}"/>
              </a:ext>
            </a:extLst>
          </p:cNvPr>
          <p:cNvSpPr>
            <a:spLocks noGrp="1"/>
          </p:cNvSpPr>
          <p:nvPr>
            <p:ph type="body" idx="19"/>
          </p:nvPr>
        </p:nvSpPr>
        <p:spPr/>
        <p:txBody>
          <a:bodyPr/>
          <a:lstStyle/>
          <a:p>
            <a:r>
              <a:rPr lang="en-US" dirty="0"/>
              <a:t>No. 4</a:t>
            </a:r>
          </a:p>
        </p:txBody>
      </p:sp>
      <p:pic>
        <p:nvPicPr>
          <p:cNvPr id="18" name="Picture Placeholder 17" descr="Microprocessor icon">
            <a:extLst>
              <a:ext uri="{FF2B5EF4-FFF2-40B4-BE49-F238E27FC236}">
                <a16:creationId xmlns:a16="http://schemas.microsoft.com/office/drawing/2014/main" id="{2714DCC9-F1D9-4D7B-9452-B6DF9693F667}"/>
              </a:ext>
            </a:extLst>
          </p:cNvPr>
          <p:cNvPicPr>
            <a:picLocks noGrp="1" noChangeAspect="1"/>
          </p:cNvPicPr>
          <p:nvPr>
            <p:ph type="pic" sz="quarter" idx="18"/>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329" r="1329"/>
          <a:stretch>
            <a:fillRect/>
          </a:stretch>
        </p:blipFill>
        <p:spPr/>
      </p:pic>
      <p:sp>
        <p:nvSpPr>
          <p:cNvPr id="11" name="Text Placeholder 10">
            <a:extLst>
              <a:ext uri="{FF2B5EF4-FFF2-40B4-BE49-F238E27FC236}">
                <a16:creationId xmlns:a16="http://schemas.microsoft.com/office/drawing/2014/main" id="{CE2783CF-764B-4358-9D88-FAC1CFEBE203}"/>
              </a:ext>
            </a:extLst>
          </p:cNvPr>
          <p:cNvSpPr>
            <a:spLocks noGrp="1"/>
          </p:cNvSpPr>
          <p:nvPr>
            <p:ph type="body" idx="17"/>
          </p:nvPr>
        </p:nvSpPr>
        <p:spPr/>
        <p:txBody>
          <a:bodyPr/>
          <a:lstStyle/>
          <a:p>
            <a:r>
              <a:rPr lang="en-US" dirty="0"/>
              <a:t>Users can do the automatic payment using smart contract feature on the app</a:t>
            </a:r>
          </a:p>
        </p:txBody>
      </p:sp>
      <p:sp>
        <p:nvSpPr>
          <p:cNvPr id="19" name="Text Placeholder 18">
            <a:extLst>
              <a:ext uri="{FF2B5EF4-FFF2-40B4-BE49-F238E27FC236}">
                <a16:creationId xmlns:a16="http://schemas.microsoft.com/office/drawing/2014/main" id="{0D9ADD0F-E05E-4B0E-9D9D-545FD755D7AE}"/>
              </a:ext>
            </a:extLst>
          </p:cNvPr>
          <p:cNvSpPr>
            <a:spLocks noGrp="1"/>
          </p:cNvSpPr>
          <p:nvPr>
            <p:ph type="body" idx="25"/>
          </p:nvPr>
        </p:nvSpPr>
        <p:spPr/>
        <p:txBody>
          <a:bodyPr/>
          <a:lstStyle/>
          <a:p>
            <a:r>
              <a:rPr lang="en-US" dirty="0"/>
              <a:t>No. 4</a:t>
            </a:r>
          </a:p>
        </p:txBody>
      </p:sp>
      <p:pic>
        <p:nvPicPr>
          <p:cNvPr id="21" name="Picture Placeholder 20" descr="Atom icon">
            <a:extLst>
              <a:ext uri="{FF2B5EF4-FFF2-40B4-BE49-F238E27FC236}">
                <a16:creationId xmlns:a16="http://schemas.microsoft.com/office/drawing/2014/main" id="{E6E2A99D-9A76-4170-84C5-E8E895DEA558}"/>
              </a:ext>
            </a:extLst>
          </p:cNvPr>
          <p:cNvPicPr>
            <a:picLocks noGrp="1" noChangeAspect="1"/>
          </p:cNvPicPr>
          <p:nvPr>
            <p:ph type="pic" sz="quarter" idx="24"/>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329" r="1329"/>
          <a:stretch>
            <a:fillRect/>
          </a:stretch>
        </p:blipFill>
        <p:spPr/>
      </p:pic>
      <p:sp>
        <p:nvSpPr>
          <p:cNvPr id="17" name="Text Placeholder 16">
            <a:extLst>
              <a:ext uri="{FF2B5EF4-FFF2-40B4-BE49-F238E27FC236}">
                <a16:creationId xmlns:a16="http://schemas.microsoft.com/office/drawing/2014/main" id="{46EA4E1F-EF09-44AB-9483-363CF418AA99}"/>
              </a:ext>
            </a:extLst>
          </p:cNvPr>
          <p:cNvSpPr>
            <a:spLocks noGrp="1"/>
          </p:cNvSpPr>
          <p:nvPr>
            <p:ph type="body" idx="23"/>
          </p:nvPr>
        </p:nvSpPr>
        <p:spPr/>
        <p:txBody>
          <a:bodyPr/>
          <a:lstStyle/>
          <a:p>
            <a:r>
              <a:rPr lang="en-US" dirty="0"/>
              <a:t>Transactions will be stored on the AION blockchain to prevent frauds</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dirty="0"/>
              <a:t>S-Pay</a:t>
            </a:r>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r>
              <a:rPr lang="en-US" dirty="0"/>
              <a:t>MM.DD.20XX</a:t>
            </a:r>
          </a:p>
        </p:txBody>
      </p:sp>
      <p:sp>
        <p:nvSpPr>
          <p:cNvPr id="9" name="Picture Placeholder 8">
            <a:extLst>
              <a:ext uri="{FF2B5EF4-FFF2-40B4-BE49-F238E27FC236}">
                <a16:creationId xmlns:a16="http://schemas.microsoft.com/office/drawing/2014/main" id="{5E829AB5-C0A2-446D-904D-E0D6491E0BA4}"/>
              </a:ext>
            </a:extLst>
          </p:cNvPr>
          <p:cNvSpPr>
            <a:spLocks noGrp="1"/>
          </p:cNvSpPr>
          <p:nvPr>
            <p:ph type="pic" sz="quarter" idx="13"/>
          </p:nvPr>
        </p:nvSpPr>
        <p:spPr/>
      </p:sp>
    </p:spTree>
    <p:extLst>
      <p:ext uri="{BB962C8B-B14F-4D97-AF65-F5344CB8AC3E}">
        <p14:creationId xmlns:p14="http://schemas.microsoft.com/office/powerpoint/2010/main" val="4006072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p:txBody>
          <a:bodyPr/>
          <a:lstStyle/>
          <a:p>
            <a:r>
              <a:rPr lang="en-US" dirty="0" err="1"/>
              <a:t>Techinal</a:t>
            </a:r>
            <a:r>
              <a:rPr lang="en-US" dirty="0"/>
              <a:t> Overview </a:t>
            </a:r>
          </a:p>
        </p:txBody>
      </p:sp>
      <p:sp>
        <p:nvSpPr>
          <p:cNvPr id="3" name="Text Placeholder 2">
            <a:extLst>
              <a:ext uri="{FF2B5EF4-FFF2-40B4-BE49-F238E27FC236}">
                <a16:creationId xmlns:a16="http://schemas.microsoft.com/office/drawing/2014/main" id="{E66139D5-668D-4A3D-B6B6-F71EC385C8FF}"/>
              </a:ext>
            </a:extLst>
          </p:cNvPr>
          <p:cNvSpPr>
            <a:spLocks noGrp="1"/>
          </p:cNvSpPr>
          <p:nvPr>
            <p:ph type="body" idx="1"/>
          </p:nvPr>
        </p:nvSpPr>
        <p:spPr/>
        <p:txBody>
          <a:bodyPr/>
          <a:lstStyle/>
          <a:p>
            <a:r>
              <a:rPr lang="en-US" dirty="0"/>
              <a:t>How web payments work </a:t>
            </a:r>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p:txBody>
          <a:bodyPr>
            <a:normAutofit lnSpcReduction="10000"/>
          </a:bodyPr>
          <a:lstStyle/>
          <a:p>
            <a:r>
              <a:rPr lang="en-US" dirty="0"/>
              <a:t>Whenever the payment is done on the online market places via any online payment methods the payment is done through online payment gateways.</a:t>
            </a:r>
          </a:p>
          <a:p>
            <a:r>
              <a:rPr lang="en-US" dirty="0"/>
              <a:t>Users don’t actually pay to the merchant directly here payment gateways acts as the middle man to verify payments.</a:t>
            </a:r>
          </a:p>
        </p:txBody>
      </p:sp>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5</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a:xfrm>
            <a:off x="1133135" y="5878720"/>
            <a:ext cx="2915733" cy="298800"/>
          </a:xfrm>
        </p:spPr>
        <p:txBody>
          <a:bodyPr/>
          <a:lstStyle/>
          <a:p>
            <a:r>
              <a:rPr lang="en-US" dirty="0"/>
              <a:t>S-Pay</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
        <p:nvSpPr>
          <p:cNvPr id="9" name="Picture Placeholder 8">
            <a:extLst>
              <a:ext uri="{FF2B5EF4-FFF2-40B4-BE49-F238E27FC236}">
                <a16:creationId xmlns:a16="http://schemas.microsoft.com/office/drawing/2014/main" id="{0CBBA7C8-7BBA-48D6-8303-6FEF0E4A3DDC}"/>
              </a:ext>
            </a:extLst>
          </p:cNvPr>
          <p:cNvSpPr>
            <a:spLocks noGrp="1"/>
          </p:cNvSpPr>
          <p:nvPr>
            <p:ph type="pic" sz="quarter" idx="13"/>
          </p:nvPr>
        </p:nvSpPr>
        <p:spPr/>
      </p:sp>
      <p:pic>
        <p:nvPicPr>
          <p:cNvPr id="15" name="Picture Placeholder 14">
            <a:extLst>
              <a:ext uri="{FF2B5EF4-FFF2-40B4-BE49-F238E27FC236}">
                <a16:creationId xmlns:a16="http://schemas.microsoft.com/office/drawing/2014/main" id="{D8F98013-C364-4388-857C-F65004DB7B96}"/>
              </a:ext>
            </a:extLst>
          </p:cNvPr>
          <p:cNvPicPr>
            <a:picLocks noGrp="1" noChangeAspect="1"/>
          </p:cNvPicPr>
          <p:nvPr>
            <p:ph type="pic" sz="quarter" idx="15"/>
          </p:nvPr>
        </p:nvPicPr>
        <p:blipFill>
          <a:blip r:embed="rId2"/>
          <a:srcRect l="661" r="661"/>
          <a:stretch>
            <a:fillRect/>
          </a:stretch>
        </p:blipFill>
        <p:spPr/>
      </p:pic>
    </p:spTree>
    <p:extLst>
      <p:ext uri="{BB962C8B-B14F-4D97-AF65-F5344CB8AC3E}">
        <p14:creationId xmlns:p14="http://schemas.microsoft.com/office/powerpoint/2010/main" val="3766803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8CF653-A1E7-473E-A717-8659C5E457A1}"/>
              </a:ext>
            </a:extLst>
          </p:cNvPr>
          <p:cNvSpPr>
            <a:spLocks noGrp="1"/>
          </p:cNvSpPr>
          <p:nvPr>
            <p:ph type="dt" sz="half" idx="10"/>
          </p:nvPr>
        </p:nvSpPr>
        <p:spPr/>
        <p:txBody>
          <a:bodyPr/>
          <a:lstStyle/>
          <a:p>
            <a:r>
              <a:rPr lang="en-US" dirty="0"/>
              <a:t>MM.DD.20XX</a:t>
            </a:r>
          </a:p>
        </p:txBody>
      </p:sp>
      <p:sp>
        <p:nvSpPr>
          <p:cNvPr id="5" name="Footer Placeholder 4">
            <a:extLst>
              <a:ext uri="{FF2B5EF4-FFF2-40B4-BE49-F238E27FC236}">
                <a16:creationId xmlns:a16="http://schemas.microsoft.com/office/drawing/2014/main" id="{1ED7D25D-51F0-4AAA-86C5-F3584C0E8A44}"/>
              </a:ext>
            </a:extLst>
          </p:cNvPr>
          <p:cNvSpPr>
            <a:spLocks noGrp="1"/>
          </p:cNvSpPr>
          <p:nvPr>
            <p:ph type="ftr" sz="quarter" idx="11"/>
          </p:nvPr>
        </p:nvSpPr>
        <p:spPr/>
        <p:txBody>
          <a:bodyPr/>
          <a:lstStyle/>
          <a:p>
            <a:r>
              <a:rPr lang="en-US" dirty="0"/>
              <a:t>S-Pay</a:t>
            </a:r>
          </a:p>
        </p:txBody>
      </p:sp>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6</a:t>
            </a:fld>
            <a:endParaRPr lang="en-US" dirty="0"/>
          </a:p>
        </p:txBody>
      </p:sp>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a:xfrm>
            <a:off x="6894591" y="1070015"/>
            <a:ext cx="4494133" cy="804338"/>
          </a:xfrm>
        </p:spPr>
        <p:txBody>
          <a:bodyPr>
            <a:normAutofit fontScale="90000"/>
          </a:bodyPr>
          <a:lstStyle/>
          <a:p>
            <a:r>
              <a:rPr lang="en-US" dirty="0"/>
              <a:t>Smart Contract Feature</a:t>
            </a:r>
          </a:p>
        </p:txBody>
      </p:sp>
      <p:sp>
        <p:nvSpPr>
          <p:cNvPr id="3" name="Text Placeholder 2">
            <a:extLst>
              <a:ext uri="{FF2B5EF4-FFF2-40B4-BE49-F238E27FC236}">
                <a16:creationId xmlns:a16="http://schemas.microsoft.com/office/drawing/2014/main" id="{C679F2E6-BA14-4C8A-ABD2-DF50609348D1}"/>
              </a:ext>
            </a:extLst>
          </p:cNvPr>
          <p:cNvSpPr>
            <a:spLocks noGrp="1"/>
          </p:cNvSpPr>
          <p:nvPr>
            <p:ph type="body" idx="1"/>
          </p:nvPr>
        </p:nvSpPr>
        <p:spPr/>
        <p:txBody>
          <a:bodyPr/>
          <a:lstStyle/>
          <a:p>
            <a:r>
              <a:rPr lang="en-US" dirty="0"/>
              <a:t>How smart contract feature will work(Technical Overview)</a:t>
            </a:r>
          </a:p>
        </p:txBody>
      </p:sp>
      <p:sp>
        <p:nvSpPr>
          <p:cNvPr id="7" name="Text Placeholder 6">
            <a:extLst>
              <a:ext uri="{FF2B5EF4-FFF2-40B4-BE49-F238E27FC236}">
                <a16:creationId xmlns:a16="http://schemas.microsoft.com/office/drawing/2014/main" id="{79D04F74-D15C-4E45-A9AA-50D4D728E37C}"/>
              </a:ext>
            </a:extLst>
          </p:cNvPr>
          <p:cNvSpPr>
            <a:spLocks noGrp="1"/>
          </p:cNvSpPr>
          <p:nvPr>
            <p:ph type="body" idx="14"/>
          </p:nvPr>
        </p:nvSpPr>
        <p:spPr/>
        <p:txBody>
          <a:bodyPr>
            <a:noAutofit/>
          </a:bodyPr>
          <a:lstStyle/>
          <a:p>
            <a:r>
              <a:rPr lang="en-IN" dirty="0"/>
              <a:t>If users wants to buy something he can choose to do the automatic payment via S-Pay.</a:t>
            </a:r>
          </a:p>
          <a:p>
            <a:r>
              <a:rPr lang="en-IN" dirty="0"/>
              <a:t>Users can set the buying range according to their preference based on the product price history.</a:t>
            </a:r>
          </a:p>
          <a:p>
            <a:r>
              <a:rPr lang="en-IN" dirty="0"/>
              <a:t>When the transaction is done vis S-Pay it will generate the smart contract between user and payment gateways which will be deployed on the AION blockchain.</a:t>
            </a:r>
          </a:p>
          <a:p>
            <a:r>
              <a:rPr lang="en-IN" dirty="0"/>
              <a:t>Till the price comes down to users buying range the amount will be locked in on smart contract which will be equal to maximum buying range set by user.</a:t>
            </a:r>
          </a:p>
          <a:p>
            <a:r>
              <a:rPr lang="en-IN" dirty="0"/>
              <a:t>When the price comes down the smart contract will do its magic and it will send the payment to payments gateways automatically and remaining amount to the users account.</a:t>
            </a:r>
          </a:p>
        </p:txBody>
      </p:sp>
      <p:sp>
        <p:nvSpPr>
          <p:cNvPr id="10" name="Picture Placeholder 9">
            <a:extLst>
              <a:ext uri="{FF2B5EF4-FFF2-40B4-BE49-F238E27FC236}">
                <a16:creationId xmlns:a16="http://schemas.microsoft.com/office/drawing/2014/main" id="{43D82B09-3BF7-480B-A991-076C33B9A7D2}"/>
              </a:ext>
            </a:extLst>
          </p:cNvPr>
          <p:cNvSpPr>
            <a:spLocks noGrp="1"/>
          </p:cNvSpPr>
          <p:nvPr>
            <p:ph type="pic" sz="quarter" idx="13"/>
          </p:nvPr>
        </p:nvSpPr>
        <p:spPr/>
      </p:sp>
      <p:pic>
        <p:nvPicPr>
          <p:cNvPr id="14" name="Picture Placeholder 13">
            <a:extLst>
              <a:ext uri="{FF2B5EF4-FFF2-40B4-BE49-F238E27FC236}">
                <a16:creationId xmlns:a16="http://schemas.microsoft.com/office/drawing/2014/main" id="{6AC40645-7AA3-4F7B-83A1-B1CC9843FB95}"/>
              </a:ext>
            </a:extLst>
          </p:cNvPr>
          <p:cNvPicPr>
            <a:picLocks noGrp="1" noChangeAspect="1"/>
          </p:cNvPicPr>
          <p:nvPr>
            <p:ph type="pic" sz="quarter" idx="15"/>
          </p:nvPr>
        </p:nvPicPr>
        <p:blipFill>
          <a:blip r:embed="rId2"/>
          <a:srcRect l="22472" r="22472"/>
          <a:stretch>
            <a:fillRect/>
          </a:stretch>
        </p:blipFill>
        <p:spPr/>
      </p:pic>
    </p:spTree>
    <p:extLst>
      <p:ext uri="{BB962C8B-B14F-4D97-AF65-F5344CB8AC3E}">
        <p14:creationId xmlns:p14="http://schemas.microsoft.com/office/powerpoint/2010/main" val="4080312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2AA4350-110E-4571-BA40-56BAF5AF6E0E}"/>
              </a:ext>
            </a:extLst>
          </p:cNvPr>
          <p:cNvSpPr>
            <a:spLocks noGrp="1"/>
          </p:cNvSpPr>
          <p:nvPr>
            <p:ph type="dt" sz="half" idx="10"/>
          </p:nvPr>
        </p:nvSpPr>
        <p:spPr/>
        <p:txBody>
          <a:bodyPr/>
          <a:lstStyle/>
          <a:p>
            <a:r>
              <a:rPr lang="en-US" noProof="0"/>
              <a:t>MM.DD.20XX</a:t>
            </a:r>
            <a:endParaRPr lang="en-US" noProof="0" dirty="0"/>
          </a:p>
        </p:txBody>
      </p:sp>
      <p:sp>
        <p:nvSpPr>
          <p:cNvPr id="4" name="Footer Placeholder 3">
            <a:extLst>
              <a:ext uri="{FF2B5EF4-FFF2-40B4-BE49-F238E27FC236}">
                <a16:creationId xmlns:a16="http://schemas.microsoft.com/office/drawing/2014/main" id="{D202CE79-A5B9-4946-A47C-C1666DD15D40}"/>
              </a:ext>
            </a:extLst>
          </p:cNvPr>
          <p:cNvSpPr>
            <a:spLocks noGrp="1"/>
          </p:cNvSpPr>
          <p:nvPr>
            <p:ph type="ftr" sz="quarter" idx="11"/>
          </p:nvPr>
        </p:nvSpPr>
        <p:spPr/>
        <p:txBody>
          <a:bodyPr/>
          <a:lstStyle/>
          <a:p>
            <a:r>
              <a:rPr lang="en-US" dirty="0"/>
              <a:t>S-Pay</a:t>
            </a:r>
            <a:endParaRPr lang="en-US" noProof="0" dirty="0"/>
          </a:p>
        </p:txBody>
      </p:sp>
      <p:sp>
        <p:nvSpPr>
          <p:cNvPr id="5" name="Slide Number Placeholder 4">
            <a:extLst>
              <a:ext uri="{FF2B5EF4-FFF2-40B4-BE49-F238E27FC236}">
                <a16:creationId xmlns:a16="http://schemas.microsoft.com/office/drawing/2014/main" id="{CDE8514E-0789-453E-B920-11EE8DB14832}"/>
              </a:ext>
            </a:extLst>
          </p:cNvPr>
          <p:cNvSpPr>
            <a:spLocks noGrp="1"/>
          </p:cNvSpPr>
          <p:nvPr>
            <p:ph type="sldNum" sz="quarter" idx="12"/>
          </p:nvPr>
        </p:nvSpPr>
        <p:spPr/>
        <p:txBody>
          <a:bodyPr/>
          <a:lstStyle/>
          <a:p>
            <a:fld id="{8D581BC7-E183-40DB-AC97-C19EA4EB8894}" type="slidenum">
              <a:rPr lang="en-US" noProof="0" smtClean="0"/>
              <a:pPr/>
              <a:t>7</a:t>
            </a:fld>
            <a:endParaRPr lang="en-US" noProof="0" dirty="0"/>
          </a:p>
        </p:txBody>
      </p:sp>
      <p:sp>
        <p:nvSpPr>
          <p:cNvPr id="7" name="Title 6">
            <a:extLst>
              <a:ext uri="{FF2B5EF4-FFF2-40B4-BE49-F238E27FC236}">
                <a16:creationId xmlns:a16="http://schemas.microsoft.com/office/drawing/2014/main" id="{DE309D6A-774C-4861-B849-DE98B0E65CEA}"/>
              </a:ext>
            </a:extLst>
          </p:cNvPr>
          <p:cNvSpPr>
            <a:spLocks noGrp="1"/>
          </p:cNvSpPr>
          <p:nvPr>
            <p:ph type="title"/>
          </p:nvPr>
        </p:nvSpPr>
        <p:spPr/>
        <p:txBody>
          <a:bodyPr/>
          <a:lstStyle/>
          <a:p>
            <a:r>
              <a:rPr lang="en-IN" dirty="0"/>
              <a:t>Business Model</a:t>
            </a:r>
          </a:p>
        </p:txBody>
      </p:sp>
      <p:sp>
        <p:nvSpPr>
          <p:cNvPr id="8" name="Text Placeholder 7">
            <a:extLst>
              <a:ext uri="{FF2B5EF4-FFF2-40B4-BE49-F238E27FC236}">
                <a16:creationId xmlns:a16="http://schemas.microsoft.com/office/drawing/2014/main" id="{D16D638F-572A-46E3-9CDD-9FFA111495D8}"/>
              </a:ext>
            </a:extLst>
          </p:cNvPr>
          <p:cNvSpPr>
            <a:spLocks noGrp="1"/>
          </p:cNvSpPr>
          <p:nvPr>
            <p:ph type="body" idx="1"/>
          </p:nvPr>
        </p:nvSpPr>
        <p:spPr/>
        <p:txBody>
          <a:bodyPr>
            <a:normAutofit/>
          </a:bodyPr>
          <a:lstStyle/>
          <a:p>
            <a:r>
              <a:rPr lang="en-IN" dirty="0"/>
              <a:t>How S-Pay will generate revenue</a:t>
            </a:r>
          </a:p>
          <a:p>
            <a:endParaRPr lang="en-IN" dirty="0"/>
          </a:p>
          <a:p>
            <a:endParaRPr lang="en-IN" dirty="0"/>
          </a:p>
          <a:p>
            <a:endParaRPr lang="en-IN" dirty="0"/>
          </a:p>
        </p:txBody>
      </p:sp>
      <p:sp>
        <p:nvSpPr>
          <p:cNvPr id="11" name="Picture Placeholder 10">
            <a:extLst>
              <a:ext uri="{FF2B5EF4-FFF2-40B4-BE49-F238E27FC236}">
                <a16:creationId xmlns:a16="http://schemas.microsoft.com/office/drawing/2014/main" id="{A2AD0033-1F24-44C2-85F1-939520E2DED5}"/>
              </a:ext>
            </a:extLst>
          </p:cNvPr>
          <p:cNvSpPr>
            <a:spLocks noGrp="1"/>
          </p:cNvSpPr>
          <p:nvPr>
            <p:ph type="pic" sz="quarter" idx="13"/>
          </p:nvPr>
        </p:nvSpPr>
        <p:spPr/>
      </p:sp>
      <p:sp>
        <p:nvSpPr>
          <p:cNvPr id="12" name="Text Placeholder 11">
            <a:extLst>
              <a:ext uri="{FF2B5EF4-FFF2-40B4-BE49-F238E27FC236}">
                <a16:creationId xmlns:a16="http://schemas.microsoft.com/office/drawing/2014/main" id="{629A78B4-7CA0-49AC-9964-F27897DD0EB8}"/>
              </a:ext>
            </a:extLst>
          </p:cNvPr>
          <p:cNvSpPr>
            <a:spLocks noGrp="1"/>
          </p:cNvSpPr>
          <p:nvPr>
            <p:ph type="body" idx="14"/>
          </p:nvPr>
        </p:nvSpPr>
        <p:spPr>
          <a:xfrm>
            <a:off x="1242790" y="4271296"/>
            <a:ext cx="2944368" cy="1419822"/>
          </a:xfrm>
        </p:spPr>
        <p:txBody>
          <a:bodyPr/>
          <a:lstStyle/>
          <a:p>
            <a:r>
              <a:rPr lang="en-IN" dirty="0"/>
              <a:t>User will need to add funds into wallet using credit/debit cards for that we can negotiate fees with card issuers.</a:t>
            </a:r>
          </a:p>
        </p:txBody>
      </p:sp>
      <p:sp>
        <p:nvSpPr>
          <p:cNvPr id="13" name="Text Placeholder 12">
            <a:extLst>
              <a:ext uri="{FF2B5EF4-FFF2-40B4-BE49-F238E27FC236}">
                <a16:creationId xmlns:a16="http://schemas.microsoft.com/office/drawing/2014/main" id="{7762CA28-FC9D-4BA1-9A4C-EA98EB8FAF8E}"/>
              </a:ext>
            </a:extLst>
          </p:cNvPr>
          <p:cNvSpPr>
            <a:spLocks noGrp="1"/>
          </p:cNvSpPr>
          <p:nvPr>
            <p:ph type="body" idx="16"/>
          </p:nvPr>
        </p:nvSpPr>
        <p:spPr/>
        <p:txBody>
          <a:bodyPr>
            <a:normAutofit fontScale="77500" lnSpcReduction="20000"/>
          </a:bodyPr>
          <a:lstStyle/>
          <a:p>
            <a:r>
              <a:rPr lang="en-IN" sz="2600" dirty="0"/>
              <a:t>Fees from card issuers</a:t>
            </a:r>
            <a:r>
              <a:rPr lang="en-IN" dirty="0"/>
              <a:t>.</a:t>
            </a:r>
          </a:p>
        </p:txBody>
      </p:sp>
      <p:sp>
        <p:nvSpPr>
          <p:cNvPr id="14" name="Text Placeholder 13">
            <a:extLst>
              <a:ext uri="{FF2B5EF4-FFF2-40B4-BE49-F238E27FC236}">
                <a16:creationId xmlns:a16="http://schemas.microsoft.com/office/drawing/2014/main" id="{A3F1DC3E-EFBC-4932-AA78-3531F3ED60A7}"/>
              </a:ext>
            </a:extLst>
          </p:cNvPr>
          <p:cNvSpPr>
            <a:spLocks noGrp="1"/>
          </p:cNvSpPr>
          <p:nvPr>
            <p:ph type="body" sz="quarter" idx="26"/>
          </p:nvPr>
        </p:nvSpPr>
        <p:spPr/>
        <p:txBody>
          <a:bodyPr/>
          <a:lstStyle/>
          <a:p>
            <a:endParaRPr lang="en-IN"/>
          </a:p>
        </p:txBody>
      </p:sp>
      <p:sp>
        <p:nvSpPr>
          <p:cNvPr id="15" name="Text Placeholder 14">
            <a:extLst>
              <a:ext uri="{FF2B5EF4-FFF2-40B4-BE49-F238E27FC236}">
                <a16:creationId xmlns:a16="http://schemas.microsoft.com/office/drawing/2014/main" id="{7924FA60-5E14-4996-8541-DB00B5F842A6}"/>
              </a:ext>
            </a:extLst>
          </p:cNvPr>
          <p:cNvSpPr>
            <a:spLocks noGrp="1"/>
          </p:cNvSpPr>
          <p:nvPr>
            <p:ph type="body" idx="27"/>
          </p:nvPr>
        </p:nvSpPr>
        <p:spPr/>
        <p:txBody>
          <a:bodyPr/>
          <a:lstStyle/>
          <a:p>
            <a:r>
              <a:rPr lang="en-US" dirty="0"/>
              <a:t>O</a:t>
            </a:r>
            <a:r>
              <a:rPr lang="en-US" i="0" dirty="0">
                <a:effectLst/>
              </a:rPr>
              <a:t>ffering ads, or specific product offers in cooperation with banks or other financial industry partners.</a:t>
            </a:r>
            <a:endParaRPr lang="en-IN" dirty="0"/>
          </a:p>
        </p:txBody>
      </p:sp>
      <p:sp>
        <p:nvSpPr>
          <p:cNvPr id="16" name="Text Placeholder 15">
            <a:extLst>
              <a:ext uri="{FF2B5EF4-FFF2-40B4-BE49-F238E27FC236}">
                <a16:creationId xmlns:a16="http://schemas.microsoft.com/office/drawing/2014/main" id="{F509A203-D4AF-4175-8F5A-3915BCA4DFFF}"/>
              </a:ext>
            </a:extLst>
          </p:cNvPr>
          <p:cNvSpPr>
            <a:spLocks noGrp="1"/>
          </p:cNvSpPr>
          <p:nvPr>
            <p:ph type="body" sz="quarter" idx="28"/>
          </p:nvPr>
        </p:nvSpPr>
        <p:spPr/>
        <p:txBody>
          <a:bodyPr/>
          <a:lstStyle/>
          <a:p>
            <a:endParaRPr lang="en-IN"/>
          </a:p>
        </p:txBody>
      </p:sp>
      <p:sp>
        <p:nvSpPr>
          <p:cNvPr id="17" name="Text Placeholder 16">
            <a:extLst>
              <a:ext uri="{FF2B5EF4-FFF2-40B4-BE49-F238E27FC236}">
                <a16:creationId xmlns:a16="http://schemas.microsoft.com/office/drawing/2014/main" id="{390E9B01-ADE3-4EC5-8B53-B01D403D8717}"/>
              </a:ext>
            </a:extLst>
          </p:cNvPr>
          <p:cNvSpPr>
            <a:spLocks noGrp="1"/>
          </p:cNvSpPr>
          <p:nvPr>
            <p:ph type="body" idx="29"/>
          </p:nvPr>
        </p:nvSpPr>
        <p:spPr/>
        <p:txBody>
          <a:bodyPr>
            <a:normAutofit fontScale="92500"/>
          </a:bodyPr>
          <a:lstStyle/>
          <a:p>
            <a:r>
              <a:rPr lang="en-IN" dirty="0"/>
              <a:t>Ads or offers within S-Pay</a:t>
            </a:r>
          </a:p>
        </p:txBody>
      </p:sp>
      <p:sp>
        <p:nvSpPr>
          <p:cNvPr id="18" name="Text Placeholder 17">
            <a:extLst>
              <a:ext uri="{FF2B5EF4-FFF2-40B4-BE49-F238E27FC236}">
                <a16:creationId xmlns:a16="http://schemas.microsoft.com/office/drawing/2014/main" id="{D9A57135-991E-42E7-AD57-87A8BAD35B3B}"/>
              </a:ext>
            </a:extLst>
          </p:cNvPr>
          <p:cNvSpPr>
            <a:spLocks noGrp="1"/>
          </p:cNvSpPr>
          <p:nvPr>
            <p:ph type="body" idx="30"/>
          </p:nvPr>
        </p:nvSpPr>
        <p:spPr/>
        <p:txBody>
          <a:bodyPr/>
          <a:lstStyle/>
          <a:p>
            <a:r>
              <a:rPr lang="en-IN" dirty="0"/>
              <a:t>Using data for ads targeting(Indirect)</a:t>
            </a:r>
          </a:p>
          <a:p>
            <a:r>
              <a:rPr lang="en-IN" dirty="0"/>
              <a:t>Its not a good option considering sensitivity of the data.</a:t>
            </a:r>
          </a:p>
        </p:txBody>
      </p:sp>
      <p:sp>
        <p:nvSpPr>
          <p:cNvPr id="19" name="Text Placeholder 18">
            <a:extLst>
              <a:ext uri="{FF2B5EF4-FFF2-40B4-BE49-F238E27FC236}">
                <a16:creationId xmlns:a16="http://schemas.microsoft.com/office/drawing/2014/main" id="{FEBFAC49-B0AF-414E-8090-45BDD75FE0CE}"/>
              </a:ext>
            </a:extLst>
          </p:cNvPr>
          <p:cNvSpPr>
            <a:spLocks noGrp="1"/>
          </p:cNvSpPr>
          <p:nvPr>
            <p:ph type="body" sz="quarter" idx="31"/>
          </p:nvPr>
        </p:nvSpPr>
        <p:spPr/>
        <p:txBody>
          <a:bodyPr/>
          <a:lstStyle/>
          <a:p>
            <a:endParaRPr lang="en-IN"/>
          </a:p>
        </p:txBody>
      </p:sp>
      <p:sp>
        <p:nvSpPr>
          <p:cNvPr id="20" name="Text Placeholder 19">
            <a:extLst>
              <a:ext uri="{FF2B5EF4-FFF2-40B4-BE49-F238E27FC236}">
                <a16:creationId xmlns:a16="http://schemas.microsoft.com/office/drawing/2014/main" id="{357C41F1-C9A8-4283-9935-709B64A52780}"/>
              </a:ext>
            </a:extLst>
          </p:cNvPr>
          <p:cNvSpPr>
            <a:spLocks noGrp="1"/>
          </p:cNvSpPr>
          <p:nvPr>
            <p:ph type="body" idx="32"/>
          </p:nvPr>
        </p:nvSpPr>
        <p:spPr/>
        <p:txBody>
          <a:bodyPr>
            <a:normAutofit/>
          </a:bodyPr>
          <a:lstStyle/>
          <a:p>
            <a:r>
              <a:rPr lang="en-IN" dirty="0"/>
              <a:t>Using data </a:t>
            </a:r>
          </a:p>
        </p:txBody>
      </p:sp>
    </p:spTree>
    <p:extLst>
      <p:ext uri="{BB962C8B-B14F-4D97-AF65-F5344CB8AC3E}">
        <p14:creationId xmlns:p14="http://schemas.microsoft.com/office/powerpoint/2010/main" val="4131535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01EE-507A-43EC-89DE-F70644D4EB56}"/>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409DABDB-7E0B-4F55-A600-B6B40B2C1CD1}"/>
              </a:ext>
            </a:extLst>
          </p:cNvPr>
          <p:cNvSpPr>
            <a:spLocks noGrp="1"/>
          </p:cNvSpPr>
          <p:nvPr>
            <p:ph type="dt" sz="half" idx="10"/>
          </p:nvPr>
        </p:nvSpPr>
        <p:spPr/>
        <p:txBody>
          <a:bodyPr/>
          <a:lstStyle/>
          <a:p>
            <a:r>
              <a:rPr lang="en-US" noProof="0"/>
              <a:t>MM.DD.20XX</a:t>
            </a:r>
            <a:endParaRPr lang="en-US" noProof="0" dirty="0"/>
          </a:p>
        </p:txBody>
      </p:sp>
      <p:sp>
        <p:nvSpPr>
          <p:cNvPr id="4" name="Footer Placeholder 3">
            <a:extLst>
              <a:ext uri="{FF2B5EF4-FFF2-40B4-BE49-F238E27FC236}">
                <a16:creationId xmlns:a16="http://schemas.microsoft.com/office/drawing/2014/main" id="{2D055E8E-4F03-4E0C-992B-35A1D835F846}"/>
              </a:ext>
            </a:extLst>
          </p:cNvPr>
          <p:cNvSpPr>
            <a:spLocks noGrp="1"/>
          </p:cNvSpPr>
          <p:nvPr>
            <p:ph type="ftr" sz="quarter" idx="11"/>
          </p:nvPr>
        </p:nvSpPr>
        <p:spPr>
          <a:xfrm>
            <a:off x="1133135" y="5878720"/>
            <a:ext cx="2915733" cy="298800"/>
          </a:xfrm>
        </p:spPr>
        <p:txBody>
          <a:bodyPr/>
          <a:lstStyle/>
          <a:p>
            <a:r>
              <a:rPr lang="en-US" dirty="0"/>
              <a:t>S-Pay</a:t>
            </a:r>
            <a:endParaRPr lang="en-US" noProof="0" dirty="0"/>
          </a:p>
        </p:txBody>
      </p:sp>
      <p:sp>
        <p:nvSpPr>
          <p:cNvPr id="5" name="Slide Number Placeholder 4">
            <a:extLst>
              <a:ext uri="{FF2B5EF4-FFF2-40B4-BE49-F238E27FC236}">
                <a16:creationId xmlns:a16="http://schemas.microsoft.com/office/drawing/2014/main" id="{6A3F8A85-1888-43C7-9153-9FE3ECD34DA8}"/>
              </a:ext>
            </a:extLst>
          </p:cNvPr>
          <p:cNvSpPr>
            <a:spLocks noGrp="1"/>
          </p:cNvSpPr>
          <p:nvPr>
            <p:ph type="sldNum" sz="quarter" idx="12"/>
          </p:nvPr>
        </p:nvSpPr>
        <p:spPr/>
        <p:txBody>
          <a:bodyPr/>
          <a:lstStyle/>
          <a:p>
            <a:fld id="{8D581BC7-E183-40DB-AC97-C19EA4EB8894}" type="slidenum">
              <a:rPr lang="en-US" noProof="0" smtClean="0"/>
              <a:pPr/>
              <a:t>8</a:t>
            </a:fld>
            <a:endParaRPr lang="en-US" noProof="0" dirty="0"/>
          </a:p>
        </p:txBody>
      </p:sp>
      <p:sp>
        <p:nvSpPr>
          <p:cNvPr id="6" name="Text Placeholder 5">
            <a:extLst>
              <a:ext uri="{FF2B5EF4-FFF2-40B4-BE49-F238E27FC236}">
                <a16:creationId xmlns:a16="http://schemas.microsoft.com/office/drawing/2014/main" id="{5357A171-18C1-4BE5-93CC-B4CEC6AD7FBC}"/>
              </a:ext>
            </a:extLst>
          </p:cNvPr>
          <p:cNvSpPr>
            <a:spLocks noGrp="1"/>
          </p:cNvSpPr>
          <p:nvPr>
            <p:ph type="body" sz="quarter" idx="13"/>
          </p:nvPr>
        </p:nvSpPr>
        <p:spPr/>
        <p:txBody>
          <a:bodyPr/>
          <a:lstStyle/>
          <a:p>
            <a:r>
              <a:rPr lang="en-IN" dirty="0"/>
              <a:t>Thank You</a:t>
            </a:r>
          </a:p>
        </p:txBody>
      </p:sp>
    </p:spTree>
    <p:extLst>
      <p:ext uri="{BB962C8B-B14F-4D97-AF65-F5344CB8AC3E}">
        <p14:creationId xmlns:p14="http://schemas.microsoft.com/office/powerpoint/2010/main" val="1145968424"/>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schemas.openxmlformats.org/package/2006/metadata/core-properties"/>
    <ds:schemaRef ds:uri="http://www.w3.org/XML/1998/namespace"/>
    <ds:schemaRef ds:uri="http://purl.org/dc/dcmitype/"/>
    <ds:schemaRef ds:uri="http://schemas.microsoft.com/office/2006/documentManagement/types"/>
    <ds:schemaRef ds:uri="http://purl.org/dc/terms/"/>
    <ds:schemaRef ds:uri="71af3243-3dd4-4a8d-8c0d-dd76da1f02a5"/>
    <ds:schemaRef ds:uri="http://purl.org/dc/elements/1.1/"/>
    <ds:schemaRef ds:uri="http://schemas.microsoft.com/office/infopath/2007/PartnerControls"/>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98</TotalTime>
  <Words>505</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Courier New</vt:lpstr>
      <vt:lpstr>Gill Sans MT</vt:lpstr>
      <vt:lpstr>Segoe UI Light</vt:lpstr>
      <vt:lpstr>Office Theme</vt:lpstr>
      <vt:lpstr>S-PAY</vt:lpstr>
      <vt:lpstr>PROBLEM</vt:lpstr>
      <vt:lpstr>Price history </vt:lpstr>
      <vt:lpstr>Solution</vt:lpstr>
      <vt:lpstr>Techinal Overview </vt:lpstr>
      <vt:lpstr>Smart Contract Feature</vt:lpstr>
      <vt:lpstr>Business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S-PAY</dc:title>
  <dc:creator>Vishal  Patil</dc:creator>
  <cp:lastModifiedBy>Vishal  Patil</cp:lastModifiedBy>
  <cp:revision>11</cp:revision>
  <dcterms:created xsi:type="dcterms:W3CDTF">2020-12-18T07:33:07Z</dcterms:created>
  <dcterms:modified xsi:type="dcterms:W3CDTF">2020-12-18T09:11:22Z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