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28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99"/>
        <p:guide pos="28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image" Target="../media/image9.jpe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image" Target="../media/image10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jpe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20.jpeg"/><Relationship Id="rId2" Type="http://schemas.openxmlformats.org/officeDocument/2006/relationships/tags" Target="../tags/tag62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jpe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image" Target="../media/image22.jpeg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98.xml"/><Relationship Id="rId16" Type="http://schemas.openxmlformats.org/officeDocument/2006/relationships/tags" Target="../tags/tag97.xml"/><Relationship Id="rId15" Type="http://schemas.openxmlformats.org/officeDocument/2006/relationships/tags" Target="../tags/tag96.xml"/><Relationship Id="rId14" Type="http://schemas.openxmlformats.org/officeDocument/2006/relationships/tags" Target="../tags/tag95.xml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jpe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24.jpe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jpe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jpeg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jpe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4.jpe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5.jpeg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6.jpeg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10" Type="http://schemas.openxmlformats.org/officeDocument/2006/relationships/tags" Target="../tags/tag38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3330" y="904240"/>
            <a:ext cx="7150100" cy="262763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495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湖南果度科技有限</a:t>
            </a:r>
            <a:r>
              <a:rPr lang="zh-CN" altLang="en-US" sz="495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</a:t>
            </a:r>
            <a:endParaRPr lang="zh-CN" altLang="en-US" sz="495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43473" y="5290281"/>
            <a:ext cx="3135630" cy="51686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godoos.com</a:t>
            </a:r>
            <a:endParaRPr lang="en-US" sz="24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584028" y="555353"/>
            <a:ext cx="3135630" cy="3219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72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endParaRPr lang="en-US" sz="1500">
              <a:solidFill>
                <a:srgbClr val="000000">
                  <a:alpha val="72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custDataLst>
              <p:tags r:id="rId2"/>
            </p:custDataLst>
          </p:nvPr>
        </p:nvSpPr>
        <p:spPr>
          <a:xfrm>
            <a:off x="751642" y="400638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>
            <p:custDataLst>
              <p:tags r:id="rId3"/>
            </p:custDataLst>
          </p:nvPr>
        </p:nvSpPr>
        <p:spPr>
          <a:xfrm>
            <a:off x="751642" y="192054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100000"/>
          </a:blip>
          <a:srcRect l="12109" r="12109"/>
          <a:stretch>
            <a:fillRect/>
          </a:stretch>
        </p:blipFill>
        <p:spPr>
          <a:xfrm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id="5" name="TextBox 5"/>
          <p:cNvSpPr txBox="1"/>
          <p:nvPr>
            <p:custDataLst>
              <p:tags r:id="rId5"/>
            </p:custDataLst>
          </p:nvPr>
        </p:nvSpPr>
        <p:spPr>
          <a:xfrm>
            <a:off x="1030579" y="2089154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服务体系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1030579" y="2610429"/>
            <a:ext cx="6238875" cy="95006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湖南果度科技有限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公司建立了完善的服务体系，包括售前咨询、售中支持、售后服务等多个环节，确保客户能够获得全面、及时、专业的服务。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1030579" y="4183053"/>
            <a:ext cx="6238875" cy="637972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服务优势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8"/>
            </p:custDataLst>
          </p:nvPr>
        </p:nvSpPr>
        <p:spPr>
          <a:xfrm>
            <a:off x="1030579" y="4712439"/>
            <a:ext cx="6238875" cy="936429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湖南果度科技有限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公司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的服务团队具有丰富的行业经验和专业技能，能够快速响应客户需求，提供个性化的解决方案和优质的服务体验。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服务体系与优势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500" r="12500"/>
          <a:stretch>
            <a:fillRect/>
          </a:stretch>
        </p:blipFill>
        <p:spPr>
          <a:xfrm>
            <a:off x="615557" y="1293101"/>
            <a:ext cx="3938035" cy="5250714"/>
          </a:xfrm>
          <a:prstGeom prst="rect">
            <a:avLst/>
          </a:prstGeom>
        </p:spPr>
      </p:pic>
      <p:sp>
        <p:nvSpPr>
          <p:cNvPr id="3" name="AutoShape 3"/>
          <p:cNvSpPr/>
          <p:nvPr>
            <p:custDataLst>
              <p:tags r:id="rId3"/>
            </p:custDataLst>
          </p:nvPr>
        </p:nvSpPr>
        <p:spPr>
          <a:xfrm>
            <a:off x="4232060" y="1718638"/>
            <a:ext cx="7211308" cy="4522346"/>
          </a:xfrm>
          <a:prstGeom prst="roundRect">
            <a:avLst>
              <a:gd name="adj" fmla="val 4504"/>
            </a:avLst>
          </a:prstGeom>
          <a:solidFill>
            <a:srgbClr val="FFFFFF">
              <a:alpha val="100000"/>
            </a:srgbClr>
          </a:solidFill>
          <a:effectLst>
            <a:outerShdw blurRad="381000">
              <a:srgbClr val="000000">
                <a:alpha val="7000"/>
              </a:srgbClr>
            </a:outerShdw>
          </a:effectLst>
        </p:spPr>
      </p:sp>
      <p:sp>
        <p:nvSpPr>
          <p:cNvPr id="4" name="TextBox 4"/>
          <p:cNvSpPr txBox="1"/>
          <p:nvPr>
            <p:custDataLst>
              <p:tags r:id="rId4"/>
            </p:custDataLst>
          </p:nvPr>
        </p:nvSpPr>
        <p:spPr>
          <a:xfrm>
            <a:off x="4599214" y="2711090"/>
            <a:ext cx="6477000" cy="125774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针对企业客户的业务需求，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湖南果度科技有限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公司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提供了一整套完善的解决方案，包括硬件、软件、服务等多个方面，能够帮助客户实现业务的高效运营和创新发展。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>
            <p:custDataLst>
              <p:tags r:id="rId5"/>
            </p:custDataLst>
          </p:nvPr>
        </p:nvSpPr>
        <p:spPr>
          <a:xfrm>
            <a:off x="4599214" y="2143575"/>
            <a:ext cx="6477000" cy="645267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一体化解决</a:t>
            </a: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4599214" y="4589063"/>
            <a:ext cx="6477000" cy="1271524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针对行业客户的特殊需求，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湖南果度科技有限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公司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结合自身的技术和资源优势，定制了专属的解决方案，帮助客户解决了一系列棘手的问题，赢得了客户的高度认可。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4599214" y="4153214"/>
            <a:ext cx="6477000" cy="645267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专业化解决</a:t>
            </a: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解决方案展示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custDataLst>
              <p:tags r:id="rId2"/>
            </p:custDataLst>
          </p:nvPr>
        </p:nvSpPr>
        <p:spPr>
          <a:xfrm>
            <a:off x="6303259" y="139481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3" name="AutoShape 3"/>
          <p:cNvSpPr/>
          <p:nvPr>
            <p:custDataLst>
              <p:tags r:id="rId3"/>
            </p:custDataLst>
          </p:nvPr>
        </p:nvSpPr>
        <p:spPr>
          <a:xfrm>
            <a:off x="6303259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4" name="AutoShape 4"/>
          <p:cNvSpPr/>
          <p:nvPr>
            <p:custDataLst>
              <p:tags r:id="rId4"/>
            </p:custDataLst>
          </p:nvPr>
        </p:nvSpPr>
        <p:spPr>
          <a:xfrm>
            <a:off x="715856" y="3911005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5" name="AutoShape 5"/>
          <p:cNvSpPr/>
          <p:nvPr>
            <p:custDataLst>
              <p:tags r:id="rId5"/>
            </p:custDataLst>
          </p:nvPr>
        </p:nvSpPr>
        <p:spPr>
          <a:xfrm>
            <a:off x="715856" y="1378942"/>
            <a:ext cx="5242560" cy="2194560"/>
          </a:xfrm>
          <a:prstGeom prst="roundRect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6703007" y="4126373"/>
            <a:ext cx="4295775" cy="6286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跟踪服务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6703007" y="4705286"/>
            <a:ext cx="44767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湖南果度科技有限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公司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还会为客户提供长期的跟踪服务，及时解决客户在使用过程中遇到的问题，并提供相应的技术支持和培训服务。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8"/>
            </p:custDataLst>
          </p:nvPr>
        </p:nvSpPr>
        <p:spPr>
          <a:xfrm>
            <a:off x="1098702" y="1610183"/>
            <a:ext cx="4295775" cy="6286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需求调研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9"/>
            </p:custDataLst>
          </p:nvPr>
        </p:nvSpPr>
        <p:spPr>
          <a:xfrm>
            <a:off x="1098702" y="2189096"/>
            <a:ext cx="44767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湖南果度科技有限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公司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的服务团队会与客户进行深入的需求调研，了解客户的业务、技术、服务等方面的具体需求。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10"/>
            </p:custDataLst>
          </p:nvPr>
        </p:nvSpPr>
        <p:spPr>
          <a:xfrm>
            <a:off x="6686105" y="1610183"/>
            <a:ext cx="4295775" cy="6286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方案制定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>
            <p:custDataLst>
              <p:tags r:id="rId11"/>
            </p:custDataLst>
          </p:nvPr>
        </p:nvSpPr>
        <p:spPr>
          <a:xfrm>
            <a:off x="6686105" y="2189096"/>
            <a:ext cx="44767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根据客户的需求调研结果，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湖南果度科技有限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公司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会制定个性化的解决方案，并与客户进行详细的沟通和确认。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2"/>
            </p:custDataLst>
          </p:nvPr>
        </p:nvSpPr>
        <p:spPr>
          <a:xfrm>
            <a:off x="1098702" y="4126373"/>
            <a:ext cx="4295775" cy="6286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实施交付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13"/>
            </p:custDataLst>
          </p:nvPr>
        </p:nvSpPr>
        <p:spPr>
          <a:xfrm>
            <a:off x="1098702" y="4705286"/>
            <a:ext cx="44767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在方案得到客户认可后，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湖南果度科技有限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公司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会组织专业的实施团队进行方案的实施和交付，确保客户能够顺利使用并获得预期的效果。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定制化服务流程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731" y="955050"/>
            <a:ext cx="4297680" cy="15224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6164" y="2477479"/>
            <a:ext cx="5948047" cy="1587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4500" b="1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市场分析与定位</a:t>
            </a:r>
            <a:endParaRPr lang="en-US" sz="4500" b="1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84028" y="555353"/>
            <a:ext cx="3135630" cy="3219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72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endParaRPr lang="en-US" sz="1500">
              <a:solidFill>
                <a:srgbClr val="000000">
                  <a:alpha val="72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6164" y="4668548"/>
            <a:ext cx="3135630" cy="59535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endParaRPr lang="en-US" sz="24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目标市场细分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173423" y="4027009"/>
            <a:ext cx="2643252" cy="58068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 t="13025" b="13025"/>
          <a:stretch>
            <a:fillRect/>
          </a:stretch>
        </p:blipFill>
        <p:spPr>
          <a:xfrm>
            <a:off x="1168899" y="1802048"/>
            <a:ext cx="2652299" cy="196139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32154" y="4072184"/>
            <a:ext cx="2525790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FFFFE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消费者群体特征</a:t>
            </a:r>
            <a:endParaRPr lang="en-US" sz="2000" b="1">
              <a:solidFill>
                <a:srgbClr val="FFFFFE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9960" y="4832021"/>
            <a:ext cx="2510178" cy="124522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根据年龄、性别、收入等维度对目标消费者进行细分。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l="13768" r="13768"/>
          <a:stretch>
            <a:fillRect/>
          </a:stretch>
        </p:blipFill>
        <p:spPr>
          <a:xfrm>
            <a:off x="4758889" y="1802048"/>
            <a:ext cx="2652299" cy="196139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829950" y="4842921"/>
            <a:ext cx="2510178" cy="124522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深入了解各细分市场的消费需求、消费习惯和偏好。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4763413" y="4027009"/>
            <a:ext cx="2643252" cy="58068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0" name="TextBox 10"/>
          <p:cNvSpPr txBox="1"/>
          <p:nvPr/>
        </p:nvSpPr>
        <p:spPr>
          <a:xfrm>
            <a:off x="4822144" y="4072184"/>
            <a:ext cx="2525790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FFFFE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消费需求分析</a:t>
            </a:r>
            <a:endParaRPr lang="en-US" sz="2000" b="1">
              <a:solidFill>
                <a:srgbClr val="FFFFFE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 l="4925" r="4925"/>
          <a:stretch>
            <a:fillRect/>
          </a:stretch>
        </p:blipFill>
        <p:spPr>
          <a:xfrm>
            <a:off x="8359840" y="1802048"/>
            <a:ext cx="2652299" cy="196139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430901" y="4842921"/>
            <a:ext cx="2510178" cy="124522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rm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评估各细分市场的潜在规模和增长潜力。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8364363" y="4027009"/>
            <a:ext cx="2643252" cy="580682"/>
          </a:xfrm>
          <a:prstGeom prst="roundRect">
            <a:avLst>
              <a:gd name="adj" fmla="val 16667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14" name="TextBox 14"/>
          <p:cNvSpPr txBox="1"/>
          <p:nvPr/>
        </p:nvSpPr>
        <p:spPr>
          <a:xfrm>
            <a:off x="8423095" y="4072184"/>
            <a:ext cx="2525790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rgbClr val="FFFFFE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市场容量评估</a:t>
            </a:r>
            <a:endParaRPr lang="en-US" sz="2000" b="1">
              <a:solidFill>
                <a:srgbClr val="FFFFFE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108" r="16108"/>
          <a:stretch>
            <a:fillRect/>
          </a:stretch>
        </p:blipFill>
        <p:spPr>
          <a:xfrm>
            <a:off x="6203747" y="1487175"/>
            <a:ext cx="5238700" cy="46370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列举直接和间接竞争对手，分析其市场地位、产品特点和优势。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主要竞争对手概况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82606" y="371297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剖析竞争对手的市场策略、营销手段及渠道布局。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82606" y="3116450"/>
            <a:ext cx="4219575" cy="73687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竞争策略分析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客观评估公司在市场中的竞争优劣势，找出差距和机会。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2606" y="4799881"/>
            <a:ext cx="4219575" cy="749453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竞争优劣势评估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竞争对手分析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2238" y="1676264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2238" y="3414840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2238" y="5136121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/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/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1455" y="1456971"/>
            <a:ext cx="5140490" cy="46553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07772" y="1924848"/>
            <a:ext cx="5064406" cy="898324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分析所在行业的发展动态，预测未来市场变化和趋势。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07772" y="1456971"/>
            <a:ext cx="5064406" cy="44997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行业发展趋势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07772" y="3539953"/>
            <a:ext cx="5064406" cy="88454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关注行业技术创新动态，评估新技术对市场的影响和潜力。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07772" y="3122433"/>
            <a:ext cx="5064406" cy="436189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技术创新趋势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07772" y="5213997"/>
            <a:ext cx="5064406" cy="898324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洞察消费者行为变化，预测消费趋势和潮流。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07772" y="4768434"/>
            <a:ext cx="5064406" cy="422408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消费者行为趋势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市场趋势预测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4875" b="14875"/>
          <a:stretch>
            <a:fillRect/>
          </a:stretch>
        </p:blipFill>
        <p:spPr>
          <a:xfrm>
            <a:off x="685732" y="4432100"/>
            <a:ext cx="2667000" cy="19621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12863" b="12863"/>
          <a:stretch>
            <a:fillRect/>
          </a:stretch>
        </p:blipFill>
        <p:spPr>
          <a:xfrm>
            <a:off x="685732" y="1696920"/>
            <a:ext cx="2667000" cy="19621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10513" b="10513"/>
          <a:stretch>
            <a:fillRect/>
          </a:stretch>
        </p:blipFill>
        <p:spPr>
          <a:xfrm>
            <a:off x="6474634" y="4424919"/>
            <a:ext cx="2667000" cy="1962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7524" r="7524"/>
          <a:stretch>
            <a:fillRect/>
          </a:stretch>
        </p:blipFill>
        <p:spPr>
          <a:xfrm>
            <a:off x="6474634" y="1696920"/>
            <a:ext cx="2667000" cy="196215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公司市场定位及策略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70998" y="2046213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市场定位明确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70998" y="246174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根据公司产品特点、竞争优势和目标市场需求，明确市场定位。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84637" y="2046213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产品差异化策略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84637" y="246174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突出公司产品与竞争对手的差异化特点，提升市场竞争力。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46529" y="4783754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营销策略制定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546529" y="519692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针对目标市场和消费者群体，制定有效的营销策略和推广手段。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360169" y="4783754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渠道布局优化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360169" y="519692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完善销售渠道布局，提高产品覆盖面和市场占有率。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731" y="955050"/>
            <a:ext cx="4297680" cy="15224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6164" y="2477479"/>
            <a:ext cx="5948047" cy="1587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4500" b="1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品牌建设与推广策略</a:t>
            </a:r>
            <a:endParaRPr lang="en-US" sz="4500" b="1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84028" y="555353"/>
            <a:ext cx="3135630" cy="3219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72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endParaRPr lang="en-US" sz="1500">
              <a:solidFill>
                <a:srgbClr val="000000">
                  <a:alpha val="72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6164" y="4668548"/>
            <a:ext cx="3135630" cy="59535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endParaRPr lang="en-US" sz="24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28488" r="13372"/>
          <a:stretch>
            <a:fillRect/>
          </a:stretch>
        </p:blipFill>
        <p:spPr>
          <a:xfrm>
            <a:off x="4451873" y="1812219"/>
            <a:ext cx="3287800" cy="3946292"/>
          </a:xfrm>
          <a:prstGeom prst="rect">
            <a:avLst/>
          </a:prstGeom>
          <a:noFill/>
        </p:spPr>
      </p:pic>
      <p:sp>
        <p:nvSpPr>
          <p:cNvPr id="3" name="TextBox 3"/>
          <p:cNvSpPr txBox="1"/>
          <p:nvPr>
            <p:custDataLst>
              <p:tags r:id="rId4"/>
            </p:custDataLst>
          </p:nvPr>
        </p:nvSpPr>
        <p:spPr>
          <a:xfrm>
            <a:off x="1028300" y="1726745"/>
            <a:ext cx="2931598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品牌定位明确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5"/>
            </p:custDataLst>
          </p:nvPr>
        </p:nvSpPr>
        <p:spPr>
          <a:xfrm>
            <a:off x="1028300" y="2298345"/>
            <a:ext cx="2931598" cy="119800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确立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在行业中的专业形象，突出核心竞争力。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>
            <p:custDataLst>
              <p:tags r:id="rId6"/>
            </p:custDataLst>
          </p:nvPr>
        </p:nvSpPr>
        <p:spPr>
          <a:xfrm>
            <a:off x="8318191" y="1713967"/>
            <a:ext cx="2931598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视觉识别系统统一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7"/>
            </p:custDataLst>
          </p:nvPr>
        </p:nvSpPr>
        <p:spPr>
          <a:xfrm>
            <a:off x="8318191" y="2285568"/>
            <a:ext cx="2931598" cy="119800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设计独特的LOGO、VI系统，确保品牌形象的一致性和辨识度。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8"/>
            </p:custDataLst>
          </p:nvPr>
        </p:nvSpPr>
        <p:spPr>
          <a:xfrm>
            <a:off x="1000738" y="4317136"/>
            <a:ext cx="2931598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宣传资料制作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9"/>
            </p:custDataLst>
          </p:nvPr>
        </p:nvSpPr>
        <p:spPr>
          <a:xfrm>
            <a:off x="1000738" y="4807470"/>
            <a:ext cx="2931598" cy="119800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制作精美的企业画册、产品手册等，展示公司实力和产品优势。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10"/>
            </p:custDataLst>
          </p:nvPr>
        </p:nvSpPr>
        <p:spPr>
          <a:xfrm>
            <a:off x="8318191" y="4317136"/>
            <a:ext cx="2931598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媒体广告投放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11"/>
            </p:custDataLst>
          </p:nvPr>
        </p:nvSpPr>
        <p:spPr>
          <a:xfrm>
            <a:off x="8318191" y="4823328"/>
            <a:ext cx="2931598" cy="119800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在主流媒体和行业媒体投放广告，提高品牌知名度和影响力。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品牌形象塑造及传播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862241" y="1715556"/>
            <a:ext cx="5004022" cy="469201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公司概述</a:t>
            </a:r>
            <a:endParaRPr lang="en-US" sz="2400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产品与服务介绍</a:t>
            </a:r>
            <a:endParaRPr lang="en-US" sz="2400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市场分析与定位</a:t>
            </a:r>
            <a:endParaRPr lang="en-US" sz="2400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品牌建设与推广策略</a:t>
            </a:r>
            <a:endParaRPr lang="en-US" sz="2400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成果展示与未来规划</a:t>
            </a:r>
            <a:endParaRPr lang="en-US" sz="2400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28600" lvl="1" indent="-228600">
              <a:lnSpc>
                <a:spcPct val="140000"/>
              </a:lnSpc>
              <a:buFont typeface="Arial" panose="020B0604020202020204"/>
              <a:buChar char="•"/>
            </a:pPr>
            <a:r>
              <a:rPr lang="en-US" sz="2400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企业文化与团队建设</a:t>
            </a:r>
            <a:endParaRPr lang="en-US" sz="2400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4063" y="448673"/>
            <a:ext cx="1945005" cy="116615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en-US" sz="45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lang="en-US" sz="45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93557" y="806285"/>
            <a:ext cx="3649213" cy="55738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77000"/>
              </a:lnSpc>
              <a:spcBef>
                <a:spcPct val="0"/>
              </a:spcBef>
            </a:pPr>
            <a:r>
              <a:rPr 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584028" y="555353"/>
            <a:ext cx="3135630" cy="3219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72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endParaRPr lang="en-US" sz="1500">
              <a:solidFill>
                <a:srgbClr val="000000">
                  <a:alpha val="72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425795" y="2384018"/>
            <a:ext cx="3415971" cy="3415971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线上线下营销活动举措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113475" y="1643082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5" name="TextBox 5"/>
          <p:cNvSpPr txBox="1"/>
          <p:nvPr/>
        </p:nvSpPr>
        <p:spPr>
          <a:xfrm>
            <a:off x="4312581" y="1893684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线上营销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2581" y="2463837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运用社交媒体、搜索引擎优化（SEO）、电子邮件营销等手段，扩大品牌在线影响力。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070842" y="1650556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8269948" y="1901159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线下活动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69948" y="2471312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组织参加行业展会、研讨会、客户见面会等活动，与客户建立面对面交流机会。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4120950" y="4294709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1" name="TextBox 11"/>
          <p:cNvSpPr txBox="1"/>
          <p:nvPr/>
        </p:nvSpPr>
        <p:spPr>
          <a:xfrm>
            <a:off x="4320056" y="4545312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促销活动策划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20056" y="5115465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定期开展促销活动，如限时优惠、满额赠品等，吸引客户关注和购买。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8078316" y="4302184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4" name="TextBox 14"/>
          <p:cNvSpPr txBox="1"/>
          <p:nvPr/>
        </p:nvSpPr>
        <p:spPr>
          <a:xfrm>
            <a:off x="8277423" y="4552787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营销数据分析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77423" y="5122940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收集并分析营销活动数据，评估效果，不断优化策略。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>
            <p:custDataLst>
              <p:tags r:id="rId2"/>
            </p:custDataLst>
          </p:nvPr>
        </p:nvSpPr>
        <p:spPr>
          <a:xfrm>
            <a:off x="4489734" y="4197309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3" name="AutoShape 3"/>
          <p:cNvSpPr/>
          <p:nvPr>
            <p:custDataLst>
              <p:tags r:id="rId3"/>
            </p:custDataLst>
          </p:nvPr>
        </p:nvSpPr>
        <p:spPr>
          <a:xfrm>
            <a:off x="650433" y="4197309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4" name="AutoShape 4"/>
          <p:cNvSpPr/>
          <p:nvPr>
            <p:custDataLst>
              <p:tags r:id="rId4"/>
            </p:custDataLst>
          </p:nvPr>
        </p:nvSpPr>
        <p:spPr>
          <a:xfrm>
            <a:off x="4489734" y="1474577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sp>
        <p:nvSpPr>
          <p:cNvPr id="5" name="AutoShape 5"/>
          <p:cNvSpPr/>
          <p:nvPr>
            <p:custDataLst>
              <p:tags r:id="rId5"/>
            </p:custDataLst>
          </p:nvPr>
        </p:nvSpPr>
        <p:spPr>
          <a:xfrm>
            <a:off x="650433" y="1474577"/>
            <a:ext cx="3273285" cy="690150"/>
          </a:xfrm>
          <a:prstGeom prst="roundRect">
            <a:avLst>
              <a:gd name="adj" fmla="val 28095"/>
            </a:avLst>
          </a:prstGeom>
          <a:solidFill>
            <a:schemeClr val="accent1">
              <a:alpha val="100000"/>
            </a:schemeClr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100000"/>
          </a:blip>
          <a:srcRect l="13013" r="13013"/>
          <a:stretch>
            <a:fillRect/>
          </a:stretch>
        </p:blipFill>
        <p:spPr>
          <a:xfrm>
            <a:off x="8293144" y="1482730"/>
            <a:ext cx="3422379" cy="4563172"/>
          </a:xfrm>
          <a:prstGeom prst="roundRect">
            <a:avLst/>
          </a:prstGeom>
        </p:spPr>
      </p:pic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570176" y="2177640"/>
            <a:ext cx="3433799" cy="125977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军工企业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政府部门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建立长期合作关系，确保产品质量和稳定供应。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8"/>
            </p:custDataLst>
          </p:nvPr>
        </p:nvSpPr>
        <p:spPr>
          <a:xfrm>
            <a:off x="4409477" y="2177640"/>
            <a:ext cx="3433799" cy="125977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寻求与同行业或跨行业企业的战略合作，共同开拓市场、分享资源。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9"/>
            </p:custDataLst>
          </p:nvPr>
        </p:nvSpPr>
        <p:spPr>
          <a:xfrm>
            <a:off x="570176" y="4915720"/>
            <a:ext cx="3433799" cy="126298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积极与政府部门沟通合作，争取政策支持和项目合作机会。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10"/>
            </p:custDataLst>
          </p:nvPr>
        </p:nvSpPr>
        <p:spPr>
          <a:xfrm>
            <a:off x="4407114" y="4915720"/>
            <a:ext cx="3438525" cy="1262987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加入相关行业协会、商会等组织，参与公益活动，提升企业社会责任感。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合作伙伴关系网络构建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1"/>
            </p:custDataLst>
          </p:nvPr>
        </p:nvSpPr>
        <p:spPr>
          <a:xfrm>
            <a:off x="838067" y="1502085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供应链合作伙伴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12"/>
            </p:custDataLst>
          </p:nvPr>
        </p:nvSpPr>
        <p:spPr>
          <a:xfrm>
            <a:off x="4677367" y="1502085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行业合作伙伴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13"/>
            </p:custDataLst>
          </p:nvPr>
        </p:nvSpPr>
        <p:spPr>
          <a:xfrm>
            <a:off x="838067" y="4224817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政府机构合作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>
            <p:custDataLst>
              <p:tags r:id="rId14"/>
            </p:custDataLst>
          </p:nvPr>
        </p:nvSpPr>
        <p:spPr>
          <a:xfrm>
            <a:off x="4677367" y="4224817"/>
            <a:ext cx="2898018" cy="63513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社会组织参与</a:t>
            </a:r>
            <a:endParaRPr lang="en-US" sz="2400" b="1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15480" y="2045859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客户信息收集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15480" y="2574293"/>
            <a:ext cx="3768260" cy="767509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建立完善的客户信息管理系统，记录客户需求、购买记录等信息。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客户关系管理优化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661678" y="2135761"/>
            <a:ext cx="1045085" cy="1045085"/>
          </a:xfrm>
          <a:prstGeom prst="ellipse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6" name="TextBox 6"/>
          <p:cNvSpPr txBox="1"/>
          <p:nvPr/>
        </p:nvSpPr>
        <p:spPr>
          <a:xfrm>
            <a:off x="749881" y="2366605"/>
            <a:ext cx="868680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0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30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630526" y="2042516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客户服务团队培训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630526" y="2570950"/>
            <a:ext cx="3768260" cy="767509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提升客户服务团队的专业素养和服务意识，确保客户满意度。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6376725" y="2135761"/>
            <a:ext cx="1045085" cy="1045085"/>
          </a:xfrm>
          <a:prstGeom prst="ellipse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10" name="TextBox 10"/>
          <p:cNvSpPr txBox="1"/>
          <p:nvPr/>
        </p:nvSpPr>
        <p:spPr>
          <a:xfrm>
            <a:off x="6464927" y="2364934"/>
            <a:ext cx="868680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0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30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92418" y="4231279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客户反馈机制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92418" y="4759713"/>
            <a:ext cx="3768260" cy="767509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建立客户反馈渠道，及时收集并处理客户意见和建议，不断改进产品和服务。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61678" y="4321181"/>
            <a:ext cx="1045085" cy="1045085"/>
          </a:xfrm>
          <a:prstGeom prst="ellipse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14" name="TextBox 14"/>
          <p:cNvSpPr txBox="1"/>
          <p:nvPr/>
        </p:nvSpPr>
        <p:spPr>
          <a:xfrm>
            <a:off x="749881" y="4552025"/>
            <a:ext cx="868680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0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30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607465" y="4227936"/>
            <a:ext cx="3394996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客户关系维护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607465" y="4756370"/>
            <a:ext cx="3768260" cy="767509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定期开展客户回访、关怀活动，增强客户忠诚度和口碑传播效应。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6376725" y="4321181"/>
            <a:ext cx="1045085" cy="1045085"/>
          </a:xfrm>
          <a:prstGeom prst="ellipse">
            <a:avLst/>
          </a:prstGeom>
          <a:solidFill>
            <a:schemeClr val="lt2">
              <a:alpha val="80000"/>
            </a:schemeClr>
          </a:solidFill>
        </p:spPr>
      </p:sp>
      <p:sp>
        <p:nvSpPr>
          <p:cNvPr id="18" name="TextBox 18"/>
          <p:cNvSpPr txBox="1"/>
          <p:nvPr/>
        </p:nvSpPr>
        <p:spPr>
          <a:xfrm>
            <a:off x="6464927" y="4550354"/>
            <a:ext cx="868680" cy="58674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30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en-US" sz="30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731" y="955050"/>
            <a:ext cx="4297680" cy="15224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6164" y="2477479"/>
            <a:ext cx="5948047" cy="1587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4500" b="1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成果展示与未来规划</a:t>
            </a:r>
            <a:endParaRPr lang="en-US" sz="4500" b="1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84028" y="555353"/>
            <a:ext cx="3135630" cy="33909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72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WENKU</a:t>
            </a:r>
            <a:endParaRPr lang="en-US" sz="1500">
              <a:solidFill>
                <a:srgbClr val="000000">
                  <a:alpha val="72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6164" y="4668548"/>
            <a:ext cx="3135630" cy="59535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endParaRPr lang="en-US" sz="24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>
            <p:custDataLst>
              <p:tags r:id="rId2"/>
            </p:custDataLst>
          </p:nvPr>
        </p:nvSpPr>
        <p:spPr>
          <a:xfrm>
            <a:off x="4819333" y="3720618"/>
            <a:ext cx="2167467" cy="2120348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0" y="0"/>
                </a:moveTo>
                <a:lnTo>
                  <a:pt x="952500" y="1647825"/>
                </a:lnTo>
                <a:lnTo>
                  <a:pt x="1905000" y="0"/>
                </a:lnTo>
              </a:path>
            </a:pathLst>
          </a:custGeom>
          <a:solidFill>
            <a:schemeClr val="accent1">
              <a:alpha val="24000"/>
            </a:schemeClr>
          </a:solidFill>
        </p:spPr>
      </p:sp>
      <p:sp>
        <p:nvSpPr>
          <p:cNvPr id="3" name="AutoShape 3"/>
          <p:cNvSpPr/>
          <p:nvPr>
            <p:custDataLst>
              <p:tags r:id="rId3"/>
            </p:custDataLst>
          </p:nvPr>
        </p:nvSpPr>
        <p:spPr>
          <a:xfrm>
            <a:off x="6056764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4" name="AutoShape 4"/>
          <p:cNvSpPr/>
          <p:nvPr>
            <p:custDataLst>
              <p:tags r:id="rId4"/>
            </p:custDataLst>
          </p:nvPr>
        </p:nvSpPr>
        <p:spPr>
          <a:xfrm>
            <a:off x="3583984" y="386501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5" name="AutoShape 5"/>
          <p:cNvSpPr/>
          <p:nvPr>
            <p:custDataLst>
              <p:tags r:id="rId5"/>
            </p:custDataLst>
          </p:nvPr>
        </p:nvSpPr>
        <p:spPr>
          <a:xfrm>
            <a:off x="4819333" y="1711093"/>
            <a:ext cx="2167467" cy="1826280"/>
          </a:xfrm>
          <a:prstGeom prst="triangl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Freeform 6"/>
          <p:cNvSpPr/>
          <p:nvPr>
            <p:custDataLst>
              <p:tags r:id="rId6"/>
            </p:custDataLst>
          </p:nvPr>
        </p:nvSpPr>
        <p:spPr>
          <a:xfrm>
            <a:off x="5550854" y="3017181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</a:path>
            </a:pathLst>
          </a:custGeom>
          <a:solidFill>
            <a:schemeClr val="lt1">
              <a:alpha val="100000"/>
            </a:schemeClr>
          </a:solidFill>
        </p:spPr>
      </p:sp>
      <p:sp>
        <p:nvSpPr>
          <p:cNvPr id="7" name="Freeform 7"/>
          <p:cNvSpPr/>
          <p:nvPr>
            <p:custDataLst>
              <p:tags r:id="rId7"/>
            </p:custDataLst>
          </p:nvPr>
        </p:nvSpPr>
        <p:spPr>
          <a:xfrm rot="7259206">
            <a:off x="6451177" y="4674355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</a:path>
            </a:pathLst>
          </a:custGeom>
          <a:solidFill>
            <a:schemeClr val="lt1">
              <a:alpha val="100000"/>
            </a:schemeClr>
          </a:solidFill>
        </p:spPr>
      </p:sp>
      <p:sp>
        <p:nvSpPr>
          <p:cNvPr id="8" name="Freeform 8"/>
          <p:cNvSpPr/>
          <p:nvPr>
            <p:custDataLst>
              <p:tags r:id="rId8"/>
            </p:custDataLst>
          </p:nvPr>
        </p:nvSpPr>
        <p:spPr>
          <a:xfrm rot="-7221168">
            <a:off x="4453635" y="4969143"/>
            <a:ext cx="704427" cy="520192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952500" y="0"/>
                </a:moveTo>
                <a:lnTo>
                  <a:pt x="0" y="952500"/>
                </a:lnTo>
                <a:lnTo>
                  <a:pt x="476250" y="952500"/>
                </a:lnTo>
                <a:lnTo>
                  <a:pt x="476250" y="1905000"/>
                </a:lnTo>
                <a:lnTo>
                  <a:pt x="1428750" y="1905000"/>
                </a:lnTo>
                <a:lnTo>
                  <a:pt x="1428750" y="952500"/>
                </a:lnTo>
                <a:lnTo>
                  <a:pt x="1905000" y="952500"/>
                </a:lnTo>
                <a:lnTo>
                  <a:pt x="952500" y="0"/>
                </a:lnTo>
              </a:path>
            </a:pathLst>
          </a:custGeom>
          <a:solidFill>
            <a:schemeClr val="lt1">
              <a:alpha val="100000"/>
            </a:schemeClr>
          </a:solidFill>
        </p:spPr>
      </p:sp>
      <p:sp>
        <p:nvSpPr>
          <p:cNvPr id="9" name="TextBox 9"/>
          <p:cNvSpPr txBox="1"/>
          <p:nvPr>
            <p:custDataLst>
              <p:tags r:id="rId9"/>
            </p:custDataLst>
          </p:nvPr>
        </p:nvSpPr>
        <p:spPr>
          <a:xfrm>
            <a:off x="7162572" y="1179680"/>
            <a:ext cx="3905250" cy="7048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西安航装电子科技有限</a:t>
            </a: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10"/>
            </p:custDataLst>
          </p:nvPr>
        </p:nvSpPr>
        <p:spPr>
          <a:xfrm>
            <a:off x="7162572" y="1682750"/>
            <a:ext cx="3486150" cy="121190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该公司与很多军事类院校有很多合作，有很多项目需要模型训练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知识库搭建等，通过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godoai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的技术底层，实现了很多军工类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>
            <p:custDataLst>
              <p:tags r:id="rId11"/>
            </p:custDataLst>
          </p:nvPr>
        </p:nvSpPr>
        <p:spPr>
          <a:xfrm>
            <a:off x="7167245" y="3429000"/>
            <a:ext cx="5304155" cy="7048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协卓云动（深圳）数字发展有限公司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2"/>
            </p:custDataLst>
          </p:nvPr>
        </p:nvSpPr>
        <p:spPr>
          <a:xfrm>
            <a:off x="8153668" y="4190812"/>
            <a:ext cx="3486150" cy="1198124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该公司为技术型低代码平台公司，通过深度合作，该公司的产品已整合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，深受客户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喜爱。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13"/>
            </p:custDataLst>
          </p:nvPr>
        </p:nvSpPr>
        <p:spPr>
          <a:xfrm>
            <a:off x="152400" y="1219200"/>
            <a:ext cx="4169410" cy="7048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江苏恩迪汽车系统有限</a:t>
            </a: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14"/>
            </p:custDataLst>
          </p:nvPr>
        </p:nvSpPr>
        <p:spPr>
          <a:xfrm>
            <a:off x="542088" y="1827395"/>
            <a:ext cx="34861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企业版定制化开发了大型生产相关的知识库，有效的解决了企业内部大量琐碎化知识点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的问题。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Freeform 15"/>
          <p:cNvSpPr/>
          <p:nvPr>
            <p:custDataLst>
              <p:tags r:id="rId15"/>
            </p:custDataLst>
          </p:nvPr>
        </p:nvSpPr>
        <p:spPr>
          <a:xfrm>
            <a:off x="5593478" y="3999944"/>
            <a:ext cx="661803" cy="66180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209550"/>
                </a:moveTo>
                <a:lnTo>
                  <a:pt x="152410" y="247650"/>
                </a:lnTo>
                <a:lnTo>
                  <a:pt x="304800" y="209550"/>
                </a:lnTo>
                <a:lnTo>
                  <a:pt x="304800" y="247650"/>
                </a:lnTo>
                <a:lnTo>
                  <a:pt x="152410" y="285750"/>
                </a:lnTo>
                <a:lnTo>
                  <a:pt x="0" y="247650"/>
                </a:lnTo>
                <a:close/>
              </a:path>
              <a:path w="304800" h="304800">
                <a:moveTo>
                  <a:pt x="0" y="133350"/>
                </a:moveTo>
                <a:lnTo>
                  <a:pt x="152410" y="171450"/>
                </a:lnTo>
                <a:lnTo>
                  <a:pt x="304800" y="133350"/>
                </a:lnTo>
                <a:lnTo>
                  <a:pt x="304800" y="171450"/>
                </a:lnTo>
                <a:lnTo>
                  <a:pt x="152410" y="209550"/>
                </a:lnTo>
                <a:lnTo>
                  <a:pt x="0" y="171450"/>
                </a:lnTo>
                <a:close/>
              </a:path>
              <a:path w="304800" h="304800">
                <a:moveTo>
                  <a:pt x="0" y="57150"/>
                </a:moveTo>
                <a:lnTo>
                  <a:pt x="152410" y="19050"/>
                </a:lnTo>
                <a:lnTo>
                  <a:pt x="304800" y="57150"/>
                </a:lnTo>
                <a:lnTo>
                  <a:pt x="304800" y="95250"/>
                </a:lnTo>
                <a:lnTo>
                  <a:pt x="152410" y="133350"/>
                </a:lnTo>
                <a:lnTo>
                  <a:pt x="0" y="95250"/>
                </a:lnTo>
              </a:path>
            </a:pathLst>
          </a:custGeom>
          <a:solidFill>
            <a:schemeClr val="accent1">
              <a:alpha val="100000"/>
            </a:schemeClr>
          </a:solidFill>
        </p:spPr>
      </p:sp>
      <p:sp>
        <p:nvSpPr>
          <p:cNvPr id="16" name="TextBox 1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经典案例分享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TextBox 13"/>
          <p:cNvSpPr txBox="1"/>
          <p:nvPr>
            <p:custDataLst>
              <p:tags r:id="rId16"/>
            </p:custDataLst>
          </p:nvPr>
        </p:nvSpPr>
        <p:spPr>
          <a:xfrm>
            <a:off x="228600" y="3276600"/>
            <a:ext cx="4169410" cy="704850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p>
            <a:pPr algn="r">
              <a:lnSpc>
                <a:spcPct val="120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湖南安全文化传播有限</a:t>
            </a: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TextBox 14"/>
          <p:cNvSpPr txBox="1"/>
          <p:nvPr>
            <p:custDataLst>
              <p:tags r:id="rId17"/>
            </p:custDataLst>
          </p:nvPr>
        </p:nvSpPr>
        <p:spPr>
          <a:xfrm>
            <a:off x="468428" y="4114665"/>
            <a:ext cx="3486150" cy="120967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该公司从事舆情监控，和地方政府有深度合作。通过合作，很多基层政府部门已开始使用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t="5742" b="5742"/>
          <a:stretch>
            <a:fillRect/>
          </a:stretch>
        </p:blipFill>
        <p:spPr>
          <a:xfrm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通过具体数据展示公司近几年的业务规模及增长速度，反映公司的市场扩张能力。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业务规模与增长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82606" y="371297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汇总客户满意度调查结果，分析公司在客户服务方面的优势和不足，为后续改进提供依据。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82606" y="3116450"/>
            <a:ext cx="4219575" cy="73687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客户满意度调查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通过对比行业数据，揭示公司在所处领域的市场占有率，彰显公司竞争力。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82606" y="4799881"/>
            <a:ext cx="4219575" cy="749453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市场占有率分析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业务数据统计分析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42238" y="1676264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42238" y="3414840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42238" y="5136121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/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/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2651" y="1629738"/>
            <a:ext cx="4219249" cy="4219249"/>
          </a:xfrm>
          <a:prstGeom prst="ellipse">
            <a:avLst/>
          </a:prstGeom>
        </p:spPr>
      </p:pic>
      <p:sp>
        <p:nvSpPr>
          <p:cNvPr id="3" name="TextBox 3"/>
          <p:cNvSpPr txBox="1"/>
          <p:nvPr>
            <p:custDataLst>
              <p:tags r:id="rId3"/>
            </p:custDataLst>
          </p:nvPr>
        </p:nvSpPr>
        <p:spPr>
          <a:xfrm>
            <a:off x="5316538" y="1567945"/>
            <a:ext cx="6096000" cy="40005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行业地位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4"/>
            </p:custDataLst>
          </p:nvPr>
        </p:nvSpPr>
        <p:spPr>
          <a:xfrm>
            <a:off x="5316538" y="2054291"/>
            <a:ext cx="6096000" cy="85231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以轻量化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极简操作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跨平台开源免费的特性，正在逐步占领市场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份额。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>
            <p:custDataLst>
              <p:tags r:id="rId5"/>
            </p:custDataLst>
          </p:nvPr>
        </p:nvSpPr>
        <p:spPr>
          <a:xfrm>
            <a:off x="5344099" y="3218179"/>
            <a:ext cx="6096000" cy="40005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行业贡献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5344099" y="3704525"/>
            <a:ext cx="6096000" cy="85231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现装机数量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6W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左右，深受国内外用户喜爱。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godooa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以及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gododb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深受国内开发者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欢迎。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5371661" y="4868412"/>
            <a:ext cx="6096000" cy="40005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  <a:spcBef>
                <a:spcPts val="450"/>
              </a:spcBef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合作伙伴关系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8"/>
            </p:custDataLst>
          </p:nvPr>
        </p:nvSpPr>
        <p:spPr>
          <a:xfrm>
            <a:off x="5371661" y="5354759"/>
            <a:ext cx="6096000" cy="852311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协卓云动（深圳）数字发展有限公司，北京中航科电测控技术股份有限公司，湖南安全文化传播有限公司等已展开深度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合作。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行业影响力评估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1875" r="21875"/>
          <a:stretch>
            <a:fillRect/>
          </a:stretch>
        </p:blipFill>
        <p:spPr>
          <a:xfrm>
            <a:off x="4462463" y="2088071"/>
            <a:ext cx="3267075" cy="3267075"/>
          </a:xfrm>
          <a:prstGeom prst="ellipse">
            <a:avLst/>
          </a:prstGeom>
          <a:ln w="57150">
            <a:solidFill>
              <a:schemeClr val="accent1"/>
            </a:solidFill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市场拓展计划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深挖企业内部办公，专注数据化改革，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实现办公系统和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深度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产品研发规划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人才培养与引进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制定公司人才培养和引进计划，为公司长远发展提供强有力的人才保障。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以急需做数字化改革的企业为市场目标，深挖企业痛点，找需要的企业做自己喜欢的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未来发展战略部署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731" y="955050"/>
            <a:ext cx="4297680" cy="15224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06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6164" y="2477479"/>
            <a:ext cx="5948047" cy="1587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4500" b="1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企业文化与团队建设</a:t>
            </a:r>
            <a:endParaRPr lang="en-US" sz="4500" b="1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84028" y="555353"/>
            <a:ext cx="3135630" cy="3219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72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endParaRPr lang="en-US" sz="1500">
              <a:solidFill>
                <a:srgbClr val="000000">
                  <a:alpha val="72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6164" y="4668548"/>
            <a:ext cx="3135630" cy="59535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endParaRPr lang="en-US" sz="24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0290" y="4933294"/>
            <a:ext cx="2809472" cy="114036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明确企业发展方向，引领员工共同奋斗，实现社会价值与商业价值的和谐统一。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990089" y="4085631"/>
            <a:ext cx="2809875" cy="507055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</a:ln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企业愿景与使命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" name="Connector 4"/>
          <p:cNvCxnSpPr/>
          <p:nvPr/>
        </p:nvCxnSpPr>
        <p:spPr>
          <a:xfrm>
            <a:off x="1056616" y="4732887"/>
            <a:ext cx="2676821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980951" y="1649322"/>
            <a:ext cx="2231507" cy="2231507"/>
          </a:xfrm>
          <a:prstGeom prst="ellipse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25104" y="4085631"/>
            <a:ext cx="2743200" cy="507055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</a:ln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核心价值观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Connector 7"/>
          <p:cNvCxnSpPr/>
          <p:nvPr/>
        </p:nvCxnSpPr>
        <p:spPr>
          <a:xfrm>
            <a:off x="4758293" y="4732887"/>
            <a:ext cx="2676821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682668" y="1649322"/>
            <a:ext cx="2231507" cy="2231507"/>
          </a:xfrm>
          <a:prstGeom prst="ellipse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8374434" y="4085631"/>
            <a:ext cx="2847975" cy="507055"/>
          </a:xfrm>
          <a:prstGeom prst="rect">
            <a:avLst/>
          </a:prstGeom>
          <a:ln>
            <a:solidFill>
              <a:schemeClr val="accent1">
                <a:alpha val="100000"/>
              </a:schemeClr>
            </a:solidFill>
          </a:ln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经营理念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0" name="Connector 10"/>
          <p:cNvCxnSpPr/>
          <p:nvPr/>
        </p:nvCxnSpPr>
        <p:spPr>
          <a:xfrm>
            <a:off x="8460012" y="4732887"/>
            <a:ext cx="2676821" cy="0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79273" y="1649322"/>
            <a:ext cx="2231507" cy="2231507"/>
          </a:xfrm>
          <a:prstGeom prst="ellipse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712639" y="4933294"/>
            <a:ext cx="2768130" cy="114036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倡导诚信、创新、协作、责任等核心价值观念，塑造积极向上的企业文化氛围。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373015" y="4933294"/>
            <a:ext cx="2850815" cy="1140368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坚持客户至上，注重品质与服务，追求卓越绩效，实现企业可持续发展。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企业文化理念诠释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731" y="955050"/>
            <a:ext cx="4297680" cy="15224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6164" y="2477479"/>
            <a:ext cx="5948047" cy="1587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4500" b="1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公司概述</a:t>
            </a:r>
            <a:endParaRPr lang="en-US" sz="4500" b="1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84028" y="555353"/>
            <a:ext cx="3135630" cy="3219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72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endParaRPr lang="en-US" sz="1500">
              <a:solidFill>
                <a:srgbClr val="000000">
                  <a:alpha val="72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6164" y="4668548"/>
            <a:ext cx="3135630" cy="59535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endParaRPr lang="en-US" sz="24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38" b="338"/>
          <a:stretch>
            <a:fillRect/>
          </a:stretch>
        </p:blipFill>
        <p:spPr>
          <a:xfrm>
            <a:off x="685732" y="4432100"/>
            <a:ext cx="2667000" cy="196215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5732" y="1696920"/>
            <a:ext cx="2667000" cy="196215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 t="8810" b="8810"/>
          <a:stretch>
            <a:fillRect/>
          </a:stretch>
        </p:blipFill>
        <p:spPr>
          <a:xfrm>
            <a:off x="6474634" y="4424919"/>
            <a:ext cx="2667000" cy="196215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579" r="4579"/>
          <a:stretch>
            <a:fillRect/>
          </a:stretch>
        </p:blipFill>
        <p:spPr>
          <a:xfrm>
            <a:off x="6474634" y="1696920"/>
            <a:ext cx="2667000" cy="196215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团队组成及人才结构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470998" y="2046213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高层管理团队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470998" y="246174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具备丰富行业经验和战略眼光，引领企业不断前行。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284637" y="2046213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技术研发团队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84637" y="246174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汇聚行业精英，致力于技术创新与产品研发，提升企业核心竞争力。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46529" y="4783754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市场营销团队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546529" y="519692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精通市场运作，擅长品牌推广与客户关系管理，助力企业开拓市场。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360169" y="4783754"/>
            <a:ext cx="2426717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售后服务团队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360169" y="5196928"/>
            <a:ext cx="2267763" cy="1197322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提供专业、高效的售后服务支持，赢得客户信赖与口碑。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3193" r="13193"/>
          <a:stretch>
            <a:fillRect/>
          </a:stretch>
        </p:blipFill>
        <p:spPr>
          <a:xfrm>
            <a:off x="601455" y="1456971"/>
            <a:ext cx="5140491" cy="465535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007772" y="1924848"/>
            <a:ext cx="5064406" cy="898324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针对新员工开展入职培训，帮助其快速融入企业文化，掌握基本业务技能。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007772" y="1456971"/>
            <a:ext cx="5064406" cy="44997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岗前培训体系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007772" y="3539953"/>
            <a:ext cx="5064406" cy="88454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根据员工发展需求，提供专业技能培训、管理能力提升等课程，助力员工职业成长。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07772" y="3122433"/>
            <a:ext cx="5064406" cy="436189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在职提升计划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007772" y="5213997"/>
            <a:ext cx="5064406" cy="898324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鼓励员工参加行业会议、研讨会等活动，拓宽视野，汲取先进经验。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07772" y="4768434"/>
            <a:ext cx="5064406" cy="422408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外部交流学习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培训机制完善举措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425795" y="2384018"/>
            <a:ext cx="3415971" cy="3415971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激励机制设计思路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113475" y="1643082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5" name="TextBox 5"/>
          <p:cNvSpPr txBox="1"/>
          <p:nvPr/>
        </p:nvSpPr>
        <p:spPr>
          <a:xfrm>
            <a:off x="4312581" y="1893684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薪酬福利体系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2581" y="2463837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建立具有竞争力的薪酬福利制度，吸引和留住优秀人才。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070842" y="1650556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8269948" y="1901159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绩效考核与奖惩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69948" y="2471312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制定科学合理的绩效考核标准，根据员工表现给予相应奖励或惩罚措施。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4120950" y="4294709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1" name="TextBox 11"/>
          <p:cNvSpPr txBox="1"/>
          <p:nvPr/>
        </p:nvSpPr>
        <p:spPr>
          <a:xfrm>
            <a:off x="4320056" y="4545312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晋升机会与职业发展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20056" y="5115465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设立明确的晋升通道，为员工提供广阔的职业发展空间和平台。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8078316" y="4302184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4" name="TextBox 14"/>
          <p:cNvSpPr txBox="1"/>
          <p:nvPr/>
        </p:nvSpPr>
        <p:spPr>
          <a:xfrm>
            <a:off x="8277423" y="4552787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员工关怀与福利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77423" y="5122940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关注员工生活与工作平衡，提供各类福利措施，增强员工归属感和忠诚度。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1105" y="1748640"/>
            <a:ext cx="6988435" cy="164915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96000"/>
              </a:lnSpc>
            </a:pPr>
            <a:r>
              <a:rPr lang="en-US" sz="9675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</a:t>
            </a:r>
            <a:endParaRPr lang="en-US" sz="9675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56355" y="3336110"/>
            <a:ext cx="3123730" cy="71617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感谢观看</a:t>
            </a:r>
            <a:endParaRPr lang="en-US" sz="30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84028" y="555353"/>
            <a:ext cx="3135630" cy="3219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72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endParaRPr lang="en-US" sz="1500">
              <a:solidFill>
                <a:srgbClr val="000000">
                  <a:alpha val="72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/>
          <a:stretch>
            <a:fillRect/>
          </a:stretch>
        </p:blipFill>
        <p:spPr>
          <a:xfrm>
            <a:off x="476023" y="1726817"/>
            <a:ext cx="4434841" cy="4434841"/>
          </a:xfrm>
          <a:prstGeom prst="roundRect">
            <a:avLst/>
          </a:prstGeom>
        </p:spPr>
      </p:pic>
      <p:sp>
        <p:nvSpPr>
          <p:cNvPr id="3" name="TextBox 3"/>
          <p:cNvSpPr txBox="1"/>
          <p:nvPr>
            <p:custDataLst>
              <p:tags r:id="rId3"/>
            </p:custDataLst>
          </p:nvPr>
        </p:nvSpPr>
        <p:spPr>
          <a:xfrm>
            <a:off x="5562187" y="4881292"/>
            <a:ext cx="6000750" cy="711336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重要里程碑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4"/>
            </p:custDataLst>
          </p:nvPr>
        </p:nvSpPr>
        <p:spPr>
          <a:xfrm>
            <a:off x="5267801" y="5523753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月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日，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荣获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GVP-Gitee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最有价值开源项目，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Gitee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是国内最大的开源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平台。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>
            <p:custDataLst>
              <p:tags r:id="rId5"/>
            </p:custDataLst>
          </p:nvPr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5562187" y="1621998"/>
            <a:ext cx="6000750" cy="666079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创立背景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5267801" y="2234038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国家十四五规划重点强调数字改革，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年中国经济大转型，许多企业未做数改，濒临危机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果度科技应运而生，专业从事企业数字化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改革。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8"/>
            </p:custDataLst>
          </p:nvPr>
        </p:nvSpPr>
        <p:spPr>
          <a:xfrm>
            <a:off x="5562187" y="3262274"/>
            <a:ext cx="6000750" cy="69755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发展历程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9"/>
            </p:custDataLst>
          </p:nvPr>
        </p:nvSpPr>
        <p:spPr>
          <a:xfrm>
            <a:off x="5267801" y="3896612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前身为湖南瑞涛网络科技有限公司，中期同北京中航测控技术股份有限公司深度合作从事军工行业，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2024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年新成立湖南果度科技有限公司专业做企业数字化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改革。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公司背景与历程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>
            <p:custDataLst>
              <p:tags r:id="rId10"/>
            </p:custDataLst>
          </p:nvPr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>
            <p:custDataLst>
              <p:tags r:id="rId11"/>
            </p:custDataLst>
          </p:nvPr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t="5742" b="5742"/>
          <a:stretch>
            <a:fillRect/>
          </a:stretch>
        </p:blipFill>
        <p:spPr>
          <a:xfrm>
            <a:off x="6203747" y="1487175"/>
            <a:ext cx="5238701" cy="4637054"/>
          </a:xfrm>
          <a:prstGeom prst="rect">
            <a:avLst/>
          </a:prstGeom>
        </p:spPr>
      </p:pic>
      <p:sp>
        <p:nvSpPr>
          <p:cNvPr id="3" name="TextBox 3"/>
          <p:cNvSpPr txBox="1"/>
          <p:nvPr>
            <p:custDataLst>
              <p:tags r:id="rId3"/>
            </p:custDataLst>
          </p:nvPr>
        </p:nvSpPr>
        <p:spPr>
          <a:xfrm>
            <a:off x="1482606" y="1947878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成为行业内最具影响力和创新力的领军企业，引领行业发展潮流。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4"/>
            </p:custDataLst>
          </p:nvPr>
        </p:nvSpPr>
        <p:spPr>
          <a:xfrm>
            <a:off x="1482606" y="1370655"/>
            <a:ext cx="4219575" cy="738707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愿景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>
            <p:custDataLst>
              <p:tags r:id="rId5"/>
            </p:custDataLst>
          </p:nvPr>
        </p:nvSpPr>
        <p:spPr>
          <a:xfrm>
            <a:off x="1482606" y="371297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致力于为客户提供高品质、高效率的产品和服务，帮助客户实现价值最大化。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1482606" y="3116450"/>
            <a:ext cx="4219575" cy="736876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使命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1482606" y="5377103"/>
            <a:ext cx="4238625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为实现愿景和使命，公司将持续优化产品结构，提升服务质量，加强研发创新。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8"/>
            </p:custDataLst>
          </p:nvPr>
        </p:nvSpPr>
        <p:spPr>
          <a:xfrm>
            <a:off x="1482606" y="4799881"/>
            <a:ext cx="4219575" cy="749453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战略规划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公司愿景与使命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9"/>
            </p:custDataLst>
          </p:nvPr>
        </p:nvSpPr>
        <p:spPr>
          <a:xfrm>
            <a:off x="542238" y="1676264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>
            <p:custDataLst>
              <p:tags r:id="rId10"/>
            </p:custDataLst>
          </p:nvPr>
        </p:nvSpPr>
        <p:spPr>
          <a:xfrm>
            <a:off x="542238" y="3414840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1"/>
            </p:custDataLst>
          </p:nvPr>
        </p:nvSpPr>
        <p:spPr>
          <a:xfrm>
            <a:off x="542238" y="5136121"/>
            <a:ext cx="849630" cy="481965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>
            <p:custDataLst>
              <p:tags r:id="rId12"/>
            </p:custDataLst>
          </p:nvPr>
        </p:nvSpPr>
        <p:spPr>
          <a:xfrm>
            <a:off x="647738" y="1597932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4" name="AutoShape 14"/>
          <p:cNvSpPr/>
          <p:nvPr>
            <p:custDataLst>
              <p:tags r:id="rId13"/>
            </p:custDataLst>
          </p:nvPr>
        </p:nvSpPr>
        <p:spPr>
          <a:xfrm>
            <a:off x="647738" y="3327861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5" name="AutoShape 15"/>
          <p:cNvSpPr/>
          <p:nvPr>
            <p:custDataLst>
              <p:tags r:id="rId14"/>
            </p:custDataLst>
          </p:nvPr>
        </p:nvSpPr>
        <p:spPr>
          <a:xfrm>
            <a:off x="647738" y="5057789"/>
            <a:ext cx="638629" cy="638629"/>
          </a:xfrm>
          <a:prstGeom prst="rect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100000"/>
          </a:blip>
          <a:srcRect l="12500" r="12500"/>
          <a:stretch>
            <a:fillRect/>
          </a:stretch>
        </p:blipFill>
        <p:spPr>
          <a:xfrm>
            <a:off x="425795" y="2384018"/>
            <a:ext cx="3415971" cy="3415971"/>
          </a:xfrm>
          <a:prstGeom prst="ellipse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公司核心价值观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113475" y="1643082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5" name="TextBox 5"/>
          <p:cNvSpPr txBox="1"/>
          <p:nvPr/>
        </p:nvSpPr>
        <p:spPr>
          <a:xfrm>
            <a:off x="4312581" y="1893684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诚信经营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312581" y="2463837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公司始终坚持诚信为本，守法经营，赢得了客户和合作伙伴的信赖。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8070842" y="1650556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8" name="TextBox 8"/>
          <p:cNvSpPr txBox="1"/>
          <p:nvPr/>
        </p:nvSpPr>
        <p:spPr>
          <a:xfrm>
            <a:off x="8269948" y="1901159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团队协作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269948" y="2471312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公司强调团队合作精神，鼓励员工相互支持、共同进步，实现个人与公司的共同发展。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4120950" y="4294709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1" name="TextBox 11"/>
          <p:cNvSpPr txBox="1"/>
          <p:nvPr/>
        </p:nvSpPr>
        <p:spPr>
          <a:xfrm>
            <a:off x="4320056" y="4545312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创新驱动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320056" y="5115465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公司注重创新，鼓励员工积极探索新技术、新思路，为公司的持续发展注入活力。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AutoShape 13"/>
          <p:cNvSpPr/>
          <p:nvPr/>
        </p:nvSpPr>
        <p:spPr>
          <a:xfrm>
            <a:off x="8078316" y="4302184"/>
            <a:ext cx="3657600" cy="2219857"/>
          </a:xfrm>
          <a:prstGeom prst="roundRect">
            <a:avLst>
              <a:gd name="adj" fmla="val 16667"/>
            </a:avLst>
          </a:prstGeom>
          <a:solidFill>
            <a:schemeClr val="lt2">
              <a:alpha val="100000"/>
            </a:schemeClr>
          </a:solidFill>
        </p:spPr>
      </p:sp>
      <p:sp>
        <p:nvSpPr>
          <p:cNvPr id="14" name="TextBox 14"/>
          <p:cNvSpPr txBox="1"/>
          <p:nvPr/>
        </p:nvSpPr>
        <p:spPr>
          <a:xfrm>
            <a:off x="8277423" y="4552787"/>
            <a:ext cx="3251104" cy="490334"/>
          </a:xfrm>
          <a:prstGeom prst="rect">
            <a:avLst/>
          </a:prstGeom>
        </p:spPr>
        <p:txBody>
          <a:bodyPr vert="horz" wrap="square" lIns="66008" tIns="33052" rIns="66008" bIns="33052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社会责任</a:t>
            </a:r>
            <a:endParaRPr lang="en-US" sz="2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77423" y="5122940"/>
            <a:ext cx="3251104" cy="1055857"/>
          </a:xfrm>
          <a:prstGeom prst="rect">
            <a:avLst/>
          </a:prstGeom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公司积极履行社会责任，关注环保、公益事业，努力实现经济效益与社会效益的和谐统一。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>
            <p:custDataLst>
              <p:tags r:id="rId2"/>
            </p:custDataLst>
          </p:nvPr>
        </p:nvSpPr>
        <p:spPr>
          <a:xfrm>
            <a:off x="6755653" y="4114542"/>
            <a:ext cx="289560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财务部门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>
            <p:custDataLst>
              <p:tags r:id="rId3"/>
            </p:custDataLst>
          </p:nvPr>
        </p:nvSpPr>
        <p:spPr>
          <a:xfrm>
            <a:off x="6857888" y="4809908"/>
            <a:ext cx="2733843" cy="141427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负责公司财务管理、资金运作和风险控制，确保公司财务状况稳健。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4"/>
            </p:custDataLst>
          </p:nvPr>
        </p:nvSpPr>
        <p:spPr>
          <a:xfrm>
            <a:off x="6755784" y="1838750"/>
            <a:ext cx="289560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研发部门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>
            <p:custDataLst>
              <p:tags r:id="rId5"/>
            </p:custDataLst>
          </p:nvPr>
        </p:nvSpPr>
        <p:spPr>
          <a:xfrm>
            <a:off x="6755784" y="2365299"/>
            <a:ext cx="2733843" cy="141427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负责产品研发、技术创新和项目实施，为公司提供核心竞争力。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6"/>
            </p:custDataLst>
          </p:nvPr>
        </p:nvSpPr>
        <p:spPr>
          <a:xfrm>
            <a:off x="2591073" y="4032627"/>
            <a:ext cx="289560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人力资源部门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7"/>
            </p:custDataLst>
          </p:nvPr>
        </p:nvSpPr>
        <p:spPr>
          <a:xfrm>
            <a:off x="2591073" y="4753712"/>
            <a:ext cx="2733843" cy="141427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负责人才招聘、培训和绩效考核，为公司提供稳定的人力资源支持。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8"/>
            </p:custDataLst>
          </p:nvPr>
        </p:nvSpPr>
        <p:spPr>
          <a:xfrm>
            <a:off x="2488463" y="1850942"/>
            <a:ext cx="2895600" cy="69532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高层管理团队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11"/>
          <p:cNvSpPr txBox="1"/>
          <p:nvPr>
            <p:custDataLst>
              <p:tags r:id="rId9"/>
            </p:custDataLst>
          </p:nvPr>
        </p:nvSpPr>
        <p:spPr>
          <a:xfrm>
            <a:off x="2488463" y="2365299"/>
            <a:ext cx="2733675" cy="139065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由经验丰富的行业专家组成，负责制定公司战略规划和日常运营决策。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公司组织架构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25731" y="955050"/>
            <a:ext cx="4297680" cy="1522429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8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8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6164" y="2477479"/>
            <a:ext cx="5948047" cy="158778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l">
              <a:lnSpc>
                <a:spcPct val="100000"/>
              </a:lnSpc>
              <a:spcBef>
                <a:spcPts val="375"/>
              </a:spcBef>
            </a:pPr>
            <a:r>
              <a:rPr lang="en-US" sz="4500" b="1">
                <a:solidFill>
                  <a:srgbClr val="152815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产品与服务介绍</a:t>
            </a:r>
            <a:endParaRPr lang="en-US" sz="4500" b="1">
              <a:solidFill>
                <a:srgbClr val="152815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584028" y="555353"/>
            <a:ext cx="3135630" cy="32194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r">
              <a:lnSpc>
                <a:spcPct val="100000"/>
              </a:lnSpc>
              <a:spcBef>
                <a:spcPts val="375"/>
              </a:spcBef>
            </a:pPr>
            <a:r>
              <a:rPr lang="en-US" sz="1500">
                <a:solidFill>
                  <a:srgbClr val="000000">
                    <a:alpha val="72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endParaRPr lang="en-US" sz="1500">
              <a:solidFill>
                <a:srgbClr val="000000">
                  <a:alpha val="72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46164" y="4668548"/>
            <a:ext cx="3135630" cy="59535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endParaRPr lang="en-US" sz="24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5562187" y="4881292"/>
            <a:ext cx="6000750" cy="711336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GodoOA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5267801" y="5523753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GodoOA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是一套开源办公软件，遵从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MIT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开源协议，内置工作流引擎、审批流、表单设计、钉钉管理等，非常适合二次开发。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godoOA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对接了钉钉办公，数据互通，有效解决企业零碎化办公问题。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AutoShape 5"/>
          <p:cNvSpPr/>
          <p:nvPr>
            <p:custDataLst>
              <p:tags r:id="rId4"/>
            </p:custDataLst>
          </p:nvPr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6" name="TextBox 6"/>
          <p:cNvSpPr txBox="1"/>
          <p:nvPr>
            <p:custDataLst>
              <p:tags r:id="rId5"/>
            </p:custDataLst>
          </p:nvPr>
        </p:nvSpPr>
        <p:spPr>
          <a:xfrm>
            <a:off x="5562187" y="1621998"/>
            <a:ext cx="6000750" cy="666079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GodoOS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5267801" y="2234038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一款高效的内网办公操作系统，内含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word/excel/ppt/pdf/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内网聊天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白板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思维导图等多个办公系统工具，支持原生文件存储和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创作。平台界面精仿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风格，操作简便，同时保持低资源消耗和高性能运行。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7"/>
            </p:custDataLst>
          </p:nvPr>
        </p:nvSpPr>
        <p:spPr>
          <a:xfrm>
            <a:off x="5562187" y="3262274"/>
            <a:ext cx="6000750" cy="697555"/>
          </a:xfrm>
          <a:prstGeom prst="rect">
            <a:avLst/>
          </a:prstGeom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GodoAI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8"/>
            </p:custDataLst>
          </p:nvPr>
        </p:nvSpPr>
        <p:spPr>
          <a:xfrm>
            <a:off x="5267801" y="3896612"/>
            <a:ext cx="6477000" cy="914400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一款集前沿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技术与高效办公功能于一体的创新型办公产品，通过深度整合模型下载、模型对话、知识库管理、图片生成、语音转文字、文字转语音、以及全面的图像处理能力，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GodoAI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实现了办公场景的全覆盖。</a:t>
            </a:r>
            <a:r>
              <a:rPr lang="en-US" altLang="zh-CN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05233" y="22849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>
                <a:solidFill>
                  <a:schemeClr val="dk2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主营产品及特点</a:t>
            </a:r>
            <a:endParaRPr lang="en-US" sz="3000" b="1">
              <a:solidFill>
                <a:schemeClr val="dk2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>
            <p:custDataLst>
              <p:tags r:id="rId9"/>
            </p:custDataLst>
          </p:nvPr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2" name="AutoShape 12"/>
          <p:cNvSpPr/>
          <p:nvPr>
            <p:custDataLst>
              <p:tags r:id="rId10"/>
            </p:custDataLst>
          </p:nvPr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800" y="1905000"/>
            <a:ext cx="4598035" cy="4196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10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100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101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102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103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104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ags/tag11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12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13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14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15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16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17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18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19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2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20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21.xml><?xml version="1.0" encoding="utf-8"?>
<p:tagLst xmlns:p="http://schemas.openxmlformats.org/presentationml/2006/main">
  <p:tag name="KSO_WM_DIAGRAM_VIRTUALLY_FRAME" val="{&quot;height&quot;:387.468346456693,&quot;left&quot;:42.69590551181103,&quot;top&quot;:107.9255905511811,&quot;width&quot;:407.7947244094488}"/>
</p:tagLst>
</file>

<file path=ppt/tags/tag22.xml><?xml version="1.0" encoding="utf-8"?>
<p:tagLst xmlns:p="http://schemas.openxmlformats.org/presentationml/2006/main">
  <p:tag name="KSO_WM_DIAGRAM_VIRTUALLY_FRAME" val="{&quot;height&quot;:345.3094488188977,&quot;left&quot;:74.45952755905512,&quot;top&quot;:144.78346456692913,&quot;width&quot;:803.3816535433073}"/>
</p:tagLst>
</file>

<file path=ppt/tags/tag23.xml><?xml version="1.0" encoding="utf-8"?>
<p:tagLst xmlns:p="http://schemas.openxmlformats.org/presentationml/2006/main">
  <p:tag name="KSO_WM_DIAGRAM_VIRTUALLY_FRAME" val="{&quot;height&quot;:345.3094488188977,&quot;left&quot;:74.45952755905512,&quot;top&quot;:144.78346456692913,&quot;width&quot;:803.3816535433073}"/>
</p:tagLst>
</file>

<file path=ppt/tags/tag24.xml><?xml version="1.0" encoding="utf-8"?>
<p:tagLst xmlns:p="http://schemas.openxmlformats.org/presentationml/2006/main">
  <p:tag name="KSO_WM_DIAGRAM_VIRTUALLY_FRAME" val="{&quot;height&quot;:345.3094488188977,&quot;left&quot;:74.45952755905512,&quot;top&quot;:144.78346456692913,&quot;width&quot;:803.3816535433073}"/>
</p:tagLst>
</file>

<file path=ppt/tags/tag25.xml><?xml version="1.0" encoding="utf-8"?>
<p:tagLst xmlns:p="http://schemas.openxmlformats.org/presentationml/2006/main">
  <p:tag name="KSO_WM_DIAGRAM_VIRTUALLY_FRAME" val="{&quot;height&quot;:345.3094488188977,&quot;left&quot;:74.45952755905512,&quot;top&quot;:144.78346456692913,&quot;width&quot;:803.3816535433073}"/>
</p:tagLst>
</file>

<file path=ppt/tags/tag26.xml><?xml version="1.0" encoding="utf-8"?>
<p:tagLst xmlns:p="http://schemas.openxmlformats.org/presentationml/2006/main">
  <p:tag name="KSO_WM_DIAGRAM_VIRTUALLY_FRAME" val="{&quot;height&quot;:345.3094488188977,&quot;left&quot;:74.45952755905512,&quot;top&quot;:144.78346456692913,&quot;width&quot;:803.3816535433073}"/>
</p:tagLst>
</file>

<file path=ppt/tags/tag27.xml><?xml version="1.0" encoding="utf-8"?>
<p:tagLst xmlns:p="http://schemas.openxmlformats.org/presentationml/2006/main">
  <p:tag name="KSO_WM_DIAGRAM_VIRTUALLY_FRAME" val="{&quot;height&quot;:345.3094488188977,&quot;left&quot;:74.45952755905512,&quot;top&quot;:144.78346456692913,&quot;width&quot;:803.3816535433073}"/>
</p:tagLst>
</file>

<file path=ppt/tags/tag28.xml><?xml version="1.0" encoding="utf-8"?>
<p:tagLst xmlns:p="http://schemas.openxmlformats.org/presentationml/2006/main">
  <p:tag name="KSO_WM_DIAGRAM_VIRTUALLY_FRAME" val="{&quot;height&quot;:345.3094488188977,&quot;left&quot;:74.45952755905512,&quot;top&quot;:144.78346456692913,&quot;width&quot;:803.3816535433073}"/>
</p:tagLst>
</file>

<file path=ppt/tags/tag29.xml><?xml version="1.0" encoding="utf-8"?>
<p:tagLst xmlns:p="http://schemas.openxmlformats.org/presentationml/2006/main">
  <p:tag name="KSO_WM_DIAGRAM_VIRTUALLY_FRAME" val="{&quot;height&quot;:345.3094488188977,&quot;left&quot;:74.45952755905512,&quot;top&quot;:144.78346456692913,&quot;width&quot;:803.3816535433073}"/>
</p:tagLst>
</file>

<file path=ppt/tags/tag3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30.xml><?xml version="1.0" encoding="utf-8"?>
<p:tagLst xmlns:p="http://schemas.openxmlformats.org/presentationml/2006/main">
  <p:tag name="KSO_WM_DIAGRAM_VIRTUALLY_FRAME" val="{&quot;height&quot;:379.2248031496063,&quot;left&quot;:402.0174803149606,&quot;top&quot;:127.71637795275589,&quot;width&quot;:522.7700000000001}"/>
</p:tagLst>
</file>

<file path=ppt/tags/tag31.xml><?xml version="1.0" encoding="utf-8"?>
<p:tagLst xmlns:p="http://schemas.openxmlformats.org/presentationml/2006/main">
  <p:tag name="KSO_WM_DIAGRAM_VIRTUALLY_FRAME" val="{&quot;height&quot;:379.2248031496063,&quot;left&quot;:402.0174803149606,&quot;top&quot;:127.71637795275589,&quot;width&quot;:522.7700000000001}"/>
</p:tagLst>
</file>

<file path=ppt/tags/tag32.xml><?xml version="1.0" encoding="utf-8"?>
<p:tagLst xmlns:p="http://schemas.openxmlformats.org/presentationml/2006/main">
  <p:tag name="KSO_WM_DIAGRAM_VIRTUALLY_FRAME" val="{&quot;height&quot;:379.2248031496063,&quot;left&quot;:402.0174803149606,&quot;top&quot;:127.71637795275589,&quot;width&quot;:522.7700000000001}"/>
</p:tagLst>
</file>

<file path=ppt/tags/tag33.xml><?xml version="1.0" encoding="utf-8"?>
<p:tagLst xmlns:p="http://schemas.openxmlformats.org/presentationml/2006/main">
  <p:tag name="KSO_WM_DIAGRAM_VIRTUALLY_FRAME" val="{&quot;height&quot;:379.2248031496063,&quot;left&quot;:402.0174803149606,&quot;top&quot;:127.71637795275589,&quot;width&quot;:522.7700000000001}"/>
</p:tagLst>
</file>

<file path=ppt/tags/tag34.xml><?xml version="1.0" encoding="utf-8"?>
<p:tagLst xmlns:p="http://schemas.openxmlformats.org/presentationml/2006/main">
  <p:tag name="KSO_WM_DIAGRAM_VIRTUALLY_FRAME" val="{&quot;height&quot;:379.2248031496063,&quot;left&quot;:402.0174803149606,&quot;top&quot;:127.71637795275589,&quot;width&quot;:522.7700000000001}"/>
</p:tagLst>
</file>

<file path=ppt/tags/tag35.xml><?xml version="1.0" encoding="utf-8"?>
<p:tagLst xmlns:p="http://schemas.openxmlformats.org/presentationml/2006/main">
  <p:tag name="KSO_WM_DIAGRAM_VIRTUALLY_FRAME" val="{&quot;height&quot;:379.2248031496063,&quot;left&quot;:402.0174803149606,&quot;top&quot;:127.71637795275589,&quot;width&quot;:522.7700000000001}"/>
</p:tagLst>
</file>

<file path=ppt/tags/tag36.xml><?xml version="1.0" encoding="utf-8"?>
<p:tagLst xmlns:p="http://schemas.openxmlformats.org/presentationml/2006/main">
  <p:tag name="KSO_WM_DIAGRAM_VIRTUALLY_FRAME" val="{&quot;height&quot;:379.2248031496063,&quot;left&quot;:402.0174803149606,&quot;top&quot;:127.71637795275589,&quot;width&quot;:522.7700000000001}"/>
</p:tagLst>
</file>

<file path=ppt/tags/tag37.xml><?xml version="1.0" encoding="utf-8"?>
<p:tagLst xmlns:p="http://schemas.openxmlformats.org/presentationml/2006/main">
  <p:tag name="KSO_WM_DIAGRAM_VIRTUALLY_FRAME" val="{&quot;height&quot;:379.2248031496063,&quot;left&quot;:402.0174803149606,&quot;top&quot;:127.71637795275589,&quot;width&quot;:522.7700000000001}"/>
</p:tagLst>
</file>

<file path=ppt/tags/tag38.xml><?xml version="1.0" encoding="utf-8"?>
<p:tagLst xmlns:p="http://schemas.openxmlformats.org/presentationml/2006/main">
  <p:tag name="KSO_WM_DIAGRAM_VIRTUALLY_FRAME" val="{&quot;height&quot;:379.2248031496063,&quot;left&quot;:402.0174803149606,&quot;top&quot;:127.71637795275589,&quot;width&quot;:522.7700000000001}"/>
</p:tagLst>
</file>

<file path=ppt/tags/tag39.xml><?xml version="1.0" encoding="utf-8"?>
<p:tagLst xmlns:p="http://schemas.openxmlformats.org/presentationml/2006/main">
  <p:tag name="KSO_WM_DIAGRAM_VIRTUALLY_FRAME" val="{&quot;height&quot;:308.123937007874,&quot;left&quot;:59.1844094488189,&quot;top&quot;:151.22362204724408,&quot;width&quot;:615.2594488188977}"/>
</p:tagLst>
</file>

<file path=ppt/tags/tag4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40.xml><?xml version="1.0" encoding="utf-8"?>
<p:tagLst xmlns:p="http://schemas.openxmlformats.org/presentationml/2006/main">
  <p:tag name="KSO_WM_DIAGRAM_VIRTUALLY_FRAME" val="{&quot;height&quot;:308.123937007874,&quot;left&quot;:59.1844094488189,&quot;top&quot;:151.22362204724408,&quot;width&quot;:615.2594488188977}"/>
</p:tagLst>
</file>

<file path=ppt/tags/tag41.xml><?xml version="1.0" encoding="utf-8"?>
<p:tagLst xmlns:p="http://schemas.openxmlformats.org/presentationml/2006/main">
  <p:tag name="KSO_WM_DIAGRAM_VIRTUALLY_FRAME" val="{&quot;height&quot;:308.123937007874,&quot;left&quot;:59.1844094488189,&quot;top&quot;:151.22362204724408,&quot;width&quot;:615.2594488188977}"/>
</p:tagLst>
</file>

<file path=ppt/tags/tag42.xml><?xml version="1.0" encoding="utf-8"?>
<p:tagLst xmlns:p="http://schemas.openxmlformats.org/presentationml/2006/main">
  <p:tag name="KSO_WM_DIAGRAM_VIRTUALLY_FRAME" val="{&quot;height&quot;:308.123937007874,&quot;left&quot;:59.1844094488189,&quot;top&quot;:151.22362204724408,&quot;width&quot;:615.2594488188977}"/>
</p:tagLst>
</file>

<file path=ppt/tags/tag43.xml><?xml version="1.0" encoding="utf-8"?>
<p:tagLst xmlns:p="http://schemas.openxmlformats.org/presentationml/2006/main">
  <p:tag name="KSO_WM_DIAGRAM_VIRTUALLY_FRAME" val="{&quot;height&quot;:308.123937007874,&quot;left&quot;:59.1844094488189,&quot;top&quot;:151.22362204724408,&quot;width&quot;:615.2594488188977}"/>
</p:tagLst>
</file>

<file path=ppt/tags/tag44.xml><?xml version="1.0" encoding="utf-8"?>
<p:tagLst xmlns:p="http://schemas.openxmlformats.org/presentationml/2006/main">
  <p:tag name="KSO_WM_DIAGRAM_VIRTUALLY_FRAME" val="{&quot;height&quot;:308.123937007874,&quot;left&quot;:59.1844094488189,&quot;top&quot;:151.22362204724408,&quot;width&quot;:615.2594488188977}"/>
</p:tagLst>
</file>

<file path=ppt/tags/tag45.xml><?xml version="1.0" encoding="utf-8"?>
<p:tagLst xmlns:p="http://schemas.openxmlformats.org/presentationml/2006/main">
  <p:tag name="KSO_WM_DIAGRAM_VIRTUALLY_FRAME" val="{&quot;height&quot;:356.09023622047243,&quot;left&quot;:333.2330708661417,&quot;top&quot;:135.32582677165354,&quot;width&quot;:567.8195275590551}"/>
</p:tagLst>
</file>

<file path=ppt/tags/tag46.xml><?xml version="1.0" encoding="utf-8"?>
<p:tagLst xmlns:p="http://schemas.openxmlformats.org/presentationml/2006/main">
  <p:tag name="KSO_WM_DIAGRAM_VIRTUALLY_FRAME" val="{&quot;height&quot;:356.09023622047243,&quot;left&quot;:333.2330708661417,&quot;top&quot;:135.32582677165354,&quot;width&quot;:567.8195275590551}"/>
</p:tagLst>
</file>

<file path=ppt/tags/tag47.xml><?xml version="1.0" encoding="utf-8"?>
<p:tagLst xmlns:p="http://schemas.openxmlformats.org/presentationml/2006/main">
  <p:tag name="KSO_WM_DIAGRAM_VIRTUALLY_FRAME" val="{&quot;height&quot;:356.09023622047243,&quot;left&quot;:333.2330708661417,&quot;top&quot;:135.32582677165354,&quot;width&quot;:567.8195275590551}"/>
</p:tagLst>
</file>

<file path=ppt/tags/tag48.xml><?xml version="1.0" encoding="utf-8"?>
<p:tagLst xmlns:p="http://schemas.openxmlformats.org/presentationml/2006/main">
  <p:tag name="KSO_WM_DIAGRAM_VIRTUALLY_FRAME" val="{&quot;height&quot;:356.09023622047243,&quot;left&quot;:333.2330708661417,&quot;top&quot;:135.32582677165354,&quot;width&quot;:567.8195275590551}"/>
</p:tagLst>
</file>

<file path=ppt/tags/tag49.xml><?xml version="1.0" encoding="utf-8"?>
<p:tagLst xmlns:p="http://schemas.openxmlformats.org/presentationml/2006/main">
  <p:tag name="KSO_WM_DIAGRAM_VIRTUALLY_FRAME" val="{&quot;height&quot;:356.09023622047243,&quot;left&quot;:333.2330708661417,&quot;top&quot;:135.32582677165354,&quot;width&quot;:567.8195275590551}"/>
</p:tagLst>
</file>

<file path=ppt/tags/tag5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50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51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52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53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54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55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56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57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58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59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6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60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61.xml><?xml version="1.0" encoding="utf-8"?>
<p:tagLst xmlns:p="http://schemas.openxmlformats.org/presentationml/2006/main">
  <p:tag name="KSO_WM_DIAGRAM_VIRTUALLY_FRAME" val="{&quot;height&quot;:372.1750393700787,&quot;left&quot;:56.36661417322834,&quot;top&quot;:108.57811023622048,&quot;width&quot;:852.7529921259844}"/>
</p:tagLst>
</file>

<file path=ppt/tags/tag62.xml><?xml version="1.0" encoding="utf-8"?>
<p:tagLst xmlns:p="http://schemas.openxmlformats.org/presentationml/2006/main">
  <p:tag name="KSO_WM_DIAGRAM_VIRTUALLY_FRAME" val="{&quot;height&quot;:339.16283464566925,&quot;left&quot;:78.79826771653543,&quot;top&quot;:134.958031496063,&quot;width&quot;:807.0118897637795}"/>
</p:tagLst>
</file>

<file path=ppt/tags/tag63.xml><?xml version="1.0" encoding="utf-8"?>
<p:tagLst xmlns:p="http://schemas.openxmlformats.org/presentationml/2006/main">
  <p:tag name="KSO_WM_DIAGRAM_VIRTUALLY_FRAME" val="{&quot;height&quot;:339.16283464566925,&quot;left&quot;:78.79826771653543,&quot;top&quot;:134.958031496063,&quot;width&quot;:807.0118897637795}"/>
</p:tagLst>
</file>

<file path=ppt/tags/tag64.xml><?xml version="1.0" encoding="utf-8"?>
<p:tagLst xmlns:p="http://schemas.openxmlformats.org/presentationml/2006/main">
  <p:tag name="KSO_WM_DIAGRAM_VIRTUALLY_FRAME" val="{&quot;height&quot;:339.16283464566925,&quot;left&quot;:78.79826771653543,&quot;top&quot;:134.958031496063,&quot;width&quot;:807.0118897637795}"/>
</p:tagLst>
</file>

<file path=ppt/tags/tag65.xml><?xml version="1.0" encoding="utf-8"?>
<p:tagLst xmlns:p="http://schemas.openxmlformats.org/presentationml/2006/main">
  <p:tag name="KSO_WM_DIAGRAM_VIRTUALLY_FRAME" val="{&quot;height&quot;:339.16283464566925,&quot;left&quot;:78.79826771653543,&quot;top&quot;:134.958031496063,&quot;width&quot;:807.0118897637795}"/>
</p:tagLst>
</file>

<file path=ppt/tags/tag66.xml><?xml version="1.0" encoding="utf-8"?>
<p:tagLst xmlns:p="http://schemas.openxmlformats.org/presentationml/2006/main">
  <p:tag name="KSO_WM_DIAGRAM_VIRTUALLY_FRAME" val="{&quot;height&quot;:339.16283464566925,&quot;left&quot;:78.79826771653543,&quot;top&quot;:134.958031496063,&quot;width&quot;:807.0118897637795}"/>
</p:tagLst>
</file>

<file path=ppt/tags/tag67.xml><?xml version="1.0" encoding="utf-8"?>
<p:tagLst xmlns:p="http://schemas.openxmlformats.org/presentationml/2006/main">
  <p:tag name="KSO_WM_DIAGRAM_VIRTUALLY_FRAME" val="{&quot;height&quot;:339.16283464566925,&quot;left&quot;:78.79826771653543,&quot;top&quot;:134.958031496063,&quot;width&quot;:807.0118897637795}"/>
</p:tagLst>
</file>

<file path=ppt/tags/tag68.xml><?xml version="1.0" encoding="utf-8"?>
<p:tagLst xmlns:p="http://schemas.openxmlformats.org/presentationml/2006/main">
  <p:tag name="KSO_WM_DIAGRAM_VIRTUALLY_FRAME" val="{&quot;height&quot;:339.16283464566925,&quot;left&quot;:78.79826771653543,&quot;top&quot;:134.958031496063,&quot;width&quot;:807.0118897637795}"/>
</p:tagLst>
</file>

<file path=ppt/tags/tag69.xml><?xml version="1.0" encoding="utf-8"?>
<p:tagLst xmlns:p="http://schemas.openxmlformats.org/presentationml/2006/main">
  <p:tag name="KSO_WM_DIAGRAM_VIRTUALLY_FRAME" val="{&quot;height&quot;:339.16283464566925,&quot;left&quot;:78.79826771653543,&quot;top&quot;:134.958031496063,&quot;width&quot;:807.0118897637795}"/>
</p:tagLst>
</file>

<file path=ppt/tags/tag7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70.xml><?xml version="1.0" encoding="utf-8"?>
<p:tagLst xmlns:p="http://schemas.openxmlformats.org/presentationml/2006/main">
  <p:tag name="KSO_WM_DIAGRAM_VIRTUALLY_FRAME" val="{&quot;height&quot;:339.16283464566925,&quot;left&quot;:78.79826771653543,&quot;top&quot;:134.958031496063,&quot;width&quot;:807.0118897637795}"/>
</p:tagLst>
</file>

<file path=ppt/tags/tag71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72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73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74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75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76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77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78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79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8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80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81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82.xml><?xml version="1.0" encoding="utf-8"?>
<p:tagLst xmlns:p="http://schemas.openxmlformats.org/presentationml/2006/main">
  <p:tag name="KSO_WM_DIAGRAM_VIRTUALLY_FRAME" val="{&quot;height&quot;:370.403937007874,&quot;left&quot;:44.89574803149606,&quot;top&quot;:116.10842519685039,&quot;width&quot;:572.8711023622047}"/>
</p:tagLst>
</file>

<file path=ppt/tags/tag83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84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85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86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87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88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89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.xml><?xml version="1.0" encoding="utf-8"?>
<p:tagLst xmlns:p="http://schemas.openxmlformats.org/presentationml/2006/main">
  <p:tag name="KSO_WM_DIAGRAM_VIRTUALLY_FRAME" val="{&quot;height&quot;:379.2248031496063,&quot;left&quot;:414.7874803149606,&quot;top&quot;:127.71637795275589,&quot;width&quot;:510.0000000000001}"/>
</p:tagLst>
</file>

<file path=ppt/tags/tag90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1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2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3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4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5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6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7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8.xml><?xml version="1.0" encoding="utf-8"?>
<p:tagLst xmlns:p="http://schemas.openxmlformats.org/presentationml/2006/main">
  <p:tag name="KSO_WM_DIAGRAM_VIRTUALLY_FRAME" val="{&quot;height&quot;:340.8303937007874,&quot;left&quot;:53.23409448818897,&quot;top&quot;:119.08818897637795,&quot;width&quot;:931.9659055118111}"/>
</p:tagLst>
</file>

<file path=ppt/tags/tag99.xml><?xml version="1.0" encoding="utf-8"?>
<p:tagLst xmlns:p="http://schemas.openxmlformats.org/presentationml/2006/main">
  <p:tag name="KSO_WM_DIAGRAM_VIRTUALLY_FRAME" val="{&quot;height&quot;:365.2854330708662,&quot;left&quot;:418.62503937007875,&quot;top&quot;:123.46023622047244,&quot;width&quot;:484.34039370078733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EFFBFF"/>
      </a:lt1>
      <a:dk2>
        <a:srgbClr val="002F40"/>
      </a:dk2>
      <a:lt2>
        <a:srgbClr val="FFFFFF"/>
      </a:lt2>
      <a:accent1>
        <a:srgbClr val="3045FD"/>
      </a:accent1>
      <a:accent2>
        <a:srgbClr val="0085FF"/>
      </a:accent2>
      <a:accent3>
        <a:srgbClr val="2947E8"/>
      </a:accent3>
      <a:accent4>
        <a:srgbClr val="3CD6DF"/>
      </a:accent4>
      <a:accent5>
        <a:srgbClr val="73DDE3"/>
      </a:accent5>
      <a:accent6>
        <a:srgbClr val="FFC67C"/>
      </a:accent6>
      <a:hlink>
        <a:srgbClr val="00B6FF"/>
      </a:hlink>
      <a:folHlink>
        <a:srgbClr val="00B6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4040</Words>
  <Application>WPS 演示</Application>
  <PresentationFormat>On-screen Show (4:3)</PresentationFormat>
  <Paragraphs>471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厚德载物</cp:lastModifiedBy>
  <cp:revision>10</cp:revision>
  <dcterms:created xsi:type="dcterms:W3CDTF">2006-08-16T00:00:00Z</dcterms:created>
  <dcterms:modified xsi:type="dcterms:W3CDTF">2025-01-05T09:51:18Z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5B95550A3F8F462DBFB2EEC9834DE6F7_13</vt:lpwstr>
  </property>
  <property fmtid="{D5CDD505-2E9C-101B-9397-08002B2CF9AE}" pid="3" name="KSOProductBuildVer">
    <vt:lpwstr>2052-12.1.0.19770</vt:lpwstr>
  </property>
</Properties>
</file>