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3" r:id="rId14"/>
    <p:sldId id="271" r:id="rId15"/>
    <p:sldId id="272" r:id="rId16"/>
    <p:sldId id="274" r:id="rId17"/>
    <p:sldId id="275" r:id="rId18"/>
    <p:sldId id="276" r:id="rId19"/>
    <p:sldId id="259" r:id="rId20"/>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49" autoAdjust="0"/>
    <p:restoredTop sz="94660"/>
  </p:normalViewPr>
  <p:slideViewPr>
    <p:cSldViewPr snapToGrid="0">
      <p:cViewPr varScale="1">
        <p:scale>
          <a:sx n="111" d="100"/>
          <a:sy n="111" d="100"/>
        </p:scale>
        <p:origin x="14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8/25/21</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a:t>Click to edit Master title style</a:t>
            </a:r>
            <a:endParaRPr lang="en-US" noProof="0" dirty="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a:t>Click to edit Master subtitle style</a:t>
            </a:r>
            <a:endParaRPr lang="en-US" noProof="0" dirty="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a:t>Chương 1. Tổng quan</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a:t>Click to edit Master title style</a:t>
            </a:r>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ftr" sz="quarter" idx="10"/>
          </p:nvPr>
        </p:nvSpPr>
        <p:spPr>
          <a:ln/>
        </p:spPr>
        <p:txBody>
          <a:bodyPr/>
          <a:lstStyle>
            <a:lvl1pPr>
              <a:defRPr sz="1400"/>
            </a:lvl1pPr>
          </a:lstStyle>
          <a:p>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a:t>Click to edit Master title style</a:t>
            </a:r>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a:t>Chương 1. Tổng quan</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26440"/>
            <a:ext cx="4495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26440"/>
            <a:ext cx="4495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r>
              <a:rPr lang="vi-VN"/>
              <a:t>Chương 1. Tổng quan</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a:t>Chương 1. Tổng quan</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tranthianhthi.wordpress.com/" TargetMode="External"/><Relationship Id="rId2" Type="http://schemas.openxmlformats.org/officeDocument/2006/relationships/hyperlink" Target="mailto:tranthianhthi@iuh.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314"/>
            <a:ext cx="9144000" cy="1188720"/>
          </a:xfrm>
        </p:spPr>
        <p:txBody>
          <a:bodyPr/>
          <a:lstStyle/>
          <a:p>
            <a:r>
              <a:rPr lang="en-US" sz="4000" dirty="0" err="1"/>
              <a:t>Môn</a:t>
            </a:r>
            <a:r>
              <a:rPr lang="en-US" sz="4000" dirty="0"/>
              <a:t>: PHÁT TRIỂN ỨNG DỤNG</a:t>
            </a:r>
          </a:p>
        </p:txBody>
      </p:sp>
      <p:sp>
        <p:nvSpPr>
          <p:cNvPr id="4" name="Rectangle 3">
            <a:extLst>
              <a:ext uri="{FF2B5EF4-FFF2-40B4-BE49-F238E27FC236}">
                <a16:creationId xmlns:a16="http://schemas.microsoft.com/office/drawing/2014/main" id="{7CF96334-15EB-1848-B69B-5E82ED0740F4}"/>
              </a:ext>
            </a:extLst>
          </p:cNvPr>
          <p:cNvSpPr/>
          <p:nvPr/>
        </p:nvSpPr>
        <p:spPr>
          <a:xfrm>
            <a:off x="2514600" y="4322451"/>
            <a:ext cx="6477000" cy="461665"/>
          </a:xfrm>
          <a:prstGeom prst="rect">
            <a:avLst/>
          </a:prstGeom>
        </p:spPr>
        <p:txBody>
          <a:bodyPr wrap="square">
            <a:spAutoFit/>
          </a:bodyPr>
          <a:lstStyle/>
          <a:p>
            <a:r>
              <a:rPr lang="en-US" sz="2400"/>
              <a:t> </a:t>
            </a:r>
          </a:p>
        </p:txBody>
      </p:sp>
      <p:sp>
        <p:nvSpPr>
          <p:cNvPr id="6" name="Subtitle 5">
            <a:extLst>
              <a:ext uri="{FF2B5EF4-FFF2-40B4-BE49-F238E27FC236}">
                <a16:creationId xmlns:a16="http://schemas.microsoft.com/office/drawing/2014/main" id="{C58ADBE8-BE1F-C74C-89C8-F06FF31C1FC2}"/>
              </a:ext>
            </a:extLst>
          </p:cNvPr>
          <p:cNvSpPr>
            <a:spLocks noGrp="1"/>
          </p:cNvSpPr>
          <p:nvPr>
            <p:ph type="subTitle" idx="1"/>
          </p:nvPr>
        </p:nvSpPr>
        <p:spPr>
          <a:xfrm>
            <a:off x="411261" y="2687059"/>
            <a:ext cx="6948311" cy="1866224"/>
          </a:xfrm>
        </p:spPr>
        <p:txBody>
          <a:bodyPr/>
          <a:lstStyle/>
          <a:p>
            <a:pPr algn="l"/>
            <a:r>
              <a:rPr lang="en-US" sz="2400" dirty="0" err="1"/>
              <a:t>Giảng</a:t>
            </a:r>
            <a:r>
              <a:rPr lang="en-US" sz="2400" dirty="0"/>
              <a:t> </a:t>
            </a:r>
            <a:r>
              <a:rPr lang="en-US" sz="2400" dirty="0" err="1"/>
              <a:t>viên</a:t>
            </a:r>
            <a:r>
              <a:rPr lang="en-US" sz="2400" dirty="0"/>
              <a:t>: </a:t>
            </a:r>
            <a:r>
              <a:rPr lang="en-US" sz="2400" dirty="0" err="1"/>
              <a:t>Trần</a:t>
            </a:r>
            <a:r>
              <a:rPr lang="en-US" sz="2400" dirty="0"/>
              <a:t> </a:t>
            </a:r>
            <a:r>
              <a:rPr lang="en-US" sz="2400" dirty="0" err="1"/>
              <a:t>Thị</a:t>
            </a:r>
            <a:r>
              <a:rPr lang="en-US" sz="2400" dirty="0"/>
              <a:t> </a:t>
            </a:r>
            <a:r>
              <a:rPr lang="en-US" sz="2400" dirty="0" err="1"/>
              <a:t>Anh</a:t>
            </a:r>
            <a:r>
              <a:rPr lang="en-US" sz="2400" dirty="0"/>
              <a:t> </a:t>
            </a:r>
            <a:r>
              <a:rPr lang="en-US" sz="2400" dirty="0" err="1"/>
              <a:t>Thi</a:t>
            </a:r>
            <a:endParaRPr lang="en-US" sz="2400" dirty="0"/>
          </a:p>
          <a:p>
            <a:pPr algn="l"/>
            <a:r>
              <a:rPr lang="en-US" sz="2400" dirty="0"/>
              <a:t>Email: </a:t>
            </a:r>
            <a:r>
              <a:rPr lang="en-US" sz="2400" dirty="0">
                <a:hlinkClick r:id="rId2"/>
              </a:rPr>
              <a:t>tranthianhthi@iuh.edu.vn</a:t>
            </a:r>
            <a:endParaRPr lang="en-US" sz="2400" dirty="0"/>
          </a:p>
          <a:p>
            <a:pPr algn="l"/>
            <a:r>
              <a:rPr lang="en-US" sz="2400" dirty="0" err="1"/>
              <a:t>Trang</a:t>
            </a:r>
            <a:r>
              <a:rPr lang="en-US" sz="2400" dirty="0"/>
              <a:t> </a:t>
            </a:r>
            <a:r>
              <a:rPr lang="en-US" sz="2400" dirty="0" err="1"/>
              <a:t>thông</a:t>
            </a:r>
            <a:r>
              <a:rPr lang="en-US" sz="2400" dirty="0"/>
              <a:t> tin: </a:t>
            </a:r>
            <a:r>
              <a:rPr lang="en-US" sz="2400" dirty="0">
                <a:hlinkClick r:id="rId3"/>
              </a:rPr>
              <a:t>http://tranthianhthi.wordpress.com</a:t>
            </a:r>
            <a:endParaRPr lang="en-US" sz="2400" dirty="0"/>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1947-6B04-754B-BCAB-AFAF7BE634DA}"/>
              </a:ext>
            </a:extLst>
          </p:cNvPr>
          <p:cNvSpPr>
            <a:spLocks noGrp="1"/>
          </p:cNvSpPr>
          <p:nvPr>
            <p:ph type="title"/>
          </p:nvPr>
        </p:nvSpPr>
        <p:spPr/>
        <p:txBody>
          <a:bodyPr/>
          <a:lstStyle/>
          <a:p>
            <a:r>
              <a:rPr lang="en-US"/>
              <a:t>Nội dung cơ bản của môn học</a:t>
            </a:r>
          </a:p>
        </p:txBody>
      </p:sp>
      <p:sp>
        <p:nvSpPr>
          <p:cNvPr id="3" name="Content Placeholder 2">
            <a:extLst>
              <a:ext uri="{FF2B5EF4-FFF2-40B4-BE49-F238E27FC236}">
                <a16:creationId xmlns:a16="http://schemas.microsoft.com/office/drawing/2014/main" id="{77FB94FF-0799-AB4C-8155-18A29CB10AF5}"/>
              </a:ext>
            </a:extLst>
          </p:cNvPr>
          <p:cNvSpPr>
            <a:spLocks noGrp="1"/>
          </p:cNvSpPr>
          <p:nvPr>
            <p:ph idx="1"/>
          </p:nvPr>
        </p:nvSpPr>
        <p:spPr>
          <a:xfrm>
            <a:off x="0" y="669995"/>
            <a:ext cx="9144000" cy="4754880"/>
          </a:xfrm>
        </p:spPr>
        <p:txBody>
          <a:bodyPr/>
          <a:lstStyle/>
          <a:p>
            <a:pPr marL="0" indent="0">
              <a:buNone/>
            </a:pPr>
            <a:r>
              <a:rPr lang="en-US" b="1"/>
              <a:t>Chương 3.</a:t>
            </a:r>
            <a:r>
              <a:rPr lang="en-US"/>
              <a:t> Phát triển ứng dụng</a:t>
            </a:r>
          </a:p>
          <a:p>
            <a:pPr marL="595796" lvl="1" indent="0">
              <a:buNone/>
            </a:pPr>
            <a:r>
              <a:rPr lang="en-US" sz="2000" i="1"/>
              <a:t>3</a:t>
            </a:r>
            <a:r>
              <a:rPr lang="vi-VN" sz="2000" i="1"/>
              <a:t>.1. Mô tả yêu cầu của ứng dụng</a:t>
            </a:r>
            <a:endParaRPr lang="en-US" sz="2000" i="1"/>
          </a:p>
          <a:p>
            <a:pPr marL="595796" lvl="1" indent="0">
              <a:buNone/>
            </a:pPr>
            <a:r>
              <a:rPr lang="en-US" sz="2000" i="1"/>
              <a:t>3</a:t>
            </a:r>
            <a:r>
              <a:rPr lang="vi-VN" sz="2000" i="1"/>
              <a:t>.2. Kỹ năng xây dựng ứng dụng</a:t>
            </a:r>
            <a:endParaRPr lang="en-US" sz="2000" i="1"/>
          </a:p>
          <a:p>
            <a:pPr marL="938696" lvl="1" indent="-342900">
              <a:buFont typeface="Wingdings" pitchFamily="2" charset="2"/>
              <a:buChar char="ü"/>
            </a:pPr>
            <a:r>
              <a:rPr lang="vi-VN" sz="2000" i="1"/>
              <a:t>Phân tích nghiệp vụ và thu nhận yêu cầu</a:t>
            </a:r>
            <a:endParaRPr lang="en-US" sz="2000" i="1"/>
          </a:p>
          <a:p>
            <a:pPr marL="938696" lvl="1" indent="-342900">
              <a:buFont typeface="Wingdings" pitchFamily="2" charset="2"/>
              <a:buChar char="ü"/>
            </a:pPr>
            <a:r>
              <a:rPr lang="vi-VN" sz="2000" i="1"/>
              <a:t>Xác định mục tiêu của ứng dụng</a:t>
            </a:r>
            <a:endParaRPr lang="en-US" sz="2000" i="1"/>
          </a:p>
          <a:p>
            <a:pPr marL="938696" lvl="1" indent="-342900">
              <a:buFont typeface="Wingdings" pitchFamily="2" charset="2"/>
              <a:buChar char="ü"/>
            </a:pPr>
            <a:r>
              <a:rPr lang="vi-VN" sz="2000" i="1"/>
              <a:t>Xác định loại ứng dụng</a:t>
            </a:r>
            <a:endParaRPr lang="en-US" sz="2000" i="1"/>
          </a:p>
          <a:p>
            <a:pPr marL="938696" lvl="1" indent="-342900">
              <a:buFont typeface="Wingdings" pitchFamily="2" charset="2"/>
              <a:buChar char="ü"/>
            </a:pPr>
            <a:r>
              <a:rPr lang="vi-VN" sz="2000" i="1"/>
              <a:t>Lập kế hoạch</a:t>
            </a:r>
            <a:endParaRPr lang="en-US" sz="2000" i="1"/>
          </a:p>
          <a:p>
            <a:pPr marL="595796" lvl="1" indent="0">
              <a:buNone/>
            </a:pPr>
            <a:r>
              <a:rPr lang="en-US" sz="2000" i="1"/>
              <a:t>3</a:t>
            </a:r>
            <a:r>
              <a:rPr lang="vi-VN" sz="2000" i="1"/>
              <a:t>.3. Mô hình hóa ứng dụng</a:t>
            </a:r>
            <a:endParaRPr lang="en-US" sz="2000" i="1"/>
          </a:p>
          <a:p>
            <a:pPr marL="938696" lvl="1" indent="-342900">
              <a:buFont typeface="Wingdings" pitchFamily="2" charset="2"/>
              <a:buChar char="ü"/>
            </a:pPr>
            <a:r>
              <a:rPr lang="vi-VN" sz="2000" i="1"/>
              <a:t>Mô hình hóa bằng luồng xử lý công việc (workflow)</a:t>
            </a:r>
            <a:endParaRPr lang="en-US" sz="2000" i="1"/>
          </a:p>
          <a:p>
            <a:pPr marL="938696" lvl="1" indent="-342900">
              <a:buFont typeface="Wingdings" pitchFamily="2" charset="2"/>
              <a:buChar char="ü"/>
            </a:pPr>
            <a:r>
              <a:rPr lang="vi-VN" sz="2000" i="1"/>
              <a:t>Chi tiết hóa các chức năng</a:t>
            </a:r>
            <a:endParaRPr lang="en-US" sz="2000" i="1"/>
          </a:p>
          <a:p>
            <a:pPr marL="595796" lvl="1" indent="0">
              <a:buNone/>
            </a:pPr>
            <a:r>
              <a:rPr lang="en-US" sz="2000" i="1"/>
              <a:t>3</a:t>
            </a:r>
            <a:r>
              <a:rPr lang="vi-VN" sz="2000" i="1"/>
              <a:t>.4. Một số tài liệu và báo cáo cơ bản cho ứng dụng</a:t>
            </a:r>
            <a:endParaRPr lang="en-US" sz="2000" i="1"/>
          </a:p>
          <a:p>
            <a:pPr marL="1052996" lvl="1" indent="-457200">
              <a:buFont typeface="Wingdings" pitchFamily="2" charset="2"/>
              <a:buChar char="ü"/>
            </a:pPr>
            <a:r>
              <a:rPr lang="en-US" sz="2000" i="1"/>
              <a:t>Kế hoạch thực hiện</a:t>
            </a:r>
          </a:p>
          <a:p>
            <a:pPr marL="1052996" lvl="1" indent="-457200">
              <a:buFont typeface="Wingdings" pitchFamily="2" charset="2"/>
              <a:buChar char="ü"/>
            </a:pPr>
            <a:r>
              <a:rPr lang="en-US" sz="2000" i="1"/>
              <a:t>Thu thập yêu cầu và đặc tả chức năng của ứng dụng SRS</a:t>
            </a:r>
          </a:p>
          <a:p>
            <a:pPr marL="1052996" lvl="1" indent="-457200">
              <a:buFont typeface="Wingdings" pitchFamily="2" charset="2"/>
              <a:buChar char="ü"/>
            </a:pPr>
            <a:r>
              <a:rPr lang="en-US" sz="2000" i="1"/>
              <a:t>Tài liệu phân tích (Hướng đối tượng, …)</a:t>
            </a:r>
          </a:p>
          <a:p>
            <a:pPr marL="1052996" lvl="1" indent="-457200">
              <a:buFont typeface="Wingdings" pitchFamily="2" charset="2"/>
              <a:buChar char="ü"/>
            </a:pPr>
            <a:r>
              <a:rPr lang="en-US" sz="2000" i="1"/>
              <a:t>Tài liệu thiết kế cơ sở dữ liệu + Tài liệu thiết kế màn hình</a:t>
            </a:r>
          </a:p>
          <a:p>
            <a:pPr marL="1052996" lvl="1" indent="-457200">
              <a:buFont typeface="Wingdings" pitchFamily="2" charset="2"/>
              <a:buChar char="ü"/>
            </a:pPr>
            <a:r>
              <a:rPr lang="en-US" sz="2000" i="1"/>
              <a:t>Tài liệu hướng dẫn sử dụng</a:t>
            </a:r>
            <a:endParaRPr lang="en-US" i="1"/>
          </a:p>
          <a:p>
            <a:endParaRPr lang="en-US"/>
          </a:p>
        </p:txBody>
      </p:sp>
      <p:sp>
        <p:nvSpPr>
          <p:cNvPr id="4" name="Footer Placeholder 3">
            <a:extLst>
              <a:ext uri="{FF2B5EF4-FFF2-40B4-BE49-F238E27FC236}">
                <a16:creationId xmlns:a16="http://schemas.microsoft.com/office/drawing/2014/main" id="{267F66E1-EA8F-B84E-8BED-2121EFA34A84}"/>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F72D571-91CD-404F-B762-B81EB48091FA}"/>
              </a:ext>
            </a:extLst>
          </p:cNvPr>
          <p:cNvSpPr>
            <a:spLocks noGrp="1"/>
          </p:cNvSpPr>
          <p:nvPr>
            <p:ph type="sldNum" sz="quarter" idx="11"/>
          </p:nvPr>
        </p:nvSpPr>
        <p:spPr/>
        <p:txBody>
          <a:bodyPr/>
          <a:lstStyle/>
          <a:p>
            <a:fld id="{099B615F-C769-49CC-AD0C-AE566D56EEA8}" type="slidenum">
              <a:rPr lang="en-US" smtClean="0"/>
              <a:pPr/>
              <a:t>10</a:t>
            </a:fld>
            <a:endParaRPr lang="en-US" dirty="0"/>
          </a:p>
        </p:txBody>
      </p:sp>
    </p:spTree>
    <p:extLst>
      <p:ext uri="{BB962C8B-B14F-4D97-AF65-F5344CB8AC3E}">
        <p14:creationId xmlns:p14="http://schemas.microsoft.com/office/powerpoint/2010/main" val="409754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79D7-2BBF-A24F-9585-2BB42DA37898}"/>
              </a:ext>
            </a:extLst>
          </p:cNvPr>
          <p:cNvSpPr>
            <a:spLocks noGrp="1"/>
          </p:cNvSpPr>
          <p:nvPr>
            <p:ph type="title"/>
          </p:nvPr>
        </p:nvSpPr>
        <p:spPr/>
        <p:txBody>
          <a:bodyPr/>
          <a:lstStyle/>
          <a:p>
            <a:r>
              <a:rPr lang="en-US"/>
              <a:t>Nội dung cơ bản của môn học</a:t>
            </a:r>
          </a:p>
        </p:txBody>
      </p:sp>
      <p:sp>
        <p:nvSpPr>
          <p:cNvPr id="3" name="Content Placeholder 2">
            <a:extLst>
              <a:ext uri="{FF2B5EF4-FFF2-40B4-BE49-F238E27FC236}">
                <a16:creationId xmlns:a16="http://schemas.microsoft.com/office/drawing/2014/main" id="{2CA90EF4-4EBF-E544-A0D4-99700D659BC2}"/>
              </a:ext>
            </a:extLst>
          </p:cNvPr>
          <p:cNvSpPr>
            <a:spLocks noGrp="1"/>
          </p:cNvSpPr>
          <p:nvPr>
            <p:ph idx="1"/>
          </p:nvPr>
        </p:nvSpPr>
        <p:spPr/>
        <p:txBody>
          <a:bodyPr/>
          <a:lstStyle/>
          <a:p>
            <a:pPr marL="0" indent="0">
              <a:buNone/>
            </a:pPr>
            <a:r>
              <a:rPr lang="en-US" b="1"/>
              <a:t>Chương 4.</a:t>
            </a:r>
            <a:r>
              <a:rPr lang="en-US"/>
              <a:t> Phân tích thiết kế hệ thống (Review)</a:t>
            </a:r>
          </a:p>
          <a:p>
            <a:pPr marL="595796" lvl="1" indent="0">
              <a:buNone/>
            </a:pPr>
            <a:r>
              <a:rPr lang="en-US" sz="1900" i="1"/>
              <a:t>4.</a:t>
            </a:r>
            <a:r>
              <a:rPr lang="vi-VN" sz="1900" i="1"/>
              <a:t>1. Các khái niệm trong phân tích thiết kế hướng đối tượng</a:t>
            </a:r>
            <a:endParaRPr lang="en-US" sz="1900" i="1"/>
          </a:p>
          <a:p>
            <a:pPr marL="938696" lvl="1" indent="-342900">
              <a:buFont typeface="Wingdings" pitchFamily="2" charset="2"/>
              <a:buChar char="ü"/>
            </a:pPr>
            <a:r>
              <a:rPr lang="vi-VN" sz="1900" i="1"/>
              <a:t>Đối tượng, lớp</a:t>
            </a:r>
            <a:endParaRPr lang="en-US" sz="1900" i="1"/>
          </a:p>
          <a:p>
            <a:pPr marL="938696" lvl="1" indent="-342900">
              <a:buFont typeface="Wingdings" pitchFamily="2" charset="2"/>
              <a:buChar char="ü"/>
            </a:pPr>
            <a:r>
              <a:rPr lang="vi-VN" sz="1900" i="1"/>
              <a:t>Thừa kế, đa hình, trừu tượng hóa, che dấu thông tin</a:t>
            </a:r>
            <a:endParaRPr lang="en-US" sz="1900" i="1"/>
          </a:p>
          <a:p>
            <a:pPr marL="595796" lvl="1" indent="0">
              <a:buNone/>
            </a:pPr>
            <a:r>
              <a:rPr lang="en-US" sz="1900" i="1"/>
              <a:t>4.</a:t>
            </a:r>
            <a:r>
              <a:rPr lang="vi-VN" sz="1900" i="1"/>
              <a:t>2. Use cases và phân tích yêu cầu</a:t>
            </a:r>
            <a:endParaRPr lang="en-US" sz="1900" i="1"/>
          </a:p>
          <a:p>
            <a:pPr marL="938696" lvl="1" indent="-342900">
              <a:buFont typeface="Wingdings" pitchFamily="2" charset="2"/>
              <a:buChar char="ü"/>
            </a:pPr>
            <a:r>
              <a:rPr lang="vi-VN" sz="1900" i="1"/>
              <a:t>Phân tích yêu cầu xác định các actors</a:t>
            </a:r>
            <a:endParaRPr lang="en-US" sz="1900" i="1"/>
          </a:p>
          <a:p>
            <a:pPr marL="938696" lvl="1" indent="-342900">
              <a:buFont typeface="Wingdings" pitchFamily="2" charset="2"/>
              <a:buChar char="ü"/>
            </a:pPr>
            <a:r>
              <a:rPr lang="vi-VN" sz="1900" i="1"/>
              <a:t>Use case tổng quan, use case chi tiết và mô tả</a:t>
            </a:r>
            <a:endParaRPr lang="en-US" sz="1900" i="1"/>
          </a:p>
          <a:p>
            <a:pPr marL="595796" lvl="1" indent="0">
              <a:buNone/>
            </a:pPr>
            <a:r>
              <a:rPr lang="en-US" sz="1900" i="1"/>
              <a:t>4.</a:t>
            </a:r>
            <a:r>
              <a:rPr lang="vi-VN" sz="1900" i="1"/>
              <a:t>3. Các mô hình trong phân tích thiết kế hướng đối tượng</a:t>
            </a:r>
            <a:endParaRPr lang="en-US" sz="1900" i="1"/>
          </a:p>
          <a:p>
            <a:pPr marL="938696" lvl="1" indent="-342900">
              <a:buFont typeface="Wingdings" pitchFamily="2" charset="2"/>
              <a:buChar char="ü"/>
            </a:pPr>
            <a:r>
              <a:rPr lang="vi-VN" sz="1900" i="1"/>
              <a:t>Domain models</a:t>
            </a:r>
            <a:r>
              <a:rPr lang="en-US" sz="1900" i="1"/>
              <a:t>; </a:t>
            </a:r>
            <a:r>
              <a:rPr lang="vi-VN" sz="1900" i="1"/>
              <a:t>Sequence diagram</a:t>
            </a:r>
            <a:r>
              <a:rPr lang="en-US" sz="1900" i="1"/>
              <a:t>; </a:t>
            </a:r>
            <a:r>
              <a:rPr lang="vi-VN" sz="1900" i="1"/>
              <a:t>State diagram</a:t>
            </a:r>
            <a:r>
              <a:rPr lang="en-US" sz="1900" i="1"/>
              <a:t>; </a:t>
            </a:r>
            <a:r>
              <a:rPr lang="vi-VN" sz="1900" i="1"/>
              <a:t>Activity diagram</a:t>
            </a:r>
            <a:endParaRPr lang="en-US" sz="1900" i="1"/>
          </a:p>
          <a:p>
            <a:pPr marL="938696" lvl="1" indent="-342900">
              <a:buFont typeface="Wingdings" pitchFamily="2" charset="2"/>
              <a:buChar char="ü"/>
            </a:pPr>
            <a:r>
              <a:rPr lang="vi-VN" sz="1900" i="1"/>
              <a:t>Class diagram</a:t>
            </a:r>
            <a:endParaRPr lang="en-US" sz="1900" i="1"/>
          </a:p>
          <a:p>
            <a:pPr marL="595796" lvl="1" indent="0">
              <a:buNone/>
            </a:pPr>
            <a:r>
              <a:rPr lang="en-US" sz="1900" i="1"/>
              <a:t>4.</a:t>
            </a:r>
            <a:r>
              <a:rPr lang="vi-VN" sz="1900" i="1"/>
              <a:t>4. Lược đồ lớp</a:t>
            </a:r>
            <a:endParaRPr lang="en-US" sz="1900" i="1"/>
          </a:p>
          <a:p>
            <a:pPr marL="595796" lvl="1" indent="0">
              <a:buNone/>
            </a:pPr>
            <a:r>
              <a:rPr lang="en-US" sz="1900" i="1"/>
              <a:t>4.5. Mô hình lớp UML và EER</a:t>
            </a:r>
          </a:p>
          <a:p>
            <a:pPr marL="938696" lvl="1" indent="-342900">
              <a:buFont typeface="Wingdings" pitchFamily="2" charset="2"/>
              <a:buChar char="ü"/>
            </a:pPr>
            <a:r>
              <a:rPr lang="vi-VN" sz="1900" i="1"/>
              <a:t>Phân biệt các thành phần trong mô hình lớp với EER</a:t>
            </a:r>
            <a:endParaRPr lang="en-US" sz="1900" i="1"/>
          </a:p>
          <a:p>
            <a:pPr marL="938696" lvl="1" indent="-342900">
              <a:buFont typeface="Wingdings" pitchFamily="2" charset="2"/>
              <a:buChar char="ü"/>
            </a:pPr>
            <a:r>
              <a:rPr lang="vi-VN" sz="1900" i="1"/>
              <a:t>Chuyển từ mô hình lớp sang EER</a:t>
            </a:r>
            <a:endParaRPr lang="en-US" sz="1900" i="1"/>
          </a:p>
        </p:txBody>
      </p:sp>
      <p:sp>
        <p:nvSpPr>
          <p:cNvPr id="4" name="Footer Placeholder 3">
            <a:extLst>
              <a:ext uri="{FF2B5EF4-FFF2-40B4-BE49-F238E27FC236}">
                <a16:creationId xmlns:a16="http://schemas.microsoft.com/office/drawing/2014/main" id="{528922CE-BE7F-F841-A785-DE032C19CDE3}"/>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4749A9D6-1DD8-D646-BED5-CA3169B453B2}"/>
              </a:ext>
            </a:extLst>
          </p:cNvPr>
          <p:cNvSpPr>
            <a:spLocks noGrp="1"/>
          </p:cNvSpPr>
          <p:nvPr>
            <p:ph type="sldNum" sz="quarter" idx="11"/>
          </p:nvPr>
        </p:nvSpPr>
        <p:spPr/>
        <p:txBody>
          <a:bodyPr/>
          <a:lstStyle/>
          <a:p>
            <a:fld id="{099B615F-C769-49CC-AD0C-AE566D56EEA8}" type="slidenum">
              <a:rPr lang="en-US" smtClean="0"/>
              <a:pPr/>
              <a:t>11</a:t>
            </a:fld>
            <a:endParaRPr lang="en-US" dirty="0"/>
          </a:p>
        </p:txBody>
      </p:sp>
    </p:spTree>
    <p:extLst>
      <p:ext uri="{BB962C8B-B14F-4D97-AF65-F5344CB8AC3E}">
        <p14:creationId xmlns:p14="http://schemas.microsoft.com/office/powerpoint/2010/main" val="192027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E6BA-9991-404C-9C2E-332C38C80194}"/>
              </a:ext>
            </a:extLst>
          </p:cNvPr>
          <p:cNvSpPr>
            <a:spLocks noGrp="1"/>
          </p:cNvSpPr>
          <p:nvPr>
            <p:ph type="title"/>
          </p:nvPr>
        </p:nvSpPr>
        <p:spPr/>
        <p:txBody>
          <a:bodyPr/>
          <a:lstStyle/>
          <a:p>
            <a:r>
              <a:rPr lang="en-US"/>
              <a:t>Nội dung cơ bản của môn học</a:t>
            </a:r>
          </a:p>
        </p:txBody>
      </p:sp>
      <p:sp>
        <p:nvSpPr>
          <p:cNvPr id="3" name="Content Placeholder 2">
            <a:extLst>
              <a:ext uri="{FF2B5EF4-FFF2-40B4-BE49-F238E27FC236}">
                <a16:creationId xmlns:a16="http://schemas.microsoft.com/office/drawing/2014/main" id="{59364C30-6327-0D49-9558-22FCCE76C0FA}"/>
              </a:ext>
            </a:extLst>
          </p:cNvPr>
          <p:cNvSpPr>
            <a:spLocks noGrp="1"/>
          </p:cNvSpPr>
          <p:nvPr>
            <p:ph idx="1"/>
          </p:nvPr>
        </p:nvSpPr>
        <p:spPr/>
        <p:txBody>
          <a:bodyPr/>
          <a:lstStyle/>
          <a:p>
            <a:pPr marL="0" indent="0">
              <a:buNone/>
            </a:pPr>
            <a:r>
              <a:rPr lang="en-US" b="1"/>
              <a:t>Chương 5.</a:t>
            </a:r>
            <a:r>
              <a:rPr lang="en-US"/>
              <a:t> Lập trình hỗ trợ xây dựng ứng dụng (Review)</a:t>
            </a:r>
          </a:p>
          <a:p>
            <a:pPr marL="595796" lvl="1" indent="0">
              <a:lnSpc>
                <a:spcPct val="150000"/>
              </a:lnSpc>
              <a:buNone/>
            </a:pPr>
            <a:r>
              <a:rPr lang="en-US" sz="2000" i="1"/>
              <a:t>5.1. </a:t>
            </a:r>
            <a:r>
              <a:rPr lang="vi-VN" sz="2000" i="1"/>
              <a:t>Lập trình hướng đối tượng</a:t>
            </a:r>
            <a:endParaRPr lang="en-US" sz="2000" i="1"/>
          </a:p>
          <a:p>
            <a:pPr marL="938696" lvl="1" indent="-342900">
              <a:lnSpc>
                <a:spcPct val="150000"/>
              </a:lnSpc>
              <a:buFont typeface="Wingdings" pitchFamily="2" charset="2"/>
              <a:buChar char="ü"/>
            </a:pPr>
            <a:r>
              <a:rPr lang="vi-VN" sz="2000" i="1"/>
              <a:t>Đối tượng, lớp</a:t>
            </a:r>
            <a:endParaRPr lang="en-US" sz="2000" i="1"/>
          </a:p>
          <a:p>
            <a:pPr marL="938696" lvl="1" indent="-342900">
              <a:lnSpc>
                <a:spcPct val="150000"/>
              </a:lnSpc>
              <a:buFont typeface="Wingdings" pitchFamily="2" charset="2"/>
              <a:buChar char="ü"/>
            </a:pPr>
            <a:r>
              <a:rPr lang="vi-VN" sz="2000" i="1"/>
              <a:t>Thừa kế, đa hình, trừu tượng hóa</a:t>
            </a:r>
            <a:endParaRPr lang="en-US" sz="2000" i="1"/>
          </a:p>
          <a:p>
            <a:pPr marL="595796" lvl="1" indent="0">
              <a:lnSpc>
                <a:spcPct val="150000"/>
              </a:lnSpc>
              <a:buNone/>
            </a:pPr>
            <a:r>
              <a:rPr lang="en-US" sz="2000" i="1"/>
              <a:t>5.</a:t>
            </a:r>
            <a:r>
              <a:rPr lang="vi-VN" sz="2000" i="1"/>
              <a:t>2. Lập trình giao diện</a:t>
            </a:r>
            <a:endParaRPr lang="en-US" sz="2000" i="1"/>
          </a:p>
          <a:p>
            <a:pPr marL="595796" lvl="1" indent="0">
              <a:lnSpc>
                <a:spcPct val="150000"/>
              </a:lnSpc>
              <a:buNone/>
            </a:pPr>
            <a:r>
              <a:rPr lang="en-US" sz="2000" i="1"/>
              <a:t>5.3. </a:t>
            </a:r>
            <a:r>
              <a:rPr lang="vi-VN" sz="2000" i="1"/>
              <a:t>Lưu trữ tập tin</a:t>
            </a:r>
            <a:endParaRPr lang="en-US" sz="2000" i="1"/>
          </a:p>
          <a:p>
            <a:pPr marL="938696" lvl="1" indent="-342900">
              <a:lnSpc>
                <a:spcPct val="150000"/>
              </a:lnSpc>
              <a:buFont typeface="Wingdings" pitchFamily="2" charset="2"/>
              <a:buChar char="ü"/>
            </a:pPr>
            <a:r>
              <a:rPr lang="vi-VN" sz="2000" i="1"/>
              <a:t>Binary File</a:t>
            </a:r>
            <a:endParaRPr lang="en-US" sz="2000" i="1"/>
          </a:p>
          <a:p>
            <a:pPr marL="938696" lvl="1" indent="-342900">
              <a:lnSpc>
                <a:spcPct val="150000"/>
              </a:lnSpc>
              <a:buFont typeface="Wingdings" pitchFamily="2" charset="2"/>
              <a:buChar char="ü"/>
            </a:pPr>
            <a:r>
              <a:rPr lang="vi-VN" sz="2000" i="1"/>
              <a:t>Serialization</a:t>
            </a:r>
            <a:endParaRPr lang="en-US" sz="2000" i="1"/>
          </a:p>
          <a:p>
            <a:pPr marL="938696" lvl="1" indent="-342900">
              <a:lnSpc>
                <a:spcPct val="150000"/>
              </a:lnSpc>
              <a:buFont typeface="Wingdings" pitchFamily="2" charset="2"/>
              <a:buChar char="ü"/>
            </a:pPr>
            <a:r>
              <a:rPr lang="vi-VN" sz="2000" i="1"/>
              <a:t>XML File</a:t>
            </a:r>
            <a:endParaRPr lang="en-US" i="1"/>
          </a:p>
          <a:p>
            <a:pPr marL="0" indent="0">
              <a:buNone/>
            </a:pPr>
            <a:r>
              <a:rPr lang="fr-FR"/>
              <a:t> </a:t>
            </a:r>
            <a:endParaRPr lang="en-US"/>
          </a:p>
          <a:p>
            <a:pPr marL="0" indent="0">
              <a:buNone/>
            </a:pPr>
            <a:endParaRPr lang="en-US"/>
          </a:p>
        </p:txBody>
      </p:sp>
      <p:sp>
        <p:nvSpPr>
          <p:cNvPr id="4" name="Footer Placeholder 3">
            <a:extLst>
              <a:ext uri="{FF2B5EF4-FFF2-40B4-BE49-F238E27FC236}">
                <a16:creationId xmlns:a16="http://schemas.microsoft.com/office/drawing/2014/main" id="{3F127C7E-49BF-EF4F-8AF0-FD3F378213F7}"/>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C7929D1A-5159-5949-B268-01C18BC682F0}"/>
              </a:ext>
            </a:extLst>
          </p:cNvPr>
          <p:cNvSpPr>
            <a:spLocks noGrp="1"/>
          </p:cNvSpPr>
          <p:nvPr>
            <p:ph type="sldNum" sz="quarter" idx="11"/>
          </p:nvPr>
        </p:nvSpPr>
        <p:spPr/>
        <p:txBody>
          <a:bodyPr/>
          <a:lstStyle/>
          <a:p>
            <a:fld id="{099B615F-C769-49CC-AD0C-AE566D56EEA8}" type="slidenum">
              <a:rPr lang="en-US" smtClean="0"/>
              <a:pPr/>
              <a:t>12</a:t>
            </a:fld>
            <a:endParaRPr lang="en-US" dirty="0"/>
          </a:p>
        </p:txBody>
      </p:sp>
    </p:spTree>
    <p:extLst>
      <p:ext uri="{BB962C8B-B14F-4D97-AF65-F5344CB8AC3E}">
        <p14:creationId xmlns:p14="http://schemas.microsoft.com/office/powerpoint/2010/main" val="195069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E6BA-9991-404C-9C2E-332C38C80194}"/>
              </a:ext>
            </a:extLst>
          </p:cNvPr>
          <p:cNvSpPr>
            <a:spLocks noGrp="1"/>
          </p:cNvSpPr>
          <p:nvPr>
            <p:ph type="title"/>
          </p:nvPr>
        </p:nvSpPr>
        <p:spPr/>
        <p:txBody>
          <a:bodyPr/>
          <a:lstStyle/>
          <a:p>
            <a:r>
              <a:rPr lang="en-US"/>
              <a:t>Nội dung cơ bản của môn học</a:t>
            </a:r>
          </a:p>
        </p:txBody>
      </p:sp>
      <p:sp>
        <p:nvSpPr>
          <p:cNvPr id="3" name="Content Placeholder 2">
            <a:extLst>
              <a:ext uri="{FF2B5EF4-FFF2-40B4-BE49-F238E27FC236}">
                <a16:creationId xmlns:a16="http://schemas.microsoft.com/office/drawing/2014/main" id="{59364C30-6327-0D49-9558-22FCCE76C0FA}"/>
              </a:ext>
            </a:extLst>
          </p:cNvPr>
          <p:cNvSpPr>
            <a:spLocks noGrp="1"/>
          </p:cNvSpPr>
          <p:nvPr>
            <p:ph idx="1"/>
          </p:nvPr>
        </p:nvSpPr>
        <p:spPr/>
        <p:txBody>
          <a:bodyPr/>
          <a:lstStyle/>
          <a:p>
            <a:pPr marL="0" indent="0">
              <a:buNone/>
            </a:pPr>
            <a:r>
              <a:rPr lang="en-US" b="1"/>
              <a:t>Chương 5.</a:t>
            </a:r>
            <a:r>
              <a:rPr lang="en-US"/>
              <a:t> Lập trình hỗ trợ xây dựng ứng dụng (Review)</a:t>
            </a:r>
          </a:p>
          <a:p>
            <a:pPr marL="595796" lvl="1" indent="0">
              <a:buNone/>
            </a:pPr>
            <a:r>
              <a:rPr lang="en-US" sz="2000" i="1"/>
              <a:t>5.</a:t>
            </a:r>
            <a:r>
              <a:rPr lang="vi-VN" sz="2000" i="1"/>
              <a:t>4. Lập trình cơ sở dữ liệu</a:t>
            </a:r>
            <a:endParaRPr lang="en-US" sz="2000" i="1"/>
          </a:p>
          <a:p>
            <a:pPr marL="938696" lvl="1" indent="-342900">
              <a:buFont typeface="Wingdings" pitchFamily="2" charset="2"/>
              <a:buChar char="ü"/>
            </a:pPr>
            <a:r>
              <a:rPr lang="vi-VN" sz="2000" i="1"/>
              <a:t>SQL (DDL, DML)</a:t>
            </a:r>
            <a:endParaRPr lang="en-US" sz="2000" i="1"/>
          </a:p>
          <a:p>
            <a:pPr marL="938696" lvl="1" indent="-342900">
              <a:buFont typeface="Wingdings" pitchFamily="2" charset="2"/>
              <a:buChar char="ü"/>
            </a:pPr>
            <a:r>
              <a:rPr lang="vi-VN" sz="2000" i="1"/>
              <a:t>Các đối tượng truy vấn cơ sở dữ liệu</a:t>
            </a:r>
            <a:endParaRPr lang="en-US" sz="2000" i="1"/>
          </a:p>
          <a:p>
            <a:pPr marL="938696" lvl="1" indent="-342900">
              <a:buFont typeface="Wingdings" pitchFamily="2" charset="2"/>
              <a:buChar char="ü"/>
            </a:pPr>
            <a:r>
              <a:rPr lang="vi-VN" sz="2000" i="1"/>
              <a:t>Thao tác insert, update, delete, select với cơ sở dữ liệu</a:t>
            </a:r>
            <a:endParaRPr lang="en-US" sz="2000" i="1"/>
          </a:p>
          <a:p>
            <a:pPr marL="595796" lvl="1" indent="0">
              <a:buNone/>
            </a:pPr>
            <a:r>
              <a:rPr lang="en-US" sz="2000" i="1"/>
              <a:t>5.5. Quy tắc và cách viết code cho ứng dụng</a:t>
            </a:r>
          </a:p>
          <a:p>
            <a:pPr marL="938696" lvl="1" indent="-342900">
              <a:buFont typeface="Wingdings" pitchFamily="2" charset="2"/>
              <a:buChar char="ü"/>
            </a:pPr>
            <a:r>
              <a:rPr lang="en-US" sz="2000" i="1"/>
              <a:t>T</a:t>
            </a:r>
            <a:r>
              <a:rPr lang="vi-VN" sz="2000" i="1"/>
              <a:t>ổ chức và lưu tên </a:t>
            </a:r>
            <a:r>
              <a:rPr lang="en-US" sz="2000" i="1"/>
              <a:t>file</a:t>
            </a:r>
            <a:r>
              <a:rPr lang="vi-VN" sz="2000" i="1"/>
              <a:t>, thư mục</a:t>
            </a:r>
            <a:endParaRPr lang="en-US" sz="2000" i="1"/>
          </a:p>
          <a:p>
            <a:pPr marL="938696" lvl="1" indent="-342900">
              <a:buFont typeface="Wingdings" pitchFamily="2" charset="2"/>
              <a:buChar char="ü"/>
            </a:pPr>
            <a:r>
              <a:rPr lang="vi-VN" sz="2000" i="1"/>
              <a:t>Các kiểu quy ước viết hoa</a:t>
            </a:r>
            <a:endParaRPr lang="en-US" sz="2000" i="1"/>
          </a:p>
          <a:p>
            <a:pPr marL="938696" lvl="1" indent="-342900">
              <a:buFont typeface="Wingdings" pitchFamily="2" charset="2"/>
              <a:buChar char="ü"/>
            </a:pPr>
            <a:r>
              <a:rPr lang="en-US" sz="2000" i="1"/>
              <a:t>Cách tổ chức, đặt tên cho Function, Class</a:t>
            </a:r>
          </a:p>
          <a:p>
            <a:pPr marL="938696" lvl="1" indent="-342900">
              <a:buFont typeface="Wingdings" pitchFamily="2" charset="2"/>
              <a:buChar char="ü"/>
            </a:pPr>
            <a:r>
              <a:rPr lang="en-US" sz="2000" i="1"/>
              <a:t>Quy tắc đặt tên biến</a:t>
            </a:r>
          </a:p>
          <a:p>
            <a:pPr marL="938696" lvl="1" indent="-342900">
              <a:buFont typeface="Wingdings" pitchFamily="2" charset="2"/>
              <a:buChar char="ü"/>
            </a:pPr>
            <a:r>
              <a:rPr lang="fr-FR" sz="2000" i="1"/>
              <a:t>Comment trong quá trình viết Code</a:t>
            </a:r>
            <a:endParaRPr lang="en-US" sz="2000" i="1"/>
          </a:p>
          <a:p>
            <a:pPr marL="938696" lvl="1" indent="-342900">
              <a:buFont typeface="Wingdings" pitchFamily="2" charset="2"/>
              <a:buChar char="ü"/>
            </a:pPr>
            <a:r>
              <a:rPr lang="fr-FR" sz="2000" i="1"/>
              <a:t>Coding Plan</a:t>
            </a:r>
            <a:endParaRPr lang="en-US" sz="2000" i="1"/>
          </a:p>
          <a:p>
            <a:pPr marL="938696" lvl="1" indent="-342900">
              <a:buFont typeface="Wingdings" pitchFamily="2" charset="2"/>
              <a:buChar char="ü"/>
            </a:pPr>
            <a:r>
              <a:rPr lang="fr-FR" sz="2000" i="1"/>
              <a:t>Code Review </a:t>
            </a:r>
            <a:endParaRPr lang="en-US" i="1"/>
          </a:p>
          <a:p>
            <a:pPr marL="0" indent="0">
              <a:buNone/>
            </a:pPr>
            <a:endParaRPr lang="en-US"/>
          </a:p>
        </p:txBody>
      </p:sp>
      <p:sp>
        <p:nvSpPr>
          <p:cNvPr id="4" name="Footer Placeholder 3">
            <a:extLst>
              <a:ext uri="{FF2B5EF4-FFF2-40B4-BE49-F238E27FC236}">
                <a16:creationId xmlns:a16="http://schemas.microsoft.com/office/drawing/2014/main" id="{3F127C7E-49BF-EF4F-8AF0-FD3F378213F7}"/>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C7929D1A-5159-5949-B268-01C18BC682F0}"/>
              </a:ext>
            </a:extLst>
          </p:cNvPr>
          <p:cNvSpPr>
            <a:spLocks noGrp="1"/>
          </p:cNvSpPr>
          <p:nvPr>
            <p:ph type="sldNum" sz="quarter" idx="11"/>
          </p:nvPr>
        </p:nvSpPr>
        <p:spPr/>
        <p:txBody>
          <a:bodyPr/>
          <a:lstStyle/>
          <a:p>
            <a:fld id="{099B615F-C769-49CC-AD0C-AE566D56EEA8}" type="slidenum">
              <a:rPr lang="en-US" smtClean="0"/>
              <a:pPr/>
              <a:t>13</a:t>
            </a:fld>
            <a:endParaRPr lang="en-US" dirty="0"/>
          </a:p>
        </p:txBody>
      </p:sp>
    </p:spTree>
    <p:extLst>
      <p:ext uri="{BB962C8B-B14F-4D97-AF65-F5344CB8AC3E}">
        <p14:creationId xmlns:p14="http://schemas.microsoft.com/office/powerpoint/2010/main" val="202062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D808-CBAF-A94C-ACFD-964DE86DCE63}"/>
              </a:ext>
            </a:extLst>
          </p:cNvPr>
          <p:cNvSpPr>
            <a:spLocks noGrp="1"/>
          </p:cNvSpPr>
          <p:nvPr>
            <p:ph type="title"/>
          </p:nvPr>
        </p:nvSpPr>
        <p:spPr/>
        <p:txBody>
          <a:bodyPr/>
          <a:lstStyle/>
          <a:p>
            <a:r>
              <a:rPr lang="en-US"/>
              <a:t>Nội dung cơ bản của môn học</a:t>
            </a:r>
          </a:p>
        </p:txBody>
      </p:sp>
      <p:sp>
        <p:nvSpPr>
          <p:cNvPr id="3" name="Content Placeholder 2">
            <a:extLst>
              <a:ext uri="{FF2B5EF4-FFF2-40B4-BE49-F238E27FC236}">
                <a16:creationId xmlns:a16="http://schemas.microsoft.com/office/drawing/2014/main" id="{E0E34866-E734-6E46-9011-D87C859D1BC4}"/>
              </a:ext>
            </a:extLst>
          </p:cNvPr>
          <p:cNvSpPr>
            <a:spLocks noGrp="1"/>
          </p:cNvSpPr>
          <p:nvPr>
            <p:ph idx="1"/>
          </p:nvPr>
        </p:nvSpPr>
        <p:spPr/>
        <p:txBody>
          <a:bodyPr/>
          <a:lstStyle/>
          <a:p>
            <a:pPr marL="0" indent="0">
              <a:buNone/>
            </a:pPr>
            <a:r>
              <a:rPr lang="en-US" b="1"/>
              <a:t>Chương 6.</a:t>
            </a:r>
            <a:r>
              <a:rPr lang="en-US"/>
              <a:t> Kiểm thử ứng dụng</a:t>
            </a:r>
          </a:p>
          <a:p>
            <a:pPr marL="595796" lvl="1" indent="0">
              <a:lnSpc>
                <a:spcPct val="150000"/>
              </a:lnSpc>
              <a:buNone/>
            </a:pPr>
            <a:r>
              <a:rPr lang="en-US" sz="2000" i="1"/>
              <a:t>6</a:t>
            </a:r>
            <a:r>
              <a:rPr lang="vi-VN" sz="2000" i="1"/>
              <a:t>.</a:t>
            </a:r>
            <a:r>
              <a:rPr lang="en-US" sz="2000" i="1"/>
              <a:t>1</a:t>
            </a:r>
            <a:r>
              <a:rPr lang="vi-VN" sz="2000" i="1"/>
              <a:t>. Kiểm định ứng dụng</a:t>
            </a:r>
            <a:endParaRPr lang="en-US" sz="2000" i="1"/>
          </a:p>
          <a:p>
            <a:pPr marL="938696" lvl="1" indent="-342900">
              <a:lnSpc>
                <a:spcPct val="150000"/>
              </a:lnSpc>
              <a:buFont typeface="Wingdings" pitchFamily="2" charset="2"/>
              <a:buChar char="ü"/>
            </a:pPr>
            <a:r>
              <a:rPr lang="en-US" sz="2000" i="1"/>
              <a:t>Mục tiêu kiểm thử ứng dụng</a:t>
            </a:r>
          </a:p>
          <a:p>
            <a:pPr marL="938696" lvl="1" indent="-342900">
              <a:lnSpc>
                <a:spcPct val="150000"/>
              </a:lnSpc>
              <a:buFont typeface="Wingdings" pitchFamily="2" charset="2"/>
              <a:buChar char="ü"/>
            </a:pPr>
            <a:r>
              <a:rPr lang="en-US" sz="2000" i="1"/>
              <a:t>Các loại và nguyên tắc kiểm thử ứng dụng (mức đơn giản)</a:t>
            </a:r>
          </a:p>
          <a:p>
            <a:pPr marL="938696" lvl="1" indent="-342900">
              <a:lnSpc>
                <a:spcPct val="150000"/>
              </a:lnSpc>
              <a:buFont typeface="Wingdings" pitchFamily="2" charset="2"/>
              <a:buChar char="ü"/>
            </a:pPr>
            <a:r>
              <a:rPr lang="en-US" sz="2000" i="1"/>
              <a:t>Kế hoạch kiểm thử ứng dụng</a:t>
            </a:r>
          </a:p>
          <a:p>
            <a:pPr marL="938696" lvl="1" indent="-342900">
              <a:lnSpc>
                <a:spcPct val="150000"/>
              </a:lnSpc>
              <a:buFont typeface="Wingdings" pitchFamily="2" charset="2"/>
              <a:buChar char="ü"/>
            </a:pPr>
            <a:r>
              <a:rPr lang="en-US" sz="2000" i="1"/>
              <a:t>Hiện thực kiểm thử ứng dụng</a:t>
            </a:r>
          </a:p>
          <a:p>
            <a:pPr marL="595796" lvl="1" indent="0">
              <a:lnSpc>
                <a:spcPct val="150000"/>
              </a:lnSpc>
              <a:buNone/>
            </a:pPr>
            <a:r>
              <a:rPr lang="en-US" sz="2000" i="1"/>
              <a:t>6.2</a:t>
            </a:r>
            <a:r>
              <a:rPr lang="vi-VN" sz="2000" i="1"/>
              <a:t>. Đóng gói ứng dụng</a:t>
            </a:r>
            <a:endParaRPr lang="en-US" i="1"/>
          </a:p>
          <a:p>
            <a:endParaRPr lang="en-US"/>
          </a:p>
        </p:txBody>
      </p:sp>
      <p:sp>
        <p:nvSpPr>
          <p:cNvPr id="4" name="Footer Placeholder 3">
            <a:extLst>
              <a:ext uri="{FF2B5EF4-FFF2-40B4-BE49-F238E27FC236}">
                <a16:creationId xmlns:a16="http://schemas.microsoft.com/office/drawing/2014/main" id="{228F800C-E8BE-AA4B-8A0A-C69EBFA56E3A}"/>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69B5F10E-A32A-E140-91B8-810D3CDD1F06}"/>
              </a:ext>
            </a:extLst>
          </p:cNvPr>
          <p:cNvSpPr>
            <a:spLocks noGrp="1"/>
          </p:cNvSpPr>
          <p:nvPr>
            <p:ph type="sldNum" sz="quarter" idx="11"/>
          </p:nvPr>
        </p:nvSpPr>
        <p:spPr/>
        <p:txBody>
          <a:bodyPr/>
          <a:lstStyle/>
          <a:p>
            <a:fld id="{099B615F-C769-49CC-AD0C-AE566D56EEA8}" type="slidenum">
              <a:rPr lang="en-US" smtClean="0"/>
              <a:pPr/>
              <a:t>14</a:t>
            </a:fld>
            <a:endParaRPr lang="en-US" dirty="0"/>
          </a:p>
        </p:txBody>
      </p:sp>
    </p:spTree>
    <p:extLst>
      <p:ext uri="{BB962C8B-B14F-4D97-AF65-F5344CB8AC3E}">
        <p14:creationId xmlns:p14="http://schemas.microsoft.com/office/powerpoint/2010/main" val="142377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EA66-D065-914B-B72C-BD975DCD0486}"/>
              </a:ext>
            </a:extLst>
          </p:cNvPr>
          <p:cNvSpPr>
            <a:spLocks noGrp="1"/>
          </p:cNvSpPr>
          <p:nvPr>
            <p:ph type="title"/>
          </p:nvPr>
        </p:nvSpPr>
        <p:spPr/>
        <p:txBody>
          <a:bodyPr/>
          <a:lstStyle/>
          <a:p>
            <a:pPr lvl="0"/>
            <a:r>
              <a:rPr lang="en-US" b="1"/>
              <a:t>Phương pháp đánh giá</a:t>
            </a:r>
            <a:endParaRPr lang="en-US"/>
          </a:p>
        </p:txBody>
      </p:sp>
      <p:graphicFrame>
        <p:nvGraphicFramePr>
          <p:cNvPr id="6" name="Content Placeholder 5">
            <a:extLst>
              <a:ext uri="{FF2B5EF4-FFF2-40B4-BE49-F238E27FC236}">
                <a16:creationId xmlns:a16="http://schemas.microsoft.com/office/drawing/2014/main" id="{3E27EA25-25E3-F944-A23B-D1D4231744A1}"/>
              </a:ext>
            </a:extLst>
          </p:cNvPr>
          <p:cNvGraphicFramePr>
            <a:graphicFrameLocks noGrp="1"/>
          </p:cNvGraphicFramePr>
          <p:nvPr>
            <p:ph idx="1"/>
            <p:extLst>
              <p:ext uri="{D42A27DB-BD31-4B8C-83A1-F6EECF244321}">
                <p14:modId xmlns:p14="http://schemas.microsoft.com/office/powerpoint/2010/main" val="1411633067"/>
              </p:ext>
            </p:extLst>
          </p:nvPr>
        </p:nvGraphicFramePr>
        <p:xfrm>
          <a:off x="441518" y="752320"/>
          <a:ext cx="7676920" cy="4813935"/>
        </p:xfrm>
        <a:graphic>
          <a:graphicData uri="http://schemas.openxmlformats.org/drawingml/2006/table">
            <a:tbl>
              <a:tblPr>
                <a:tableStyleId>{5C22544A-7EE6-4342-B048-85BDC9FD1C3A}</a:tableStyleId>
              </a:tblPr>
              <a:tblGrid>
                <a:gridCol w="1646926">
                  <a:extLst>
                    <a:ext uri="{9D8B030D-6E8A-4147-A177-3AD203B41FA5}">
                      <a16:colId xmlns:a16="http://schemas.microsoft.com/office/drawing/2014/main" val="3739756066"/>
                    </a:ext>
                  </a:extLst>
                </a:gridCol>
                <a:gridCol w="4287113">
                  <a:extLst>
                    <a:ext uri="{9D8B030D-6E8A-4147-A177-3AD203B41FA5}">
                      <a16:colId xmlns:a16="http://schemas.microsoft.com/office/drawing/2014/main" val="1729889726"/>
                    </a:ext>
                  </a:extLst>
                </a:gridCol>
                <a:gridCol w="1742881">
                  <a:extLst>
                    <a:ext uri="{9D8B030D-6E8A-4147-A177-3AD203B41FA5}">
                      <a16:colId xmlns:a16="http://schemas.microsoft.com/office/drawing/2014/main" val="3984555121"/>
                    </a:ext>
                  </a:extLst>
                </a:gridCol>
              </a:tblGrid>
              <a:tr h="190772">
                <a:tc rowSpan="2">
                  <a:txBody>
                    <a:bodyPr/>
                    <a:lstStyle/>
                    <a:p>
                      <a:pPr algn="ctr">
                        <a:spcAft>
                          <a:spcPts val="0"/>
                        </a:spcAft>
                      </a:pPr>
                      <a:r>
                        <a:rPr lang="en-US" sz="1600" b="1">
                          <a:effectLst/>
                        </a:rPr>
                        <a:t>Chuẩn đầu ra của môn học (CLOs)</a:t>
                      </a:r>
                      <a:endParaRPr lang="en-US" sz="1800" b="1">
                        <a:effectLst/>
                        <a:latin typeface="Times New Roman" panose="02020603050405020304" pitchFamily="18" charset="0"/>
                        <a:ea typeface="Times New Roman" panose="02020603050405020304" pitchFamily="18" charset="0"/>
                      </a:endParaRPr>
                    </a:p>
                  </a:txBody>
                  <a:tcPr marL="34290" marR="34290" marT="9525" marB="0">
                    <a:solidFill>
                      <a:srgbClr val="00B0F0"/>
                    </a:solidFill>
                  </a:tcPr>
                </a:tc>
                <a:tc gridSpan="2">
                  <a:txBody>
                    <a:bodyPr/>
                    <a:lstStyle/>
                    <a:p>
                      <a:pPr algn="ctr">
                        <a:spcAft>
                          <a:spcPts val="0"/>
                        </a:spcAft>
                      </a:pPr>
                      <a:r>
                        <a:rPr lang="en-US" sz="1600" b="1">
                          <a:effectLst/>
                        </a:rPr>
                        <a:t>Phương pháp đánh giá và tỷ trọng  (%))</a:t>
                      </a:r>
                      <a:endParaRPr lang="en-US" sz="1800" b="1">
                        <a:effectLst/>
                        <a:latin typeface="Times New Roman" panose="02020603050405020304" pitchFamily="18" charset="0"/>
                        <a:ea typeface="Times New Roman" panose="02020603050405020304" pitchFamily="18" charset="0"/>
                      </a:endParaRPr>
                    </a:p>
                  </a:txBody>
                  <a:tcPr marL="34290" marR="34290" marT="9525" marB="0">
                    <a:solidFill>
                      <a:srgbClr val="00B0F0"/>
                    </a:solidFill>
                  </a:tcPr>
                </a:tc>
                <a:tc hMerge="1">
                  <a:txBody>
                    <a:bodyPr/>
                    <a:lstStyle/>
                    <a:p>
                      <a:endParaRPr lang="en-US"/>
                    </a:p>
                  </a:txBody>
                  <a:tcPr/>
                </a:tc>
                <a:extLst>
                  <a:ext uri="{0D108BD9-81ED-4DB2-BD59-A6C34878D82A}">
                    <a16:rowId xmlns:a16="http://schemas.microsoft.com/office/drawing/2014/main" val="276545787"/>
                  </a:ext>
                </a:extLst>
              </a:tr>
              <a:tr h="190772">
                <a:tc vMerge="1">
                  <a:txBody>
                    <a:bodyPr/>
                    <a:lstStyle/>
                    <a:p>
                      <a:endParaRPr lang="en-US"/>
                    </a:p>
                  </a:txBody>
                  <a:tcPr/>
                </a:tc>
                <a:tc>
                  <a:txBody>
                    <a:bodyPr/>
                    <a:lstStyle/>
                    <a:p>
                      <a:pPr algn="ctr">
                        <a:spcAft>
                          <a:spcPts val="0"/>
                        </a:spcAft>
                      </a:pPr>
                      <a:r>
                        <a:rPr lang="en-US" sz="1600" b="1">
                          <a:effectLst/>
                        </a:rPr>
                        <a:t>Phương pháp đánh giá</a:t>
                      </a:r>
                      <a:endParaRPr lang="en-US" sz="1800" b="1">
                        <a:effectLst/>
                        <a:latin typeface="Times New Roman" panose="02020603050405020304" pitchFamily="18" charset="0"/>
                        <a:ea typeface="Times New Roman" panose="02020603050405020304" pitchFamily="18" charset="0"/>
                      </a:endParaRPr>
                    </a:p>
                  </a:txBody>
                  <a:tcPr marL="34290" marR="34290" marT="9525" marB="0">
                    <a:solidFill>
                      <a:srgbClr val="00B0F0"/>
                    </a:solidFill>
                  </a:tcPr>
                </a:tc>
                <a:tc>
                  <a:txBody>
                    <a:bodyPr/>
                    <a:lstStyle/>
                    <a:p>
                      <a:pPr algn="ctr">
                        <a:spcAft>
                          <a:spcPts val="0"/>
                        </a:spcAft>
                      </a:pPr>
                      <a:r>
                        <a:rPr lang="en-US" sz="1600" b="1">
                          <a:effectLst/>
                        </a:rPr>
                        <a:t>Tỷ trọng %</a:t>
                      </a:r>
                      <a:endParaRPr lang="en-US" sz="1800" b="1">
                        <a:effectLst/>
                        <a:latin typeface="Times New Roman" panose="02020603050405020304" pitchFamily="18" charset="0"/>
                        <a:ea typeface="Times New Roman" panose="02020603050405020304" pitchFamily="18" charset="0"/>
                      </a:endParaRPr>
                    </a:p>
                  </a:txBody>
                  <a:tcPr marL="34290" marR="34290" marT="9525" marB="0">
                    <a:solidFill>
                      <a:srgbClr val="00B0F0"/>
                    </a:solidFill>
                  </a:tcPr>
                </a:tc>
                <a:extLst>
                  <a:ext uri="{0D108BD9-81ED-4DB2-BD59-A6C34878D82A}">
                    <a16:rowId xmlns:a16="http://schemas.microsoft.com/office/drawing/2014/main" val="1258090699"/>
                  </a:ext>
                </a:extLst>
              </a:tr>
              <a:tr h="190772">
                <a:tc rowSpan="3">
                  <a:txBody>
                    <a:bodyPr/>
                    <a:lstStyle/>
                    <a:p>
                      <a:pPr algn="ctr">
                        <a:spcAft>
                          <a:spcPts val="0"/>
                        </a:spcAft>
                      </a:pPr>
                      <a:r>
                        <a:rPr lang="en-US" sz="1400" b="1">
                          <a:effectLst/>
                        </a:rPr>
                        <a:t>1</a:t>
                      </a:r>
                      <a:endParaRPr lang="en-US" sz="1600" b="1">
                        <a:effectLst/>
                        <a:latin typeface="Times New Roman" panose="02020603050405020304" pitchFamily="18" charset="0"/>
                        <a:ea typeface="Times New Roman" panose="02020603050405020304" pitchFamily="18" charset="0"/>
                      </a:endParaRPr>
                    </a:p>
                    <a:p>
                      <a:pPr algn="ctr">
                        <a:spcAft>
                          <a:spcPts val="0"/>
                        </a:spcAft>
                      </a:pPr>
                      <a:r>
                        <a:rPr lang="en-US" sz="1400" b="1">
                          <a:effectLst/>
                        </a:rPr>
                        <a:t> </a:t>
                      </a:r>
                      <a:endParaRPr lang="en-US" sz="1600" b="1">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a:spcAft>
                          <a:spcPts val="0"/>
                        </a:spcAft>
                      </a:pPr>
                      <a:r>
                        <a:rPr lang="en-US" sz="1600">
                          <a:effectLst/>
                        </a:rPr>
                        <a:t>Thường kỳ (Regular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73660">
                        <a:spcAft>
                          <a:spcPts val="0"/>
                        </a:spcAft>
                      </a:pPr>
                      <a:r>
                        <a:rPr lang="en-US" sz="1600">
                          <a:effectLst/>
                        </a:rPr>
                        <a:t>20</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extLst>
                  <a:ext uri="{0D108BD9-81ED-4DB2-BD59-A6C34878D82A}">
                    <a16:rowId xmlns:a16="http://schemas.microsoft.com/office/drawing/2014/main" val="2906477853"/>
                  </a:ext>
                </a:extLst>
              </a:tr>
              <a:tr h="190772">
                <a:tc vMerge="1">
                  <a:txBody>
                    <a:bodyPr/>
                    <a:lstStyle/>
                    <a:p>
                      <a:endParaRPr lang="en-US"/>
                    </a:p>
                  </a:txBody>
                  <a:tcPr/>
                </a:tc>
                <a:tc>
                  <a:txBody>
                    <a:bodyPr/>
                    <a:lstStyle/>
                    <a:p>
                      <a:pPr>
                        <a:spcAft>
                          <a:spcPts val="0"/>
                        </a:spcAft>
                      </a:pPr>
                      <a:r>
                        <a:rPr lang="en-US" sz="1600">
                          <a:effectLst/>
                        </a:rPr>
                        <a:t>Giữa kỳ (Middle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73660">
                        <a:spcAft>
                          <a:spcPts val="0"/>
                        </a:spcAft>
                      </a:pPr>
                      <a:r>
                        <a:rPr lang="en-US" sz="1600">
                          <a:effectLst/>
                        </a:rPr>
                        <a:t>30</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extLst>
                  <a:ext uri="{0D108BD9-81ED-4DB2-BD59-A6C34878D82A}">
                    <a16:rowId xmlns:a16="http://schemas.microsoft.com/office/drawing/2014/main" val="1343884230"/>
                  </a:ext>
                </a:extLst>
              </a:tr>
              <a:tr h="190772">
                <a:tc vMerge="1">
                  <a:txBody>
                    <a:bodyPr/>
                    <a:lstStyle/>
                    <a:p>
                      <a:pPr algn="ctr">
                        <a:spcAft>
                          <a:spcPts val="0"/>
                        </a:spcAft>
                      </a:pPr>
                      <a:endParaRPr lang="en-US" sz="1600" b="1">
                        <a:effectLst/>
                        <a:latin typeface="Times New Roman" panose="02020603050405020304" pitchFamily="18" charset="0"/>
                        <a:ea typeface="Times New Roman" panose="02020603050405020304" pitchFamily="18" charset="0"/>
                      </a:endParaRPr>
                    </a:p>
                  </a:txBody>
                  <a:tcPr marL="0" marR="0" marT="0" marB="0" anchor="ctr"/>
                </a:tc>
                <a:tc>
                  <a:txBody>
                    <a:bodyPr/>
                    <a:lstStyle/>
                    <a:p>
                      <a:pPr>
                        <a:spcAft>
                          <a:spcPts val="0"/>
                        </a:spcAft>
                      </a:pPr>
                      <a:r>
                        <a:rPr lang="en-US" sz="1600">
                          <a:effectLst/>
                        </a:rPr>
                        <a:t>Cuối kỳ (Final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73660">
                        <a:spcAft>
                          <a:spcPts val="0"/>
                        </a:spcAft>
                      </a:pPr>
                      <a:r>
                        <a:rPr lang="en-US" sz="1600">
                          <a:effectLst/>
                        </a:rPr>
                        <a:t>50</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extLst>
                  <a:ext uri="{0D108BD9-81ED-4DB2-BD59-A6C34878D82A}">
                    <a16:rowId xmlns:a16="http://schemas.microsoft.com/office/drawing/2014/main" val="3397032373"/>
                  </a:ext>
                </a:extLst>
              </a:tr>
              <a:tr h="190772">
                <a:tc rowSpan="2">
                  <a:txBody>
                    <a:bodyPr/>
                    <a:lstStyle/>
                    <a:p>
                      <a:pPr algn="ctr">
                        <a:spcAft>
                          <a:spcPts val="0"/>
                        </a:spcAft>
                      </a:pPr>
                      <a:r>
                        <a:rPr lang="en-US" sz="1400" b="1">
                          <a:effectLst/>
                        </a:rPr>
                        <a:t>2</a:t>
                      </a:r>
                      <a:endParaRPr lang="en-US" sz="1600" b="1">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a:spcAft>
                          <a:spcPts val="0"/>
                        </a:spcAft>
                      </a:pPr>
                      <a:r>
                        <a:rPr lang="en-US" sz="1600">
                          <a:effectLst/>
                        </a:rPr>
                        <a:t>Thường kỳ (Regular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107950">
                        <a:spcAft>
                          <a:spcPts val="0"/>
                        </a:spcAft>
                      </a:pPr>
                      <a:r>
                        <a:rPr lang="en-US" sz="1600">
                          <a:effectLst/>
                        </a:rPr>
                        <a:t>30</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618808942"/>
                  </a:ext>
                </a:extLst>
              </a:tr>
              <a:tr h="190772">
                <a:tc vMerge="1">
                  <a:txBody>
                    <a:bodyPr/>
                    <a:lstStyle/>
                    <a:p>
                      <a:endParaRPr lang="en-US"/>
                    </a:p>
                  </a:txBody>
                  <a:tcPr/>
                </a:tc>
                <a:tc>
                  <a:txBody>
                    <a:bodyPr/>
                    <a:lstStyle/>
                    <a:p>
                      <a:pPr>
                        <a:spcAft>
                          <a:spcPts val="0"/>
                        </a:spcAft>
                      </a:pPr>
                      <a:r>
                        <a:rPr lang="en-US" sz="1600">
                          <a:effectLst/>
                        </a:rPr>
                        <a:t>Bài tập TH (Project)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107950">
                        <a:spcAft>
                          <a:spcPts val="0"/>
                        </a:spcAft>
                      </a:pPr>
                      <a:r>
                        <a:rPr lang="en-US" sz="1600">
                          <a:effectLst/>
                        </a:rPr>
                        <a:t>70</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057745984"/>
                  </a:ext>
                </a:extLst>
              </a:tr>
              <a:tr h="190772">
                <a:tc rowSpan="3">
                  <a:txBody>
                    <a:bodyPr/>
                    <a:lstStyle/>
                    <a:p>
                      <a:pPr algn="ctr">
                        <a:spcAft>
                          <a:spcPts val="0"/>
                        </a:spcAft>
                      </a:pPr>
                      <a:r>
                        <a:rPr lang="en-US" sz="1400" b="1">
                          <a:effectLst/>
                        </a:rPr>
                        <a:t>3</a:t>
                      </a:r>
                      <a:endParaRPr lang="en-US" sz="1600" b="1">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a:spcAft>
                          <a:spcPts val="0"/>
                        </a:spcAft>
                      </a:pPr>
                      <a:r>
                        <a:rPr lang="en-US" sz="1600">
                          <a:effectLst/>
                        </a:rPr>
                        <a:t>Thường kỳ (Regular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107950">
                        <a:spcAft>
                          <a:spcPts val="0"/>
                        </a:spcAft>
                      </a:pPr>
                      <a:r>
                        <a:rPr lang="en-US" sz="1600">
                          <a:effectLst/>
                        </a:rPr>
                        <a:t>20</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772225041"/>
                  </a:ext>
                </a:extLst>
              </a:tr>
              <a:tr h="190772">
                <a:tc vMerge="1">
                  <a:txBody>
                    <a:bodyPr/>
                    <a:lstStyle/>
                    <a:p>
                      <a:endParaRPr lang="en-US"/>
                    </a:p>
                  </a:txBody>
                  <a:tcPr/>
                </a:tc>
                <a:tc>
                  <a:txBody>
                    <a:bodyPr/>
                    <a:lstStyle/>
                    <a:p>
                      <a:pPr>
                        <a:spcAft>
                          <a:spcPts val="0"/>
                        </a:spcAft>
                      </a:pPr>
                      <a:r>
                        <a:rPr lang="en-US" sz="1600">
                          <a:effectLst/>
                        </a:rPr>
                        <a:t>Bài tập TH (Project)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107950">
                        <a:spcAft>
                          <a:spcPts val="0"/>
                        </a:spcAft>
                      </a:pPr>
                      <a:r>
                        <a:rPr lang="en-US" sz="1600">
                          <a:effectLst/>
                        </a:rPr>
                        <a:t>30</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99302832"/>
                  </a:ext>
                </a:extLst>
              </a:tr>
              <a:tr h="190772">
                <a:tc vMerge="1">
                  <a:txBody>
                    <a:bodyPr/>
                    <a:lstStyle/>
                    <a:p>
                      <a:endParaRPr lang="en-US"/>
                    </a:p>
                  </a:txBody>
                  <a:tcPr/>
                </a:tc>
                <a:tc>
                  <a:txBody>
                    <a:bodyPr/>
                    <a:lstStyle/>
                    <a:p>
                      <a:pPr>
                        <a:spcAft>
                          <a:spcPts val="0"/>
                        </a:spcAft>
                      </a:pPr>
                      <a:r>
                        <a:rPr lang="en-US" sz="1600">
                          <a:effectLst/>
                        </a:rPr>
                        <a:t>Cuối kỳ (Final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107950">
                        <a:spcAft>
                          <a:spcPts val="0"/>
                        </a:spcAft>
                      </a:pPr>
                      <a:r>
                        <a:rPr lang="en-US" sz="1600">
                          <a:effectLst/>
                        </a:rPr>
                        <a:t>50</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697940897"/>
                  </a:ext>
                </a:extLst>
              </a:tr>
              <a:tr h="190772">
                <a:tc rowSpan="3">
                  <a:txBody>
                    <a:bodyPr/>
                    <a:lstStyle/>
                    <a:p>
                      <a:pPr algn="ctr">
                        <a:spcAft>
                          <a:spcPts val="0"/>
                        </a:spcAft>
                        <a:tabLst>
                          <a:tab pos="457200" algn="l"/>
                        </a:tabLst>
                      </a:pPr>
                      <a:r>
                        <a:rPr lang="en-US" sz="1400" b="1">
                          <a:effectLst/>
                        </a:rPr>
                        <a:t>4</a:t>
                      </a:r>
                      <a:endParaRPr lang="en-US" sz="1600" b="1">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a:spcAft>
                          <a:spcPts val="0"/>
                        </a:spcAft>
                      </a:pPr>
                      <a:r>
                        <a:rPr lang="en-US" sz="1600">
                          <a:effectLst/>
                        </a:rPr>
                        <a:t>Thường kỳ (Regular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107950">
                        <a:spcAft>
                          <a:spcPts val="0"/>
                        </a:spcAft>
                      </a:pPr>
                      <a:r>
                        <a:rPr lang="en-US" sz="1600">
                          <a:effectLst/>
                        </a:rPr>
                        <a:t>20</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79504649"/>
                  </a:ext>
                </a:extLst>
              </a:tr>
              <a:tr h="190772">
                <a:tc vMerge="1">
                  <a:txBody>
                    <a:bodyPr/>
                    <a:lstStyle/>
                    <a:p>
                      <a:endParaRPr lang="en-US"/>
                    </a:p>
                  </a:txBody>
                  <a:tcPr/>
                </a:tc>
                <a:tc>
                  <a:txBody>
                    <a:bodyPr/>
                    <a:lstStyle/>
                    <a:p>
                      <a:pPr>
                        <a:spcAft>
                          <a:spcPts val="0"/>
                        </a:spcAft>
                      </a:pPr>
                      <a:r>
                        <a:rPr lang="en-US" sz="1600">
                          <a:effectLst/>
                        </a:rPr>
                        <a:t>Bài tập TH (Project)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107950">
                        <a:spcAft>
                          <a:spcPts val="0"/>
                        </a:spcAft>
                      </a:pPr>
                      <a:r>
                        <a:rPr lang="en-US" sz="1600">
                          <a:effectLst/>
                        </a:rPr>
                        <a:t>30</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172266684"/>
                  </a:ext>
                </a:extLst>
              </a:tr>
              <a:tr h="190772">
                <a:tc vMerge="1">
                  <a:txBody>
                    <a:bodyPr/>
                    <a:lstStyle/>
                    <a:p>
                      <a:endParaRPr lang="en-US"/>
                    </a:p>
                  </a:txBody>
                  <a:tcPr/>
                </a:tc>
                <a:tc>
                  <a:txBody>
                    <a:bodyPr/>
                    <a:lstStyle/>
                    <a:p>
                      <a:pPr>
                        <a:spcAft>
                          <a:spcPts val="0"/>
                        </a:spcAft>
                      </a:pPr>
                      <a:r>
                        <a:rPr lang="en-US" sz="1600">
                          <a:effectLst/>
                        </a:rPr>
                        <a:t>Cuối kỳ (Final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107950">
                        <a:spcAft>
                          <a:spcPts val="0"/>
                        </a:spcAft>
                      </a:pPr>
                      <a:r>
                        <a:rPr lang="en-US" sz="1600">
                          <a:effectLst/>
                        </a:rPr>
                        <a:t>50</a:t>
                      </a:r>
                      <a:endParaRPr lang="en-US" sz="18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648689284"/>
                  </a:ext>
                </a:extLst>
              </a:tr>
              <a:tr h="190772">
                <a:tc rowSpan="2">
                  <a:txBody>
                    <a:bodyPr/>
                    <a:lstStyle/>
                    <a:p>
                      <a:pPr algn="ctr">
                        <a:spcAft>
                          <a:spcPts val="0"/>
                        </a:spcAft>
                        <a:tabLst>
                          <a:tab pos="457200" algn="l"/>
                        </a:tabLst>
                      </a:pPr>
                      <a:r>
                        <a:rPr lang="en-US" sz="1400" b="1">
                          <a:effectLst/>
                        </a:rPr>
                        <a:t>5</a:t>
                      </a:r>
                      <a:endParaRPr lang="en-US" sz="1600" b="1">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a:spcAft>
                          <a:spcPts val="0"/>
                        </a:spcAft>
                      </a:pPr>
                      <a:r>
                        <a:rPr lang="en-US" sz="1600">
                          <a:effectLst/>
                        </a:rPr>
                        <a:t>Bài tập TH (Project)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73660">
                        <a:spcAft>
                          <a:spcPts val="0"/>
                        </a:spcAft>
                      </a:pPr>
                      <a:r>
                        <a:rPr lang="en-US" sz="1600">
                          <a:effectLst/>
                        </a:rPr>
                        <a:t>50</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extLst>
                  <a:ext uri="{0D108BD9-81ED-4DB2-BD59-A6C34878D82A}">
                    <a16:rowId xmlns:a16="http://schemas.microsoft.com/office/drawing/2014/main" val="727590157"/>
                  </a:ext>
                </a:extLst>
              </a:tr>
              <a:tr h="190772">
                <a:tc vMerge="1">
                  <a:txBody>
                    <a:bodyPr/>
                    <a:lstStyle/>
                    <a:p>
                      <a:endParaRPr lang="en-US"/>
                    </a:p>
                  </a:txBody>
                  <a:tcPr/>
                </a:tc>
                <a:tc>
                  <a:txBody>
                    <a:bodyPr/>
                    <a:lstStyle/>
                    <a:p>
                      <a:pPr>
                        <a:spcAft>
                          <a:spcPts val="0"/>
                        </a:spcAft>
                      </a:pPr>
                      <a:r>
                        <a:rPr lang="en-US" sz="1600">
                          <a:effectLst/>
                        </a:rPr>
                        <a:t>Cuối kỳ (Final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73660" algn="just">
                        <a:spcAft>
                          <a:spcPts val="0"/>
                        </a:spcAft>
                      </a:pPr>
                      <a:r>
                        <a:rPr lang="en-US" sz="1600">
                          <a:effectLst/>
                        </a:rPr>
                        <a:t>50</a:t>
                      </a:r>
                      <a:endParaRPr lang="en-US" sz="1800">
                        <a:effectLst/>
                        <a:latin typeface="Times New Roman" panose="02020603050405020304" pitchFamily="18" charset="0"/>
                        <a:ea typeface="Times New Roman" panose="02020603050405020304" pitchFamily="18" charset="0"/>
                      </a:endParaRPr>
                    </a:p>
                  </a:txBody>
                  <a:tcPr marL="34290" marR="34290" marT="9525" marB="0"/>
                </a:tc>
                <a:extLst>
                  <a:ext uri="{0D108BD9-81ED-4DB2-BD59-A6C34878D82A}">
                    <a16:rowId xmlns:a16="http://schemas.microsoft.com/office/drawing/2014/main" val="2942908176"/>
                  </a:ext>
                </a:extLst>
              </a:tr>
              <a:tr h="190772">
                <a:tc rowSpan="2">
                  <a:txBody>
                    <a:bodyPr/>
                    <a:lstStyle/>
                    <a:p>
                      <a:pPr algn="ctr">
                        <a:spcAft>
                          <a:spcPts val="0"/>
                        </a:spcAft>
                        <a:tabLst>
                          <a:tab pos="457200" algn="l"/>
                        </a:tabLst>
                      </a:pPr>
                      <a:r>
                        <a:rPr lang="en-US" sz="1400" b="1">
                          <a:effectLst/>
                        </a:rPr>
                        <a:t>6</a:t>
                      </a:r>
                      <a:endParaRPr lang="en-US" sz="1600" b="1">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a:spcAft>
                          <a:spcPts val="0"/>
                        </a:spcAft>
                      </a:pPr>
                      <a:r>
                        <a:rPr lang="en-US" sz="1600">
                          <a:effectLst/>
                        </a:rPr>
                        <a:t>Bài tập TH (Project)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73660">
                        <a:spcAft>
                          <a:spcPts val="0"/>
                        </a:spcAft>
                      </a:pPr>
                      <a:r>
                        <a:rPr lang="en-US" sz="1600">
                          <a:effectLst/>
                        </a:rPr>
                        <a:t>50</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extLst>
                  <a:ext uri="{0D108BD9-81ED-4DB2-BD59-A6C34878D82A}">
                    <a16:rowId xmlns:a16="http://schemas.microsoft.com/office/drawing/2014/main" val="3515189745"/>
                  </a:ext>
                </a:extLst>
              </a:tr>
              <a:tr h="190772">
                <a:tc vMerge="1">
                  <a:txBody>
                    <a:bodyPr/>
                    <a:lstStyle/>
                    <a:p>
                      <a:endParaRPr lang="en-US"/>
                    </a:p>
                  </a:txBody>
                  <a:tcPr/>
                </a:tc>
                <a:tc>
                  <a:txBody>
                    <a:bodyPr/>
                    <a:lstStyle/>
                    <a:p>
                      <a:pPr>
                        <a:spcAft>
                          <a:spcPts val="0"/>
                        </a:spcAft>
                      </a:pPr>
                      <a:r>
                        <a:rPr lang="en-US" sz="1600">
                          <a:effectLst/>
                        </a:rPr>
                        <a:t>Cuối kỳ (Final Test)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73660" algn="just">
                        <a:spcAft>
                          <a:spcPts val="0"/>
                        </a:spcAft>
                      </a:pPr>
                      <a:r>
                        <a:rPr lang="en-US" sz="1600">
                          <a:effectLst/>
                        </a:rPr>
                        <a:t>50</a:t>
                      </a:r>
                      <a:endParaRPr lang="en-US" sz="1800">
                        <a:effectLst/>
                        <a:latin typeface="Times New Roman" panose="02020603050405020304" pitchFamily="18" charset="0"/>
                        <a:ea typeface="Times New Roman" panose="02020603050405020304" pitchFamily="18" charset="0"/>
                      </a:endParaRPr>
                    </a:p>
                  </a:txBody>
                  <a:tcPr marL="34290" marR="34290" marT="9525" marB="0"/>
                </a:tc>
                <a:extLst>
                  <a:ext uri="{0D108BD9-81ED-4DB2-BD59-A6C34878D82A}">
                    <a16:rowId xmlns:a16="http://schemas.microsoft.com/office/drawing/2014/main" val="638149886"/>
                  </a:ext>
                </a:extLst>
              </a:tr>
              <a:tr h="190772">
                <a:tc rowSpan="2">
                  <a:txBody>
                    <a:bodyPr/>
                    <a:lstStyle/>
                    <a:p>
                      <a:pPr algn="ctr">
                        <a:spcAft>
                          <a:spcPts val="0"/>
                        </a:spcAft>
                        <a:tabLst>
                          <a:tab pos="457200" algn="l"/>
                        </a:tabLst>
                      </a:pPr>
                      <a:r>
                        <a:rPr lang="en-US" sz="1400" b="1">
                          <a:effectLst/>
                        </a:rPr>
                        <a:t>7</a:t>
                      </a:r>
                      <a:endParaRPr lang="en-US" sz="1600" b="1">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a:spcAft>
                          <a:spcPts val="0"/>
                        </a:spcAft>
                      </a:pPr>
                      <a:r>
                        <a:rPr lang="en-US" sz="1600">
                          <a:effectLst/>
                        </a:rPr>
                        <a:t>Bài tập TH (Project)</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tc>
                  <a:txBody>
                    <a:bodyPr/>
                    <a:lstStyle/>
                    <a:p>
                      <a:pPr marL="73660">
                        <a:spcAft>
                          <a:spcPts val="0"/>
                        </a:spcAft>
                      </a:pPr>
                      <a:r>
                        <a:rPr lang="en-US" sz="1600">
                          <a:effectLst/>
                        </a:rPr>
                        <a:t>50</a:t>
                      </a:r>
                      <a:endParaRPr lang="en-US" sz="1800">
                        <a:effectLst/>
                        <a:latin typeface="Times New Roman" panose="02020603050405020304" pitchFamily="18" charset="0"/>
                        <a:ea typeface="Times New Roman" panose="02020603050405020304" pitchFamily="18" charset="0"/>
                      </a:endParaRPr>
                    </a:p>
                  </a:txBody>
                  <a:tcPr marL="34290" marR="34290" marT="9525" marB="0" anchor="ctr"/>
                </a:tc>
                <a:extLst>
                  <a:ext uri="{0D108BD9-81ED-4DB2-BD59-A6C34878D82A}">
                    <a16:rowId xmlns:a16="http://schemas.microsoft.com/office/drawing/2014/main" val="3196387616"/>
                  </a:ext>
                </a:extLst>
              </a:tr>
              <a:tr h="190772">
                <a:tc vMerge="1">
                  <a:txBody>
                    <a:bodyPr/>
                    <a:lstStyle/>
                    <a:p>
                      <a:endParaRPr lang="en-US"/>
                    </a:p>
                  </a:txBody>
                  <a:tcPr/>
                </a:tc>
                <a:tc>
                  <a:txBody>
                    <a:bodyPr/>
                    <a:lstStyle/>
                    <a:p>
                      <a:pPr>
                        <a:spcAft>
                          <a:spcPts val="0"/>
                        </a:spcAft>
                      </a:pPr>
                      <a:r>
                        <a:rPr lang="en-US" sz="1600">
                          <a:effectLst/>
                        </a:rPr>
                        <a:t>Cuối kỳ (Final Test)</a:t>
                      </a:r>
                      <a:endParaRPr lang="en-US" sz="1800">
                        <a:effectLst/>
                        <a:latin typeface="Times New Roman" panose="02020603050405020304" pitchFamily="18" charset="0"/>
                        <a:ea typeface="Times New Roman" panose="02020603050405020304" pitchFamily="18" charset="0"/>
                      </a:endParaRPr>
                    </a:p>
                  </a:txBody>
                  <a:tcPr marL="34290" marR="34290" marT="9525" marB="0"/>
                </a:tc>
                <a:tc>
                  <a:txBody>
                    <a:bodyPr/>
                    <a:lstStyle/>
                    <a:p>
                      <a:pPr marL="73660" algn="just">
                        <a:spcAft>
                          <a:spcPts val="0"/>
                        </a:spcAft>
                      </a:pPr>
                      <a:r>
                        <a:rPr lang="en-US" sz="1600">
                          <a:effectLst/>
                        </a:rPr>
                        <a:t>50</a:t>
                      </a:r>
                      <a:endParaRPr lang="en-US" sz="1800">
                        <a:effectLst/>
                        <a:latin typeface="Times New Roman" panose="02020603050405020304" pitchFamily="18" charset="0"/>
                        <a:ea typeface="Times New Roman" panose="02020603050405020304" pitchFamily="18" charset="0"/>
                      </a:endParaRPr>
                    </a:p>
                  </a:txBody>
                  <a:tcPr marL="34290" marR="34290" marT="9525" marB="0"/>
                </a:tc>
                <a:extLst>
                  <a:ext uri="{0D108BD9-81ED-4DB2-BD59-A6C34878D82A}">
                    <a16:rowId xmlns:a16="http://schemas.microsoft.com/office/drawing/2014/main" val="3941633380"/>
                  </a:ext>
                </a:extLst>
              </a:tr>
            </a:tbl>
          </a:graphicData>
        </a:graphic>
      </p:graphicFrame>
      <p:sp>
        <p:nvSpPr>
          <p:cNvPr id="4" name="Footer Placeholder 3">
            <a:extLst>
              <a:ext uri="{FF2B5EF4-FFF2-40B4-BE49-F238E27FC236}">
                <a16:creationId xmlns:a16="http://schemas.microsoft.com/office/drawing/2014/main" id="{A60793FB-6660-424D-902E-7441F150BC01}"/>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E15ABCBD-A4B9-8D43-A82B-879371E1571E}"/>
              </a:ext>
            </a:extLst>
          </p:cNvPr>
          <p:cNvSpPr>
            <a:spLocks noGrp="1"/>
          </p:cNvSpPr>
          <p:nvPr>
            <p:ph type="sldNum" sz="quarter" idx="11"/>
          </p:nvPr>
        </p:nvSpPr>
        <p:spPr/>
        <p:txBody>
          <a:bodyPr/>
          <a:lstStyle/>
          <a:p>
            <a:fld id="{099B615F-C769-49CC-AD0C-AE566D56EEA8}" type="slidenum">
              <a:rPr lang="en-US" smtClean="0"/>
              <a:pPr/>
              <a:t>15</a:t>
            </a:fld>
            <a:endParaRPr lang="en-US" dirty="0"/>
          </a:p>
        </p:txBody>
      </p:sp>
    </p:spTree>
    <p:extLst>
      <p:ext uri="{BB962C8B-B14F-4D97-AF65-F5344CB8AC3E}">
        <p14:creationId xmlns:p14="http://schemas.microsoft.com/office/powerpoint/2010/main" val="285804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BEC2-F644-474A-AB41-7CE23D6F3BBD}"/>
              </a:ext>
            </a:extLst>
          </p:cNvPr>
          <p:cNvSpPr>
            <a:spLocks noGrp="1"/>
          </p:cNvSpPr>
          <p:nvPr>
            <p:ph type="title"/>
          </p:nvPr>
        </p:nvSpPr>
        <p:spPr/>
        <p:txBody>
          <a:bodyPr/>
          <a:lstStyle/>
          <a:p>
            <a:r>
              <a:rPr lang="en-US" b="1"/>
              <a:t>Đánh giá môn họ</a:t>
            </a:r>
          </a:p>
        </p:txBody>
      </p:sp>
      <p:graphicFrame>
        <p:nvGraphicFramePr>
          <p:cNvPr id="6" name="Content Placeholder 5">
            <a:extLst>
              <a:ext uri="{FF2B5EF4-FFF2-40B4-BE49-F238E27FC236}">
                <a16:creationId xmlns:a16="http://schemas.microsoft.com/office/drawing/2014/main" id="{1C6C9BBF-0348-DE45-903B-2E8903A2EA46}"/>
              </a:ext>
            </a:extLst>
          </p:cNvPr>
          <p:cNvGraphicFramePr>
            <a:graphicFrameLocks noGrp="1"/>
          </p:cNvGraphicFramePr>
          <p:nvPr>
            <p:ph idx="1"/>
            <p:extLst>
              <p:ext uri="{D42A27DB-BD31-4B8C-83A1-F6EECF244321}">
                <p14:modId xmlns:p14="http://schemas.microsoft.com/office/powerpoint/2010/main" val="1881867471"/>
              </p:ext>
            </p:extLst>
          </p:nvPr>
        </p:nvGraphicFramePr>
        <p:xfrm>
          <a:off x="451557" y="824089"/>
          <a:ext cx="8376354" cy="4383101"/>
        </p:xfrm>
        <a:graphic>
          <a:graphicData uri="http://schemas.openxmlformats.org/drawingml/2006/table">
            <a:tbl>
              <a:tblPr firstRow="1" firstCol="1" bandRow="1">
                <a:tableStyleId>{5C22544A-7EE6-4342-B048-85BDC9FD1C3A}</a:tableStyleId>
              </a:tblPr>
              <a:tblGrid>
                <a:gridCol w="2099732">
                  <a:extLst>
                    <a:ext uri="{9D8B030D-6E8A-4147-A177-3AD203B41FA5}">
                      <a16:colId xmlns:a16="http://schemas.microsoft.com/office/drawing/2014/main" val="357205775"/>
                    </a:ext>
                  </a:extLst>
                </a:gridCol>
                <a:gridCol w="3888370">
                  <a:extLst>
                    <a:ext uri="{9D8B030D-6E8A-4147-A177-3AD203B41FA5}">
                      <a16:colId xmlns:a16="http://schemas.microsoft.com/office/drawing/2014/main" val="3831883949"/>
                    </a:ext>
                  </a:extLst>
                </a:gridCol>
                <a:gridCol w="2388252">
                  <a:extLst>
                    <a:ext uri="{9D8B030D-6E8A-4147-A177-3AD203B41FA5}">
                      <a16:colId xmlns:a16="http://schemas.microsoft.com/office/drawing/2014/main" val="225501666"/>
                    </a:ext>
                  </a:extLst>
                </a:gridCol>
              </a:tblGrid>
              <a:tr h="474133">
                <a:tc gridSpan="2">
                  <a:txBody>
                    <a:bodyPr/>
                    <a:lstStyle/>
                    <a:p>
                      <a:pPr marL="457200" indent="-457200" algn="ctr">
                        <a:spcAft>
                          <a:spcPts val="0"/>
                        </a:spcAft>
                      </a:pPr>
                      <a:r>
                        <a:rPr lang="vi-VN" sz="1600">
                          <a:solidFill>
                            <a:schemeClr val="tx1"/>
                          </a:solidFill>
                          <a:effectLst/>
                        </a:rPr>
                        <a:t>Phương pháp đánh giá</a:t>
                      </a:r>
                      <a:endPar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B w="38100" cmpd="sng">
                      <a:noFill/>
                    </a:lnB>
                    <a:solidFill>
                      <a:srgbClr val="00B0F0"/>
                    </a:solidFill>
                  </a:tcPr>
                </a:tc>
                <a:tc hMerge="1">
                  <a:txBody>
                    <a:bodyPr/>
                    <a:lstStyle/>
                    <a:p>
                      <a:endParaRPr lang="en-US"/>
                    </a:p>
                  </a:txBody>
                  <a:tcPr/>
                </a:tc>
                <a:tc>
                  <a:txBody>
                    <a:bodyPr/>
                    <a:lstStyle/>
                    <a:p>
                      <a:pPr marL="457200" indent="-457200" algn="ctr">
                        <a:spcAft>
                          <a:spcPts val="0"/>
                        </a:spcAft>
                      </a:pPr>
                      <a:r>
                        <a:rPr lang="vi-VN" sz="1600">
                          <a:solidFill>
                            <a:schemeClr val="tx1"/>
                          </a:solidFill>
                          <a:effectLst/>
                        </a:rPr>
                        <a:t>Tỷ trọng, %</a:t>
                      </a:r>
                      <a:endPar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00B0F0"/>
                    </a:solidFill>
                  </a:tcPr>
                </a:tc>
                <a:extLst>
                  <a:ext uri="{0D108BD9-81ED-4DB2-BD59-A6C34878D82A}">
                    <a16:rowId xmlns:a16="http://schemas.microsoft.com/office/drawing/2014/main" val="1426143982"/>
                  </a:ext>
                </a:extLst>
              </a:tr>
              <a:tr h="279212">
                <a:tc rowSpan="10">
                  <a:txBody>
                    <a:bodyPr/>
                    <a:lstStyle/>
                    <a:p>
                      <a:pPr marL="457200" indent="-457200" algn="just">
                        <a:spcAft>
                          <a:spcPts val="0"/>
                        </a:spcAft>
                      </a:pPr>
                      <a:r>
                        <a:rPr lang="vi-VN" sz="1600">
                          <a:solidFill>
                            <a:schemeClr val="tx1"/>
                          </a:solidFill>
                          <a:effectLst/>
                        </a:rPr>
                        <a:t>Lý thuyết</a:t>
                      </a:r>
                      <a:endParaRPr lang="en-US" sz="1600">
                        <a:solidFill>
                          <a:schemeClr val="tx1"/>
                        </a:solidFill>
                        <a:effectLst/>
                      </a:endParaRPr>
                    </a:p>
                    <a:p>
                      <a:pPr marL="457200" indent="-457200" algn="just">
                        <a:spcAft>
                          <a:spcPts val="0"/>
                        </a:spcAft>
                      </a:pPr>
                      <a:r>
                        <a:rPr lang="en-US" sz="1600">
                          <a:solidFill>
                            <a:schemeClr val="tx1"/>
                          </a:solidFill>
                          <a:effectLst/>
                        </a:rPr>
                        <a:t> </a:t>
                      </a:r>
                    </a:p>
                    <a:p>
                      <a:pPr marL="45720" indent="-457200" algn="just">
                        <a:spcAft>
                          <a:spcPts val="0"/>
                        </a:spcAft>
                      </a:pPr>
                      <a:r>
                        <a:rPr lang="en-US" sz="1600">
                          <a:solidFill>
                            <a:schemeClr val="tx1"/>
                          </a:solidFill>
                          <a:effectLst/>
                        </a:rPr>
                        <a:t>Chọn 1 trong 2 cách đánh giá thường xuyên</a:t>
                      </a:r>
                      <a:endPar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457200" indent="-457200" algn="just">
                        <a:spcAft>
                          <a:spcPts val="0"/>
                        </a:spcAft>
                      </a:pPr>
                      <a:r>
                        <a:rPr lang="en-US" sz="1600">
                          <a:effectLst/>
                        </a:rPr>
                        <a:t>Đánh giá thường xuyên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solidFill>
                      <a:schemeClr val="accent2">
                        <a:lumMod val="20000"/>
                        <a:lumOff val="80000"/>
                      </a:schemeClr>
                    </a:solidFill>
                  </a:tcPr>
                </a:tc>
                <a:tc>
                  <a:txBody>
                    <a:bodyPr/>
                    <a:lstStyle/>
                    <a:p>
                      <a:pPr marL="457200" indent="-457200" algn="ctr">
                        <a:spcAft>
                          <a:spcPts val="0"/>
                        </a:spcAft>
                      </a:pPr>
                      <a:r>
                        <a:rPr lang="en-US" sz="1600">
                          <a:effectLst/>
                        </a:rPr>
                        <a:t>20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516959298"/>
                  </a:ext>
                </a:extLst>
              </a:tr>
              <a:tr h="279212">
                <a:tc vMerge="1">
                  <a:txBody>
                    <a:bodyPr/>
                    <a:lstStyle/>
                    <a:p>
                      <a:endParaRPr lang="en-US"/>
                    </a:p>
                  </a:txBody>
                  <a:tcPr/>
                </a:tc>
                <a:tc>
                  <a:txBody>
                    <a:bodyPr/>
                    <a:lstStyle/>
                    <a:p>
                      <a:pPr marL="457200" indent="-457200" algn="just">
                        <a:spcAft>
                          <a:spcPts val="0"/>
                        </a:spcAft>
                      </a:pPr>
                      <a:r>
                        <a:rPr lang="en-US" sz="1600">
                          <a:effectLst/>
                        </a:rPr>
                        <a:t>Bài k</a:t>
                      </a:r>
                      <a:r>
                        <a:rPr lang="vi-VN" sz="1600">
                          <a:effectLst/>
                        </a:rPr>
                        <a:t>iểm tra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a:effectLst/>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5682900"/>
                  </a:ext>
                </a:extLst>
              </a:tr>
              <a:tr h="279212">
                <a:tc vMerge="1">
                  <a:txBody>
                    <a:bodyPr/>
                    <a:lstStyle/>
                    <a:p>
                      <a:endParaRPr lang="en-US"/>
                    </a:p>
                  </a:txBody>
                  <a:tcPr/>
                </a:tc>
                <a:tc>
                  <a:txBody>
                    <a:bodyPr/>
                    <a:lstStyle/>
                    <a:p>
                      <a:pPr marL="457200" indent="-457200" algn="just">
                        <a:spcAft>
                          <a:spcPts val="0"/>
                        </a:spcAft>
                      </a:pPr>
                      <a:r>
                        <a:rPr lang="vi-VN" sz="1600">
                          <a:effectLst/>
                        </a:rPr>
                        <a:t>Bài tập về nhà</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a:effectLst/>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4726729"/>
                  </a:ext>
                </a:extLst>
              </a:tr>
              <a:tr h="279212">
                <a:tc vMerge="1">
                  <a:txBody>
                    <a:bodyPr/>
                    <a:lstStyle/>
                    <a:p>
                      <a:endParaRPr lang="en-US"/>
                    </a:p>
                  </a:txBody>
                  <a:tcPr/>
                </a:tc>
                <a:tc>
                  <a:txBody>
                    <a:bodyPr/>
                    <a:lstStyle/>
                    <a:p>
                      <a:pPr marL="457200" indent="-457200" algn="just">
                        <a:spcAft>
                          <a:spcPts val="0"/>
                        </a:spcAft>
                      </a:pPr>
                      <a:r>
                        <a:rPr lang="vi-VN" sz="1600">
                          <a:effectLst/>
                        </a:rPr>
                        <a:t>Báo cáo trên lớp</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a:effectLst/>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5739541"/>
                  </a:ext>
                </a:extLst>
              </a:tr>
              <a:tr h="279212">
                <a:tc vMerge="1">
                  <a:txBody>
                    <a:bodyPr/>
                    <a:lstStyle/>
                    <a:p>
                      <a:endParaRPr lang="en-US"/>
                    </a:p>
                  </a:txBody>
                  <a:tcPr/>
                </a:tc>
                <a:tc>
                  <a:txBody>
                    <a:bodyPr/>
                    <a:lstStyle/>
                    <a:p>
                      <a:pPr marL="457200" indent="-457200" algn="just">
                        <a:spcAft>
                          <a:spcPts val="0"/>
                        </a:spcAft>
                      </a:pPr>
                      <a:r>
                        <a:rPr lang="vi-VN" sz="1600">
                          <a:effectLst/>
                        </a:rPr>
                        <a:t>Hoạt động khác</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a:effectLst/>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922847"/>
                  </a:ext>
                </a:extLst>
              </a:tr>
              <a:tr h="279212">
                <a:tc vMerge="1">
                  <a:txBody>
                    <a:bodyPr/>
                    <a:lstStyle/>
                    <a:p>
                      <a:endParaRPr lang="en-US"/>
                    </a:p>
                  </a:txBody>
                  <a:tcPr/>
                </a:tc>
                <a:tc>
                  <a:txBody>
                    <a:bodyPr/>
                    <a:lstStyle/>
                    <a:p>
                      <a:pPr marL="457200" indent="-457200" algn="l">
                        <a:spcAft>
                          <a:spcPts val="0"/>
                        </a:spcAft>
                      </a:pPr>
                      <a:r>
                        <a:rPr lang="en-US" sz="1600">
                          <a:effectLst/>
                        </a:rPr>
                        <a:t>Đánh giá thường xuyên 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solidFill>
                      <a:schemeClr val="accent2">
                        <a:lumMod val="20000"/>
                        <a:lumOff val="80000"/>
                      </a:schemeClr>
                    </a:solidFill>
                  </a:tcPr>
                </a:tc>
                <a:tc>
                  <a:txBody>
                    <a:bodyPr/>
                    <a:lstStyle/>
                    <a:p>
                      <a:pPr marL="457200" indent="-457200" algn="ctr">
                        <a:spcAft>
                          <a:spcPts val="0"/>
                        </a:spcAft>
                      </a:pPr>
                      <a:r>
                        <a:rPr lang="en-US" sz="1600">
                          <a:effectLst/>
                        </a:rPr>
                        <a:t>20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4207829770"/>
                  </a:ext>
                </a:extLst>
              </a:tr>
              <a:tr h="279212">
                <a:tc vMerge="1">
                  <a:txBody>
                    <a:bodyPr/>
                    <a:lstStyle/>
                    <a:p>
                      <a:endParaRPr lang="en-US"/>
                    </a:p>
                  </a:txBody>
                  <a:tcPr/>
                </a:tc>
                <a:tc>
                  <a:txBody>
                    <a:bodyPr/>
                    <a:lstStyle/>
                    <a:p>
                      <a:pPr marL="457200" indent="-457200" algn="just">
                        <a:spcAft>
                          <a:spcPts val="0"/>
                        </a:spcAft>
                      </a:pPr>
                      <a:r>
                        <a:rPr lang="vi-VN" sz="1600">
                          <a:effectLst/>
                        </a:rPr>
                        <a:t>Project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a:effectLst/>
                        </a:rPr>
                        <a:t>15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8527109"/>
                  </a:ext>
                </a:extLst>
              </a:tr>
              <a:tr h="279212">
                <a:tc vMerge="1">
                  <a:txBody>
                    <a:bodyPr/>
                    <a:lstStyle/>
                    <a:p>
                      <a:endParaRPr lang="en-US"/>
                    </a:p>
                  </a:txBody>
                  <a:tcPr/>
                </a:tc>
                <a:tc>
                  <a:txBody>
                    <a:bodyPr/>
                    <a:lstStyle/>
                    <a:p>
                      <a:pPr marL="457200" indent="-457200" algn="just">
                        <a:spcAft>
                          <a:spcPts val="0"/>
                        </a:spcAft>
                      </a:pPr>
                      <a:r>
                        <a:rPr lang="vi-VN" sz="1600">
                          <a:effectLst/>
                        </a:rPr>
                        <a:t>Hoạt động khác</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a:effectLst/>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5847008"/>
                  </a:ext>
                </a:extLst>
              </a:tr>
              <a:tr h="279212">
                <a:tc vMerge="1">
                  <a:txBody>
                    <a:bodyPr/>
                    <a:lstStyle/>
                    <a:p>
                      <a:endParaRPr lang="en-US"/>
                    </a:p>
                  </a:txBody>
                  <a:tcPr/>
                </a:tc>
                <a:tc>
                  <a:txBody>
                    <a:bodyPr/>
                    <a:lstStyle/>
                    <a:p>
                      <a:pPr marL="457200" indent="-457200" algn="just">
                        <a:spcAft>
                          <a:spcPts val="0"/>
                        </a:spcAft>
                      </a:pPr>
                      <a:r>
                        <a:rPr lang="vi-VN" sz="1600" b="1">
                          <a:effectLst/>
                        </a:rPr>
                        <a:t>Kiểm tra giữa kỳ</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b="1">
                          <a:effectLst/>
                        </a:rPr>
                        <a:t>30</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55623371"/>
                  </a:ext>
                </a:extLst>
              </a:tr>
              <a:tr h="279212">
                <a:tc vMerge="1">
                  <a:txBody>
                    <a:bodyPr/>
                    <a:lstStyle/>
                    <a:p>
                      <a:endParaRPr lang="en-US"/>
                    </a:p>
                  </a:txBody>
                  <a:tcPr/>
                </a:tc>
                <a:tc>
                  <a:txBody>
                    <a:bodyPr/>
                    <a:lstStyle/>
                    <a:p>
                      <a:pPr indent="-457200" algn="just">
                        <a:spcAft>
                          <a:spcPts val="0"/>
                        </a:spcAft>
                      </a:pPr>
                      <a:r>
                        <a:rPr lang="vi-VN" sz="1600" b="1">
                          <a:effectLst/>
                        </a:rPr>
                        <a:t>Kiểm tra cuối kỳ</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b="1">
                          <a:effectLst/>
                        </a:rPr>
                        <a:t>5</a:t>
                      </a:r>
                      <a:r>
                        <a:rPr lang="vi-VN" sz="1600" b="1">
                          <a:effectLst/>
                        </a:rPr>
                        <a:t>0</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4233045"/>
                  </a:ext>
                </a:extLst>
              </a:tr>
              <a:tr h="279212">
                <a:tc rowSpan="4">
                  <a:txBody>
                    <a:bodyPr/>
                    <a:lstStyle/>
                    <a:p>
                      <a:pPr marL="457200" indent="-457200" algn="just">
                        <a:spcAft>
                          <a:spcPts val="0"/>
                        </a:spcAft>
                      </a:pPr>
                      <a:r>
                        <a:rPr lang="vi-VN" sz="1600">
                          <a:solidFill>
                            <a:schemeClr val="tx1"/>
                          </a:solidFill>
                          <a:effectLst/>
                        </a:rPr>
                        <a:t>Thực hành</a:t>
                      </a:r>
                      <a:endPar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lgn="just">
                        <a:spcAft>
                          <a:spcPts val="0"/>
                        </a:spcAft>
                      </a:pPr>
                      <a:r>
                        <a:rPr lang="vi-VN" sz="1600">
                          <a:effectLst/>
                        </a:rPr>
                        <a:t>Chuẩn bị bài</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vi-VN" sz="1600">
                          <a:effectLst/>
                        </a:rPr>
                        <a:t>10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176115"/>
                  </a:ext>
                </a:extLst>
              </a:tr>
              <a:tr h="279212">
                <a:tc vMerge="1">
                  <a:txBody>
                    <a:bodyPr/>
                    <a:lstStyle/>
                    <a:p>
                      <a:endParaRPr lang="en-US"/>
                    </a:p>
                  </a:txBody>
                  <a:tcPr/>
                </a:tc>
                <a:tc>
                  <a:txBody>
                    <a:bodyPr/>
                    <a:lstStyle/>
                    <a:p>
                      <a:pPr marL="457200" indent="-457200" algn="just">
                        <a:spcAft>
                          <a:spcPts val="0"/>
                        </a:spcAft>
                      </a:pPr>
                      <a:r>
                        <a:rPr lang="vi-VN" sz="1600">
                          <a:effectLst/>
                        </a:rPr>
                        <a:t>Kỹ năng thực hành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a:effectLst/>
                        </a:rPr>
                        <a:t>4</a:t>
                      </a:r>
                      <a:r>
                        <a:rPr lang="vi-VN"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31526626"/>
                  </a:ext>
                </a:extLst>
              </a:tr>
              <a:tr h="279212">
                <a:tc vMerge="1">
                  <a:txBody>
                    <a:bodyPr/>
                    <a:lstStyle/>
                    <a:p>
                      <a:endParaRPr lang="en-US"/>
                    </a:p>
                  </a:txBody>
                  <a:tcPr/>
                </a:tc>
                <a:tc>
                  <a:txBody>
                    <a:bodyPr/>
                    <a:lstStyle/>
                    <a:p>
                      <a:pPr marL="457200" indent="-457200" algn="just">
                        <a:spcAft>
                          <a:spcPts val="0"/>
                        </a:spcAft>
                      </a:pPr>
                      <a:r>
                        <a:rPr lang="vi-VN" sz="1600">
                          <a:effectLst/>
                        </a:rPr>
                        <a:t>Báo cáo thực hành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a:effectLst/>
                        </a:rPr>
                        <a:t>2</a:t>
                      </a:r>
                      <a:r>
                        <a:rPr lang="vi-VN"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9074068"/>
                  </a:ext>
                </a:extLst>
              </a:tr>
              <a:tr h="279212">
                <a:tc vMerge="1">
                  <a:txBody>
                    <a:bodyPr/>
                    <a:lstStyle/>
                    <a:p>
                      <a:endParaRPr lang="en-US"/>
                    </a:p>
                  </a:txBody>
                  <a:tcPr/>
                </a:tc>
                <a:tc>
                  <a:txBody>
                    <a:bodyPr/>
                    <a:lstStyle/>
                    <a:p>
                      <a:pPr marL="457200" indent="-457200" algn="just">
                        <a:spcAft>
                          <a:spcPts val="0"/>
                        </a:spcAft>
                      </a:pPr>
                      <a:r>
                        <a:rPr lang="vi-VN" sz="1600">
                          <a:effectLst/>
                        </a:rPr>
                        <a:t>Hoạt động khác</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tcPr>
                </a:tc>
                <a:tc>
                  <a:txBody>
                    <a:bodyPr/>
                    <a:lstStyle/>
                    <a:p>
                      <a:pPr marL="457200" indent="-457200" algn="ctr">
                        <a:spcAft>
                          <a:spcPts val="0"/>
                        </a:spcAft>
                      </a:pPr>
                      <a:r>
                        <a:rPr lang="en-US" sz="1600">
                          <a:effectLst/>
                        </a:rPr>
                        <a:t>3</a:t>
                      </a:r>
                      <a:r>
                        <a:rPr lang="vi-VN"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7042026"/>
                  </a:ext>
                </a:extLst>
              </a:tr>
            </a:tbl>
          </a:graphicData>
        </a:graphic>
      </p:graphicFrame>
      <p:sp>
        <p:nvSpPr>
          <p:cNvPr id="4" name="Footer Placeholder 3">
            <a:extLst>
              <a:ext uri="{FF2B5EF4-FFF2-40B4-BE49-F238E27FC236}">
                <a16:creationId xmlns:a16="http://schemas.microsoft.com/office/drawing/2014/main" id="{3720D2F9-871D-F146-8728-FFFB0331DD4B}"/>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FB3B070-2422-4945-805E-B58384454D42}"/>
              </a:ext>
            </a:extLst>
          </p:cNvPr>
          <p:cNvSpPr>
            <a:spLocks noGrp="1"/>
          </p:cNvSpPr>
          <p:nvPr>
            <p:ph type="sldNum" sz="quarter" idx="11"/>
          </p:nvPr>
        </p:nvSpPr>
        <p:spPr/>
        <p:txBody>
          <a:bodyPr/>
          <a:lstStyle/>
          <a:p>
            <a:fld id="{099B615F-C769-49CC-AD0C-AE566D56EEA8}" type="slidenum">
              <a:rPr lang="en-US" smtClean="0"/>
              <a:pPr/>
              <a:t>16</a:t>
            </a:fld>
            <a:endParaRPr lang="en-US" dirty="0"/>
          </a:p>
        </p:txBody>
      </p:sp>
    </p:spTree>
    <p:extLst>
      <p:ext uri="{BB962C8B-B14F-4D97-AF65-F5344CB8AC3E}">
        <p14:creationId xmlns:p14="http://schemas.microsoft.com/office/powerpoint/2010/main" val="214188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3144-2DF6-A644-B428-C55152F768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0D23E8-C9AB-054F-9FBE-FC71E4740664}"/>
              </a:ext>
            </a:extLst>
          </p:cNvPr>
          <p:cNvSpPr>
            <a:spLocks noGrp="1"/>
          </p:cNvSpPr>
          <p:nvPr>
            <p:ph idx="1"/>
          </p:nvPr>
        </p:nvSpPr>
        <p:spPr/>
        <p:txBody>
          <a:bodyPr/>
          <a:lstStyle/>
          <a:p>
            <a:r>
              <a:rPr lang="en-US"/>
              <a:t>Thi GK : thi lý thuyết (làm bài trên giấy thi)</a:t>
            </a:r>
          </a:p>
          <a:p>
            <a:r>
              <a:rPr lang="en-US"/>
              <a:t>Kiểm tra thực hành: chấm chương trình lần 1. (chương trình phải đạt từ 70%)</a:t>
            </a:r>
          </a:p>
          <a:p>
            <a:r>
              <a:rPr lang="en-US"/>
              <a:t>Thi Cuối Kỳ: Báo cáo hội đồng (sinh viên chuẩn bị slide và demo)</a:t>
            </a:r>
          </a:p>
          <a:p>
            <a:r>
              <a:rPr lang="en-US"/>
              <a:t>Kiểm tra thường kỳ: </a:t>
            </a:r>
          </a:p>
          <a:p>
            <a:pPr lvl="1"/>
            <a:r>
              <a:rPr lang="en-US"/>
              <a:t>Nộp các file tài liệu theo tuần</a:t>
            </a:r>
          </a:p>
          <a:p>
            <a:pPr lvl="1"/>
            <a:r>
              <a:rPr lang="en-US"/>
              <a:t>Báo cáo trên giờ lý thuyết.</a:t>
            </a:r>
          </a:p>
          <a:p>
            <a:endParaRPr lang="en-US"/>
          </a:p>
          <a:p>
            <a:endParaRPr lang="en-US"/>
          </a:p>
        </p:txBody>
      </p:sp>
      <p:sp>
        <p:nvSpPr>
          <p:cNvPr id="4" name="Footer Placeholder 3">
            <a:extLst>
              <a:ext uri="{FF2B5EF4-FFF2-40B4-BE49-F238E27FC236}">
                <a16:creationId xmlns:a16="http://schemas.microsoft.com/office/drawing/2014/main" id="{8303E700-09BE-6E4A-824D-59CC5F615C4E}"/>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1CE8B614-082D-ED43-BAD9-2124A3642AEB}"/>
              </a:ext>
            </a:extLst>
          </p:cNvPr>
          <p:cNvSpPr>
            <a:spLocks noGrp="1"/>
          </p:cNvSpPr>
          <p:nvPr>
            <p:ph type="sldNum" sz="quarter" idx="11"/>
          </p:nvPr>
        </p:nvSpPr>
        <p:spPr/>
        <p:txBody>
          <a:bodyPr/>
          <a:lstStyle/>
          <a:p>
            <a:fld id="{099B615F-C769-49CC-AD0C-AE566D56EEA8}" type="slidenum">
              <a:rPr lang="en-US" smtClean="0"/>
              <a:pPr/>
              <a:t>17</a:t>
            </a:fld>
            <a:endParaRPr lang="en-US" dirty="0"/>
          </a:p>
        </p:txBody>
      </p:sp>
    </p:spTree>
    <p:extLst>
      <p:ext uri="{BB962C8B-B14F-4D97-AF65-F5344CB8AC3E}">
        <p14:creationId xmlns:p14="http://schemas.microsoft.com/office/powerpoint/2010/main" val="31473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8AC0-6C86-0A42-BC5E-DC1418B843FC}"/>
              </a:ext>
            </a:extLst>
          </p:cNvPr>
          <p:cNvSpPr>
            <a:spLocks noGrp="1"/>
          </p:cNvSpPr>
          <p:nvPr>
            <p:ph type="title"/>
          </p:nvPr>
        </p:nvSpPr>
        <p:spPr/>
        <p:txBody>
          <a:bodyPr/>
          <a:lstStyle/>
          <a:p>
            <a:r>
              <a:rPr lang="en-US"/>
              <a:t>Chia nhóm đề tài</a:t>
            </a:r>
          </a:p>
        </p:txBody>
      </p:sp>
      <p:sp>
        <p:nvSpPr>
          <p:cNvPr id="3" name="Content Placeholder 2">
            <a:extLst>
              <a:ext uri="{FF2B5EF4-FFF2-40B4-BE49-F238E27FC236}">
                <a16:creationId xmlns:a16="http://schemas.microsoft.com/office/drawing/2014/main" id="{B8E777A5-C670-2147-9D14-0E3C5D4E11D2}"/>
              </a:ext>
            </a:extLst>
          </p:cNvPr>
          <p:cNvSpPr>
            <a:spLocks noGrp="1"/>
          </p:cNvSpPr>
          <p:nvPr>
            <p:ph idx="1"/>
          </p:nvPr>
        </p:nvSpPr>
        <p:spPr/>
        <p:txBody>
          <a:bodyPr/>
          <a:lstStyle/>
          <a:p>
            <a:r>
              <a:rPr lang="en-US"/>
              <a:t>Thứ 4  ngày 25/08/2021: TẠO NHÓM VÀ NHẬN ĐỀ TÀI</a:t>
            </a:r>
          </a:p>
          <a:p>
            <a:r>
              <a:rPr lang="en-US"/>
              <a:t>NHÓM 4 thành viên: (Sinh viên phải chọn ra Nhóm Trưởng)</a:t>
            </a:r>
          </a:p>
          <a:p>
            <a:pPr lvl="1"/>
            <a:r>
              <a:rPr lang="en-US"/>
              <a:t>Các thành viên phải cùng nhóm thực hành ( có thể chuyển nhóm sao cho phù hợp)</a:t>
            </a:r>
          </a:p>
          <a:p>
            <a:pPr lvl="1"/>
            <a:r>
              <a:rPr lang="en-US"/>
              <a:t>Các thành viên nhóm phải sử dụng cùng ngôn ngữ lập trình (hoặc thống nhất ngôn ngữ)</a:t>
            </a:r>
          </a:p>
          <a:p>
            <a:pPr marL="641128" lvl="1" indent="0">
              <a:buNone/>
            </a:pPr>
            <a:endParaRPr lang="en-US"/>
          </a:p>
          <a:p>
            <a:pPr marL="641128" lvl="1" indent="0">
              <a:buNone/>
            </a:pPr>
            <a:r>
              <a:rPr lang="en-US" sz="2000"/>
              <a:t>Đăng ký ds thành viên nhóm cho bạn : TRƯƠNG KHẮC ANH TIẾN</a:t>
            </a:r>
          </a:p>
          <a:p>
            <a:pPr marL="641128" lvl="1" indent="0">
              <a:buNone/>
            </a:pPr>
            <a:endParaRPr lang="en-US"/>
          </a:p>
          <a:p>
            <a:endParaRPr lang="en-US"/>
          </a:p>
          <a:p>
            <a:endParaRPr lang="en-US"/>
          </a:p>
        </p:txBody>
      </p:sp>
      <p:sp>
        <p:nvSpPr>
          <p:cNvPr id="4" name="Footer Placeholder 3">
            <a:extLst>
              <a:ext uri="{FF2B5EF4-FFF2-40B4-BE49-F238E27FC236}">
                <a16:creationId xmlns:a16="http://schemas.microsoft.com/office/drawing/2014/main" id="{1F70DF19-71C6-6848-8E85-379C799D8FC9}"/>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72FA0CC0-CFCA-534D-8732-1EA2F229B357}"/>
              </a:ext>
            </a:extLst>
          </p:cNvPr>
          <p:cNvSpPr>
            <a:spLocks noGrp="1"/>
          </p:cNvSpPr>
          <p:nvPr>
            <p:ph type="sldNum" sz="quarter" idx="11"/>
          </p:nvPr>
        </p:nvSpPr>
        <p:spPr/>
        <p:txBody>
          <a:bodyPr/>
          <a:lstStyle/>
          <a:p>
            <a:fld id="{099B615F-C769-49CC-AD0C-AE566D56EEA8}" type="slidenum">
              <a:rPr lang="en-US" smtClean="0"/>
              <a:pPr/>
              <a:t>18</a:t>
            </a:fld>
            <a:endParaRPr lang="en-US" dirty="0"/>
          </a:p>
        </p:txBody>
      </p:sp>
    </p:spTree>
    <p:extLst>
      <p:ext uri="{BB962C8B-B14F-4D97-AF65-F5344CB8AC3E}">
        <p14:creationId xmlns:p14="http://schemas.microsoft.com/office/powerpoint/2010/main" val="186321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question%20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189" y="726440"/>
            <a:ext cx="3417296"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p:txBody>
          <a:bodyPr/>
          <a:lstStyle/>
          <a:p>
            <a:r>
              <a:rPr lang="vi-VN"/>
              <a:t>Chương 1. Tổng quan</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19</a:t>
            </a:fld>
            <a:endParaRPr lang="en-US" dirty="0"/>
          </a:p>
        </p:txBody>
      </p:sp>
    </p:spTree>
    <p:extLst>
      <p:ext uri="{BB962C8B-B14F-4D97-AF65-F5344CB8AC3E}">
        <p14:creationId xmlns:p14="http://schemas.microsoft.com/office/powerpoint/2010/main" val="154665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AF68-0082-684D-93BB-5A1595310D4F}"/>
              </a:ext>
            </a:extLst>
          </p:cNvPr>
          <p:cNvSpPr>
            <a:spLocks noGrp="1"/>
          </p:cNvSpPr>
          <p:nvPr>
            <p:ph type="title"/>
          </p:nvPr>
        </p:nvSpPr>
        <p:spPr/>
        <p:txBody>
          <a:bodyPr/>
          <a:lstStyle/>
          <a:p>
            <a:r>
              <a:rPr lang="en-US" b="1"/>
              <a:t>Sách sử dụng</a:t>
            </a:r>
            <a:endParaRPr lang="en-US"/>
          </a:p>
        </p:txBody>
      </p:sp>
      <p:sp>
        <p:nvSpPr>
          <p:cNvPr id="3" name="Content Placeholder 2">
            <a:extLst>
              <a:ext uri="{FF2B5EF4-FFF2-40B4-BE49-F238E27FC236}">
                <a16:creationId xmlns:a16="http://schemas.microsoft.com/office/drawing/2014/main" id="{901962E0-6037-8047-84CB-B2780194188A}"/>
              </a:ext>
            </a:extLst>
          </p:cNvPr>
          <p:cNvSpPr>
            <a:spLocks noGrp="1"/>
          </p:cNvSpPr>
          <p:nvPr>
            <p:ph idx="1"/>
          </p:nvPr>
        </p:nvSpPr>
        <p:spPr/>
        <p:txBody>
          <a:bodyPr/>
          <a:lstStyle/>
          <a:p>
            <a:r>
              <a:rPr lang="en-US"/>
              <a:t>[1] Alan Dennis, Barbara Haley Wixom, Roberta M. Roth; System Analysis and Design, Fifth Edition; John Wiley &amp; Sons, Inc.; 2012.</a:t>
            </a:r>
          </a:p>
          <a:p>
            <a:r>
              <a:rPr lang="en-US"/>
              <a:t>[2] Alan Dennis, Barbara Haley Wixom, David Tegarden; Systems Analysis and Design with UML Version 2.0: An Object-Oriented Approach; John Wiley &amp; Sons, Inc.; 2004.</a:t>
            </a:r>
          </a:p>
          <a:p>
            <a:pPr marL="0" indent="0">
              <a:buNone/>
            </a:pPr>
            <a:r>
              <a:rPr lang="en-US" i="1"/>
              <a:t> Tài liệu tham khảo </a:t>
            </a:r>
            <a:endParaRPr lang="en-US"/>
          </a:p>
          <a:p>
            <a:r>
              <a:rPr lang="en-US"/>
              <a:t>[1] Mark Michaelis, Eric Lippert; Essential C# 6.0; Addison-Wesley; 2015.</a:t>
            </a:r>
          </a:p>
          <a:p>
            <a:r>
              <a:rPr lang="nb-NO"/>
              <a:t>[2] </a:t>
            </a:r>
            <a:r>
              <a:rPr lang="en-US"/>
              <a:t>Carl Dea, Gerrit Grunwald, José Pereda, Sean Phillips, Mark Heckler; JavaFX 9 by Example Third Edition; Apress; 2017</a:t>
            </a:r>
          </a:p>
        </p:txBody>
      </p:sp>
      <p:sp>
        <p:nvSpPr>
          <p:cNvPr id="4" name="Footer Placeholder 3">
            <a:extLst>
              <a:ext uri="{FF2B5EF4-FFF2-40B4-BE49-F238E27FC236}">
                <a16:creationId xmlns:a16="http://schemas.microsoft.com/office/drawing/2014/main" id="{C942D38B-1BB4-E346-9D78-1F50E33F23CD}"/>
              </a:ext>
            </a:extLst>
          </p:cNvPr>
          <p:cNvSpPr>
            <a:spLocks noGrp="1"/>
          </p:cNvSpPr>
          <p:nvPr>
            <p:ph type="ftr" sz="quarter" idx="10"/>
          </p:nvPr>
        </p:nvSpPr>
        <p:spPr/>
        <p:txBody>
          <a:bodyPr/>
          <a:lstStyle/>
          <a:p>
            <a:r>
              <a:rPr lang="vi-VN"/>
              <a:t>Chương 1. Tổng quan</a:t>
            </a:r>
            <a:endParaRPr lang="en-US" dirty="0"/>
          </a:p>
        </p:txBody>
      </p:sp>
      <p:sp>
        <p:nvSpPr>
          <p:cNvPr id="5" name="Slide Number Placeholder 4">
            <a:extLst>
              <a:ext uri="{FF2B5EF4-FFF2-40B4-BE49-F238E27FC236}">
                <a16:creationId xmlns:a16="http://schemas.microsoft.com/office/drawing/2014/main" id="{E8C04E42-9DE5-6141-852A-889AA3266D47}"/>
              </a:ext>
            </a:extLst>
          </p:cNvPr>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29208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D8DF-33F1-F14C-B2F3-F7580AF389F8}"/>
              </a:ext>
            </a:extLst>
          </p:cNvPr>
          <p:cNvSpPr>
            <a:spLocks noGrp="1"/>
          </p:cNvSpPr>
          <p:nvPr>
            <p:ph type="title"/>
          </p:nvPr>
        </p:nvSpPr>
        <p:spPr/>
        <p:txBody>
          <a:bodyPr/>
          <a:lstStyle/>
          <a:p>
            <a:r>
              <a:rPr lang="en-US"/>
              <a:t>Mục tiêu môn học</a:t>
            </a:r>
          </a:p>
        </p:txBody>
      </p:sp>
      <p:sp>
        <p:nvSpPr>
          <p:cNvPr id="3" name="Content Placeholder 2">
            <a:extLst>
              <a:ext uri="{FF2B5EF4-FFF2-40B4-BE49-F238E27FC236}">
                <a16:creationId xmlns:a16="http://schemas.microsoft.com/office/drawing/2014/main" id="{05B81CB5-1896-B84F-A1BA-063A669724DE}"/>
              </a:ext>
            </a:extLst>
          </p:cNvPr>
          <p:cNvSpPr>
            <a:spLocks noGrp="1"/>
          </p:cNvSpPr>
          <p:nvPr>
            <p:ph idx="1"/>
          </p:nvPr>
        </p:nvSpPr>
        <p:spPr/>
        <p:txBody>
          <a:bodyPr/>
          <a:lstStyle/>
          <a:p>
            <a:pPr lvl="0">
              <a:lnSpc>
                <a:spcPct val="150000"/>
              </a:lnSpc>
            </a:pPr>
            <a:r>
              <a:rPr lang="en-US"/>
              <a:t>Môn học này cung cấp cho sinh viên các kiến thức, kỹ thuật và kỹ năng làm việc với một ứng dụng thực tế ở mức phân tích yêu cầu thực tế của một ứng dụng và hiện thực bằng ngôn ngữ lập trình hướng đối tượng cụ thể (C# hoặc Java). </a:t>
            </a:r>
          </a:p>
          <a:p>
            <a:pPr marL="0" lvl="0" indent="0">
              <a:lnSpc>
                <a:spcPct val="150000"/>
              </a:lnSpc>
              <a:buNone/>
            </a:pPr>
            <a:endParaRPr lang="en-US"/>
          </a:p>
          <a:p>
            <a:pPr>
              <a:lnSpc>
                <a:spcPct val="150000"/>
              </a:lnSpc>
            </a:pPr>
            <a:r>
              <a:rPr lang="en-US"/>
              <a:t>Môn học đồng thời cung cấp cho sinh viên kiến thức, kỹ năng về kiểm định, vận hành, đóng gói và xây dựng tài liệu cho một ứng dụng thực tế (ở mức đơn giản).</a:t>
            </a:r>
          </a:p>
        </p:txBody>
      </p:sp>
      <p:sp>
        <p:nvSpPr>
          <p:cNvPr id="4" name="Footer Placeholder 3">
            <a:extLst>
              <a:ext uri="{FF2B5EF4-FFF2-40B4-BE49-F238E27FC236}">
                <a16:creationId xmlns:a16="http://schemas.microsoft.com/office/drawing/2014/main" id="{BB545211-F9B0-E947-B33B-9ED17B7FE720}"/>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4F5D4429-6BF6-C947-8348-91737200E9D1}"/>
              </a:ext>
            </a:extLst>
          </p:cNvPr>
          <p:cNvSpPr>
            <a:spLocks noGrp="1"/>
          </p:cNvSpPr>
          <p:nvPr>
            <p:ph type="sldNum" sz="quarter" idx="11"/>
          </p:nvPr>
        </p:nvSpPr>
        <p:spPr/>
        <p:txBody>
          <a:bodyPr/>
          <a:lstStyle/>
          <a:p>
            <a:fld id="{099B615F-C769-49CC-AD0C-AE566D56EEA8}" type="slidenum">
              <a:rPr lang="en-US" smtClean="0"/>
              <a:pPr/>
              <a:t>3</a:t>
            </a:fld>
            <a:endParaRPr lang="en-US" dirty="0"/>
          </a:p>
        </p:txBody>
      </p:sp>
    </p:spTree>
    <p:extLst>
      <p:ext uri="{BB962C8B-B14F-4D97-AF65-F5344CB8AC3E}">
        <p14:creationId xmlns:p14="http://schemas.microsoft.com/office/powerpoint/2010/main" val="37342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78AF-30DA-C548-8469-EF598B6E020F}"/>
              </a:ext>
            </a:extLst>
          </p:cNvPr>
          <p:cNvSpPr>
            <a:spLocks noGrp="1"/>
          </p:cNvSpPr>
          <p:nvPr>
            <p:ph type="title"/>
          </p:nvPr>
        </p:nvSpPr>
        <p:spPr/>
        <p:txBody>
          <a:bodyPr/>
          <a:lstStyle/>
          <a:p>
            <a:r>
              <a:rPr lang="en-US"/>
              <a:t>Môn học trước</a:t>
            </a:r>
          </a:p>
        </p:txBody>
      </p:sp>
      <p:sp>
        <p:nvSpPr>
          <p:cNvPr id="3" name="Content Placeholder 2">
            <a:extLst>
              <a:ext uri="{FF2B5EF4-FFF2-40B4-BE49-F238E27FC236}">
                <a16:creationId xmlns:a16="http://schemas.microsoft.com/office/drawing/2014/main" id="{26EB706A-4959-C84E-889E-C5109C179E76}"/>
              </a:ext>
            </a:extLst>
          </p:cNvPr>
          <p:cNvSpPr>
            <a:spLocks noGrp="1"/>
          </p:cNvSpPr>
          <p:nvPr>
            <p:ph idx="1"/>
          </p:nvPr>
        </p:nvSpPr>
        <p:spPr/>
        <p:txBody>
          <a:bodyPr/>
          <a:lstStyle/>
          <a:p>
            <a:pPr>
              <a:lnSpc>
                <a:spcPct val="150000"/>
              </a:lnSpc>
            </a:pPr>
            <a:r>
              <a:rPr lang="en-US"/>
              <a:t>2101406 – Lập trình hướng đối tượng</a:t>
            </a:r>
          </a:p>
          <a:p>
            <a:pPr>
              <a:lnSpc>
                <a:spcPct val="150000"/>
              </a:lnSpc>
            </a:pPr>
            <a:r>
              <a:rPr lang="en-US"/>
              <a:t>2101417 /2101418 – Lập trình hướng sự kiện .NET/ Lập trình hướng sự kiện Java</a:t>
            </a:r>
          </a:p>
          <a:p>
            <a:pPr>
              <a:lnSpc>
                <a:spcPct val="150000"/>
              </a:lnSpc>
            </a:pPr>
            <a:r>
              <a:rPr lang="en-US"/>
              <a:t>2101407 – Phân tích thiết kế hệ thống</a:t>
            </a:r>
          </a:p>
          <a:p>
            <a:endParaRPr lang="en-US"/>
          </a:p>
        </p:txBody>
      </p:sp>
      <p:sp>
        <p:nvSpPr>
          <p:cNvPr id="4" name="Footer Placeholder 3">
            <a:extLst>
              <a:ext uri="{FF2B5EF4-FFF2-40B4-BE49-F238E27FC236}">
                <a16:creationId xmlns:a16="http://schemas.microsoft.com/office/drawing/2014/main" id="{E7558297-6DA8-6B4E-A233-BFEFC5BB2241}"/>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1CE5EFF-EED3-6B49-85EC-430FB49B26EF}"/>
              </a:ext>
            </a:extLst>
          </p:cNvPr>
          <p:cNvSpPr>
            <a:spLocks noGrp="1"/>
          </p:cNvSpPr>
          <p:nvPr>
            <p:ph type="sldNum" sz="quarter" idx="11"/>
          </p:nvPr>
        </p:nvSpPr>
        <p:spPr/>
        <p:txBody>
          <a:bodyPr/>
          <a:lstStyle/>
          <a:p>
            <a:fld id="{099B615F-C769-49CC-AD0C-AE566D56EEA8}" type="slidenum">
              <a:rPr lang="en-US" smtClean="0"/>
              <a:pPr/>
              <a:t>4</a:t>
            </a:fld>
            <a:endParaRPr lang="en-US" dirty="0"/>
          </a:p>
        </p:txBody>
      </p:sp>
    </p:spTree>
    <p:extLst>
      <p:ext uri="{BB962C8B-B14F-4D97-AF65-F5344CB8AC3E}">
        <p14:creationId xmlns:p14="http://schemas.microsoft.com/office/powerpoint/2010/main" val="349487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E60B-5EDB-B14D-B647-7585BEA70B79}"/>
              </a:ext>
            </a:extLst>
          </p:cNvPr>
          <p:cNvSpPr>
            <a:spLocks noGrp="1"/>
          </p:cNvSpPr>
          <p:nvPr>
            <p:ph type="title"/>
          </p:nvPr>
        </p:nvSpPr>
        <p:spPr/>
        <p:txBody>
          <a:bodyPr/>
          <a:lstStyle/>
          <a:p>
            <a:r>
              <a:rPr lang="en-US"/>
              <a:t>Yêu cầu khác</a:t>
            </a:r>
          </a:p>
        </p:txBody>
      </p:sp>
      <p:sp>
        <p:nvSpPr>
          <p:cNvPr id="3" name="Content Placeholder 2">
            <a:extLst>
              <a:ext uri="{FF2B5EF4-FFF2-40B4-BE49-F238E27FC236}">
                <a16:creationId xmlns:a16="http://schemas.microsoft.com/office/drawing/2014/main" id="{160E0E6B-5E33-E84A-BD10-8F79AFDD16DF}"/>
              </a:ext>
            </a:extLst>
          </p:cNvPr>
          <p:cNvSpPr>
            <a:spLocks noGrp="1"/>
          </p:cNvSpPr>
          <p:nvPr>
            <p:ph idx="1"/>
          </p:nvPr>
        </p:nvSpPr>
        <p:spPr/>
        <p:txBody>
          <a:bodyPr/>
          <a:lstStyle/>
          <a:p>
            <a:pPr>
              <a:lnSpc>
                <a:spcPct val="150000"/>
              </a:lnSpc>
            </a:pPr>
            <a:r>
              <a:rPr lang="en-US"/>
              <a:t>Thể hiện thái độ học tập nghiêm túc, năng động trong tìm kiếm tri thức.</a:t>
            </a:r>
          </a:p>
          <a:p>
            <a:pPr>
              <a:lnSpc>
                <a:spcPct val="150000"/>
              </a:lnSpc>
            </a:pPr>
            <a:r>
              <a:rPr lang="en-US"/>
              <a:t>Trung thực trong học tập, thực hiện các bài kiểm tra</a:t>
            </a:r>
          </a:p>
          <a:p>
            <a:pPr>
              <a:lnSpc>
                <a:spcPct val="150000"/>
              </a:lnSpc>
            </a:pPr>
            <a:r>
              <a:rPr lang="en-US"/>
              <a:t>Đoàn kết, giúp đỡ bạn bè, sinh viên khóa sau trong học tập</a:t>
            </a:r>
          </a:p>
        </p:txBody>
      </p:sp>
      <p:sp>
        <p:nvSpPr>
          <p:cNvPr id="4" name="Footer Placeholder 3">
            <a:extLst>
              <a:ext uri="{FF2B5EF4-FFF2-40B4-BE49-F238E27FC236}">
                <a16:creationId xmlns:a16="http://schemas.microsoft.com/office/drawing/2014/main" id="{28B60FB2-D5BA-A246-B57D-FCAC1128CD25}"/>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2B245D70-E278-F944-B972-D9F0128E35D8}"/>
              </a:ext>
            </a:extLst>
          </p:cNvPr>
          <p:cNvSpPr>
            <a:spLocks noGrp="1"/>
          </p:cNvSpPr>
          <p:nvPr>
            <p:ph type="sldNum" sz="quarter" idx="11"/>
          </p:nvPr>
        </p:nvSpPr>
        <p:spPr/>
        <p:txBody>
          <a:bodyPr/>
          <a:lstStyle/>
          <a:p>
            <a:fld id="{099B615F-C769-49CC-AD0C-AE566D56EEA8}" type="slidenum">
              <a:rPr lang="en-US" smtClean="0"/>
              <a:pPr/>
              <a:t>5</a:t>
            </a:fld>
            <a:endParaRPr lang="en-US" dirty="0"/>
          </a:p>
        </p:txBody>
      </p:sp>
    </p:spTree>
    <p:extLst>
      <p:ext uri="{BB962C8B-B14F-4D97-AF65-F5344CB8AC3E}">
        <p14:creationId xmlns:p14="http://schemas.microsoft.com/office/powerpoint/2010/main" val="8147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E9C6-0805-D84F-A3AA-54833A120EF5}"/>
              </a:ext>
            </a:extLst>
          </p:cNvPr>
          <p:cNvSpPr>
            <a:spLocks noGrp="1"/>
          </p:cNvSpPr>
          <p:nvPr>
            <p:ph type="title"/>
          </p:nvPr>
        </p:nvSpPr>
        <p:spPr/>
        <p:txBody>
          <a:bodyPr/>
          <a:lstStyle/>
          <a:p>
            <a:r>
              <a:rPr lang="en-US"/>
              <a:t>Chuẩn đầu ra của môn học</a:t>
            </a:r>
          </a:p>
        </p:txBody>
      </p:sp>
      <p:sp>
        <p:nvSpPr>
          <p:cNvPr id="3" name="Content Placeholder 2">
            <a:extLst>
              <a:ext uri="{FF2B5EF4-FFF2-40B4-BE49-F238E27FC236}">
                <a16:creationId xmlns:a16="http://schemas.microsoft.com/office/drawing/2014/main" id="{459DCFE9-4E17-474B-8B29-23677DF45FB4}"/>
              </a:ext>
            </a:extLst>
          </p:cNvPr>
          <p:cNvSpPr>
            <a:spLocks noGrp="1"/>
          </p:cNvSpPr>
          <p:nvPr>
            <p:ph idx="1"/>
          </p:nvPr>
        </p:nvSpPr>
        <p:spPr/>
        <p:txBody>
          <a:bodyPr/>
          <a:lstStyle/>
          <a:p>
            <a:pPr lvl="0">
              <a:lnSpc>
                <a:spcPct val="150000"/>
              </a:lnSpc>
              <a:buFont typeface="+mj-lt"/>
              <a:buAutoNum type="arabicPeriod"/>
            </a:pPr>
            <a:r>
              <a:rPr lang="en-US"/>
              <a:t>Xác định các thông tin cần thiết để phát triển một ứng dụng ở mức đơn giản.</a:t>
            </a:r>
          </a:p>
          <a:p>
            <a:pPr lvl="0">
              <a:lnSpc>
                <a:spcPct val="150000"/>
              </a:lnSpc>
              <a:buFont typeface="+mj-lt"/>
              <a:buAutoNum type="arabicPeriod"/>
            </a:pPr>
            <a:r>
              <a:rPr lang="en-US"/>
              <a:t>Áp dụng kiến thức phân tích thiết kế để thiết kế các mô hình phù hợp cho việc phát triển ứng dụng ở mức đơn giản. Áp dụng kiến lập trình hướng sự kiện để thiết kế giao diện phù hợp với mô tả của ứng dụng ở mức đơn giản.</a:t>
            </a:r>
          </a:p>
          <a:p>
            <a:pPr lvl="0">
              <a:lnSpc>
                <a:spcPct val="150000"/>
              </a:lnSpc>
              <a:buFont typeface="+mj-lt"/>
              <a:buAutoNum type="arabicPeriod"/>
            </a:pPr>
            <a:r>
              <a:rPr lang="en-US"/>
              <a:t>Liệt kê các trường hợp kiểm thử cho một mô tả yêu cầu của ứng dụng quản lý thông tin. </a:t>
            </a:r>
          </a:p>
          <a:p>
            <a:pPr lvl="0">
              <a:lnSpc>
                <a:spcPct val="150000"/>
              </a:lnSpc>
            </a:pPr>
            <a:endParaRPr lang="en-US"/>
          </a:p>
          <a:p>
            <a:pPr>
              <a:lnSpc>
                <a:spcPct val="150000"/>
              </a:lnSpc>
            </a:pPr>
            <a:endParaRPr lang="en-US"/>
          </a:p>
        </p:txBody>
      </p:sp>
      <p:sp>
        <p:nvSpPr>
          <p:cNvPr id="4" name="Footer Placeholder 3">
            <a:extLst>
              <a:ext uri="{FF2B5EF4-FFF2-40B4-BE49-F238E27FC236}">
                <a16:creationId xmlns:a16="http://schemas.microsoft.com/office/drawing/2014/main" id="{F8E61A9E-9E6C-EC4A-8CBF-D1AE1F396808}"/>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8CCF7FF2-FC19-4747-B66C-E8DDCE41A903}"/>
              </a:ext>
            </a:extLst>
          </p:cNvPr>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23909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46C5-9221-5D45-A483-3C99787E730B}"/>
              </a:ext>
            </a:extLst>
          </p:cNvPr>
          <p:cNvSpPr>
            <a:spLocks noGrp="1"/>
          </p:cNvSpPr>
          <p:nvPr>
            <p:ph type="title"/>
          </p:nvPr>
        </p:nvSpPr>
        <p:spPr/>
        <p:txBody>
          <a:bodyPr/>
          <a:lstStyle/>
          <a:p>
            <a:r>
              <a:rPr lang="en-US"/>
              <a:t>Chuẩn đầu ra của môn học</a:t>
            </a:r>
          </a:p>
        </p:txBody>
      </p:sp>
      <p:sp>
        <p:nvSpPr>
          <p:cNvPr id="3" name="Content Placeholder 2">
            <a:extLst>
              <a:ext uri="{FF2B5EF4-FFF2-40B4-BE49-F238E27FC236}">
                <a16:creationId xmlns:a16="http://schemas.microsoft.com/office/drawing/2014/main" id="{019B6302-FF95-894F-9CDC-75F596DE7269}"/>
              </a:ext>
            </a:extLst>
          </p:cNvPr>
          <p:cNvSpPr>
            <a:spLocks noGrp="1"/>
          </p:cNvSpPr>
          <p:nvPr>
            <p:ph idx="1"/>
          </p:nvPr>
        </p:nvSpPr>
        <p:spPr/>
        <p:txBody>
          <a:bodyPr/>
          <a:lstStyle/>
          <a:p>
            <a:pPr lvl="0">
              <a:lnSpc>
                <a:spcPct val="150000"/>
              </a:lnSpc>
              <a:buFont typeface="+mj-lt"/>
              <a:buAutoNum type="arabicPeriod" startAt="4"/>
            </a:pPr>
            <a:r>
              <a:rPr lang="en-US"/>
              <a:t>Thực thi và báo cáo kiểm thử cho một mô tả yêu cầu của ứng dụng quản lý thông tin. </a:t>
            </a:r>
          </a:p>
          <a:p>
            <a:pPr lvl="0">
              <a:lnSpc>
                <a:spcPct val="150000"/>
              </a:lnSpc>
              <a:buFont typeface="+mj-lt"/>
              <a:buAutoNum type="arabicPeriod" startAt="4"/>
            </a:pPr>
            <a:r>
              <a:rPr lang="en-US"/>
              <a:t>Lập kế hoạch kiểm thử ở mức đơn giản cho một mô tả yêu cầu của ứng dụng quản lý thông tin. </a:t>
            </a:r>
          </a:p>
          <a:p>
            <a:pPr lvl="0">
              <a:lnSpc>
                <a:spcPct val="150000"/>
              </a:lnSpc>
              <a:buFont typeface="+mj-lt"/>
              <a:buAutoNum type="arabicPeriod" startAt="4"/>
            </a:pPr>
            <a:r>
              <a:rPr lang="en-US"/>
              <a:t>Thuyết trình và báo cáo đồ án môn học. </a:t>
            </a:r>
          </a:p>
          <a:p>
            <a:pPr lvl="0">
              <a:lnSpc>
                <a:spcPct val="150000"/>
              </a:lnSpc>
              <a:buFont typeface="+mj-lt"/>
              <a:buAutoNum type="arabicPeriod" startAt="4"/>
            </a:pPr>
            <a:r>
              <a:rPr lang="en-US"/>
              <a:t>Hiện thực các chức năng của ứng dụng quản lý thông tin bằng một ngôn ngữ lập trình hướng đối tượng.</a:t>
            </a:r>
          </a:p>
        </p:txBody>
      </p:sp>
      <p:sp>
        <p:nvSpPr>
          <p:cNvPr id="4" name="Footer Placeholder 3">
            <a:extLst>
              <a:ext uri="{FF2B5EF4-FFF2-40B4-BE49-F238E27FC236}">
                <a16:creationId xmlns:a16="http://schemas.microsoft.com/office/drawing/2014/main" id="{9AB150AA-394D-8343-A5E3-07C25DCF0371}"/>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17ECD64F-4530-6448-9E0A-40AD0AC90FA2}"/>
              </a:ext>
            </a:extLst>
          </p:cNvPr>
          <p:cNvSpPr>
            <a:spLocks noGrp="1"/>
          </p:cNvSpPr>
          <p:nvPr>
            <p:ph type="sldNum" sz="quarter" idx="11"/>
          </p:nvPr>
        </p:nvSpPr>
        <p:spPr/>
        <p:txBody>
          <a:bodyPr/>
          <a:lstStyle/>
          <a:p>
            <a:fld id="{099B615F-C769-49CC-AD0C-AE566D56EEA8}" type="slidenum">
              <a:rPr lang="en-US" smtClean="0"/>
              <a:pPr/>
              <a:t>7</a:t>
            </a:fld>
            <a:endParaRPr lang="en-US" dirty="0"/>
          </a:p>
        </p:txBody>
      </p:sp>
    </p:spTree>
    <p:extLst>
      <p:ext uri="{BB962C8B-B14F-4D97-AF65-F5344CB8AC3E}">
        <p14:creationId xmlns:p14="http://schemas.microsoft.com/office/powerpoint/2010/main" val="114469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4F74-1C4F-E14D-9C00-524E0043B9E1}"/>
              </a:ext>
            </a:extLst>
          </p:cNvPr>
          <p:cNvSpPr>
            <a:spLocks noGrp="1"/>
          </p:cNvSpPr>
          <p:nvPr>
            <p:ph type="title"/>
          </p:nvPr>
        </p:nvSpPr>
        <p:spPr/>
        <p:txBody>
          <a:bodyPr/>
          <a:lstStyle/>
          <a:p>
            <a:r>
              <a:rPr lang="en-US"/>
              <a:t>Nội dung cơ bản của môn học</a:t>
            </a:r>
          </a:p>
        </p:txBody>
      </p:sp>
      <p:sp>
        <p:nvSpPr>
          <p:cNvPr id="3" name="Content Placeholder 2">
            <a:extLst>
              <a:ext uri="{FF2B5EF4-FFF2-40B4-BE49-F238E27FC236}">
                <a16:creationId xmlns:a16="http://schemas.microsoft.com/office/drawing/2014/main" id="{BF702FE7-9AE0-FC4F-868E-6F97BB055ED7}"/>
              </a:ext>
            </a:extLst>
          </p:cNvPr>
          <p:cNvSpPr>
            <a:spLocks noGrp="1"/>
          </p:cNvSpPr>
          <p:nvPr>
            <p:ph idx="1"/>
          </p:nvPr>
        </p:nvSpPr>
        <p:spPr/>
        <p:txBody>
          <a:bodyPr/>
          <a:lstStyle/>
          <a:p>
            <a:pPr marL="0" indent="0">
              <a:buNone/>
            </a:pPr>
            <a:r>
              <a:rPr lang="en-US" b="1"/>
              <a:t>Chương 1.</a:t>
            </a:r>
            <a:r>
              <a:rPr lang="en-US"/>
              <a:t> Tổng quan</a:t>
            </a:r>
          </a:p>
          <a:p>
            <a:pPr marL="595796" lvl="1" indent="0">
              <a:lnSpc>
                <a:spcPct val="150000"/>
              </a:lnSpc>
              <a:buNone/>
            </a:pPr>
            <a:r>
              <a:rPr lang="en-US"/>
              <a:t>1.1. </a:t>
            </a:r>
            <a:r>
              <a:rPr lang="en-US" sz="2000" i="1"/>
              <a:t>Tổng quan về phát triển ứng dụng CNTT</a:t>
            </a:r>
          </a:p>
          <a:p>
            <a:pPr marL="595796" lvl="1" indent="0">
              <a:lnSpc>
                <a:spcPct val="150000"/>
              </a:lnSpc>
              <a:buNone/>
            </a:pPr>
            <a:r>
              <a:rPr lang="en-US" sz="2000" i="1"/>
              <a:t>1.2. Software Development Life Cycle (SDLC)</a:t>
            </a:r>
          </a:p>
          <a:p>
            <a:pPr marL="595796" lvl="1" indent="0">
              <a:lnSpc>
                <a:spcPct val="150000"/>
              </a:lnSpc>
              <a:buNone/>
            </a:pPr>
            <a:r>
              <a:rPr lang="en-US" sz="2000" i="1"/>
              <a:t>1.3. Các loại ứng dụng</a:t>
            </a:r>
          </a:p>
          <a:p>
            <a:pPr lvl="1">
              <a:lnSpc>
                <a:spcPct val="150000"/>
              </a:lnSpc>
              <a:buFont typeface="Wingdings" pitchFamily="2" charset="2"/>
              <a:buChar char="ü"/>
            </a:pPr>
            <a:r>
              <a:rPr lang="vi-VN" sz="2000" i="1"/>
              <a:t>Web-based application</a:t>
            </a:r>
            <a:endParaRPr lang="en-US" sz="2000" i="1"/>
          </a:p>
          <a:p>
            <a:pPr lvl="1">
              <a:lnSpc>
                <a:spcPct val="150000"/>
              </a:lnSpc>
              <a:buFont typeface="Wingdings" pitchFamily="2" charset="2"/>
              <a:buChar char="ü"/>
            </a:pPr>
            <a:r>
              <a:rPr lang="vi-VN" sz="2000" i="1"/>
              <a:t>Ứng dụng chạy trên nền máy PC (client/server)</a:t>
            </a:r>
            <a:endParaRPr lang="en-US" sz="2000" i="1"/>
          </a:p>
          <a:p>
            <a:pPr lvl="1">
              <a:lnSpc>
                <a:spcPct val="150000"/>
              </a:lnSpc>
              <a:buFont typeface="Wingdings" pitchFamily="2" charset="2"/>
              <a:buChar char="ü"/>
            </a:pPr>
            <a:r>
              <a:rPr lang="vi-VN" sz="2000" i="1"/>
              <a:t>Ứng dụng trên Smart phone</a:t>
            </a:r>
            <a:endParaRPr lang="en-US" sz="2000" i="1"/>
          </a:p>
          <a:p>
            <a:pPr marL="595796" lvl="1" indent="0">
              <a:lnSpc>
                <a:spcPct val="150000"/>
              </a:lnSpc>
              <a:buNone/>
            </a:pPr>
            <a:r>
              <a:rPr lang="en-US" sz="2000" i="1"/>
              <a:t>1.4. Các bước phát triển ứng dụng (ở mức đơn giản)</a:t>
            </a:r>
          </a:p>
          <a:p>
            <a:pPr marL="595796" lvl="1" indent="0">
              <a:lnSpc>
                <a:spcPct val="150000"/>
              </a:lnSpc>
              <a:buNone/>
            </a:pPr>
            <a:r>
              <a:rPr lang="en-US" sz="2000" i="1"/>
              <a:t>1.5. Kỹ năng làm việc nhóm</a:t>
            </a:r>
          </a:p>
          <a:p>
            <a:pPr marL="595796" lvl="1" indent="0">
              <a:lnSpc>
                <a:spcPct val="150000"/>
              </a:lnSpc>
              <a:buNone/>
            </a:pPr>
            <a:r>
              <a:rPr lang="en-US" sz="2000" i="1"/>
              <a:t>1.6. Nguyên tắc xây dựng tài liệu</a:t>
            </a:r>
            <a:endParaRPr lang="en-US" i="1"/>
          </a:p>
          <a:p>
            <a:endParaRPr lang="en-US"/>
          </a:p>
        </p:txBody>
      </p:sp>
      <p:sp>
        <p:nvSpPr>
          <p:cNvPr id="4" name="Footer Placeholder 3">
            <a:extLst>
              <a:ext uri="{FF2B5EF4-FFF2-40B4-BE49-F238E27FC236}">
                <a16:creationId xmlns:a16="http://schemas.microsoft.com/office/drawing/2014/main" id="{08C81D80-D8CE-5444-BD22-899FE793AF1A}"/>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61E3D355-27C3-5F4E-9C21-F2B63D2E237C}"/>
              </a:ext>
            </a:extLst>
          </p:cNvPr>
          <p:cNvSpPr>
            <a:spLocks noGrp="1"/>
          </p:cNvSpPr>
          <p:nvPr>
            <p:ph type="sldNum" sz="quarter" idx="11"/>
          </p:nvPr>
        </p:nvSpPr>
        <p:spPr/>
        <p:txBody>
          <a:bodyPr/>
          <a:lstStyle/>
          <a:p>
            <a:fld id="{099B615F-C769-49CC-AD0C-AE566D56EEA8}" type="slidenum">
              <a:rPr lang="en-US" smtClean="0"/>
              <a:pPr/>
              <a:t>8</a:t>
            </a:fld>
            <a:endParaRPr lang="en-US" dirty="0"/>
          </a:p>
        </p:txBody>
      </p:sp>
    </p:spTree>
    <p:extLst>
      <p:ext uri="{BB962C8B-B14F-4D97-AF65-F5344CB8AC3E}">
        <p14:creationId xmlns:p14="http://schemas.microsoft.com/office/powerpoint/2010/main" val="348721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4F46-4338-8446-ACFC-9E28CD06438F}"/>
              </a:ext>
            </a:extLst>
          </p:cNvPr>
          <p:cNvSpPr>
            <a:spLocks noGrp="1"/>
          </p:cNvSpPr>
          <p:nvPr>
            <p:ph type="title"/>
          </p:nvPr>
        </p:nvSpPr>
        <p:spPr/>
        <p:txBody>
          <a:bodyPr/>
          <a:lstStyle/>
          <a:p>
            <a:r>
              <a:rPr lang="en-US"/>
              <a:t>Nội dung cơ bản của môn học</a:t>
            </a:r>
          </a:p>
        </p:txBody>
      </p:sp>
      <p:sp>
        <p:nvSpPr>
          <p:cNvPr id="3" name="Content Placeholder 2">
            <a:extLst>
              <a:ext uri="{FF2B5EF4-FFF2-40B4-BE49-F238E27FC236}">
                <a16:creationId xmlns:a16="http://schemas.microsoft.com/office/drawing/2014/main" id="{415039E5-F6DD-274D-BA32-CFD315D37F67}"/>
              </a:ext>
            </a:extLst>
          </p:cNvPr>
          <p:cNvSpPr>
            <a:spLocks noGrp="1"/>
          </p:cNvSpPr>
          <p:nvPr>
            <p:ph idx="1"/>
          </p:nvPr>
        </p:nvSpPr>
        <p:spPr/>
        <p:txBody>
          <a:bodyPr/>
          <a:lstStyle/>
          <a:p>
            <a:pPr marL="0" indent="0">
              <a:buNone/>
            </a:pPr>
            <a:r>
              <a:rPr lang="en-US" b="1"/>
              <a:t>Chương 2.</a:t>
            </a:r>
            <a:r>
              <a:rPr lang="en-US"/>
              <a:t> Phân tích yêu cầu với Case study: Hệ thống quản lý thông tin sách thư viện hoặc ATM hoặc quản lý thông tin siêu thị.</a:t>
            </a:r>
          </a:p>
          <a:p>
            <a:pPr marL="595796" lvl="1" indent="0">
              <a:lnSpc>
                <a:spcPct val="150000"/>
              </a:lnSpc>
              <a:buNone/>
            </a:pPr>
            <a:r>
              <a:rPr lang="en-US" sz="2000" i="1"/>
              <a:t>2.1. Thu nhận yêu cầu ứng dụng</a:t>
            </a:r>
          </a:p>
          <a:p>
            <a:pPr marL="595796" lvl="1" indent="0">
              <a:lnSpc>
                <a:spcPct val="150000"/>
              </a:lnSpc>
              <a:buNone/>
            </a:pPr>
            <a:r>
              <a:rPr lang="en-US" sz="2000" i="1"/>
              <a:t>2.2. Phạm vi ứng dụng</a:t>
            </a:r>
          </a:p>
          <a:p>
            <a:pPr lvl="1">
              <a:lnSpc>
                <a:spcPct val="150000"/>
              </a:lnSpc>
              <a:buFont typeface="Wingdings" pitchFamily="2" charset="2"/>
              <a:buChar char="ü"/>
            </a:pPr>
            <a:r>
              <a:rPr lang="vi-VN" sz="2000" i="1"/>
              <a:t>Chi tiết các chức năng hiện thực</a:t>
            </a:r>
            <a:endParaRPr lang="en-US" sz="2000" i="1"/>
          </a:p>
          <a:p>
            <a:pPr lvl="1">
              <a:lnSpc>
                <a:spcPct val="150000"/>
              </a:lnSpc>
              <a:buFont typeface="Wingdings" pitchFamily="2" charset="2"/>
              <a:buChar char="ü"/>
            </a:pPr>
            <a:r>
              <a:rPr lang="vi-VN" sz="2000" i="1"/>
              <a:t>Các phần mềm liên quan</a:t>
            </a:r>
            <a:endParaRPr lang="en-US" sz="2000" i="1"/>
          </a:p>
          <a:p>
            <a:pPr marL="595796" lvl="1" indent="0">
              <a:lnSpc>
                <a:spcPct val="150000"/>
              </a:lnSpc>
              <a:buNone/>
            </a:pPr>
            <a:r>
              <a:rPr lang="en-US" sz="2000" i="1"/>
              <a:t>2.3. Phân tích yêu cầu</a:t>
            </a:r>
          </a:p>
          <a:p>
            <a:pPr marL="595796" lvl="1" indent="0">
              <a:lnSpc>
                <a:spcPct val="150000"/>
              </a:lnSpc>
              <a:buNone/>
            </a:pPr>
            <a:r>
              <a:rPr lang="en-US" sz="2000" i="1"/>
              <a:t>2.4. Thiết kế các màn hình</a:t>
            </a:r>
          </a:p>
          <a:p>
            <a:pPr marL="595796" lvl="1" indent="0">
              <a:lnSpc>
                <a:spcPct val="150000"/>
              </a:lnSpc>
              <a:buNone/>
            </a:pPr>
            <a:r>
              <a:rPr lang="en-US" sz="2000" i="1"/>
              <a:t>2.5. Hiện thực ứng dụng</a:t>
            </a:r>
          </a:p>
          <a:p>
            <a:pPr marL="595796" lvl="1" indent="0">
              <a:lnSpc>
                <a:spcPct val="150000"/>
              </a:lnSpc>
              <a:buNone/>
            </a:pPr>
            <a:r>
              <a:rPr lang="en-US" sz="2000" i="1"/>
              <a:t>2.6. Kiểm tra các ràng buộc trong ứng dụng</a:t>
            </a:r>
          </a:p>
          <a:p>
            <a:pPr marL="595796" lvl="1" indent="0">
              <a:lnSpc>
                <a:spcPct val="150000"/>
              </a:lnSpc>
              <a:buNone/>
            </a:pPr>
            <a:r>
              <a:rPr lang="en-US" sz="2000" i="1"/>
              <a:t>2.7. Xây dựng tài liệu và báo cáo</a:t>
            </a:r>
            <a:endParaRPr lang="en-US" i="1"/>
          </a:p>
          <a:p>
            <a:pPr marL="0" indent="0">
              <a:buNone/>
            </a:pPr>
            <a:endParaRPr lang="en-US"/>
          </a:p>
        </p:txBody>
      </p:sp>
      <p:sp>
        <p:nvSpPr>
          <p:cNvPr id="4" name="Footer Placeholder 3">
            <a:extLst>
              <a:ext uri="{FF2B5EF4-FFF2-40B4-BE49-F238E27FC236}">
                <a16:creationId xmlns:a16="http://schemas.microsoft.com/office/drawing/2014/main" id="{3B226CCB-C7BB-6348-9337-6DDCEFE41035}"/>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1501A884-954A-1848-8BB1-2BDA86B899AF}"/>
              </a:ext>
            </a:extLst>
          </p:cNvPr>
          <p:cNvSpPr>
            <a:spLocks noGrp="1"/>
          </p:cNvSpPr>
          <p:nvPr>
            <p:ph type="sldNum" sz="quarter" idx="11"/>
          </p:nvPr>
        </p:nvSpPr>
        <p:spPr/>
        <p:txBody>
          <a:bodyPr/>
          <a:lstStyle/>
          <a:p>
            <a:fld id="{099B615F-C769-49CC-AD0C-AE566D56EEA8}" type="slidenum">
              <a:rPr lang="en-US" smtClean="0"/>
              <a:pPr/>
              <a:t>9</a:t>
            </a:fld>
            <a:endParaRPr lang="en-US" dirty="0"/>
          </a:p>
        </p:txBody>
      </p:sp>
    </p:spTree>
    <p:extLst>
      <p:ext uri="{BB962C8B-B14F-4D97-AF65-F5344CB8AC3E}">
        <p14:creationId xmlns:p14="http://schemas.microsoft.com/office/powerpoint/2010/main" val="421564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ThemeXXX</Template>
  <TotalTime>4429</TotalTime>
  <Words>1646</Words>
  <Application>Microsoft Macintosh PowerPoint</Application>
  <PresentationFormat>Custom</PresentationFormat>
  <Paragraphs>235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Verdana</vt:lpstr>
      <vt:lpstr>Wingdings</vt:lpstr>
      <vt:lpstr>ThemeXXX</vt:lpstr>
      <vt:lpstr>Môn: PHÁT TRIỂN ỨNG DỤNG</vt:lpstr>
      <vt:lpstr>Sách sử dụng</vt:lpstr>
      <vt:lpstr>Mục tiêu môn học</vt:lpstr>
      <vt:lpstr>Môn học trước</vt:lpstr>
      <vt:lpstr>Yêu cầu khác</vt:lpstr>
      <vt:lpstr>Chuẩn đầu ra của môn học</vt:lpstr>
      <vt:lpstr>Chuẩn đầu ra của môn học</vt:lpstr>
      <vt:lpstr>Nội dung cơ bản của môn học</vt:lpstr>
      <vt:lpstr>Nội dung cơ bản của môn học</vt:lpstr>
      <vt:lpstr>Nội dung cơ bản của môn học</vt:lpstr>
      <vt:lpstr>Nội dung cơ bản của môn học</vt:lpstr>
      <vt:lpstr>Nội dung cơ bản của môn học</vt:lpstr>
      <vt:lpstr>Nội dung cơ bản của môn học</vt:lpstr>
      <vt:lpstr>Nội dung cơ bản của môn học</vt:lpstr>
      <vt:lpstr>Phương pháp đánh giá</vt:lpstr>
      <vt:lpstr>Đánh giá môn họ</vt:lpstr>
      <vt:lpstr>PowerPoint Presentation</vt:lpstr>
      <vt:lpstr>Chia nhóm đề tài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Trần Thị Anh Thi</cp:lastModifiedBy>
  <cp:revision>71</cp:revision>
  <dcterms:created xsi:type="dcterms:W3CDTF">2016-07-14T08:37:41Z</dcterms:created>
  <dcterms:modified xsi:type="dcterms:W3CDTF">2021-08-25T07:50:53Z</dcterms:modified>
</cp:coreProperties>
</file>