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6" r:id="rId6"/>
    <p:sldId id="267" r:id="rId7"/>
    <p:sldId id="260" r:id="rId8"/>
    <p:sldId id="262" r:id="rId9"/>
    <p:sldId id="263" r:id="rId10"/>
    <p:sldId id="264" r:id="rId11"/>
    <p:sldId id="268" r:id="rId12"/>
    <p:sldId id="269" r:id="rId13"/>
    <p:sldId id="259" r:id="rId14"/>
  </p:sldIdLst>
  <p:sldSz cx="9144000" cy="5943600"/>
  <p:notesSz cx="6858000" cy="9144000"/>
  <p:defaultTextStyle>
    <a:defPPr>
      <a:defRPr lang="en-US"/>
    </a:defPPr>
    <a:lvl1pPr marL="0" algn="l" defTabSz="746116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1pPr>
    <a:lvl2pPr marL="373058" algn="l" defTabSz="746116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2pPr>
    <a:lvl3pPr marL="746116" algn="l" defTabSz="746116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3pPr>
    <a:lvl4pPr marL="1119173" algn="l" defTabSz="746116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4pPr>
    <a:lvl5pPr marL="1492230" algn="l" defTabSz="746116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5pPr>
    <a:lvl6pPr marL="1865288" algn="l" defTabSz="746116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6pPr>
    <a:lvl7pPr marL="2238346" algn="l" defTabSz="746116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7pPr>
    <a:lvl8pPr marL="2611404" algn="l" defTabSz="746116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8pPr>
    <a:lvl9pPr marL="2984461" algn="l" defTabSz="746116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DCD23-2DD8-4180-A9CC-4E448040504D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5688" y="1143000"/>
            <a:ext cx="4746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7FC92-C9B9-4473-8F41-FA2B9FACB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37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46116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1pPr>
    <a:lvl2pPr marL="373058" algn="l" defTabSz="746116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2pPr>
    <a:lvl3pPr marL="746116" algn="l" defTabSz="746116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3pPr>
    <a:lvl4pPr marL="1119173" algn="l" defTabSz="746116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4pPr>
    <a:lvl5pPr marL="1492230" algn="l" defTabSz="746116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5pPr>
    <a:lvl6pPr marL="1865288" algn="l" defTabSz="746116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6pPr>
    <a:lvl7pPr marL="2238346" algn="l" defTabSz="746116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7pPr>
    <a:lvl8pPr marL="2611404" algn="l" defTabSz="746116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8pPr>
    <a:lvl9pPr marL="2984461" algn="l" defTabSz="746116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5688" y="1143000"/>
            <a:ext cx="4746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7FC92-C9B9-4473-8F41-FA2B9FACBB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73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7FC92-C9B9-4473-8F41-FA2B9FACBB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7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533400" y="2113282"/>
            <a:ext cx="8229600" cy="94933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sz="2448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858520"/>
            <a:ext cx="9144000" cy="1188720"/>
          </a:xfrm>
        </p:spPr>
        <p:txBody>
          <a:bodyPr/>
          <a:lstStyle>
            <a:lvl1pPr algn="ctr">
              <a:defRPr sz="6527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377440"/>
            <a:ext cx="8763000" cy="138684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4895" b="0" i="1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5415280"/>
            <a:ext cx="1905000" cy="3962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633"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5415280"/>
            <a:ext cx="2895600" cy="396240"/>
          </a:xfrm>
        </p:spPr>
        <p:txBody>
          <a:bodyPr/>
          <a:lstStyle>
            <a:lvl1pPr algn="ctr">
              <a:defRPr sz="1633" i="0"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Chương 2. Phát triển ứng dụng Case Study 1, 2 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5415280"/>
            <a:ext cx="1905000" cy="396240"/>
          </a:xfrm>
        </p:spPr>
        <p:txBody>
          <a:bodyPr/>
          <a:lstStyle>
            <a:lvl1pPr>
              <a:defRPr sz="1633">
                <a:latin typeface="Verdana" panose="020B0604030504040204" pitchFamily="34" charset="0"/>
              </a:defRPr>
            </a:lvl1pPr>
          </a:lstStyle>
          <a:p>
            <a:fld id="{099B615F-C769-49CC-AD0C-AE566D56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3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Chương 2. Phát triển ứng dụng Case Study 1, 2 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 sz="1400"/>
            </a:lvl1pPr>
          </a:lstStyle>
          <a:p>
            <a:fld id="{099B615F-C769-49CC-AD0C-AE566D56EE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4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481777"/>
            <a:ext cx="7886700" cy="2472373"/>
          </a:xfrm>
        </p:spPr>
        <p:txBody>
          <a:bodyPr/>
          <a:lstStyle>
            <a:lvl1pPr>
              <a:defRPr sz="815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3977540"/>
            <a:ext cx="7886700" cy="1300163"/>
          </a:xfrm>
        </p:spPr>
        <p:txBody>
          <a:bodyPr/>
          <a:lstStyle>
            <a:lvl1pPr marL="0" indent="0">
              <a:buNone/>
              <a:defRPr sz="3263"/>
            </a:lvl1pPr>
            <a:lvl2pPr marL="621700" indent="0">
              <a:buNone/>
              <a:defRPr sz="2720"/>
            </a:lvl2pPr>
            <a:lvl3pPr marL="1243401" indent="0">
              <a:buNone/>
              <a:defRPr sz="2448"/>
            </a:lvl3pPr>
            <a:lvl4pPr marL="1865101" indent="0">
              <a:buNone/>
              <a:defRPr sz="2176"/>
            </a:lvl4pPr>
            <a:lvl5pPr marL="2486801" indent="0">
              <a:buNone/>
              <a:defRPr sz="2176"/>
            </a:lvl5pPr>
            <a:lvl6pPr marL="3108502" indent="0">
              <a:buNone/>
              <a:defRPr sz="2176"/>
            </a:lvl6pPr>
            <a:lvl7pPr marL="3730201" indent="0">
              <a:buNone/>
              <a:defRPr sz="2176"/>
            </a:lvl7pPr>
            <a:lvl8pPr marL="4351903" indent="0">
              <a:buNone/>
              <a:defRPr sz="2176"/>
            </a:lvl8pPr>
            <a:lvl9pPr marL="4973603" indent="0">
              <a:buNone/>
              <a:defRPr sz="217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Chương 2. Phát triển ứng dụng Case Study 1, 2 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9B615F-C769-49CC-AD0C-AE566D56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2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26440"/>
            <a:ext cx="4495800" cy="4754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26440"/>
            <a:ext cx="4495800" cy="4754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Chương 2. Phát triển ứng dụng Case Study 1, 2 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9B615F-C769-49CC-AD0C-AE566D56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7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66040"/>
            <a:ext cx="9144000" cy="528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6440"/>
            <a:ext cx="9144000" cy="4754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0" y="594360"/>
            <a:ext cx="9144000" cy="66040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sz="2448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0" y="5547360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48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5613400"/>
            <a:ext cx="7467600" cy="264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768" i="1">
                <a:latin typeface="+mn-lt"/>
              </a:defRPr>
            </a:lvl1pPr>
          </a:lstStyle>
          <a:p>
            <a:r>
              <a:rPr lang="en-US" smtClean="0"/>
              <a:t>Chương 2. Phát triển ứng dụng Case Study 1, 2 </a:t>
            </a:r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5613400"/>
            <a:ext cx="914400" cy="280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768">
                <a:latin typeface="+mn-lt"/>
              </a:defRPr>
            </a:lvl1pPr>
          </a:lstStyle>
          <a:p>
            <a:fld id="{099B615F-C769-49CC-AD0C-AE566D56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895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895">
          <a:solidFill>
            <a:schemeClr val="tx2"/>
          </a:solidFill>
          <a:latin typeface="Times New Roman" panose="020206030504050203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895">
          <a:solidFill>
            <a:schemeClr val="tx2"/>
          </a:solidFill>
          <a:latin typeface="Times New Roman" panose="020206030504050203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895">
          <a:solidFill>
            <a:schemeClr val="tx2"/>
          </a:solidFill>
          <a:latin typeface="Times New Roman" panose="020206030504050203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895">
          <a:solidFill>
            <a:schemeClr val="tx2"/>
          </a:solidFill>
          <a:latin typeface="Times New Roman" panose="02020603050405020304" pitchFamily="18" charset="0"/>
        </a:defRPr>
      </a:lvl5pPr>
      <a:lvl6pPr marL="621700" algn="l" rtl="0" eaLnBrk="1" fontAlgn="base" hangingPunct="1">
        <a:spcBef>
          <a:spcPct val="0"/>
        </a:spcBef>
        <a:spcAft>
          <a:spcPct val="0"/>
        </a:spcAft>
        <a:defRPr sz="4895">
          <a:solidFill>
            <a:schemeClr val="tx2"/>
          </a:solidFill>
          <a:latin typeface="Times New Roman" panose="02020603050405020304" pitchFamily="18" charset="0"/>
        </a:defRPr>
      </a:lvl6pPr>
      <a:lvl7pPr marL="1243401" algn="l" rtl="0" eaLnBrk="1" fontAlgn="base" hangingPunct="1">
        <a:spcBef>
          <a:spcPct val="0"/>
        </a:spcBef>
        <a:spcAft>
          <a:spcPct val="0"/>
        </a:spcAft>
        <a:defRPr sz="4895">
          <a:solidFill>
            <a:schemeClr val="tx2"/>
          </a:solidFill>
          <a:latin typeface="Times New Roman" panose="02020603050405020304" pitchFamily="18" charset="0"/>
        </a:defRPr>
      </a:lvl7pPr>
      <a:lvl8pPr marL="1865101" algn="l" rtl="0" eaLnBrk="1" fontAlgn="base" hangingPunct="1">
        <a:spcBef>
          <a:spcPct val="0"/>
        </a:spcBef>
        <a:spcAft>
          <a:spcPct val="0"/>
        </a:spcAft>
        <a:defRPr sz="4895">
          <a:solidFill>
            <a:schemeClr val="tx2"/>
          </a:solidFill>
          <a:latin typeface="Times New Roman" panose="02020603050405020304" pitchFamily="18" charset="0"/>
        </a:defRPr>
      </a:lvl8pPr>
      <a:lvl9pPr marL="2486801" algn="l" rtl="0" eaLnBrk="1" fontAlgn="base" hangingPunct="1">
        <a:spcBef>
          <a:spcPct val="0"/>
        </a:spcBef>
        <a:spcAft>
          <a:spcPct val="0"/>
        </a:spcAft>
        <a:defRPr sz="4895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638970" indent="-63897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263" kern="1200">
          <a:solidFill>
            <a:schemeClr val="tx1"/>
          </a:solidFill>
          <a:latin typeface="+mn-lt"/>
          <a:ea typeface="+mn-ea"/>
          <a:cs typeface="+mn-cs"/>
        </a:defRPr>
      </a:lvl1pPr>
      <a:lvl2pPr marL="1234766" indent="-5936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3263" kern="1200">
          <a:solidFill>
            <a:schemeClr val="tx1"/>
          </a:solidFill>
          <a:latin typeface="+mn-lt"/>
          <a:ea typeface="+mn-ea"/>
          <a:cs typeface="+mn-cs"/>
        </a:defRPr>
      </a:lvl2pPr>
      <a:lvl3pPr marL="1774436" indent="-53751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263" kern="1200">
          <a:solidFill>
            <a:schemeClr val="tx1"/>
          </a:solidFill>
          <a:latin typeface="+mn-lt"/>
          <a:ea typeface="+mn-ea"/>
          <a:cs typeface="+mn-cs"/>
        </a:defRPr>
      </a:lvl3pPr>
      <a:lvl4pPr marL="2303314" indent="-52671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3263" kern="1200">
          <a:solidFill>
            <a:schemeClr val="tx1"/>
          </a:solidFill>
          <a:latin typeface="+mn-lt"/>
          <a:ea typeface="+mn-ea"/>
          <a:cs typeface="+mn-cs"/>
        </a:defRPr>
      </a:lvl4pPr>
      <a:lvl5pPr marL="2847302" indent="-541831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3263" kern="1200">
          <a:solidFill>
            <a:schemeClr val="tx1"/>
          </a:solidFill>
          <a:latin typeface="+mn-lt"/>
          <a:ea typeface="+mn-ea"/>
          <a:cs typeface="+mn-cs"/>
        </a:defRPr>
      </a:lvl5pPr>
      <a:lvl6pPr marL="3419352" indent="-310851" algn="l" defTabSz="1243401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6pPr>
      <a:lvl7pPr marL="4041052" indent="-310851" algn="l" defTabSz="1243401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7pPr>
      <a:lvl8pPr marL="4662752" indent="-310851" algn="l" defTabSz="1243401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8pPr>
      <a:lvl9pPr marL="5284453" indent="-310851" algn="l" defTabSz="1243401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43401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1pPr>
      <a:lvl2pPr marL="621700" algn="l" defTabSz="1243401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243401" algn="l" defTabSz="1243401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3pPr>
      <a:lvl4pPr marL="1865101" algn="l" defTabSz="1243401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4pPr>
      <a:lvl5pPr marL="2486801" algn="l" defTabSz="1243401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5pPr>
      <a:lvl6pPr marL="3108502" algn="l" defTabSz="1243401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6pPr>
      <a:lvl7pPr marL="3730201" algn="l" defTabSz="1243401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7pPr>
      <a:lvl8pPr marL="4351903" algn="l" defTabSz="1243401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8pPr>
      <a:lvl9pPr marL="4973603" algn="l" defTabSz="1243401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err="1"/>
              <a:t>Môn</a:t>
            </a:r>
            <a:r>
              <a:rPr lang="en-US" sz="4000" dirty="0"/>
              <a:t>: PHÁT TRIỂN ỨNG DỤNG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2175310"/>
            <a:ext cx="9144001" cy="1493520"/>
          </a:xfrm>
        </p:spPr>
        <p:txBody>
          <a:bodyPr/>
          <a:lstStyle/>
          <a:p>
            <a:r>
              <a:rPr lang="vi-VN" sz="3600"/>
              <a:t>Chương</a:t>
            </a:r>
            <a:r>
              <a:rPr lang="en-US" sz="3600"/>
              <a:t> </a:t>
            </a:r>
            <a:r>
              <a:rPr lang="en-US" sz="3600" smtClean="0"/>
              <a:t>2. </a:t>
            </a:r>
            <a:r>
              <a:rPr lang="en-US" sz="3600" dirty="0" err="1" smtClean="0"/>
              <a:t>Phát</a:t>
            </a:r>
            <a:r>
              <a:rPr lang="en-US" sz="3600" dirty="0" smtClean="0"/>
              <a:t> </a:t>
            </a:r>
            <a:r>
              <a:rPr lang="en-US" sz="3600" dirty="0" err="1" smtClean="0"/>
              <a:t>triển</a:t>
            </a:r>
            <a:r>
              <a:rPr lang="en-US" sz="3600" dirty="0" smtClean="0"/>
              <a:t> </a:t>
            </a:r>
            <a:r>
              <a:rPr lang="en-US" sz="3600" dirty="0" err="1" smtClean="0"/>
              <a:t>ứng</a:t>
            </a:r>
            <a:r>
              <a:rPr lang="en-US" sz="3600" dirty="0" smtClean="0"/>
              <a:t> </a:t>
            </a:r>
            <a:r>
              <a:rPr lang="en-US" sz="3600" dirty="0" err="1" smtClean="0"/>
              <a:t>dụng</a:t>
            </a:r>
            <a:r>
              <a:rPr lang="en-US" sz="3600" dirty="0" smtClean="0"/>
              <a:t> Case Study 1, 2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1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</a:t>
            </a:r>
            <a:r>
              <a:rPr lang="en-US" dirty="0" smtClean="0"/>
              <a:t>2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i="1" dirty="0" err="1" smtClean="0"/>
              <a:t>Thực</a:t>
            </a:r>
            <a:r>
              <a:rPr lang="en-US" i="1" dirty="0" smtClean="0"/>
              <a:t> </a:t>
            </a:r>
            <a:r>
              <a:rPr lang="en-US" i="1" dirty="0" err="1" smtClean="0"/>
              <a:t>hiện</a:t>
            </a:r>
            <a:r>
              <a:rPr lang="en-US" i="1" dirty="0" smtClean="0"/>
              <a:t> </a:t>
            </a:r>
            <a:r>
              <a:rPr lang="en-US" i="1" dirty="0" err="1" smtClean="0"/>
              <a:t>các</a:t>
            </a:r>
            <a:r>
              <a:rPr lang="en-US" i="1" dirty="0" smtClean="0"/>
              <a:t> </a:t>
            </a:r>
            <a:r>
              <a:rPr lang="en-US" i="1" dirty="0" err="1" smtClean="0"/>
              <a:t>bước</a:t>
            </a:r>
            <a:r>
              <a:rPr lang="en-US" i="1" dirty="0" smtClean="0"/>
              <a:t> </a:t>
            </a:r>
            <a:r>
              <a:rPr lang="en-US" i="1" dirty="0" err="1" smtClean="0"/>
              <a:t>với</a:t>
            </a:r>
            <a:r>
              <a:rPr lang="en-US" i="1" dirty="0" smtClean="0"/>
              <a:t> Case </a:t>
            </a:r>
            <a:r>
              <a:rPr lang="en-US" i="1" smtClean="0"/>
              <a:t>Study 2</a:t>
            </a:r>
            <a:endParaRPr lang="en-US" i="1" dirty="0" smtClean="0"/>
          </a:p>
          <a:p>
            <a:pPr>
              <a:spcBef>
                <a:spcPts val="300"/>
              </a:spcBef>
            </a:pPr>
            <a:r>
              <a:rPr lang="en-US" dirty="0" smtClean="0"/>
              <a:t>Thu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>
              <a:spcBef>
                <a:spcPts val="300"/>
              </a:spcBef>
            </a:pP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dirty="0" smtClean="0"/>
              <a:t>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 smtClean="0"/>
          </a:p>
          <a:p>
            <a:pPr>
              <a:spcBef>
                <a:spcPts val="300"/>
              </a:spcBef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pPr>
              <a:spcBef>
                <a:spcPts val="300"/>
              </a:spcBef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>
              <a:spcBef>
                <a:spcPts val="300"/>
              </a:spcBef>
            </a:pP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>
              <a:spcBef>
                <a:spcPts val="300"/>
              </a:spcBef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>
              <a:spcBef>
                <a:spcPts val="300"/>
              </a:spcBef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Chương 2. Phát triển ứng dụng Case Study 1, 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B615F-C769-49CC-AD0C-AE566D56EEA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75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Khách hàng tương tác với hệ thống ATM thông quan màn hình điều khiển. Máy rút tiền sẽ giao tiếp với máy tính của ngân hàng bằng 1 liên kết giao tiếp thích hợp</a:t>
            </a:r>
            <a:r>
              <a:rPr lang="en-US"/>
              <a:t>. </a:t>
            </a:r>
            <a:endParaRPr lang="en-US" smtClean="0"/>
          </a:p>
          <a:p>
            <a:r>
              <a:rPr lang="en-US"/>
              <a:t>Những dịch vụ mà khách hàng sẽ được cung cấp:</a:t>
            </a:r>
          </a:p>
          <a:p>
            <a:pPr lvl="1">
              <a:spcBef>
                <a:spcPts val="0"/>
              </a:spcBef>
            </a:pPr>
            <a:r>
              <a:rPr lang="en-US"/>
              <a:t>Khách hàng có thể rút tiền mặt từ bất kỳ tài khoản thích hợp liên kết đến thẻ</a:t>
            </a:r>
          </a:p>
          <a:p>
            <a:pPr lvl="1">
              <a:spcBef>
                <a:spcPts val="0"/>
              </a:spcBef>
            </a:pPr>
            <a:r>
              <a:rPr lang="en-US"/>
              <a:t>Có thể gửi tiền mặt đến bất kỳ tài khoản nào có liên kết với thẻ</a:t>
            </a:r>
          </a:p>
          <a:p>
            <a:pPr lvl="1">
              <a:spcBef>
                <a:spcPts val="0"/>
              </a:spcBef>
            </a:pPr>
            <a:r>
              <a:rPr lang="en-US"/>
              <a:t>Có thể chuyển tiền đến bất kỳ tài khoản nào có liên kết với thẻ</a:t>
            </a:r>
          </a:p>
          <a:p>
            <a:pPr lvl="1">
              <a:spcBef>
                <a:spcPts val="0"/>
              </a:spcBef>
            </a:pPr>
            <a:r>
              <a:rPr lang="en-US"/>
              <a:t>Các giao dịch này cần phải có sự xác minh của ngân hàng</a:t>
            </a:r>
          </a:p>
          <a:p>
            <a:pPr lvl="1">
              <a:spcBef>
                <a:spcPts val="0"/>
              </a:spcBef>
            </a:pPr>
            <a:r>
              <a:rPr lang="en-US"/>
              <a:t>Có thể xem thông tin cũng như số dư tài khoản</a:t>
            </a:r>
          </a:p>
          <a:p>
            <a:pPr lvl="1">
              <a:spcBef>
                <a:spcPts val="0"/>
              </a:spcBef>
            </a:pPr>
            <a:r>
              <a:rPr lang="en-US"/>
              <a:t>Với khách hàng dùng thẻ VISA có thể thanh toán điện tử ở những nơi chấp nhận thẻ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Chương 2. Phát triển ứng dụng Case Study 1, 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B615F-C769-49CC-AD0C-AE566D56EEA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6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 3 (tt)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i="1"/>
              <a:t>Thực hiện các bước với Case </a:t>
            </a:r>
            <a:r>
              <a:rPr lang="en-US" i="1"/>
              <a:t>Study </a:t>
            </a:r>
            <a:r>
              <a:rPr lang="en-US" i="1" smtClean="0"/>
              <a:t>3</a:t>
            </a:r>
            <a:endParaRPr lang="en-US" i="1"/>
          </a:p>
          <a:p>
            <a:pPr>
              <a:spcBef>
                <a:spcPts val="300"/>
              </a:spcBef>
            </a:pPr>
            <a:r>
              <a:rPr lang="en-US" smtClean="0"/>
              <a:t>Phạm </a:t>
            </a:r>
            <a:r>
              <a:rPr lang="en-US"/>
              <a:t>vi ứng dụng</a:t>
            </a:r>
          </a:p>
          <a:p>
            <a:pPr lvl="1">
              <a:spcBef>
                <a:spcPts val="300"/>
              </a:spcBef>
            </a:pPr>
            <a:r>
              <a:rPr lang="en-US"/>
              <a:t>Chi tiết các chức năng hiện thực</a:t>
            </a:r>
          </a:p>
          <a:p>
            <a:pPr lvl="1">
              <a:spcBef>
                <a:spcPts val="300"/>
              </a:spcBef>
            </a:pPr>
            <a:r>
              <a:rPr lang="en-US"/>
              <a:t>Các phần mềm liên quan</a:t>
            </a:r>
          </a:p>
          <a:p>
            <a:pPr>
              <a:spcBef>
                <a:spcPts val="300"/>
              </a:spcBef>
            </a:pPr>
            <a:r>
              <a:rPr lang="en-US"/>
              <a:t>Phân tích yêu cầu</a:t>
            </a:r>
          </a:p>
          <a:p>
            <a:pPr>
              <a:spcBef>
                <a:spcPts val="300"/>
              </a:spcBef>
            </a:pPr>
            <a:r>
              <a:rPr lang="en-US"/>
              <a:t>Thiết kế các màn hình</a:t>
            </a:r>
          </a:p>
          <a:p>
            <a:pPr>
              <a:spcBef>
                <a:spcPts val="300"/>
              </a:spcBef>
            </a:pPr>
            <a:r>
              <a:rPr lang="en-US"/>
              <a:t>Hiện thực ứng dụng</a:t>
            </a:r>
          </a:p>
          <a:p>
            <a:pPr>
              <a:spcBef>
                <a:spcPts val="300"/>
              </a:spcBef>
            </a:pPr>
            <a:r>
              <a:rPr lang="en-US"/>
              <a:t>Kiểm tra các ràng buộc trong ứng dụng</a:t>
            </a:r>
          </a:p>
          <a:p>
            <a:pPr>
              <a:spcBef>
                <a:spcPts val="300"/>
              </a:spcBef>
            </a:pPr>
            <a:r>
              <a:rPr lang="en-US"/>
              <a:t>Xây dựng tài liệu và báo cáo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Chương 2. Phát triển ứng dụng Case Study 1, 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B615F-C769-49CC-AD0C-AE566D56EEA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74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question%20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189" y="726440"/>
            <a:ext cx="3417296" cy="475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Chương 2. Phát triển ứng dụng Case Study 1,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B615F-C769-49CC-AD0C-AE566D56EEA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65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Case Study 1: XÂY DỰNG HỆ THỐNG QUẢN LÝ THÔNG TIN THƯ VIỆN</a:t>
            </a:r>
          </a:p>
          <a:p>
            <a:pPr>
              <a:spcBef>
                <a:spcPts val="0"/>
              </a:spcBef>
            </a:pPr>
            <a:r>
              <a:rPr lang="en-US" dirty="0"/>
              <a:t>Case Study 2: XÂY DỰNG HỆ THỐNG QUẢN LÝ THÔNG TIN CHO MỘT SIÊU </a:t>
            </a:r>
            <a:r>
              <a:rPr lang="en-US"/>
              <a:t>THỊ </a:t>
            </a:r>
            <a:endParaRPr lang="en-US" smtClean="0"/>
          </a:p>
          <a:p>
            <a:pPr>
              <a:spcBef>
                <a:spcPts val="0"/>
              </a:spcBef>
            </a:pPr>
            <a:r>
              <a:rPr lang="en-US" smtClean="0"/>
              <a:t>Case Study 3: ATM</a:t>
            </a:r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Chương 2. Phát triển ứng dụng Case Study 1, 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B615F-C769-49CC-AD0C-AE566D56EEA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smtClean="0"/>
              <a:t>ĐHCN TP.HCM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 </a:t>
            </a:r>
          </a:p>
          <a:p>
            <a:r>
              <a:rPr lang="en-US" i="1" dirty="0" err="1"/>
              <a:t>Quản</a:t>
            </a:r>
            <a:r>
              <a:rPr lang="en-US" i="1" dirty="0"/>
              <a:t> </a:t>
            </a:r>
            <a:r>
              <a:rPr lang="en-US" i="1" dirty="0" err="1"/>
              <a:t>lý</a:t>
            </a:r>
            <a:r>
              <a:rPr lang="en-US" i="1" dirty="0"/>
              <a:t> </a:t>
            </a:r>
            <a:r>
              <a:rPr lang="en-US" i="1" dirty="0" err="1"/>
              <a:t>thông</a:t>
            </a:r>
            <a:r>
              <a:rPr lang="en-US" i="1" dirty="0"/>
              <a:t> tin </a:t>
            </a:r>
            <a:r>
              <a:rPr lang="en-US" i="1" dirty="0" err="1"/>
              <a:t>sách</a:t>
            </a:r>
            <a:endParaRPr lang="en-US" dirty="0"/>
          </a:p>
          <a:p>
            <a:r>
              <a:rPr lang="en-US" i="1" dirty="0" err="1"/>
              <a:t>Quản</a:t>
            </a:r>
            <a:r>
              <a:rPr lang="en-US" i="1" dirty="0"/>
              <a:t> </a:t>
            </a:r>
            <a:r>
              <a:rPr lang="en-US" i="1" dirty="0" err="1"/>
              <a:t>lý</a:t>
            </a:r>
            <a:r>
              <a:rPr lang="en-US" i="1" dirty="0"/>
              <a:t> </a:t>
            </a:r>
            <a:r>
              <a:rPr lang="en-US" i="1" dirty="0" err="1"/>
              <a:t>thông</a:t>
            </a:r>
            <a:r>
              <a:rPr lang="en-US" i="1" dirty="0"/>
              <a:t> tin </a:t>
            </a:r>
            <a:r>
              <a:rPr lang="en-US" i="1" dirty="0" err="1"/>
              <a:t>độc</a:t>
            </a:r>
            <a:r>
              <a:rPr lang="en-US" i="1" dirty="0"/>
              <a:t> </a:t>
            </a:r>
            <a:r>
              <a:rPr lang="en-US" i="1" dirty="0" err="1"/>
              <a:t>giả</a:t>
            </a:r>
            <a:endParaRPr lang="en-US" dirty="0"/>
          </a:p>
          <a:p>
            <a:r>
              <a:rPr lang="en-US" i="1" dirty="0" err="1"/>
              <a:t>Quản</a:t>
            </a:r>
            <a:r>
              <a:rPr lang="en-US" i="1" dirty="0"/>
              <a:t> </a:t>
            </a:r>
            <a:r>
              <a:rPr lang="en-US" i="1" dirty="0" err="1"/>
              <a:t>lý</a:t>
            </a:r>
            <a:r>
              <a:rPr lang="en-US" i="1" dirty="0"/>
              <a:t> </a:t>
            </a:r>
            <a:r>
              <a:rPr lang="en-US" i="1" dirty="0" err="1"/>
              <a:t>việc</a:t>
            </a:r>
            <a:r>
              <a:rPr lang="en-US" i="1" dirty="0"/>
              <a:t> </a:t>
            </a:r>
            <a:r>
              <a:rPr lang="en-US" i="1" dirty="0" err="1"/>
              <a:t>mượn</a:t>
            </a:r>
            <a:r>
              <a:rPr lang="en-US" i="1" dirty="0"/>
              <a:t>- </a:t>
            </a:r>
            <a:r>
              <a:rPr lang="en-US" i="1" dirty="0" err="1"/>
              <a:t>trả</a:t>
            </a:r>
            <a:r>
              <a:rPr lang="en-US" i="1" dirty="0"/>
              <a:t> </a:t>
            </a:r>
            <a:r>
              <a:rPr lang="en-US" i="1" dirty="0" err="1"/>
              <a:t>sách</a:t>
            </a:r>
            <a:endParaRPr lang="en-US" dirty="0"/>
          </a:p>
          <a:p>
            <a:r>
              <a:rPr lang="en-US" i="1" dirty="0" err="1"/>
              <a:t>Quản</a:t>
            </a:r>
            <a:r>
              <a:rPr lang="en-US" i="1" dirty="0"/>
              <a:t> </a:t>
            </a:r>
            <a:r>
              <a:rPr lang="en-US" i="1" dirty="0" err="1"/>
              <a:t>lý</a:t>
            </a:r>
            <a:r>
              <a:rPr lang="en-US" i="1" dirty="0"/>
              <a:t> </a:t>
            </a:r>
            <a:r>
              <a:rPr lang="en-US" i="1" dirty="0" err="1"/>
              <a:t>thống</a:t>
            </a:r>
            <a:r>
              <a:rPr lang="en-US" i="1" dirty="0"/>
              <a:t> </a:t>
            </a:r>
            <a:r>
              <a:rPr lang="en-US" i="1" dirty="0" err="1"/>
              <a:t>kê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Chương 2. Phát triển ứng dụng Case Study 1, 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B615F-C769-49CC-AD0C-AE566D56EEA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02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</a:t>
            </a:r>
            <a:r>
              <a:rPr lang="en-US" dirty="0" smtClean="0"/>
              <a:t>1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i="1" dirty="0" err="1" smtClean="0"/>
              <a:t>Thực</a:t>
            </a:r>
            <a:r>
              <a:rPr lang="en-US" i="1" dirty="0" smtClean="0"/>
              <a:t> </a:t>
            </a:r>
            <a:r>
              <a:rPr lang="en-US" i="1" dirty="0" err="1" smtClean="0"/>
              <a:t>hiện</a:t>
            </a:r>
            <a:r>
              <a:rPr lang="en-US" i="1" dirty="0" smtClean="0"/>
              <a:t> </a:t>
            </a:r>
            <a:r>
              <a:rPr lang="en-US" i="1" dirty="0" err="1" smtClean="0"/>
              <a:t>các</a:t>
            </a:r>
            <a:r>
              <a:rPr lang="en-US" i="1" dirty="0" smtClean="0"/>
              <a:t> </a:t>
            </a:r>
            <a:r>
              <a:rPr lang="en-US" i="1" dirty="0" err="1" smtClean="0"/>
              <a:t>bước</a:t>
            </a:r>
            <a:r>
              <a:rPr lang="en-US" i="1" dirty="0" smtClean="0"/>
              <a:t> </a:t>
            </a:r>
            <a:r>
              <a:rPr lang="en-US" i="1" dirty="0" err="1" smtClean="0"/>
              <a:t>với</a:t>
            </a:r>
            <a:r>
              <a:rPr lang="en-US" i="1" dirty="0" smtClean="0"/>
              <a:t> Case Study 1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Thu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>
              <a:spcBef>
                <a:spcPts val="300"/>
              </a:spcBef>
            </a:pP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dirty="0" smtClean="0"/>
              <a:t>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 smtClean="0"/>
          </a:p>
          <a:p>
            <a:pPr>
              <a:spcBef>
                <a:spcPts val="300"/>
              </a:spcBef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pPr>
              <a:spcBef>
                <a:spcPts val="300"/>
              </a:spcBef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>
              <a:spcBef>
                <a:spcPts val="300"/>
              </a:spcBef>
            </a:pP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>
              <a:spcBef>
                <a:spcPts val="300"/>
              </a:spcBef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>
              <a:spcBef>
                <a:spcPts val="300"/>
              </a:spcBef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Chương 2. Phát triển ứng dụng Case Study 1, 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B615F-C769-49CC-AD0C-AE566D56EEA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5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</a:t>
            </a:r>
            <a:r>
              <a:rPr lang="en-US" dirty="0" smtClean="0"/>
              <a:t>1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 smtClean="0"/>
          </a:p>
          <a:p>
            <a:pPr lvl="0">
              <a:spcBef>
                <a:spcPts val="0"/>
              </a:spcBef>
            </a:pP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</a:t>
            </a:r>
          </a:p>
          <a:p>
            <a:pPr lvl="0">
              <a:spcBef>
                <a:spcPts val="0"/>
              </a:spcBef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.</a:t>
            </a:r>
          </a:p>
          <a:p>
            <a:pPr lvl="0">
              <a:spcBef>
                <a:spcPts val="0"/>
              </a:spcBef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,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actors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lvl="0">
              <a:spcBef>
                <a:spcPts val="0"/>
              </a:spcBef>
            </a:pP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use cases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.</a:t>
            </a:r>
          </a:p>
          <a:p>
            <a:pPr lvl="0">
              <a:spcBef>
                <a:spcPts val="0"/>
              </a:spcBef>
            </a:pP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sequence diagram </a:t>
            </a:r>
            <a:r>
              <a:rPr lang="en-US" dirty="0" err="1"/>
              <a:t>và</a:t>
            </a:r>
            <a:r>
              <a:rPr lang="en-US" dirty="0"/>
              <a:t> workflow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</a:t>
            </a:r>
          </a:p>
          <a:p>
            <a:pPr lvl="0">
              <a:spcBef>
                <a:spcPts val="0"/>
              </a:spcBef>
            </a:pP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Chương 2. Phát triển ứng dụng Case Study 1, 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B615F-C769-49CC-AD0C-AE566D56EEA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5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</a:t>
            </a:r>
            <a:r>
              <a:rPr lang="en-US" dirty="0" smtClean="0"/>
              <a:t>1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</a:p>
          <a:p>
            <a:pPr lvl="0">
              <a:spcBef>
                <a:spcPts val="0"/>
              </a:spcBef>
            </a:pP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Entity,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</a:p>
          <a:p>
            <a:pPr lvl="0">
              <a:spcBef>
                <a:spcPts val="0"/>
              </a:spcBef>
            </a:pP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CSDL)</a:t>
            </a:r>
          </a:p>
          <a:p>
            <a:pPr lvl="0">
              <a:spcBef>
                <a:spcPts val="0"/>
              </a:spcBef>
            </a:pP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  <a:p>
            <a:pPr lvl="0">
              <a:spcBef>
                <a:spcPts val="0"/>
              </a:spcBef>
            </a:pP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.</a:t>
            </a:r>
          </a:p>
          <a:p>
            <a:pPr>
              <a:spcBef>
                <a:spcPts val="0"/>
              </a:spcBef>
            </a:pP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Chương 2. Phát triển ứng dụng Case Study 1, 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B615F-C769-49CC-AD0C-AE566D56EEA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79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(menu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): </a:t>
            </a:r>
            <a:endParaRPr lang="en-US" sz="2000" dirty="0"/>
          </a:p>
          <a:p>
            <a:pPr lvl="0">
              <a:spcBef>
                <a:spcPts val="0"/>
              </a:spcBef>
            </a:pPr>
            <a:r>
              <a:rPr lang="en-US" i="1" dirty="0" err="1"/>
              <a:t>Hệ</a:t>
            </a:r>
            <a:r>
              <a:rPr lang="en-US" i="1" dirty="0"/>
              <a:t> </a:t>
            </a:r>
            <a:r>
              <a:rPr lang="en-US" i="1" dirty="0" err="1"/>
              <a:t>thống</a:t>
            </a:r>
            <a:r>
              <a:rPr lang="en-US" i="1" dirty="0"/>
              <a:t> 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dirty="0" err="1"/>
              <a:t>Tạo</a:t>
            </a:r>
            <a:r>
              <a:rPr lang="en-US" dirty="0"/>
              <a:t> User </a:t>
            </a:r>
            <a:r>
              <a:rPr lang="en-US" dirty="0" err="1"/>
              <a:t>mới</a:t>
            </a:r>
            <a:r>
              <a:rPr lang="en-US" dirty="0"/>
              <a:t>: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tai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.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: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dirty="0" err="1"/>
              <a:t>Thoát</a:t>
            </a:r>
            <a:r>
              <a:rPr lang="en-US" dirty="0"/>
              <a:t>: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thoát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.</a:t>
            </a:r>
            <a:endParaRPr lang="en-US" sz="2000" dirty="0"/>
          </a:p>
          <a:p>
            <a:pPr lvl="0">
              <a:spcBef>
                <a:spcPts val="0"/>
              </a:spcBef>
            </a:pPr>
            <a:r>
              <a:rPr lang="en-US" i="1" dirty="0" err="1"/>
              <a:t>Quản</a:t>
            </a:r>
            <a:r>
              <a:rPr lang="en-US" i="1" dirty="0"/>
              <a:t> </a:t>
            </a:r>
            <a:r>
              <a:rPr lang="en-US" i="1" dirty="0" err="1"/>
              <a:t>lý</a:t>
            </a:r>
            <a:r>
              <a:rPr lang="en-US" i="1" dirty="0"/>
              <a:t>: 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.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.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Chương 2. Phát triển ứng dụng Case Study 1, 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B615F-C769-49CC-AD0C-AE566D56EEA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47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</a:t>
            </a:r>
            <a:r>
              <a:rPr lang="en-US" dirty="0" smtClean="0"/>
              <a:t>2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i="1" dirty="0" err="1" smtClean="0"/>
              <a:t>Nhập</a:t>
            </a:r>
            <a:r>
              <a:rPr lang="en-US" i="1" dirty="0" smtClean="0"/>
              <a:t> </a:t>
            </a:r>
            <a:r>
              <a:rPr lang="en-US" i="1" dirty="0" err="1"/>
              <a:t>hàng</a:t>
            </a:r>
            <a:r>
              <a:rPr lang="en-US" i="1" dirty="0"/>
              <a:t>	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phiếu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: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phiếu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.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phiếu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phiếu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phiếu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.</a:t>
            </a:r>
            <a:endParaRPr lang="en-US" sz="2000" dirty="0"/>
          </a:p>
          <a:p>
            <a:pPr lvl="0">
              <a:spcBef>
                <a:spcPts val="0"/>
              </a:spcBef>
            </a:pPr>
            <a:r>
              <a:rPr lang="en-US" i="1" dirty="0" err="1"/>
              <a:t>Xuất</a:t>
            </a:r>
            <a:r>
              <a:rPr lang="en-US" i="1" dirty="0"/>
              <a:t> </a:t>
            </a:r>
            <a:r>
              <a:rPr lang="en-US" i="1" dirty="0" err="1"/>
              <a:t>hàng</a:t>
            </a:r>
            <a:r>
              <a:rPr lang="en-US" i="1" dirty="0"/>
              <a:t>	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phiếu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: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phiếu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quầy</a:t>
            </a:r>
            <a:r>
              <a:rPr lang="en-US" dirty="0"/>
              <a:t>.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phiếu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phiếu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phiếu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.</a:t>
            </a:r>
            <a:endParaRPr lang="en-US" sz="2000" dirty="0"/>
          </a:p>
          <a:p>
            <a:pPr lvl="0">
              <a:spcBef>
                <a:spcPts val="0"/>
              </a:spcBef>
            </a:pPr>
            <a:r>
              <a:rPr lang="en-US" i="1" dirty="0" err="1"/>
              <a:t>Bán</a:t>
            </a:r>
            <a:r>
              <a:rPr lang="en-US" i="1" dirty="0"/>
              <a:t> </a:t>
            </a:r>
            <a:r>
              <a:rPr lang="en-US" i="1" dirty="0" err="1"/>
              <a:t>hàng</a:t>
            </a:r>
            <a:r>
              <a:rPr lang="en-US" i="1" dirty="0"/>
              <a:t>	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hang: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.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 smtClean="0"/>
              <a:t>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Chương 2. Phát triển ứng dụng Case Study 1, 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B615F-C769-49CC-AD0C-AE566D56EEA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1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</a:t>
            </a:r>
            <a:r>
              <a:rPr lang="en-US" dirty="0" smtClean="0"/>
              <a:t>2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i="1" dirty="0" err="1" smtClean="0"/>
              <a:t>Kiểm</a:t>
            </a:r>
            <a:r>
              <a:rPr lang="en-US" i="1" dirty="0" smtClean="0"/>
              <a:t> </a:t>
            </a:r>
            <a:r>
              <a:rPr lang="en-US" i="1" dirty="0" err="1"/>
              <a:t>kê</a:t>
            </a:r>
            <a:r>
              <a:rPr lang="en-US" i="1" dirty="0"/>
              <a:t>	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phiếu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: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phiếu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.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phiếu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phiếu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,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phiếu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.</a:t>
            </a:r>
            <a:endParaRPr lang="en-US" sz="2000" dirty="0"/>
          </a:p>
          <a:p>
            <a:pPr lvl="0">
              <a:spcBef>
                <a:spcPts val="0"/>
              </a:spcBef>
            </a:pPr>
            <a:r>
              <a:rPr lang="en-US" i="1" dirty="0" err="1"/>
              <a:t>Báo</a:t>
            </a:r>
            <a:r>
              <a:rPr lang="en-US" i="1" dirty="0"/>
              <a:t> </a:t>
            </a:r>
            <a:r>
              <a:rPr lang="en-US" i="1" dirty="0" err="1"/>
              <a:t>cáo</a:t>
            </a:r>
            <a:r>
              <a:rPr lang="en-US" i="1" dirty="0"/>
              <a:t> </a:t>
            </a:r>
            <a:r>
              <a:rPr lang="en-US" i="1" dirty="0" err="1"/>
              <a:t>thống</a:t>
            </a:r>
            <a:r>
              <a:rPr lang="en-US" i="1" dirty="0"/>
              <a:t> </a:t>
            </a:r>
            <a:r>
              <a:rPr lang="en-US" i="1" dirty="0" err="1"/>
              <a:t>kê</a:t>
            </a:r>
            <a:r>
              <a:rPr lang="en-US" i="1" dirty="0"/>
              <a:t>	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: 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.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.</a:t>
            </a:r>
            <a:endParaRPr lang="en-US" sz="2000" dirty="0"/>
          </a:p>
          <a:p>
            <a:pPr lvl="0">
              <a:spcBef>
                <a:spcPts val="0"/>
              </a:spcBef>
            </a:pPr>
            <a:r>
              <a:rPr lang="en-US" i="1" dirty="0" err="1"/>
              <a:t>Hỗ</a:t>
            </a:r>
            <a:r>
              <a:rPr lang="en-US" i="1" dirty="0"/>
              <a:t> </a:t>
            </a:r>
            <a:r>
              <a:rPr lang="en-US" i="1" dirty="0" err="1"/>
              <a:t>trợ</a:t>
            </a:r>
            <a:r>
              <a:rPr lang="en-US" i="1" dirty="0"/>
              <a:t> </a:t>
            </a:r>
            <a:r>
              <a:rPr lang="en-US" i="1" dirty="0" err="1"/>
              <a:t>khách</a:t>
            </a:r>
            <a:r>
              <a:rPr lang="en-US" i="1" dirty="0"/>
              <a:t> </a:t>
            </a:r>
            <a:r>
              <a:rPr lang="en-US" i="1" dirty="0" err="1"/>
              <a:t>hàng</a:t>
            </a:r>
            <a:r>
              <a:rPr lang="en-US" i="1" dirty="0"/>
              <a:t>	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: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.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Chương 2. Phát triển ứng dụng Case Study 1, 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B615F-C769-49CC-AD0C-AE566D56EEA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19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XXX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XXX" id="{0525AA34-2DEF-4157-AA79-60D7E54EB469}" vid="{23AAF536-8794-44B7-94AE-1088517083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ThemeXXX</Template>
  <TotalTime>471</TotalTime>
  <Words>924</Words>
  <Application>Microsoft Office PowerPoint</Application>
  <PresentationFormat>Custom</PresentationFormat>
  <Paragraphs>123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Verdana</vt:lpstr>
      <vt:lpstr>Wingdings</vt:lpstr>
      <vt:lpstr>ThemeXXX</vt:lpstr>
      <vt:lpstr>Môn: PHÁT TRIỂN ỨNG DỤNG</vt:lpstr>
      <vt:lpstr>Nội dung</vt:lpstr>
      <vt:lpstr>Case Study 1</vt:lpstr>
      <vt:lpstr>Case Study 1 (tt)</vt:lpstr>
      <vt:lpstr>Case Study 1 (tt)</vt:lpstr>
      <vt:lpstr>Case Study 1 (tt)</vt:lpstr>
      <vt:lpstr>Case Study 2</vt:lpstr>
      <vt:lpstr>Case Study 2 (tt)</vt:lpstr>
      <vt:lpstr>Case Study 2 (tt)</vt:lpstr>
      <vt:lpstr>Case Study 2 (tt)</vt:lpstr>
      <vt:lpstr>Case Study 3</vt:lpstr>
      <vt:lpstr>Case Study 3 (tt)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Môn: PHÁT TRIỂN ỨNG DỤNG</dc:title>
  <dc:creator>Thanh Van</dc:creator>
  <cp:lastModifiedBy>Thanh Van</cp:lastModifiedBy>
  <cp:revision>26</cp:revision>
  <dcterms:created xsi:type="dcterms:W3CDTF">2016-07-14T08:37:41Z</dcterms:created>
  <dcterms:modified xsi:type="dcterms:W3CDTF">2017-07-17T04:16:55Z</dcterms:modified>
</cp:coreProperties>
</file>