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sldIdLst>
    <p:sldId id="256" r:id="rId2"/>
    <p:sldId id="257" r:id="rId3"/>
    <p:sldId id="258" r:id="rId4"/>
    <p:sldId id="263" r:id="rId5"/>
    <p:sldId id="264" r:id="rId6"/>
    <p:sldId id="268" r:id="rId7"/>
    <p:sldId id="265" r:id="rId8"/>
    <p:sldId id="269" r:id="rId9"/>
    <p:sldId id="267" r:id="rId10"/>
    <p:sldId id="266" r:id="rId11"/>
    <p:sldId id="260" r:id="rId12"/>
    <p:sldId id="270" r:id="rId13"/>
    <p:sldId id="273" r:id="rId14"/>
    <p:sldId id="274" r:id="rId15"/>
    <p:sldId id="275" r:id="rId16"/>
    <p:sldId id="318" r:id="rId17"/>
    <p:sldId id="276" r:id="rId18"/>
    <p:sldId id="277" r:id="rId19"/>
    <p:sldId id="280" r:id="rId20"/>
    <p:sldId id="278" r:id="rId21"/>
    <p:sldId id="261" r:id="rId22"/>
    <p:sldId id="281" r:id="rId23"/>
    <p:sldId id="282" r:id="rId24"/>
    <p:sldId id="283" r:id="rId25"/>
    <p:sldId id="285" r:id="rId26"/>
    <p:sldId id="286" r:id="rId27"/>
    <p:sldId id="271" r:id="rId28"/>
    <p:sldId id="287" r:id="rId29"/>
    <p:sldId id="292" r:id="rId30"/>
    <p:sldId id="294" r:id="rId31"/>
    <p:sldId id="295" r:id="rId32"/>
    <p:sldId id="296" r:id="rId33"/>
    <p:sldId id="293" r:id="rId34"/>
    <p:sldId id="298" r:id="rId35"/>
    <p:sldId id="297" r:id="rId36"/>
    <p:sldId id="291" r:id="rId37"/>
    <p:sldId id="288" r:id="rId38"/>
    <p:sldId id="289" r:id="rId39"/>
    <p:sldId id="290" r:id="rId40"/>
    <p:sldId id="299" r:id="rId41"/>
    <p:sldId id="262" r:id="rId42"/>
    <p:sldId id="302" r:id="rId43"/>
    <p:sldId id="314" r:id="rId44"/>
    <p:sldId id="315" r:id="rId45"/>
    <p:sldId id="316" r:id="rId46"/>
    <p:sldId id="317" r:id="rId47"/>
    <p:sldId id="301" r:id="rId48"/>
    <p:sldId id="303" r:id="rId49"/>
    <p:sldId id="304" r:id="rId50"/>
    <p:sldId id="307" r:id="rId51"/>
    <p:sldId id="308" r:id="rId52"/>
    <p:sldId id="310" r:id="rId53"/>
    <p:sldId id="306" r:id="rId54"/>
    <p:sldId id="311" r:id="rId55"/>
    <p:sldId id="309" r:id="rId56"/>
    <p:sldId id="305" r:id="rId57"/>
    <p:sldId id="312" r:id="rId58"/>
    <p:sldId id="300" r:id="rId59"/>
    <p:sldId id="313" r:id="rId60"/>
    <p:sldId id="259" r:id="rId61"/>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60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7/15/2017</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1143000"/>
            <a:ext cx="4746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a:t>
            </a:fld>
            <a:endParaRPr lang="en-US"/>
          </a:p>
        </p:txBody>
      </p:sp>
    </p:spTree>
    <p:extLst>
      <p:ext uri="{BB962C8B-B14F-4D97-AF65-F5344CB8AC3E}">
        <p14:creationId xmlns:p14="http://schemas.microsoft.com/office/powerpoint/2010/main" val="142307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smtClean="0"/>
              <a:t>Click to edit Master title style</a:t>
            </a:r>
            <a:endParaRPr lang="en-US" noProof="0" dirty="0" smtClean="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smtClean="0"/>
              <a:t>Click to edit Master subtitle style</a:t>
            </a:r>
            <a:endParaRPr lang="en-US" noProof="0" dirty="0" smtClean="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smtClean="0"/>
              <a:t>Phần: Phân tích thiết kế hệ thống (review)</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ftr" sz="quarter" idx="10"/>
          </p:nvPr>
        </p:nvSpPr>
        <p:spPr>
          <a:ln/>
        </p:spPr>
        <p:txBody>
          <a:bodyPr/>
          <a:lstStyle>
            <a:lvl1pPr>
              <a:defRPr sz="1400"/>
            </a:lvl1pPr>
          </a:lstStyle>
          <a:p>
            <a:r>
              <a:rPr lang="vi-VN" smtClean="0"/>
              <a:t>Phần: Phân tích thiết kế hệ thống (review)</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smtClean="0"/>
              <a:t>Click to edit Master title style</a:t>
            </a:r>
            <a:endParaRPr lang="en-US"/>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smtClean="0"/>
              <a:t>Phần: Phân tích thiết kế hệ thống (review)</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vi-VN" smtClean="0"/>
              <a:t>Phần: Phân tích thiết kế hệ thống (review)</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smtClean="0"/>
              <a:t>Phần: Phân tích thiết kế hệ thống (review)</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a:t>Môn</a:t>
            </a:r>
            <a:r>
              <a:rPr lang="en-US" sz="4000" dirty="0"/>
              <a:t>: PHÁT TRIỂN ỨNG DỤNG</a:t>
            </a:r>
          </a:p>
        </p:txBody>
      </p:sp>
      <p:sp>
        <p:nvSpPr>
          <p:cNvPr id="3" name="Subtitle 2"/>
          <p:cNvSpPr>
            <a:spLocks noGrp="1"/>
          </p:cNvSpPr>
          <p:nvPr>
            <p:ph type="subTitle" idx="1"/>
          </p:nvPr>
        </p:nvSpPr>
        <p:spPr>
          <a:xfrm>
            <a:off x="-1" y="2175310"/>
            <a:ext cx="9144001" cy="1493520"/>
          </a:xfrm>
        </p:spPr>
        <p:txBody>
          <a:bodyPr/>
          <a:lstStyle/>
          <a:p>
            <a:r>
              <a:rPr lang="en-US" sz="3600" smtClean="0"/>
              <a:t>Phần: Phân </a:t>
            </a:r>
            <a:r>
              <a:rPr lang="en-US" sz="3600" dirty="0" err="1" smtClean="0"/>
              <a:t>tích</a:t>
            </a:r>
            <a:r>
              <a:rPr lang="en-US" sz="3600" dirty="0" smtClean="0"/>
              <a:t> </a:t>
            </a:r>
            <a:r>
              <a:rPr lang="en-US" sz="3600" dirty="0" err="1" smtClean="0"/>
              <a:t>thiết</a:t>
            </a:r>
            <a:r>
              <a:rPr lang="en-US" sz="3600" dirty="0" smtClean="0"/>
              <a:t> </a:t>
            </a:r>
            <a:r>
              <a:rPr lang="en-US" sz="3600" dirty="0" err="1" smtClean="0"/>
              <a:t>kế</a:t>
            </a:r>
            <a:r>
              <a:rPr lang="en-US" sz="3600" dirty="0" smtClean="0"/>
              <a:t> </a:t>
            </a:r>
            <a:r>
              <a:rPr lang="en-US" sz="3600" dirty="0" err="1" smtClean="0"/>
              <a:t>hệ</a:t>
            </a:r>
            <a:r>
              <a:rPr lang="en-US" sz="3600" dirty="0" smtClean="0"/>
              <a:t> </a:t>
            </a:r>
            <a:r>
              <a:rPr lang="en-US" sz="3600" err="1" smtClean="0"/>
              <a:t>thống</a:t>
            </a:r>
            <a:r>
              <a:rPr lang="en-US" sz="3600" smtClean="0"/>
              <a:t> </a:t>
            </a:r>
            <a:r>
              <a:rPr lang="en-US" sz="3600" smtClean="0"/>
              <a:t>(review</a:t>
            </a:r>
            <a:r>
              <a:rPr lang="en-US" sz="3600" dirty="0" smtClean="0"/>
              <a:t>)</a:t>
            </a:r>
            <a:endParaRPr lang="en-US" sz="3600" dirty="0"/>
          </a:p>
          <a:p>
            <a:endParaRPr lang="en-US" dirty="0"/>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10</a:t>
            </a:fld>
            <a:endParaRPr lang="en-US" dirty="0"/>
          </a:p>
        </p:txBody>
      </p:sp>
      <p:grpSp>
        <p:nvGrpSpPr>
          <p:cNvPr id="6" name="Group 5"/>
          <p:cNvGrpSpPr/>
          <p:nvPr/>
        </p:nvGrpSpPr>
        <p:grpSpPr>
          <a:xfrm>
            <a:off x="1185333" y="1107467"/>
            <a:ext cx="7548638" cy="3955057"/>
            <a:chOff x="381000" y="1107467"/>
            <a:chExt cx="8353430" cy="5273237"/>
          </a:xfrm>
        </p:grpSpPr>
        <p:grpSp>
          <p:nvGrpSpPr>
            <p:cNvPr id="7" name="Group 2"/>
            <p:cNvGrpSpPr>
              <a:grpSpLocks/>
            </p:cNvGrpSpPr>
            <p:nvPr/>
          </p:nvGrpSpPr>
          <p:grpSpPr bwMode="auto">
            <a:xfrm>
              <a:off x="1828802" y="3886201"/>
              <a:ext cx="1582738" cy="1998663"/>
              <a:chOff x="3971" y="1776"/>
              <a:chExt cx="997" cy="1259"/>
            </a:xfrm>
            <a:noFill/>
          </p:grpSpPr>
          <p:grpSp>
            <p:nvGrpSpPr>
              <p:cNvPr id="137" name="Group 3"/>
              <p:cNvGrpSpPr>
                <a:grpSpLocks/>
              </p:cNvGrpSpPr>
              <p:nvPr/>
            </p:nvGrpSpPr>
            <p:grpSpPr bwMode="auto">
              <a:xfrm>
                <a:off x="4297" y="1776"/>
                <a:ext cx="432" cy="720"/>
                <a:chOff x="1249" y="2496"/>
                <a:chExt cx="432" cy="720"/>
              </a:xfrm>
              <a:grpFill/>
            </p:grpSpPr>
            <p:sp>
              <p:nvSpPr>
                <p:cNvPr id="139" name="Rectangle 4"/>
                <p:cNvSpPr>
                  <a:spLocks noChangeArrowheads="1"/>
                </p:cNvSpPr>
                <p:nvPr/>
              </p:nvSpPr>
              <p:spPr bwMode="auto">
                <a:xfrm>
                  <a:off x="1249" y="2496"/>
                  <a:ext cx="432" cy="720"/>
                </a:xfrm>
                <a:prstGeom prst="rect">
                  <a:avLst/>
                </a:prstGeom>
                <a:grpFill/>
                <a:ln w="28575">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0" name="Line 5"/>
                <p:cNvSpPr>
                  <a:spLocks noChangeShapeType="1"/>
                </p:cNvSpPr>
                <p:nvPr/>
              </p:nvSpPr>
              <p:spPr bwMode="auto">
                <a:xfrm>
                  <a:off x="1537" y="2496"/>
                  <a:ext cx="144"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1" name="Line 6"/>
                <p:cNvSpPr>
                  <a:spLocks noChangeShapeType="1"/>
                </p:cNvSpPr>
                <p:nvPr/>
              </p:nvSpPr>
              <p:spPr bwMode="auto">
                <a:xfrm>
                  <a:off x="1537" y="2496"/>
                  <a:ext cx="0"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2" name="Line 7"/>
                <p:cNvSpPr>
                  <a:spLocks noChangeShapeType="1"/>
                </p:cNvSpPr>
                <p:nvPr/>
              </p:nvSpPr>
              <p:spPr bwMode="auto">
                <a:xfrm flipH="1">
                  <a:off x="1537" y="2640"/>
                  <a:ext cx="144"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3" name="Line 8"/>
                <p:cNvSpPr>
                  <a:spLocks noChangeShapeType="1"/>
                </p:cNvSpPr>
                <p:nvPr/>
              </p:nvSpPr>
              <p:spPr bwMode="auto">
                <a:xfrm>
                  <a:off x="1297" y="273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4" name="Line 9"/>
                <p:cNvSpPr>
                  <a:spLocks noChangeShapeType="1"/>
                </p:cNvSpPr>
                <p:nvPr/>
              </p:nvSpPr>
              <p:spPr bwMode="auto">
                <a:xfrm>
                  <a:off x="1297" y="278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5" name="Line 10"/>
                <p:cNvSpPr>
                  <a:spLocks noChangeShapeType="1"/>
                </p:cNvSpPr>
                <p:nvPr/>
              </p:nvSpPr>
              <p:spPr bwMode="auto">
                <a:xfrm>
                  <a:off x="1297" y="283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6" name="Line 11"/>
                <p:cNvSpPr>
                  <a:spLocks noChangeShapeType="1"/>
                </p:cNvSpPr>
                <p:nvPr/>
              </p:nvSpPr>
              <p:spPr bwMode="auto">
                <a:xfrm>
                  <a:off x="1297" y="292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7" name="Line 12"/>
                <p:cNvSpPr>
                  <a:spLocks noChangeShapeType="1"/>
                </p:cNvSpPr>
                <p:nvPr/>
              </p:nvSpPr>
              <p:spPr bwMode="auto">
                <a:xfrm>
                  <a:off x="1297" y="288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8" name="Line 13"/>
                <p:cNvSpPr>
                  <a:spLocks noChangeShapeType="1"/>
                </p:cNvSpPr>
                <p:nvPr/>
              </p:nvSpPr>
              <p:spPr bwMode="auto">
                <a:xfrm>
                  <a:off x="1297" y="297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9" name="Line 14"/>
                <p:cNvSpPr>
                  <a:spLocks noChangeShapeType="1"/>
                </p:cNvSpPr>
                <p:nvPr/>
              </p:nvSpPr>
              <p:spPr bwMode="auto">
                <a:xfrm>
                  <a:off x="1297" y="302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0" name="Line 15"/>
                <p:cNvSpPr>
                  <a:spLocks noChangeShapeType="1"/>
                </p:cNvSpPr>
                <p:nvPr/>
              </p:nvSpPr>
              <p:spPr bwMode="auto">
                <a:xfrm>
                  <a:off x="1297" y="307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1" name="Line 16"/>
                <p:cNvSpPr>
                  <a:spLocks noChangeShapeType="1"/>
                </p:cNvSpPr>
                <p:nvPr/>
              </p:nvSpPr>
              <p:spPr bwMode="auto">
                <a:xfrm>
                  <a:off x="1297" y="312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2" name="Line 17"/>
                <p:cNvSpPr>
                  <a:spLocks noChangeShapeType="1"/>
                </p:cNvSpPr>
                <p:nvPr/>
              </p:nvSpPr>
              <p:spPr bwMode="auto">
                <a:xfrm>
                  <a:off x="1297" y="316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3" name="Line 18"/>
                <p:cNvSpPr>
                  <a:spLocks noChangeShapeType="1"/>
                </p:cNvSpPr>
                <p:nvPr/>
              </p:nvSpPr>
              <p:spPr bwMode="auto">
                <a:xfrm>
                  <a:off x="1297" y="268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4" name="Line 19"/>
                <p:cNvSpPr>
                  <a:spLocks noChangeShapeType="1"/>
                </p:cNvSpPr>
                <p:nvPr/>
              </p:nvSpPr>
              <p:spPr bwMode="auto">
                <a:xfrm>
                  <a:off x="1297" y="2592"/>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5" name="Line 20"/>
                <p:cNvSpPr>
                  <a:spLocks noChangeShapeType="1"/>
                </p:cNvSpPr>
                <p:nvPr/>
              </p:nvSpPr>
              <p:spPr bwMode="auto">
                <a:xfrm>
                  <a:off x="1297" y="2544"/>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6" name="Line 21"/>
                <p:cNvSpPr>
                  <a:spLocks noChangeShapeType="1"/>
                </p:cNvSpPr>
                <p:nvPr/>
              </p:nvSpPr>
              <p:spPr bwMode="auto">
                <a:xfrm>
                  <a:off x="1297" y="2640"/>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sp>
            <p:nvSpPr>
              <p:cNvPr id="138" name="Text Box 22"/>
              <p:cNvSpPr txBox="1">
                <a:spLocks noChangeArrowheads="1"/>
              </p:cNvSpPr>
              <p:nvPr/>
            </p:nvSpPr>
            <p:spPr bwMode="auto">
              <a:xfrm>
                <a:off x="3971" y="2544"/>
                <a:ext cx="997" cy="491"/>
              </a:xfrm>
              <a:prstGeom prst="rect">
                <a:avLst/>
              </a:prstGeom>
              <a:ln>
                <a:headEnd type="none" w="sm" len="sm"/>
                <a:tailEnd type="none" w="lg" len="lg"/>
              </a:ln>
              <a:extLst/>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solidFill>
                      <a:srgbClr val="C00000"/>
                    </a:solidFill>
                  </a:rPr>
                  <a:t>Supplementary</a:t>
                </a:r>
              </a:p>
              <a:p>
                <a:r>
                  <a:rPr lang="en-US" sz="1600" dirty="0">
                    <a:solidFill>
                      <a:srgbClr val="C00000"/>
                    </a:solidFill>
                  </a:rPr>
                  <a:t>Specification</a:t>
                </a:r>
              </a:p>
            </p:txBody>
          </p:sp>
        </p:grpSp>
        <p:grpSp>
          <p:nvGrpSpPr>
            <p:cNvPr id="8" name="Group 23"/>
            <p:cNvGrpSpPr>
              <a:grpSpLocks/>
            </p:cNvGrpSpPr>
            <p:nvPr/>
          </p:nvGrpSpPr>
          <p:grpSpPr bwMode="auto">
            <a:xfrm>
              <a:off x="381000" y="1447800"/>
              <a:ext cx="2522538" cy="1628776"/>
              <a:chOff x="700" y="713"/>
              <a:chExt cx="1589" cy="1026"/>
            </a:xfrm>
            <a:noFill/>
          </p:grpSpPr>
          <p:grpSp>
            <p:nvGrpSpPr>
              <p:cNvPr id="124" name="Group 24"/>
              <p:cNvGrpSpPr>
                <a:grpSpLocks/>
              </p:cNvGrpSpPr>
              <p:nvPr/>
            </p:nvGrpSpPr>
            <p:grpSpPr bwMode="auto">
              <a:xfrm>
                <a:off x="700" y="713"/>
                <a:ext cx="1589" cy="681"/>
                <a:chOff x="700" y="713"/>
                <a:chExt cx="1589" cy="681"/>
              </a:xfrm>
              <a:grpFill/>
            </p:grpSpPr>
            <p:grpSp>
              <p:nvGrpSpPr>
                <p:cNvPr id="126" name="Group 25"/>
                <p:cNvGrpSpPr>
                  <a:grpSpLocks/>
                </p:cNvGrpSpPr>
                <p:nvPr/>
              </p:nvGrpSpPr>
              <p:grpSpPr bwMode="auto">
                <a:xfrm>
                  <a:off x="700" y="713"/>
                  <a:ext cx="320" cy="403"/>
                  <a:chOff x="7654" y="3380"/>
                  <a:chExt cx="554" cy="754"/>
                </a:xfrm>
                <a:grpFill/>
              </p:grpSpPr>
              <p:sp>
                <p:nvSpPr>
                  <p:cNvPr id="133" name="Oval 26"/>
                  <p:cNvSpPr>
                    <a:spLocks noChangeArrowheads="1"/>
                  </p:cNvSpPr>
                  <p:nvPr/>
                </p:nvSpPr>
                <p:spPr bwMode="auto">
                  <a:xfrm>
                    <a:off x="7805" y="3380"/>
                    <a:ext cx="253" cy="248"/>
                  </a:xfrm>
                  <a:prstGeom prst="ellipse">
                    <a:avLst/>
                  </a:prstGeom>
                  <a:grpFill/>
                  <a:ln w="28575">
                    <a:solidFill>
                      <a:srgbClr val="3333CC"/>
                    </a:solidFill>
                    <a:round/>
                    <a:headEnd/>
                    <a:tailEnd/>
                  </a:ln>
                  <a:extLst/>
                </p:spPr>
                <p:txBody>
                  <a:bodyPr/>
                  <a:lstStyle/>
                  <a:p>
                    <a:endParaRPr lang="en-US"/>
                  </a:p>
                </p:txBody>
              </p:sp>
              <p:sp>
                <p:nvSpPr>
                  <p:cNvPr id="134" name="Line 27"/>
                  <p:cNvSpPr>
                    <a:spLocks noChangeShapeType="1"/>
                  </p:cNvSpPr>
                  <p:nvPr/>
                </p:nvSpPr>
                <p:spPr bwMode="auto">
                  <a:xfrm>
                    <a:off x="7931" y="3630"/>
                    <a:ext cx="1" cy="232"/>
                  </a:xfrm>
                  <a:prstGeom prst="line">
                    <a:avLst/>
                  </a:prstGeom>
                  <a:grpFill/>
                  <a:ln w="28575">
                    <a:solidFill>
                      <a:srgbClr val="3333CC"/>
                    </a:solidFill>
                    <a:round/>
                    <a:headEnd/>
                    <a:tailEnd/>
                  </a:ln>
                  <a:extLst/>
                </p:spPr>
                <p:txBody>
                  <a:bodyPr/>
                  <a:lstStyle/>
                  <a:p>
                    <a:endParaRPr lang="en-US"/>
                  </a:p>
                </p:txBody>
              </p:sp>
              <p:sp>
                <p:nvSpPr>
                  <p:cNvPr id="135" name="Line 28"/>
                  <p:cNvSpPr>
                    <a:spLocks noChangeShapeType="1"/>
                  </p:cNvSpPr>
                  <p:nvPr/>
                </p:nvSpPr>
                <p:spPr bwMode="auto">
                  <a:xfrm>
                    <a:off x="7731" y="3695"/>
                    <a:ext cx="401" cy="1"/>
                  </a:xfrm>
                  <a:prstGeom prst="line">
                    <a:avLst/>
                  </a:prstGeom>
                  <a:grpFill/>
                  <a:ln w="28575">
                    <a:solidFill>
                      <a:srgbClr val="3333CC"/>
                    </a:solidFill>
                    <a:round/>
                    <a:headEnd/>
                    <a:tailEnd/>
                  </a:ln>
                  <a:extLst/>
                </p:spPr>
                <p:txBody>
                  <a:bodyPr/>
                  <a:lstStyle/>
                  <a:p>
                    <a:endParaRPr lang="en-US"/>
                  </a:p>
                </p:txBody>
              </p:sp>
              <p:sp>
                <p:nvSpPr>
                  <p:cNvPr id="136" name="Freeform 29"/>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grpFill/>
                  <a:ln w="28575" cmpd="sng">
                    <a:solidFill>
                      <a:srgbClr val="3333CC"/>
                    </a:solidFill>
                    <a:prstDash val="solid"/>
                    <a:round/>
                    <a:headEnd/>
                    <a:tailEnd/>
                  </a:ln>
                  <a:extLst/>
                </p:spPr>
                <p:txBody>
                  <a:bodyPr/>
                  <a:lstStyle/>
                  <a:p>
                    <a:endParaRPr lang="en-US"/>
                  </a:p>
                </p:txBody>
              </p:sp>
            </p:grpSp>
            <p:sp>
              <p:nvSpPr>
                <p:cNvPr id="127" name="Oval 30"/>
                <p:cNvSpPr>
                  <a:spLocks noChangeArrowheads="1"/>
                </p:cNvSpPr>
                <p:nvPr/>
              </p:nvSpPr>
              <p:spPr bwMode="auto">
                <a:xfrm>
                  <a:off x="1434" y="799"/>
                  <a:ext cx="499" cy="230"/>
                </a:xfrm>
                <a:prstGeom prst="ellips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31"/>
                <p:cNvSpPr>
                  <a:spLocks noChangeArrowheads="1"/>
                </p:cNvSpPr>
                <p:nvPr/>
              </p:nvSpPr>
              <p:spPr bwMode="auto">
                <a:xfrm>
                  <a:off x="1121" y="1164"/>
                  <a:ext cx="499" cy="230"/>
                </a:xfrm>
                <a:prstGeom prst="ellips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32"/>
                <p:cNvSpPr>
                  <a:spLocks noChangeArrowheads="1"/>
                </p:cNvSpPr>
                <p:nvPr/>
              </p:nvSpPr>
              <p:spPr bwMode="auto">
                <a:xfrm>
                  <a:off x="1790" y="1164"/>
                  <a:ext cx="499" cy="230"/>
                </a:xfrm>
                <a:prstGeom prst="ellips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Line 33"/>
                <p:cNvSpPr>
                  <a:spLocks noChangeShapeType="1"/>
                </p:cNvSpPr>
                <p:nvPr/>
              </p:nvSpPr>
              <p:spPr bwMode="auto">
                <a:xfrm>
                  <a:off x="965" y="914"/>
                  <a:ext cx="469" cy="0"/>
                </a:xfrm>
                <a:prstGeom prst="line">
                  <a:avLst/>
                </a:prstGeom>
                <a:grpFill/>
                <a:ln w="28575">
                  <a:solidFill>
                    <a:srgbClr val="3333CC"/>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34"/>
                <p:cNvSpPr>
                  <a:spLocks noChangeShapeType="1"/>
                </p:cNvSpPr>
                <p:nvPr/>
              </p:nvSpPr>
              <p:spPr bwMode="auto">
                <a:xfrm flipV="1">
                  <a:off x="1476" y="1029"/>
                  <a:ext cx="144" cy="135"/>
                </a:xfrm>
                <a:prstGeom prst="line">
                  <a:avLst/>
                </a:prstGeom>
                <a:grpFill/>
                <a:ln w="28575">
                  <a:solidFill>
                    <a:srgbClr val="3333CC"/>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35"/>
                <p:cNvSpPr>
                  <a:spLocks noChangeShapeType="1"/>
                </p:cNvSpPr>
                <p:nvPr/>
              </p:nvSpPr>
              <p:spPr bwMode="auto">
                <a:xfrm flipH="1" flipV="1">
                  <a:off x="1790" y="1029"/>
                  <a:ext cx="143" cy="135"/>
                </a:xfrm>
                <a:prstGeom prst="line">
                  <a:avLst/>
                </a:prstGeom>
                <a:grpFill/>
                <a:ln w="28575">
                  <a:solidFill>
                    <a:srgbClr val="3333CC"/>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5" name="Text Box 36"/>
              <p:cNvSpPr txBox="1">
                <a:spLocks noChangeArrowheads="1"/>
              </p:cNvSpPr>
              <p:nvPr/>
            </p:nvSpPr>
            <p:spPr bwMode="auto">
              <a:xfrm>
                <a:off x="901" y="1455"/>
                <a:ext cx="1087" cy="284"/>
              </a:xfrm>
              <a:prstGeom prst="rect">
                <a:avLst/>
              </a:prstGeom>
              <a:ln>
                <a:headEnd type="none" w="sm" len="sm"/>
                <a:tailEnd type="none" w="lg" len="lg"/>
              </a:ln>
              <a:extLst/>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t>Use-Case Model</a:t>
                </a:r>
              </a:p>
            </p:txBody>
          </p:sp>
        </p:grpSp>
        <p:sp>
          <p:nvSpPr>
            <p:cNvPr id="9" name="Line 61"/>
            <p:cNvSpPr>
              <a:spLocks noChangeShapeType="1"/>
            </p:cNvSpPr>
            <p:nvPr/>
          </p:nvSpPr>
          <p:spPr bwMode="auto">
            <a:xfrm flipH="1" flipV="1">
              <a:off x="5702300" y="5102225"/>
              <a:ext cx="495300" cy="407988"/>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 name="Line 62"/>
            <p:cNvSpPr>
              <a:spLocks noChangeShapeType="1"/>
            </p:cNvSpPr>
            <p:nvPr/>
          </p:nvSpPr>
          <p:spPr bwMode="auto">
            <a:xfrm flipV="1">
              <a:off x="5937250" y="4711700"/>
              <a:ext cx="538163" cy="242888"/>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1" name="Line 63"/>
            <p:cNvSpPr>
              <a:spLocks noChangeShapeType="1"/>
            </p:cNvSpPr>
            <p:nvPr/>
          </p:nvSpPr>
          <p:spPr bwMode="auto">
            <a:xfrm flipV="1">
              <a:off x="6475413" y="5510213"/>
              <a:ext cx="479425" cy="130175"/>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2" name="Line 64"/>
            <p:cNvSpPr>
              <a:spLocks noChangeShapeType="1"/>
            </p:cNvSpPr>
            <p:nvPr/>
          </p:nvSpPr>
          <p:spPr bwMode="auto">
            <a:xfrm flipV="1">
              <a:off x="6197600" y="4849813"/>
              <a:ext cx="522288" cy="66040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3" name="Text Box 65"/>
            <p:cNvSpPr txBox="1">
              <a:spLocks noChangeArrowheads="1"/>
            </p:cNvSpPr>
            <p:nvPr/>
          </p:nvSpPr>
          <p:spPr bwMode="auto">
            <a:xfrm>
              <a:off x="5770563" y="5929313"/>
              <a:ext cx="1284663" cy="451391"/>
            </a:xfrm>
            <a:prstGeom prst="rect">
              <a:avLst/>
            </a:prstGeom>
            <a:ln>
              <a:headEnd type="none" w="sm" len="sm"/>
              <a:tailEnd type="none" w="lg" len="lg"/>
            </a:ln>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solidFill>
                    <a:srgbClr val="C00000"/>
                  </a:solidFill>
                </a:rPr>
                <a:t>Data Model</a:t>
              </a:r>
            </a:p>
          </p:txBody>
        </p:sp>
        <p:grpSp>
          <p:nvGrpSpPr>
            <p:cNvPr id="14" name="Group 66"/>
            <p:cNvGrpSpPr>
              <a:grpSpLocks/>
            </p:cNvGrpSpPr>
            <p:nvPr/>
          </p:nvGrpSpPr>
          <p:grpSpPr bwMode="auto">
            <a:xfrm>
              <a:off x="5457825" y="4778377"/>
              <a:ext cx="479425" cy="369887"/>
              <a:chOff x="2986" y="2696"/>
              <a:chExt cx="302" cy="233"/>
            </a:xfrm>
            <a:noFill/>
          </p:grpSpPr>
          <p:sp>
            <p:nvSpPr>
              <p:cNvPr id="120" name="Rectangle 67"/>
              <p:cNvSpPr>
                <a:spLocks noChangeArrowheads="1"/>
              </p:cNvSpPr>
              <p:nvPr/>
            </p:nvSpPr>
            <p:spPr bwMode="auto">
              <a:xfrm>
                <a:off x="2986" y="2696"/>
                <a:ext cx="0" cy="233"/>
              </a:xfrm>
              <a:prstGeom prst="rect">
                <a:avLst/>
              </a:prstGeom>
              <a:grpFill/>
              <a:ln w="1905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solidFill>
                    <a:srgbClr val="C00000"/>
                  </a:solidFill>
                </a:endParaRPr>
              </a:p>
            </p:txBody>
          </p:sp>
          <p:sp>
            <p:nvSpPr>
              <p:cNvPr id="121" name="Line 68"/>
              <p:cNvSpPr>
                <a:spLocks noChangeShapeType="1"/>
              </p:cNvSpPr>
              <p:nvPr/>
            </p:nvSpPr>
            <p:spPr bwMode="auto">
              <a:xfrm>
                <a:off x="2986" y="2807"/>
                <a:ext cx="302" cy="0"/>
              </a:xfrm>
              <a:prstGeom prst="line">
                <a:avLst/>
              </a:prstGeom>
              <a:grpFill/>
              <a:ln w="19050">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solidFill>
                    <a:srgbClr val="C00000"/>
                  </a:solidFill>
                </a:endParaRPr>
              </a:p>
            </p:txBody>
          </p:sp>
          <p:sp>
            <p:nvSpPr>
              <p:cNvPr id="122" name="Line 69"/>
              <p:cNvSpPr>
                <a:spLocks noChangeShapeType="1"/>
              </p:cNvSpPr>
              <p:nvPr/>
            </p:nvSpPr>
            <p:spPr bwMode="auto">
              <a:xfrm>
                <a:off x="3184" y="2723"/>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23" name="Line 70"/>
              <p:cNvSpPr>
                <a:spLocks noChangeShapeType="1"/>
              </p:cNvSpPr>
              <p:nvPr/>
            </p:nvSpPr>
            <p:spPr bwMode="auto">
              <a:xfrm>
                <a:off x="3077" y="2727"/>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grpSp>
          <p:nvGrpSpPr>
            <p:cNvPr id="15" name="Group 71"/>
            <p:cNvGrpSpPr>
              <a:grpSpLocks/>
            </p:cNvGrpSpPr>
            <p:nvPr/>
          </p:nvGrpSpPr>
          <p:grpSpPr bwMode="auto">
            <a:xfrm>
              <a:off x="6475413" y="4529136"/>
              <a:ext cx="479425" cy="369888"/>
              <a:chOff x="2986" y="2696"/>
              <a:chExt cx="302" cy="233"/>
            </a:xfrm>
            <a:noFill/>
          </p:grpSpPr>
          <p:sp>
            <p:nvSpPr>
              <p:cNvPr id="116" name="Rectangle 72"/>
              <p:cNvSpPr>
                <a:spLocks noChangeArrowheads="1"/>
              </p:cNvSpPr>
              <p:nvPr/>
            </p:nvSpPr>
            <p:spPr bwMode="auto">
              <a:xfrm>
                <a:off x="2986" y="2696"/>
                <a:ext cx="0" cy="233"/>
              </a:xfrm>
              <a:prstGeom prst="rect">
                <a:avLst/>
              </a:prstGeom>
              <a:grpFill/>
              <a:ln w="1905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solidFill>
                    <a:srgbClr val="C00000"/>
                  </a:solidFill>
                </a:endParaRPr>
              </a:p>
            </p:txBody>
          </p:sp>
          <p:sp>
            <p:nvSpPr>
              <p:cNvPr id="117" name="Line 73"/>
              <p:cNvSpPr>
                <a:spLocks noChangeShapeType="1"/>
              </p:cNvSpPr>
              <p:nvPr/>
            </p:nvSpPr>
            <p:spPr bwMode="auto">
              <a:xfrm>
                <a:off x="2986" y="2807"/>
                <a:ext cx="302" cy="0"/>
              </a:xfrm>
              <a:prstGeom prst="line">
                <a:avLst/>
              </a:prstGeom>
              <a:grpFill/>
              <a:ln w="19050">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solidFill>
                    <a:srgbClr val="C00000"/>
                  </a:solidFill>
                </a:endParaRPr>
              </a:p>
            </p:txBody>
          </p:sp>
          <p:sp>
            <p:nvSpPr>
              <p:cNvPr id="118" name="Line 74"/>
              <p:cNvSpPr>
                <a:spLocks noChangeShapeType="1"/>
              </p:cNvSpPr>
              <p:nvPr/>
            </p:nvSpPr>
            <p:spPr bwMode="auto">
              <a:xfrm>
                <a:off x="3184" y="2723"/>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19" name="Line 75"/>
              <p:cNvSpPr>
                <a:spLocks noChangeShapeType="1"/>
              </p:cNvSpPr>
              <p:nvPr/>
            </p:nvSpPr>
            <p:spPr bwMode="auto">
              <a:xfrm>
                <a:off x="3077" y="2727"/>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grpSp>
          <p:nvGrpSpPr>
            <p:cNvPr id="16" name="Group 76"/>
            <p:cNvGrpSpPr>
              <a:grpSpLocks/>
            </p:cNvGrpSpPr>
            <p:nvPr/>
          </p:nvGrpSpPr>
          <p:grpSpPr bwMode="auto">
            <a:xfrm>
              <a:off x="5995988" y="5467352"/>
              <a:ext cx="479425" cy="369887"/>
              <a:chOff x="2986" y="2696"/>
              <a:chExt cx="302" cy="233"/>
            </a:xfrm>
            <a:noFill/>
          </p:grpSpPr>
          <p:sp>
            <p:nvSpPr>
              <p:cNvPr id="112" name="Rectangle 77"/>
              <p:cNvSpPr>
                <a:spLocks noChangeArrowheads="1"/>
              </p:cNvSpPr>
              <p:nvPr/>
            </p:nvSpPr>
            <p:spPr bwMode="auto">
              <a:xfrm>
                <a:off x="2986" y="2696"/>
                <a:ext cx="0" cy="233"/>
              </a:xfrm>
              <a:prstGeom prst="rect">
                <a:avLst/>
              </a:prstGeom>
              <a:grpFill/>
              <a:ln w="1905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solidFill>
                    <a:srgbClr val="C00000"/>
                  </a:solidFill>
                </a:endParaRPr>
              </a:p>
            </p:txBody>
          </p:sp>
          <p:sp>
            <p:nvSpPr>
              <p:cNvPr id="113" name="Line 78"/>
              <p:cNvSpPr>
                <a:spLocks noChangeShapeType="1"/>
              </p:cNvSpPr>
              <p:nvPr/>
            </p:nvSpPr>
            <p:spPr bwMode="auto">
              <a:xfrm>
                <a:off x="2986" y="2807"/>
                <a:ext cx="302" cy="0"/>
              </a:xfrm>
              <a:prstGeom prst="line">
                <a:avLst/>
              </a:prstGeom>
              <a:grpFill/>
              <a:ln w="19050">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solidFill>
                    <a:srgbClr val="C00000"/>
                  </a:solidFill>
                </a:endParaRPr>
              </a:p>
            </p:txBody>
          </p:sp>
          <p:sp>
            <p:nvSpPr>
              <p:cNvPr id="114" name="Line 79"/>
              <p:cNvSpPr>
                <a:spLocks noChangeShapeType="1"/>
              </p:cNvSpPr>
              <p:nvPr/>
            </p:nvSpPr>
            <p:spPr bwMode="auto">
              <a:xfrm>
                <a:off x="3184" y="2723"/>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15" name="Line 80"/>
              <p:cNvSpPr>
                <a:spLocks noChangeShapeType="1"/>
              </p:cNvSpPr>
              <p:nvPr/>
            </p:nvSpPr>
            <p:spPr bwMode="auto">
              <a:xfrm>
                <a:off x="3077" y="2727"/>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grpSp>
          <p:nvGrpSpPr>
            <p:cNvPr id="17" name="Group 159"/>
            <p:cNvGrpSpPr>
              <a:grpSpLocks/>
            </p:cNvGrpSpPr>
            <p:nvPr/>
          </p:nvGrpSpPr>
          <p:grpSpPr bwMode="auto">
            <a:xfrm>
              <a:off x="6954838" y="5332410"/>
              <a:ext cx="479425" cy="369888"/>
              <a:chOff x="4381" y="3359"/>
              <a:chExt cx="302" cy="233"/>
            </a:xfrm>
            <a:noFill/>
          </p:grpSpPr>
          <p:sp>
            <p:nvSpPr>
              <p:cNvPr id="108" name="Rectangle 82"/>
              <p:cNvSpPr>
                <a:spLocks noChangeArrowheads="1"/>
              </p:cNvSpPr>
              <p:nvPr/>
            </p:nvSpPr>
            <p:spPr bwMode="auto">
              <a:xfrm>
                <a:off x="4381" y="3359"/>
                <a:ext cx="0" cy="233"/>
              </a:xfrm>
              <a:prstGeom prst="rect">
                <a:avLst/>
              </a:prstGeom>
              <a:grpFill/>
              <a:ln w="1905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solidFill>
                    <a:srgbClr val="C00000"/>
                  </a:solidFill>
                </a:endParaRPr>
              </a:p>
            </p:txBody>
          </p:sp>
          <p:sp>
            <p:nvSpPr>
              <p:cNvPr id="109" name="Line 83"/>
              <p:cNvSpPr>
                <a:spLocks noChangeShapeType="1"/>
              </p:cNvSpPr>
              <p:nvPr/>
            </p:nvSpPr>
            <p:spPr bwMode="auto">
              <a:xfrm>
                <a:off x="4381" y="3470"/>
                <a:ext cx="302" cy="0"/>
              </a:xfrm>
              <a:prstGeom prst="line">
                <a:avLst/>
              </a:prstGeom>
              <a:grpFill/>
              <a:ln w="19050">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solidFill>
                    <a:srgbClr val="C00000"/>
                  </a:solidFill>
                </a:endParaRPr>
              </a:p>
            </p:txBody>
          </p:sp>
          <p:sp>
            <p:nvSpPr>
              <p:cNvPr id="110" name="Line 84"/>
              <p:cNvSpPr>
                <a:spLocks noChangeShapeType="1"/>
              </p:cNvSpPr>
              <p:nvPr/>
            </p:nvSpPr>
            <p:spPr bwMode="auto">
              <a:xfrm>
                <a:off x="4579" y="3394"/>
                <a:ext cx="0" cy="165"/>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11" name="Line 85"/>
              <p:cNvSpPr>
                <a:spLocks noChangeShapeType="1"/>
              </p:cNvSpPr>
              <p:nvPr/>
            </p:nvSpPr>
            <p:spPr bwMode="auto">
              <a:xfrm>
                <a:off x="4472" y="3390"/>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grpSp>
          <p:nvGrpSpPr>
            <p:cNvPr id="18" name="Group 86"/>
            <p:cNvGrpSpPr>
              <a:grpSpLocks/>
            </p:cNvGrpSpPr>
            <p:nvPr/>
          </p:nvGrpSpPr>
          <p:grpSpPr bwMode="auto">
            <a:xfrm>
              <a:off x="7391404" y="3200401"/>
              <a:ext cx="1343026" cy="1998663"/>
              <a:chOff x="4071" y="1776"/>
              <a:chExt cx="846" cy="1259"/>
            </a:xfrm>
            <a:noFill/>
          </p:grpSpPr>
          <p:grpSp>
            <p:nvGrpSpPr>
              <p:cNvPr id="88" name="Group 87"/>
              <p:cNvGrpSpPr>
                <a:grpSpLocks/>
              </p:cNvGrpSpPr>
              <p:nvPr/>
            </p:nvGrpSpPr>
            <p:grpSpPr bwMode="auto">
              <a:xfrm>
                <a:off x="4297" y="1776"/>
                <a:ext cx="432" cy="720"/>
                <a:chOff x="1249" y="2496"/>
                <a:chExt cx="432" cy="720"/>
              </a:xfrm>
              <a:grpFill/>
            </p:grpSpPr>
            <p:sp>
              <p:nvSpPr>
                <p:cNvPr id="90" name="Rectangle 88"/>
                <p:cNvSpPr>
                  <a:spLocks noChangeArrowheads="1"/>
                </p:cNvSpPr>
                <p:nvPr/>
              </p:nvSpPr>
              <p:spPr bwMode="auto">
                <a:xfrm>
                  <a:off x="1249" y="2496"/>
                  <a:ext cx="432" cy="720"/>
                </a:xfrm>
                <a:prstGeom prst="rect">
                  <a:avLst/>
                </a:prstGeom>
                <a:grpFill/>
                <a:ln w="28575">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1" name="Line 89"/>
                <p:cNvSpPr>
                  <a:spLocks noChangeShapeType="1"/>
                </p:cNvSpPr>
                <p:nvPr/>
              </p:nvSpPr>
              <p:spPr bwMode="auto">
                <a:xfrm>
                  <a:off x="1537" y="2496"/>
                  <a:ext cx="144"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2" name="Line 90"/>
                <p:cNvSpPr>
                  <a:spLocks noChangeShapeType="1"/>
                </p:cNvSpPr>
                <p:nvPr/>
              </p:nvSpPr>
              <p:spPr bwMode="auto">
                <a:xfrm>
                  <a:off x="1537" y="2496"/>
                  <a:ext cx="0"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3" name="Line 91"/>
                <p:cNvSpPr>
                  <a:spLocks noChangeShapeType="1"/>
                </p:cNvSpPr>
                <p:nvPr/>
              </p:nvSpPr>
              <p:spPr bwMode="auto">
                <a:xfrm flipH="1">
                  <a:off x="1537" y="2640"/>
                  <a:ext cx="144"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4" name="Line 92"/>
                <p:cNvSpPr>
                  <a:spLocks noChangeShapeType="1"/>
                </p:cNvSpPr>
                <p:nvPr/>
              </p:nvSpPr>
              <p:spPr bwMode="auto">
                <a:xfrm>
                  <a:off x="1297" y="273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5" name="Line 93"/>
                <p:cNvSpPr>
                  <a:spLocks noChangeShapeType="1"/>
                </p:cNvSpPr>
                <p:nvPr/>
              </p:nvSpPr>
              <p:spPr bwMode="auto">
                <a:xfrm>
                  <a:off x="1297" y="278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6" name="Line 94"/>
                <p:cNvSpPr>
                  <a:spLocks noChangeShapeType="1"/>
                </p:cNvSpPr>
                <p:nvPr/>
              </p:nvSpPr>
              <p:spPr bwMode="auto">
                <a:xfrm>
                  <a:off x="1297" y="283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7" name="Line 95"/>
                <p:cNvSpPr>
                  <a:spLocks noChangeShapeType="1"/>
                </p:cNvSpPr>
                <p:nvPr/>
              </p:nvSpPr>
              <p:spPr bwMode="auto">
                <a:xfrm>
                  <a:off x="1297" y="292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8" name="Line 96"/>
                <p:cNvSpPr>
                  <a:spLocks noChangeShapeType="1"/>
                </p:cNvSpPr>
                <p:nvPr/>
              </p:nvSpPr>
              <p:spPr bwMode="auto">
                <a:xfrm>
                  <a:off x="1297" y="288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9" name="Line 97"/>
                <p:cNvSpPr>
                  <a:spLocks noChangeShapeType="1"/>
                </p:cNvSpPr>
                <p:nvPr/>
              </p:nvSpPr>
              <p:spPr bwMode="auto">
                <a:xfrm>
                  <a:off x="1297" y="297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0" name="Line 98"/>
                <p:cNvSpPr>
                  <a:spLocks noChangeShapeType="1"/>
                </p:cNvSpPr>
                <p:nvPr/>
              </p:nvSpPr>
              <p:spPr bwMode="auto">
                <a:xfrm>
                  <a:off x="1297" y="302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1" name="Line 99"/>
                <p:cNvSpPr>
                  <a:spLocks noChangeShapeType="1"/>
                </p:cNvSpPr>
                <p:nvPr/>
              </p:nvSpPr>
              <p:spPr bwMode="auto">
                <a:xfrm>
                  <a:off x="1297" y="307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2" name="Line 100"/>
                <p:cNvSpPr>
                  <a:spLocks noChangeShapeType="1"/>
                </p:cNvSpPr>
                <p:nvPr/>
              </p:nvSpPr>
              <p:spPr bwMode="auto">
                <a:xfrm>
                  <a:off x="1297" y="312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3" name="Line 101"/>
                <p:cNvSpPr>
                  <a:spLocks noChangeShapeType="1"/>
                </p:cNvSpPr>
                <p:nvPr/>
              </p:nvSpPr>
              <p:spPr bwMode="auto">
                <a:xfrm>
                  <a:off x="1297" y="316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4" name="Line 102"/>
                <p:cNvSpPr>
                  <a:spLocks noChangeShapeType="1"/>
                </p:cNvSpPr>
                <p:nvPr/>
              </p:nvSpPr>
              <p:spPr bwMode="auto">
                <a:xfrm>
                  <a:off x="1297" y="268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5" name="Line 103"/>
                <p:cNvSpPr>
                  <a:spLocks noChangeShapeType="1"/>
                </p:cNvSpPr>
                <p:nvPr/>
              </p:nvSpPr>
              <p:spPr bwMode="auto">
                <a:xfrm>
                  <a:off x="1297" y="2592"/>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6" name="Line 104"/>
                <p:cNvSpPr>
                  <a:spLocks noChangeShapeType="1"/>
                </p:cNvSpPr>
                <p:nvPr/>
              </p:nvSpPr>
              <p:spPr bwMode="auto">
                <a:xfrm>
                  <a:off x="1297" y="2544"/>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7" name="Line 105"/>
                <p:cNvSpPr>
                  <a:spLocks noChangeShapeType="1"/>
                </p:cNvSpPr>
                <p:nvPr/>
              </p:nvSpPr>
              <p:spPr bwMode="auto">
                <a:xfrm>
                  <a:off x="1297" y="2640"/>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sp>
            <p:nvSpPr>
              <p:cNvPr id="89" name="Text Box 106"/>
              <p:cNvSpPr txBox="1">
                <a:spLocks noChangeArrowheads="1"/>
              </p:cNvSpPr>
              <p:nvPr/>
            </p:nvSpPr>
            <p:spPr bwMode="auto">
              <a:xfrm>
                <a:off x="4071" y="2544"/>
                <a:ext cx="846" cy="491"/>
              </a:xfrm>
              <a:prstGeom prst="rect">
                <a:avLst/>
              </a:prstGeom>
              <a:ln>
                <a:headEnd type="none" w="sm" len="sm"/>
                <a:tailEnd type="none" w="lg" len="lg"/>
              </a:ln>
              <a:extLst/>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solidFill>
                      <a:srgbClr val="C00000"/>
                    </a:solidFill>
                  </a:rPr>
                  <a:t>Architecture</a:t>
                </a:r>
              </a:p>
              <a:p>
                <a:r>
                  <a:rPr lang="en-US" sz="1600" dirty="0">
                    <a:solidFill>
                      <a:srgbClr val="C00000"/>
                    </a:solidFill>
                  </a:rPr>
                  <a:t>Document</a:t>
                </a:r>
              </a:p>
            </p:txBody>
          </p:sp>
        </p:grpSp>
        <p:grpSp>
          <p:nvGrpSpPr>
            <p:cNvPr id="19" name="Group 107"/>
            <p:cNvGrpSpPr>
              <a:grpSpLocks/>
            </p:cNvGrpSpPr>
            <p:nvPr/>
          </p:nvGrpSpPr>
          <p:grpSpPr bwMode="auto">
            <a:xfrm>
              <a:off x="3429000" y="2286000"/>
              <a:ext cx="2362200" cy="1524000"/>
              <a:chOff x="2256" y="1440"/>
              <a:chExt cx="1488" cy="960"/>
            </a:xfrm>
            <a:noFill/>
          </p:grpSpPr>
          <p:sp>
            <p:nvSpPr>
              <p:cNvPr id="86" name="Rectangle 108"/>
              <p:cNvSpPr>
                <a:spLocks noChangeArrowheads="1"/>
              </p:cNvSpPr>
              <p:nvPr/>
            </p:nvSpPr>
            <p:spPr bwMode="auto">
              <a:xfrm>
                <a:off x="2256" y="1440"/>
                <a:ext cx="1488" cy="960"/>
              </a:xfrm>
              <a:prstGeom prst="rect">
                <a:avLst/>
              </a:prstGeom>
              <a:grpFill/>
              <a:ln w="1270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7" name="Text Box 109"/>
              <p:cNvSpPr txBox="1">
                <a:spLocks noChangeArrowheads="1"/>
              </p:cNvSpPr>
              <p:nvPr/>
            </p:nvSpPr>
            <p:spPr bwMode="auto">
              <a:xfrm>
                <a:off x="2400" y="1661"/>
                <a:ext cx="1200" cy="595"/>
              </a:xfrm>
              <a:prstGeom prst="rect">
                <a:avLst/>
              </a:prstGeom>
              <a:grpFill/>
              <a:ln w="1270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dirty="0">
                    <a:solidFill>
                      <a:srgbClr val="C00000"/>
                    </a:solidFill>
                  </a:rPr>
                  <a:t>Analysis and Design</a:t>
                </a:r>
              </a:p>
            </p:txBody>
          </p:sp>
        </p:grpSp>
        <p:sp>
          <p:nvSpPr>
            <p:cNvPr id="20" name="AutoShape 132"/>
            <p:cNvSpPr>
              <a:spLocks noChangeArrowheads="1"/>
            </p:cNvSpPr>
            <p:nvPr/>
          </p:nvSpPr>
          <p:spPr bwMode="auto">
            <a:xfrm>
              <a:off x="2590800" y="2819400"/>
              <a:ext cx="685800" cy="495300"/>
            </a:xfrm>
            <a:prstGeom prst="rightArrow">
              <a:avLst>
                <a:gd name="adj1" fmla="val 50000"/>
                <a:gd name="adj2" fmla="val 34615"/>
              </a:avLst>
            </a:prstGeom>
            <a:noFill/>
            <a:ln w="12700">
              <a:solidFill>
                <a:srgbClr val="3333CC"/>
              </a:solidFill>
              <a:miter lim="800000"/>
              <a:headEnd type="none" w="sm" len="sm"/>
              <a:tailEnd type="none" w="lg" len="lg"/>
            </a:ln>
            <a:effectLst/>
          </p:spPr>
          <p:txBody>
            <a:bodyPr wrap="none" anchor="ctr"/>
            <a:lstStyle/>
            <a:p>
              <a:endParaRPr lang="en-US">
                <a:solidFill>
                  <a:srgbClr val="C00000"/>
                </a:solidFill>
              </a:endParaRPr>
            </a:p>
          </p:txBody>
        </p:sp>
        <p:sp>
          <p:nvSpPr>
            <p:cNvPr id="21" name="AutoShape 133"/>
            <p:cNvSpPr>
              <a:spLocks noChangeArrowheads="1"/>
            </p:cNvSpPr>
            <p:nvPr/>
          </p:nvSpPr>
          <p:spPr bwMode="auto">
            <a:xfrm>
              <a:off x="6019800" y="2819400"/>
              <a:ext cx="762000" cy="495300"/>
            </a:xfrm>
            <a:prstGeom prst="rightArrow">
              <a:avLst>
                <a:gd name="adj1" fmla="val 50000"/>
                <a:gd name="adj2" fmla="val 38462"/>
              </a:avLst>
            </a:prstGeom>
            <a:noFill/>
            <a:ln w="12700">
              <a:solidFill>
                <a:srgbClr val="3333CC"/>
              </a:solidFill>
              <a:miter lim="800000"/>
              <a:headEnd type="none" w="sm" len="sm"/>
              <a:tailEnd type="none" w="lg" len="lg"/>
            </a:ln>
            <a:effectLst/>
          </p:spPr>
          <p:txBody>
            <a:bodyPr wrap="none" anchor="ctr"/>
            <a:lstStyle/>
            <a:p>
              <a:endParaRPr lang="en-US">
                <a:solidFill>
                  <a:srgbClr val="C00000"/>
                </a:solidFill>
              </a:endParaRPr>
            </a:p>
          </p:txBody>
        </p:sp>
        <p:grpSp>
          <p:nvGrpSpPr>
            <p:cNvPr id="22" name="Group 135"/>
            <p:cNvGrpSpPr>
              <a:grpSpLocks/>
            </p:cNvGrpSpPr>
            <p:nvPr/>
          </p:nvGrpSpPr>
          <p:grpSpPr bwMode="auto">
            <a:xfrm>
              <a:off x="546106" y="3657601"/>
              <a:ext cx="1012826" cy="1670051"/>
              <a:chOff x="4171" y="1776"/>
              <a:chExt cx="638" cy="1052"/>
            </a:xfrm>
            <a:noFill/>
          </p:grpSpPr>
          <p:grpSp>
            <p:nvGrpSpPr>
              <p:cNvPr id="66" name="Group 136"/>
              <p:cNvGrpSpPr>
                <a:grpSpLocks/>
              </p:cNvGrpSpPr>
              <p:nvPr/>
            </p:nvGrpSpPr>
            <p:grpSpPr bwMode="auto">
              <a:xfrm>
                <a:off x="4297" y="1776"/>
                <a:ext cx="432" cy="720"/>
                <a:chOff x="1249" y="2496"/>
                <a:chExt cx="432" cy="720"/>
              </a:xfrm>
              <a:grpFill/>
            </p:grpSpPr>
            <p:sp>
              <p:nvSpPr>
                <p:cNvPr id="68" name="Rectangle 137"/>
                <p:cNvSpPr>
                  <a:spLocks noChangeArrowheads="1"/>
                </p:cNvSpPr>
                <p:nvPr/>
              </p:nvSpPr>
              <p:spPr bwMode="auto">
                <a:xfrm>
                  <a:off x="1249" y="2496"/>
                  <a:ext cx="432" cy="720"/>
                </a:xfrm>
                <a:prstGeom prst="rect">
                  <a:avLst/>
                </a:prstGeom>
                <a:grpFill/>
                <a:ln w="28575">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69" name="Line 138"/>
                <p:cNvSpPr>
                  <a:spLocks noChangeShapeType="1"/>
                </p:cNvSpPr>
                <p:nvPr/>
              </p:nvSpPr>
              <p:spPr bwMode="auto">
                <a:xfrm>
                  <a:off x="1537" y="2496"/>
                  <a:ext cx="144"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0" name="Line 139"/>
                <p:cNvSpPr>
                  <a:spLocks noChangeShapeType="1"/>
                </p:cNvSpPr>
                <p:nvPr/>
              </p:nvSpPr>
              <p:spPr bwMode="auto">
                <a:xfrm>
                  <a:off x="1537" y="2496"/>
                  <a:ext cx="0"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1" name="Line 140"/>
                <p:cNvSpPr>
                  <a:spLocks noChangeShapeType="1"/>
                </p:cNvSpPr>
                <p:nvPr/>
              </p:nvSpPr>
              <p:spPr bwMode="auto">
                <a:xfrm flipH="1">
                  <a:off x="1537" y="2640"/>
                  <a:ext cx="144"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2" name="Line 141"/>
                <p:cNvSpPr>
                  <a:spLocks noChangeShapeType="1"/>
                </p:cNvSpPr>
                <p:nvPr/>
              </p:nvSpPr>
              <p:spPr bwMode="auto">
                <a:xfrm>
                  <a:off x="1297" y="273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3" name="Line 142"/>
                <p:cNvSpPr>
                  <a:spLocks noChangeShapeType="1"/>
                </p:cNvSpPr>
                <p:nvPr/>
              </p:nvSpPr>
              <p:spPr bwMode="auto">
                <a:xfrm>
                  <a:off x="1297" y="278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4" name="Line 143"/>
                <p:cNvSpPr>
                  <a:spLocks noChangeShapeType="1"/>
                </p:cNvSpPr>
                <p:nvPr/>
              </p:nvSpPr>
              <p:spPr bwMode="auto">
                <a:xfrm>
                  <a:off x="1297" y="283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5" name="Line 144"/>
                <p:cNvSpPr>
                  <a:spLocks noChangeShapeType="1"/>
                </p:cNvSpPr>
                <p:nvPr/>
              </p:nvSpPr>
              <p:spPr bwMode="auto">
                <a:xfrm>
                  <a:off x="1297" y="292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6" name="Line 145"/>
                <p:cNvSpPr>
                  <a:spLocks noChangeShapeType="1"/>
                </p:cNvSpPr>
                <p:nvPr/>
              </p:nvSpPr>
              <p:spPr bwMode="auto">
                <a:xfrm>
                  <a:off x="1297" y="288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7" name="Line 146"/>
                <p:cNvSpPr>
                  <a:spLocks noChangeShapeType="1"/>
                </p:cNvSpPr>
                <p:nvPr/>
              </p:nvSpPr>
              <p:spPr bwMode="auto">
                <a:xfrm>
                  <a:off x="1297" y="297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8" name="Line 147"/>
                <p:cNvSpPr>
                  <a:spLocks noChangeShapeType="1"/>
                </p:cNvSpPr>
                <p:nvPr/>
              </p:nvSpPr>
              <p:spPr bwMode="auto">
                <a:xfrm>
                  <a:off x="1297" y="302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9" name="Line 148"/>
                <p:cNvSpPr>
                  <a:spLocks noChangeShapeType="1"/>
                </p:cNvSpPr>
                <p:nvPr/>
              </p:nvSpPr>
              <p:spPr bwMode="auto">
                <a:xfrm>
                  <a:off x="1297" y="307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0" name="Line 149"/>
                <p:cNvSpPr>
                  <a:spLocks noChangeShapeType="1"/>
                </p:cNvSpPr>
                <p:nvPr/>
              </p:nvSpPr>
              <p:spPr bwMode="auto">
                <a:xfrm>
                  <a:off x="1297" y="312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1" name="Line 150"/>
                <p:cNvSpPr>
                  <a:spLocks noChangeShapeType="1"/>
                </p:cNvSpPr>
                <p:nvPr/>
              </p:nvSpPr>
              <p:spPr bwMode="auto">
                <a:xfrm>
                  <a:off x="1297" y="316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2" name="Line 151"/>
                <p:cNvSpPr>
                  <a:spLocks noChangeShapeType="1"/>
                </p:cNvSpPr>
                <p:nvPr/>
              </p:nvSpPr>
              <p:spPr bwMode="auto">
                <a:xfrm>
                  <a:off x="1297" y="268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3" name="Line 152"/>
                <p:cNvSpPr>
                  <a:spLocks noChangeShapeType="1"/>
                </p:cNvSpPr>
                <p:nvPr/>
              </p:nvSpPr>
              <p:spPr bwMode="auto">
                <a:xfrm>
                  <a:off x="1297" y="2592"/>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4" name="Line 153"/>
                <p:cNvSpPr>
                  <a:spLocks noChangeShapeType="1"/>
                </p:cNvSpPr>
                <p:nvPr/>
              </p:nvSpPr>
              <p:spPr bwMode="auto">
                <a:xfrm>
                  <a:off x="1297" y="2544"/>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5" name="Line 154"/>
                <p:cNvSpPr>
                  <a:spLocks noChangeShapeType="1"/>
                </p:cNvSpPr>
                <p:nvPr/>
              </p:nvSpPr>
              <p:spPr bwMode="auto">
                <a:xfrm>
                  <a:off x="1297" y="2640"/>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sp>
            <p:nvSpPr>
              <p:cNvPr id="67" name="Text Box 155"/>
              <p:cNvSpPr txBox="1">
                <a:spLocks noChangeArrowheads="1"/>
              </p:cNvSpPr>
              <p:nvPr/>
            </p:nvSpPr>
            <p:spPr bwMode="auto">
              <a:xfrm>
                <a:off x="4171" y="2544"/>
                <a:ext cx="638" cy="284"/>
              </a:xfrm>
              <a:prstGeom prst="rect">
                <a:avLst/>
              </a:prstGeom>
              <a:ln>
                <a:headEnd type="none" w="sm" len="sm"/>
                <a:tailEnd type="none" w="lg" len="lg"/>
              </a:ln>
              <a:extLst/>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solidFill>
                      <a:srgbClr val="C00000"/>
                    </a:solidFill>
                  </a:rPr>
                  <a:t>Glossary</a:t>
                </a:r>
              </a:p>
            </p:txBody>
          </p:sp>
        </p:grpSp>
        <p:grpSp>
          <p:nvGrpSpPr>
            <p:cNvPr id="23" name="Group 66"/>
            <p:cNvGrpSpPr>
              <a:grpSpLocks/>
            </p:cNvGrpSpPr>
            <p:nvPr/>
          </p:nvGrpSpPr>
          <p:grpSpPr bwMode="auto">
            <a:xfrm>
              <a:off x="5457825" y="4821238"/>
              <a:ext cx="479425" cy="280987"/>
              <a:chOff x="2986" y="2723"/>
              <a:chExt cx="302" cy="177"/>
            </a:xfrm>
          </p:grpSpPr>
          <p:sp>
            <p:nvSpPr>
              <p:cNvPr id="62" name="Rectangle 67"/>
              <p:cNvSpPr>
                <a:spLocks noChangeArrowheads="1"/>
              </p:cNvSpPr>
              <p:nvPr/>
            </p:nvSpPr>
            <p:spPr bwMode="auto">
              <a:xfrm>
                <a:off x="2986" y="2725"/>
                <a:ext cx="302" cy="175"/>
              </a:xfrm>
              <a:prstGeom prst="rect">
                <a:avLst/>
              </a:prstGeom>
              <a:noFill/>
              <a:ln w="19050">
                <a:solidFill>
                  <a:srgbClr val="3333CC"/>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63" name="Line 68"/>
              <p:cNvSpPr>
                <a:spLocks noChangeShapeType="1"/>
              </p:cNvSpPr>
              <p:nvPr/>
            </p:nvSpPr>
            <p:spPr bwMode="auto">
              <a:xfrm>
                <a:off x="2986" y="2807"/>
                <a:ext cx="302" cy="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64" name="Line 69"/>
              <p:cNvSpPr>
                <a:spLocks noChangeShapeType="1"/>
              </p:cNvSpPr>
              <p:nvPr/>
            </p:nvSpPr>
            <p:spPr bwMode="auto">
              <a:xfrm>
                <a:off x="3184" y="2723"/>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70"/>
              <p:cNvSpPr>
                <a:spLocks noChangeShapeType="1"/>
              </p:cNvSpPr>
              <p:nvPr/>
            </p:nvSpPr>
            <p:spPr bwMode="auto">
              <a:xfrm>
                <a:off x="3077" y="2727"/>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71"/>
            <p:cNvGrpSpPr>
              <a:grpSpLocks/>
            </p:cNvGrpSpPr>
            <p:nvPr/>
          </p:nvGrpSpPr>
          <p:grpSpPr bwMode="auto">
            <a:xfrm>
              <a:off x="6475413" y="4572000"/>
              <a:ext cx="479425" cy="280988"/>
              <a:chOff x="2986" y="2723"/>
              <a:chExt cx="302" cy="177"/>
            </a:xfrm>
          </p:grpSpPr>
          <p:sp>
            <p:nvSpPr>
              <p:cNvPr id="58" name="Rectangle 72"/>
              <p:cNvSpPr>
                <a:spLocks noChangeArrowheads="1"/>
              </p:cNvSpPr>
              <p:nvPr/>
            </p:nvSpPr>
            <p:spPr bwMode="auto">
              <a:xfrm>
                <a:off x="2986" y="2725"/>
                <a:ext cx="302" cy="175"/>
              </a:xfrm>
              <a:prstGeom prst="rect">
                <a:avLst/>
              </a:prstGeom>
              <a:noFill/>
              <a:ln w="19050">
                <a:solidFill>
                  <a:srgbClr val="3333CC"/>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59" name="Line 73"/>
              <p:cNvSpPr>
                <a:spLocks noChangeShapeType="1"/>
              </p:cNvSpPr>
              <p:nvPr/>
            </p:nvSpPr>
            <p:spPr bwMode="auto">
              <a:xfrm>
                <a:off x="2986" y="2807"/>
                <a:ext cx="302" cy="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60" name="Line 74"/>
              <p:cNvSpPr>
                <a:spLocks noChangeShapeType="1"/>
              </p:cNvSpPr>
              <p:nvPr/>
            </p:nvSpPr>
            <p:spPr bwMode="auto">
              <a:xfrm>
                <a:off x="3184" y="2723"/>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75"/>
              <p:cNvSpPr>
                <a:spLocks noChangeShapeType="1"/>
              </p:cNvSpPr>
              <p:nvPr/>
            </p:nvSpPr>
            <p:spPr bwMode="auto">
              <a:xfrm>
                <a:off x="3077" y="2727"/>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76"/>
            <p:cNvGrpSpPr>
              <a:grpSpLocks/>
            </p:cNvGrpSpPr>
            <p:nvPr/>
          </p:nvGrpSpPr>
          <p:grpSpPr bwMode="auto">
            <a:xfrm>
              <a:off x="5995988" y="5510213"/>
              <a:ext cx="479425" cy="280987"/>
              <a:chOff x="2986" y="2723"/>
              <a:chExt cx="302" cy="177"/>
            </a:xfrm>
          </p:grpSpPr>
          <p:sp>
            <p:nvSpPr>
              <p:cNvPr id="54" name="Rectangle 77"/>
              <p:cNvSpPr>
                <a:spLocks noChangeArrowheads="1"/>
              </p:cNvSpPr>
              <p:nvPr/>
            </p:nvSpPr>
            <p:spPr bwMode="auto">
              <a:xfrm>
                <a:off x="2986" y="2725"/>
                <a:ext cx="302" cy="175"/>
              </a:xfrm>
              <a:prstGeom prst="rect">
                <a:avLst/>
              </a:prstGeom>
              <a:noFill/>
              <a:ln w="19050">
                <a:solidFill>
                  <a:srgbClr val="3333CC"/>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55" name="Line 78"/>
              <p:cNvSpPr>
                <a:spLocks noChangeShapeType="1"/>
              </p:cNvSpPr>
              <p:nvPr/>
            </p:nvSpPr>
            <p:spPr bwMode="auto">
              <a:xfrm>
                <a:off x="2986" y="2807"/>
                <a:ext cx="302" cy="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56" name="Line 79"/>
              <p:cNvSpPr>
                <a:spLocks noChangeShapeType="1"/>
              </p:cNvSpPr>
              <p:nvPr/>
            </p:nvSpPr>
            <p:spPr bwMode="auto">
              <a:xfrm>
                <a:off x="3184" y="2723"/>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80"/>
              <p:cNvSpPr>
                <a:spLocks noChangeShapeType="1"/>
              </p:cNvSpPr>
              <p:nvPr/>
            </p:nvSpPr>
            <p:spPr bwMode="auto">
              <a:xfrm>
                <a:off x="3077" y="2727"/>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159"/>
            <p:cNvGrpSpPr>
              <a:grpSpLocks/>
            </p:cNvGrpSpPr>
            <p:nvPr/>
          </p:nvGrpSpPr>
          <p:grpSpPr bwMode="auto">
            <a:xfrm>
              <a:off x="6954838" y="5378450"/>
              <a:ext cx="479425" cy="277813"/>
              <a:chOff x="4381" y="3388"/>
              <a:chExt cx="302" cy="175"/>
            </a:xfrm>
          </p:grpSpPr>
          <p:sp>
            <p:nvSpPr>
              <p:cNvPr id="50" name="Rectangle 82"/>
              <p:cNvSpPr>
                <a:spLocks noChangeArrowheads="1"/>
              </p:cNvSpPr>
              <p:nvPr/>
            </p:nvSpPr>
            <p:spPr bwMode="auto">
              <a:xfrm>
                <a:off x="4381" y="3388"/>
                <a:ext cx="302" cy="175"/>
              </a:xfrm>
              <a:prstGeom prst="rect">
                <a:avLst/>
              </a:prstGeom>
              <a:noFill/>
              <a:ln w="19050">
                <a:solidFill>
                  <a:srgbClr val="3333CC"/>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51" name="Line 83"/>
              <p:cNvSpPr>
                <a:spLocks noChangeShapeType="1"/>
              </p:cNvSpPr>
              <p:nvPr/>
            </p:nvSpPr>
            <p:spPr bwMode="auto">
              <a:xfrm>
                <a:off x="4381" y="3470"/>
                <a:ext cx="302" cy="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52" name="Line 84"/>
              <p:cNvSpPr>
                <a:spLocks noChangeShapeType="1"/>
              </p:cNvSpPr>
              <p:nvPr/>
            </p:nvSpPr>
            <p:spPr bwMode="auto">
              <a:xfrm>
                <a:off x="4579" y="3394"/>
                <a:ext cx="0" cy="16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85"/>
              <p:cNvSpPr>
                <a:spLocks noChangeShapeType="1"/>
              </p:cNvSpPr>
              <p:nvPr/>
            </p:nvSpPr>
            <p:spPr bwMode="auto">
              <a:xfrm>
                <a:off x="4472" y="3390"/>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37"/>
            <p:cNvGrpSpPr>
              <a:grpSpLocks/>
            </p:cNvGrpSpPr>
            <p:nvPr/>
          </p:nvGrpSpPr>
          <p:grpSpPr bwMode="auto">
            <a:xfrm>
              <a:off x="6727583" y="1107467"/>
              <a:ext cx="1976438" cy="1724025"/>
              <a:chOff x="1309" y="1072"/>
              <a:chExt cx="1245" cy="1086"/>
            </a:xfrm>
          </p:grpSpPr>
          <p:grpSp>
            <p:nvGrpSpPr>
              <p:cNvPr id="28" name="Group 38"/>
              <p:cNvGrpSpPr>
                <a:grpSpLocks/>
              </p:cNvGrpSpPr>
              <p:nvPr/>
            </p:nvGrpSpPr>
            <p:grpSpPr bwMode="auto">
              <a:xfrm>
                <a:off x="1309" y="1072"/>
                <a:ext cx="1245" cy="766"/>
                <a:chOff x="1309" y="1072"/>
                <a:chExt cx="1245" cy="766"/>
              </a:xfrm>
            </p:grpSpPr>
            <p:grpSp>
              <p:nvGrpSpPr>
                <p:cNvPr id="30" name="Group 39"/>
                <p:cNvGrpSpPr>
                  <a:grpSpLocks/>
                </p:cNvGrpSpPr>
                <p:nvPr/>
              </p:nvGrpSpPr>
              <p:grpSpPr bwMode="auto">
                <a:xfrm>
                  <a:off x="1309" y="1231"/>
                  <a:ext cx="302" cy="175"/>
                  <a:chOff x="144" y="1440"/>
                  <a:chExt cx="881" cy="510"/>
                </a:xfrm>
              </p:grpSpPr>
              <p:sp>
                <p:nvSpPr>
                  <p:cNvPr id="47" name="Rectangle 4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8" name="Line 4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9" name="Line 4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31" name="Group 43"/>
                <p:cNvGrpSpPr>
                  <a:grpSpLocks/>
                </p:cNvGrpSpPr>
                <p:nvPr/>
              </p:nvGrpSpPr>
              <p:grpSpPr bwMode="auto">
                <a:xfrm>
                  <a:off x="1950" y="1072"/>
                  <a:ext cx="302" cy="175"/>
                  <a:chOff x="144" y="1440"/>
                  <a:chExt cx="881" cy="510"/>
                </a:xfrm>
              </p:grpSpPr>
              <p:sp>
                <p:nvSpPr>
                  <p:cNvPr id="44" name="Rectangle 4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5" name="Line 4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6" name="Line 4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32" name="Group 47"/>
                <p:cNvGrpSpPr>
                  <a:grpSpLocks/>
                </p:cNvGrpSpPr>
                <p:nvPr/>
              </p:nvGrpSpPr>
              <p:grpSpPr bwMode="auto">
                <a:xfrm>
                  <a:off x="1648" y="1663"/>
                  <a:ext cx="302" cy="175"/>
                  <a:chOff x="144" y="1440"/>
                  <a:chExt cx="881" cy="510"/>
                </a:xfrm>
              </p:grpSpPr>
              <p:sp>
                <p:nvSpPr>
                  <p:cNvPr id="41" name="Rectangle 4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2" name="Line 4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3" name="Line 5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33" name="Group 51"/>
                <p:cNvGrpSpPr>
                  <a:grpSpLocks/>
                </p:cNvGrpSpPr>
                <p:nvPr/>
              </p:nvGrpSpPr>
              <p:grpSpPr bwMode="auto">
                <a:xfrm>
                  <a:off x="2252" y="1581"/>
                  <a:ext cx="302" cy="175"/>
                  <a:chOff x="144" y="1440"/>
                  <a:chExt cx="881" cy="510"/>
                </a:xfrm>
              </p:grpSpPr>
              <p:sp>
                <p:nvSpPr>
                  <p:cNvPr id="38" name="Rectangle 5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39" name="Line 5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0" name="Line 5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34" name="Line 5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5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5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5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Text Box 59"/>
              <p:cNvSpPr txBox="1">
                <a:spLocks noChangeArrowheads="1"/>
              </p:cNvSpPr>
              <p:nvPr/>
            </p:nvSpPr>
            <p:spPr bwMode="auto">
              <a:xfrm>
                <a:off x="1434" y="1927"/>
                <a:ext cx="9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Design Model</a:t>
                </a:r>
              </a:p>
            </p:txBody>
          </p:sp>
        </p:grpSp>
      </p:grpSp>
    </p:spTree>
    <p:extLst>
      <p:ext uri="{BB962C8B-B14F-4D97-AF65-F5344CB8AC3E}">
        <p14:creationId xmlns:p14="http://schemas.microsoft.com/office/powerpoint/2010/main" val="226273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a:t>
            </a:r>
            <a:r>
              <a:rPr lang="vi-VN" dirty="0" smtClean="0"/>
              <a:t>cầu</a:t>
            </a:r>
            <a:endParaRPr lang="en-US" dirty="0"/>
          </a:p>
        </p:txBody>
      </p:sp>
      <p:sp>
        <p:nvSpPr>
          <p:cNvPr id="3" name="Content Placeholder 2"/>
          <p:cNvSpPr>
            <a:spLocks noGrp="1"/>
          </p:cNvSpPr>
          <p:nvPr>
            <p:ph idx="1"/>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11</a:t>
            </a:fld>
            <a:endParaRPr lang="en-US" dirty="0"/>
          </a:p>
        </p:txBody>
      </p:sp>
      <p:grpSp>
        <p:nvGrpSpPr>
          <p:cNvPr id="6" name="Group 5"/>
          <p:cNvGrpSpPr/>
          <p:nvPr/>
        </p:nvGrpSpPr>
        <p:grpSpPr>
          <a:xfrm>
            <a:off x="575733" y="1252183"/>
            <a:ext cx="8252178" cy="4270905"/>
            <a:chOff x="271463" y="1079500"/>
            <a:chExt cx="9220200" cy="4681538"/>
          </a:xfrm>
        </p:grpSpPr>
        <p:grpSp>
          <p:nvGrpSpPr>
            <p:cNvPr id="7" name="Group 2"/>
            <p:cNvGrpSpPr>
              <a:grpSpLocks/>
            </p:cNvGrpSpPr>
            <p:nvPr/>
          </p:nvGrpSpPr>
          <p:grpSpPr bwMode="auto">
            <a:xfrm>
              <a:off x="638175" y="1084263"/>
              <a:ext cx="1160463" cy="979488"/>
              <a:chOff x="1192" y="559"/>
              <a:chExt cx="731" cy="617"/>
            </a:xfrm>
          </p:grpSpPr>
          <p:grpSp>
            <p:nvGrpSpPr>
              <p:cNvPr id="36" name="Group 3"/>
              <p:cNvGrpSpPr>
                <a:grpSpLocks/>
              </p:cNvGrpSpPr>
              <p:nvPr/>
            </p:nvGrpSpPr>
            <p:grpSpPr bwMode="auto">
              <a:xfrm>
                <a:off x="1469" y="559"/>
                <a:ext cx="216" cy="359"/>
                <a:chOff x="2751" y="1496"/>
                <a:chExt cx="216" cy="359"/>
              </a:xfrm>
            </p:grpSpPr>
            <p:sp>
              <p:nvSpPr>
                <p:cNvPr id="38" name="Freeform 4"/>
                <p:cNvSpPr>
                  <a:spLocks/>
                </p:cNvSpPr>
                <p:nvPr/>
              </p:nvSpPr>
              <p:spPr bwMode="auto">
                <a:xfrm>
                  <a:off x="2817" y="1496"/>
                  <a:ext cx="150" cy="149"/>
                </a:xfrm>
                <a:custGeom>
                  <a:avLst/>
                  <a:gdLst>
                    <a:gd name="T0" fmla="*/ 95 w 175"/>
                    <a:gd name="T1" fmla="*/ 0 h 173"/>
                    <a:gd name="T2" fmla="*/ 111 w 175"/>
                    <a:gd name="T3" fmla="*/ 3 h 173"/>
                    <a:gd name="T4" fmla="*/ 120 w 175"/>
                    <a:gd name="T5" fmla="*/ 6 h 173"/>
                    <a:gd name="T6" fmla="*/ 132 w 175"/>
                    <a:gd name="T7" fmla="*/ 12 h 173"/>
                    <a:gd name="T8" fmla="*/ 141 w 175"/>
                    <a:gd name="T9" fmla="*/ 21 h 173"/>
                    <a:gd name="T10" fmla="*/ 150 w 175"/>
                    <a:gd name="T11" fmla="*/ 27 h 173"/>
                    <a:gd name="T12" fmla="*/ 160 w 175"/>
                    <a:gd name="T13" fmla="*/ 39 h 173"/>
                    <a:gd name="T14" fmla="*/ 166 w 175"/>
                    <a:gd name="T15" fmla="*/ 48 h 173"/>
                    <a:gd name="T16" fmla="*/ 169 w 175"/>
                    <a:gd name="T17" fmla="*/ 60 h 173"/>
                    <a:gd name="T18" fmla="*/ 172 w 175"/>
                    <a:gd name="T19" fmla="*/ 73 h 173"/>
                    <a:gd name="T20" fmla="*/ 175 w 175"/>
                    <a:gd name="T21" fmla="*/ 85 h 173"/>
                    <a:gd name="T22" fmla="*/ 172 w 175"/>
                    <a:gd name="T23" fmla="*/ 100 h 173"/>
                    <a:gd name="T24" fmla="*/ 169 w 175"/>
                    <a:gd name="T25" fmla="*/ 112 h 173"/>
                    <a:gd name="T26" fmla="*/ 166 w 175"/>
                    <a:gd name="T27" fmla="*/ 124 h 173"/>
                    <a:gd name="T28" fmla="*/ 160 w 175"/>
                    <a:gd name="T29" fmla="*/ 133 h 173"/>
                    <a:gd name="T30" fmla="*/ 150 w 175"/>
                    <a:gd name="T31" fmla="*/ 142 h 173"/>
                    <a:gd name="T32" fmla="*/ 141 w 175"/>
                    <a:gd name="T33" fmla="*/ 152 h 173"/>
                    <a:gd name="T34" fmla="*/ 132 w 175"/>
                    <a:gd name="T35" fmla="*/ 161 h 173"/>
                    <a:gd name="T36" fmla="*/ 120 w 175"/>
                    <a:gd name="T37" fmla="*/ 164 h 173"/>
                    <a:gd name="T38" fmla="*/ 111 w 175"/>
                    <a:gd name="T39" fmla="*/ 170 h 173"/>
                    <a:gd name="T40" fmla="*/ 95 w 175"/>
                    <a:gd name="T41" fmla="*/ 173 h 173"/>
                    <a:gd name="T42" fmla="*/ 83 w 175"/>
                    <a:gd name="T43" fmla="*/ 173 h 173"/>
                    <a:gd name="T44" fmla="*/ 71 w 175"/>
                    <a:gd name="T45" fmla="*/ 170 h 173"/>
                    <a:gd name="T46" fmla="*/ 58 w 175"/>
                    <a:gd name="T47" fmla="*/ 167 h 173"/>
                    <a:gd name="T48" fmla="*/ 46 w 175"/>
                    <a:gd name="T49" fmla="*/ 161 h 173"/>
                    <a:gd name="T50" fmla="*/ 37 w 175"/>
                    <a:gd name="T51" fmla="*/ 155 h 173"/>
                    <a:gd name="T52" fmla="*/ 28 w 175"/>
                    <a:gd name="T53" fmla="*/ 145 h 173"/>
                    <a:gd name="T54" fmla="*/ 19 w 175"/>
                    <a:gd name="T55" fmla="*/ 136 h 173"/>
                    <a:gd name="T56" fmla="*/ 13 w 175"/>
                    <a:gd name="T57" fmla="*/ 127 h 173"/>
                    <a:gd name="T58" fmla="*/ 6 w 175"/>
                    <a:gd name="T59" fmla="*/ 115 h 173"/>
                    <a:gd name="T60" fmla="*/ 3 w 175"/>
                    <a:gd name="T61" fmla="*/ 103 h 173"/>
                    <a:gd name="T62" fmla="*/ 0 w 175"/>
                    <a:gd name="T63" fmla="*/ 91 h 173"/>
                    <a:gd name="T64" fmla="*/ 0 w 175"/>
                    <a:gd name="T65" fmla="*/ 79 h 173"/>
                    <a:gd name="T66" fmla="*/ 3 w 175"/>
                    <a:gd name="T67" fmla="*/ 63 h 173"/>
                    <a:gd name="T68" fmla="*/ 6 w 175"/>
                    <a:gd name="T69" fmla="*/ 51 h 173"/>
                    <a:gd name="T70" fmla="*/ 13 w 175"/>
                    <a:gd name="T71" fmla="*/ 42 h 173"/>
                    <a:gd name="T72" fmla="*/ 22 w 175"/>
                    <a:gd name="T73" fmla="*/ 30 h 173"/>
                    <a:gd name="T74" fmla="*/ 34 w 175"/>
                    <a:gd name="T75" fmla="*/ 21 h 173"/>
                    <a:gd name="T76" fmla="*/ 43 w 175"/>
                    <a:gd name="T77" fmla="*/ 12 h 173"/>
                    <a:gd name="T78" fmla="*/ 52 w 175"/>
                    <a:gd name="T79" fmla="*/ 6 h 173"/>
                    <a:gd name="T80" fmla="*/ 65 w 175"/>
                    <a:gd name="T81" fmla="*/ 3 h 173"/>
                    <a:gd name="T82" fmla="*/ 80 w 175"/>
                    <a:gd name="T8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173">
                      <a:moveTo>
                        <a:pt x="86" y="0"/>
                      </a:moveTo>
                      <a:lnTo>
                        <a:pt x="92" y="0"/>
                      </a:lnTo>
                      <a:lnTo>
                        <a:pt x="95" y="0"/>
                      </a:lnTo>
                      <a:lnTo>
                        <a:pt x="101" y="0"/>
                      </a:lnTo>
                      <a:lnTo>
                        <a:pt x="104" y="3"/>
                      </a:lnTo>
                      <a:lnTo>
                        <a:pt x="111" y="3"/>
                      </a:lnTo>
                      <a:lnTo>
                        <a:pt x="114" y="3"/>
                      </a:lnTo>
                      <a:lnTo>
                        <a:pt x="117" y="6"/>
                      </a:lnTo>
                      <a:lnTo>
                        <a:pt x="120" y="6"/>
                      </a:lnTo>
                      <a:lnTo>
                        <a:pt x="126" y="9"/>
                      </a:lnTo>
                      <a:lnTo>
                        <a:pt x="129" y="12"/>
                      </a:lnTo>
                      <a:lnTo>
                        <a:pt x="132" y="12"/>
                      </a:lnTo>
                      <a:lnTo>
                        <a:pt x="135" y="15"/>
                      </a:lnTo>
                      <a:lnTo>
                        <a:pt x="138" y="18"/>
                      </a:lnTo>
                      <a:lnTo>
                        <a:pt x="141" y="21"/>
                      </a:lnTo>
                      <a:lnTo>
                        <a:pt x="144" y="24"/>
                      </a:lnTo>
                      <a:lnTo>
                        <a:pt x="147" y="24"/>
                      </a:lnTo>
                      <a:lnTo>
                        <a:pt x="150" y="27"/>
                      </a:lnTo>
                      <a:lnTo>
                        <a:pt x="153" y="30"/>
                      </a:lnTo>
                      <a:lnTo>
                        <a:pt x="156" y="36"/>
                      </a:lnTo>
                      <a:lnTo>
                        <a:pt x="160" y="39"/>
                      </a:lnTo>
                      <a:lnTo>
                        <a:pt x="163" y="42"/>
                      </a:lnTo>
                      <a:lnTo>
                        <a:pt x="163" y="45"/>
                      </a:lnTo>
                      <a:lnTo>
                        <a:pt x="166" y="48"/>
                      </a:lnTo>
                      <a:lnTo>
                        <a:pt x="166" y="51"/>
                      </a:lnTo>
                      <a:lnTo>
                        <a:pt x="169" y="57"/>
                      </a:lnTo>
                      <a:lnTo>
                        <a:pt x="169" y="60"/>
                      </a:lnTo>
                      <a:lnTo>
                        <a:pt x="172" y="63"/>
                      </a:lnTo>
                      <a:lnTo>
                        <a:pt x="172" y="70"/>
                      </a:lnTo>
                      <a:lnTo>
                        <a:pt x="172" y="73"/>
                      </a:lnTo>
                      <a:lnTo>
                        <a:pt x="175" y="79"/>
                      </a:lnTo>
                      <a:lnTo>
                        <a:pt x="175" y="82"/>
                      </a:lnTo>
                      <a:lnTo>
                        <a:pt x="175" y="85"/>
                      </a:lnTo>
                      <a:lnTo>
                        <a:pt x="175" y="91"/>
                      </a:lnTo>
                      <a:lnTo>
                        <a:pt x="175" y="94"/>
                      </a:lnTo>
                      <a:lnTo>
                        <a:pt x="172" y="100"/>
                      </a:lnTo>
                      <a:lnTo>
                        <a:pt x="172" y="103"/>
                      </a:lnTo>
                      <a:lnTo>
                        <a:pt x="172" y="106"/>
                      </a:lnTo>
                      <a:lnTo>
                        <a:pt x="169" y="112"/>
                      </a:lnTo>
                      <a:lnTo>
                        <a:pt x="169" y="115"/>
                      </a:lnTo>
                      <a:lnTo>
                        <a:pt x="166" y="118"/>
                      </a:lnTo>
                      <a:lnTo>
                        <a:pt x="166" y="124"/>
                      </a:lnTo>
                      <a:lnTo>
                        <a:pt x="163" y="127"/>
                      </a:lnTo>
                      <a:lnTo>
                        <a:pt x="163" y="130"/>
                      </a:lnTo>
                      <a:lnTo>
                        <a:pt x="160" y="133"/>
                      </a:lnTo>
                      <a:lnTo>
                        <a:pt x="156" y="136"/>
                      </a:lnTo>
                      <a:lnTo>
                        <a:pt x="153" y="139"/>
                      </a:lnTo>
                      <a:lnTo>
                        <a:pt x="150" y="142"/>
                      </a:lnTo>
                      <a:lnTo>
                        <a:pt x="147" y="145"/>
                      </a:lnTo>
                      <a:lnTo>
                        <a:pt x="144" y="149"/>
                      </a:lnTo>
                      <a:lnTo>
                        <a:pt x="141" y="152"/>
                      </a:lnTo>
                      <a:lnTo>
                        <a:pt x="138" y="155"/>
                      </a:lnTo>
                      <a:lnTo>
                        <a:pt x="135" y="158"/>
                      </a:lnTo>
                      <a:lnTo>
                        <a:pt x="132" y="161"/>
                      </a:lnTo>
                      <a:lnTo>
                        <a:pt x="129" y="161"/>
                      </a:lnTo>
                      <a:lnTo>
                        <a:pt x="126" y="164"/>
                      </a:lnTo>
                      <a:lnTo>
                        <a:pt x="120" y="164"/>
                      </a:lnTo>
                      <a:lnTo>
                        <a:pt x="117" y="167"/>
                      </a:lnTo>
                      <a:lnTo>
                        <a:pt x="114" y="167"/>
                      </a:lnTo>
                      <a:lnTo>
                        <a:pt x="111" y="170"/>
                      </a:lnTo>
                      <a:lnTo>
                        <a:pt x="104" y="170"/>
                      </a:lnTo>
                      <a:lnTo>
                        <a:pt x="101" y="170"/>
                      </a:lnTo>
                      <a:lnTo>
                        <a:pt x="95" y="173"/>
                      </a:lnTo>
                      <a:lnTo>
                        <a:pt x="92" y="173"/>
                      </a:lnTo>
                      <a:lnTo>
                        <a:pt x="86" y="173"/>
                      </a:lnTo>
                      <a:lnTo>
                        <a:pt x="83" y="173"/>
                      </a:lnTo>
                      <a:lnTo>
                        <a:pt x="80" y="173"/>
                      </a:lnTo>
                      <a:lnTo>
                        <a:pt x="74" y="170"/>
                      </a:lnTo>
                      <a:lnTo>
                        <a:pt x="71" y="170"/>
                      </a:lnTo>
                      <a:lnTo>
                        <a:pt x="65" y="170"/>
                      </a:lnTo>
                      <a:lnTo>
                        <a:pt x="62" y="167"/>
                      </a:lnTo>
                      <a:lnTo>
                        <a:pt x="58" y="167"/>
                      </a:lnTo>
                      <a:lnTo>
                        <a:pt x="52" y="164"/>
                      </a:lnTo>
                      <a:lnTo>
                        <a:pt x="49" y="164"/>
                      </a:lnTo>
                      <a:lnTo>
                        <a:pt x="46" y="161"/>
                      </a:lnTo>
                      <a:lnTo>
                        <a:pt x="43" y="161"/>
                      </a:lnTo>
                      <a:lnTo>
                        <a:pt x="40" y="158"/>
                      </a:lnTo>
                      <a:lnTo>
                        <a:pt x="37" y="155"/>
                      </a:lnTo>
                      <a:lnTo>
                        <a:pt x="34" y="152"/>
                      </a:lnTo>
                      <a:lnTo>
                        <a:pt x="28" y="149"/>
                      </a:lnTo>
                      <a:lnTo>
                        <a:pt x="28" y="145"/>
                      </a:lnTo>
                      <a:lnTo>
                        <a:pt x="25" y="142"/>
                      </a:lnTo>
                      <a:lnTo>
                        <a:pt x="22" y="139"/>
                      </a:lnTo>
                      <a:lnTo>
                        <a:pt x="19" y="136"/>
                      </a:lnTo>
                      <a:lnTo>
                        <a:pt x="16" y="133"/>
                      </a:lnTo>
                      <a:lnTo>
                        <a:pt x="13" y="130"/>
                      </a:lnTo>
                      <a:lnTo>
                        <a:pt x="13" y="127"/>
                      </a:lnTo>
                      <a:lnTo>
                        <a:pt x="9" y="124"/>
                      </a:lnTo>
                      <a:lnTo>
                        <a:pt x="6" y="118"/>
                      </a:lnTo>
                      <a:lnTo>
                        <a:pt x="6" y="115"/>
                      </a:lnTo>
                      <a:lnTo>
                        <a:pt x="3" y="112"/>
                      </a:lnTo>
                      <a:lnTo>
                        <a:pt x="3" y="106"/>
                      </a:lnTo>
                      <a:lnTo>
                        <a:pt x="3" y="103"/>
                      </a:lnTo>
                      <a:lnTo>
                        <a:pt x="3" y="100"/>
                      </a:lnTo>
                      <a:lnTo>
                        <a:pt x="0" y="94"/>
                      </a:lnTo>
                      <a:lnTo>
                        <a:pt x="0" y="91"/>
                      </a:lnTo>
                      <a:lnTo>
                        <a:pt x="0" y="85"/>
                      </a:lnTo>
                      <a:lnTo>
                        <a:pt x="0" y="82"/>
                      </a:lnTo>
                      <a:lnTo>
                        <a:pt x="0" y="79"/>
                      </a:lnTo>
                      <a:lnTo>
                        <a:pt x="3" y="73"/>
                      </a:lnTo>
                      <a:lnTo>
                        <a:pt x="3" y="70"/>
                      </a:lnTo>
                      <a:lnTo>
                        <a:pt x="3" y="63"/>
                      </a:lnTo>
                      <a:lnTo>
                        <a:pt x="3" y="60"/>
                      </a:lnTo>
                      <a:lnTo>
                        <a:pt x="6" y="57"/>
                      </a:lnTo>
                      <a:lnTo>
                        <a:pt x="6" y="51"/>
                      </a:lnTo>
                      <a:lnTo>
                        <a:pt x="9" y="48"/>
                      </a:lnTo>
                      <a:lnTo>
                        <a:pt x="13" y="45"/>
                      </a:lnTo>
                      <a:lnTo>
                        <a:pt x="13" y="42"/>
                      </a:lnTo>
                      <a:lnTo>
                        <a:pt x="16" y="39"/>
                      </a:lnTo>
                      <a:lnTo>
                        <a:pt x="19" y="36"/>
                      </a:lnTo>
                      <a:lnTo>
                        <a:pt x="22" y="30"/>
                      </a:lnTo>
                      <a:lnTo>
                        <a:pt x="25" y="27"/>
                      </a:lnTo>
                      <a:lnTo>
                        <a:pt x="28" y="24"/>
                      </a:lnTo>
                      <a:lnTo>
                        <a:pt x="34" y="21"/>
                      </a:lnTo>
                      <a:lnTo>
                        <a:pt x="37" y="18"/>
                      </a:lnTo>
                      <a:lnTo>
                        <a:pt x="40" y="15"/>
                      </a:lnTo>
                      <a:lnTo>
                        <a:pt x="43" y="12"/>
                      </a:lnTo>
                      <a:lnTo>
                        <a:pt x="46" y="12"/>
                      </a:lnTo>
                      <a:lnTo>
                        <a:pt x="49" y="9"/>
                      </a:lnTo>
                      <a:lnTo>
                        <a:pt x="52" y="6"/>
                      </a:lnTo>
                      <a:lnTo>
                        <a:pt x="58" y="6"/>
                      </a:lnTo>
                      <a:lnTo>
                        <a:pt x="62" y="3"/>
                      </a:lnTo>
                      <a:lnTo>
                        <a:pt x="65" y="3"/>
                      </a:lnTo>
                      <a:lnTo>
                        <a:pt x="71" y="3"/>
                      </a:lnTo>
                      <a:lnTo>
                        <a:pt x="74" y="0"/>
                      </a:lnTo>
                      <a:lnTo>
                        <a:pt x="80" y="0"/>
                      </a:lnTo>
                      <a:lnTo>
                        <a:pt x="83" y="0"/>
                      </a:lnTo>
                      <a:lnTo>
                        <a:pt x="86" y="0"/>
                      </a:lnTo>
                      <a:close/>
                    </a:path>
                  </a:pathLst>
                </a:custGeom>
                <a:noFill/>
                <a:ln w="19050" cmpd="sng">
                  <a:solidFill>
                    <a:srgbClr val="000000"/>
                  </a:solidFill>
                  <a:round/>
                  <a:headEnd/>
                  <a:tailEnd/>
                </a:ln>
                <a:extLst>
                  <a:ext uri="{909E8E84-426E-40DD-AFC4-6F175D3DCCD1}">
                    <a14:hiddenFill xmlns:a14="http://schemas.microsoft.com/office/drawing/2010/main">
                      <a:solidFill>
                        <a:schemeClr val="hlink"/>
                      </a:solidFill>
                    </a14:hiddenFill>
                  </a:ext>
                </a:extLst>
              </p:spPr>
              <p:txBody>
                <a:bodyPr/>
                <a:lstStyle/>
                <a:p>
                  <a:endParaRPr lang="en-US"/>
                </a:p>
              </p:txBody>
            </p:sp>
            <p:sp>
              <p:nvSpPr>
                <p:cNvPr id="39" name="Freeform 5"/>
                <p:cNvSpPr>
                  <a:spLocks/>
                </p:cNvSpPr>
                <p:nvPr/>
              </p:nvSpPr>
              <p:spPr bwMode="auto">
                <a:xfrm>
                  <a:off x="2751" y="1672"/>
                  <a:ext cx="206" cy="183"/>
                </a:xfrm>
                <a:custGeom>
                  <a:avLst/>
                  <a:gdLst>
                    <a:gd name="T0" fmla="*/ 86 w 337"/>
                    <a:gd name="T1" fmla="*/ 0 h 265"/>
                    <a:gd name="T2" fmla="*/ 337 w 337"/>
                    <a:gd name="T3" fmla="*/ 0 h 265"/>
                    <a:gd name="T4" fmla="*/ 251 w 337"/>
                    <a:gd name="T5" fmla="*/ 265 h 265"/>
                    <a:gd name="T6" fmla="*/ 0 w 337"/>
                    <a:gd name="T7" fmla="*/ 265 h 265"/>
                    <a:gd name="T8" fmla="*/ 86 w 337"/>
                    <a:gd name="T9" fmla="*/ 0 h 265"/>
                  </a:gdLst>
                  <a:ahLst/>
                  <a:cxnLst>
                    <a:cxn ang="0">
                      <a:pos x="T0" y="T1"/>
                    </a:cxn>
                    <a:cxn ang="0">
                      <a:pos x="T2" y="T3"/>
                    </a:cxn>
                    <a:cxn ang="0">
                      <a:pos x="T4" y="T5"/>
                    </a:cxn>
                    <a:cxn ang="0">
                      <a:pos x="T6" y="T7"/>
                    </a:cxn>
                    <a:cxn ang="0">
                      <a:pos x="T8" y="T9"/>
                    </a:cxn>
                  </a:cxnLst>
                  <a:rect l="0" t="0" r="r" b="b"/>
                  <a:pathLst>
                    <a:path w="337" h="265">
                      <a:moveTo>
                        <a:pt x="86" y="0"/>
                      </a:moveTo>
                      <a:lnTo>
                        <a:pt x="337" y="0"/>
                      </a:lnTo>
                      <a:lnTo>
                        <a:pt x="251" y="265"/>
                      </a:lnTo>
                      <a:lnTo>
                        <a:pt x="0" y="265"/>
                      </a:lnTo>
                      <a:lnTo>
                        <a:pt x="86" y="0"/>
                      </a:lnTo>
                      <a:close/>
                    </a:path>
                  </a:pathLst>
                </a:custGeom>
                <a:noFill/>
                <a:ln w="19050" cmpd="sng">
                  <a:solidFill>
                    <a:srgbClr val="000000"/>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7" name="Text Box 6"/>
              <p:cNvSpPr txBox="1">
                <a:spLocks noChangeArrowheads="1"/>
              </p:cNvSpPr>
              <p:nvPr/>
            </p:nvSpPr>
            <p:spPr bwMode="auto">
              <a:xfrm>
                <a:off x="1192" y="921"/>
                <a:ext cx="731"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Architect</a:t>
                </a:r>
                <a:endParaRPr lang="en-US" altLang="en-US" sz="1400" dirty="0">
                  <a:latin typeface="Times New Roman" pitchFamily="18" charset="0"/>
                </a:endParaRPr>
              </a:p>
            </p:txBody>
          </p:sp>
        </p:grpSp>
        <p:grpSp>
          <p:nvGrpSpPr>
            <p:cNvPr id="8" name="Group 7"/>
            <p:cNvGrpSpPr>
              <a:grpSpLocks/>
            </p:cNvGrpSpPr>
            <p:nvPr/>
          </p:nvGrpSpPr>
          <p:grpSpPr bwMode="auto">
            <a:xfrm>
              <a:off x="571500" y="2595563"/>
              <a:ext cx="1160463" cy="1282701"/>
              <a:chOff x="1192" y="559"/>
              <a:chExt cx="731" cy="808"/>
            </a:xfrm>
          </p:grpSpPr>
          <p:grpSp>
            <p:nvGrpSpPr>
              <p:cNvPr id="32" name="Group 8"/>
              <p:cNvGrpSpPr>
                <a:grpSpLocks/>
              </p:cNvGrpSpPr>
              <p:nvPr/>
            </p:nvGrpSpPr>
            <p:grpSpPr bwMode="auto">
              <a:xfrm>
                <a:off x="1469" y="559"/>
                <a:ext cx="216" cy="359"/>
                <a:chOff x="2751" y="1496"/>
                <a:chExt cx="216" cy="359"/>
              </a:xfrm>
            </p:grpSpPr>
            <p:sp>
              <p:nvSpPr>
                <p:cNvPr id="34" name="Freeform 9"/>
                <p:cNvSpPr>
                  <a:spLocks/>
                </p:cNvSpPr>
                <p:nvPr/>
              </p:nvSpPr>
              <p:spPr bwMode="auto">
                <a:xfrm>
                  <a:off x="2817" y="1496"/>
                  <a:ext cx="150" cy="149"/>
                </a:xfrm>
                <a:custGeom>
                  <a:avLst/>
                  <a:gdLst>
                    <a:gd name="T0" fmla="*/ 95 w 175"/>
                    <a:gd name="T1" fmla="*/ 0 h 173"/>
                    <a:gd name="T2" fmla="*/ 111 w 175"/>
                    <a:gd name="T3" fmla="*/ 3 h 173"/>
                    <a:gd name="T4" fmla="*/ 120 w 175"/>
                    <a:gd name="T5" fmla="*/ 6 h 173"/>
                    <a:gd name="T6" fmla="*/ 132 w 175"/>
                    <a:gd name="T7" fmla="*/ 12 h 173"/>
                    <a:gd name="T8" fmla="*/ 141 w 175"/>
                    <a:gd name="T9" fmla="*/ 21 h 173"/>
                    <a:gd name="T10" fmla="*/ 150 w 175"/>
                    <a:gd name="T11" fmla="*/ 27 h 173"/>
                    <a:gd name="T12" fmla="*/ 160 w 175"/>
                    <a:gd name="T13" fmla="*/ 39 h 173"/>
                    <a:gd name="T14" fmla="*/ 166 w 175"/>
                    <a:gd name="T15" fmla="*/ 48 h 173"/>
                    <a:gd name="T16" fmla="*/ 169 w 175"/>
                    <a:gd name="T17" fmla="*/ 60 h 173"/>
                    <a:gd name="T18" fmla="*/ 172 w 175"/>
                    <a:gd name="T19" fmla="*/ 73 h 173"/>
                    <a:gd name="T20" fmla="*/ 175 w 175"/>
                    <a:gd name="T21" fmla="*/ 85 h 173"/>
                    <a:gd name="T22" fmla="*/ 172 w 175"/>
                    <a:gd name="T23" fmla="*/ 100 h 173"/>
                    <a:gd name="T24" fmla="*/ 169 w 175"/>
                    <a:gd name="T25" fmla="*/ 112 h 173"/>
                    <a:gd name="T26" fmla="*/ 166 w 175"/>
                    <a:gd name="T27" fmla="*/ 124 h 173"/>
                    <a:gd name="T28" fmla="*/ 160 w 175"/>
                    <a:gd name="T29" fmla="*/ 133 h 173"/>
                    <a:gd name="T30" fmla="*/ 150 w 175"/>
                    <a:gd name="T31" fmla="*/ 142 h 173"/>
                    <a:gd name="T32" fmla="*/ 141 w 175"/>
                    <a:gd name="T33" fmla="*/ 152 h 173"/>
                    <a:gd name="T34" fmla="*/ 132 w 175"/>
                    <a:gd name="T35" fmla="*/ 161 h 173"/>
                    <a:gd name="T36" fmla="*/ 120 w 175"/>
                    <a:gd name="T37" fmla="*/ 164 h 173"/>
                    <a:gd name="T38" fmla="*/ 111 w 175"/>
                    <a:gd name="T39" fmla="*/ 170 h 173"/>
                    <a:gd name="T40" fmla="*/ 95 w 175"/>
                    <a:gd name="T41" fmla="*/ 173 h 173"/>
                    <a:gd name="T42" fmla="*/ 83 w 175"/>
                    <a:gd name="T43" fmla="*/ 173 h 173"/>
                    <a:gd name="T44" fmla="*/ 71 w 175"/>
                    <a:gd name="T45" fmla="*/ 170 h 173"/>
                    <a:gd name="T46" fmla="*/ 58 w 175"/>
                    <a:gd name="T47" fmla="*/ 167 h 173"/>
                    <a:gd name="T48" fmla="*/ 46 w 175"/>
                    <a:gd name="T49" fmla="*/ 161 h 173"/>
                    <a:gd name="T50" fmla="*/ 37 w 175"/>
                    <a:gd name="T51" fmla="*/ 155 h 173"/>
                    <a:gd name="T52" fmla="*/ 28 w 175"/>
                    <a:gd name="T53" fmla="*/ 145 h 173"/>
                    <a:gd name="T54" fmla="*/ 19 w 175"/>
                    <a:gd name="T55" fmla="*/ 136 h 173"/>
                    <a:gd name="T56" fmla="*/ 13 w 175"/>
                    <a:gd name="T57" fmla="*/ 127 h 173"/>
                    <a:gd name="T58" fmla="*/ 6 w 175"/>
                    <a:gd name="T59" fmla="*/ 115 h 173"/>
                    <a:gd name="T60" fmla="*/ 3 w 175"/>
                    <a:gd name="T61" fmla="*/ 103 h 173"/>
                    <a:gd name="T62" fmla="*/ 0 w 175"/>
                    <a:gd name="T63" fmla="*/ 91 h 173"/>
                    <a:gd name="T64" fmla="*/ 0 w 175"/>
                    <a:gd name="T65" fmla="*/ 79 h 173"/>
                    <a:gd name="T66" fmla="*/ 3 w 175"/>
                    <a:gd name="T67" fmla="*/ 63 h 173"/>
                    <a:gd name="T68" fmla="*/ 6 w 175"/>
                    <a:gd name="T69" fmla="*/ 51 h 173"/>
                    <a:gd name="T70" fmla="*/ 13 w 175"/>
                    <a:gd name="T71" fmla="*/ 42 h 173"/>
                    <a:gd name="T72" fmla="*/ 22 w 175"/>
                    <a:gd name="T73" fmla="*/ 30 h 173"/>
                    <a:gd name="T74" fmla="*/ 34 w 175"/>
                    <a:gd name="T75" fmla="*/ 21 h 173"/>
                    <a:gd name="T76" fmla="*/ 43 w 175"/>
                    <a:gd name="T77" fmla="*/ 12 h 173"/>
                    <a:gd name="T78" fmla="*/ 52 w 175"/>
                    <a:gd name="T79" fmla="*/ 6 h 173"/>
                    <a:gd name="T80" fmla="*/ 65 w 175"/>
                    <a:gd name="T81" fmla="*/ 3 h 173"/>
                    <a:gd name="T82" fmla="*/ 80 w 175"/>
                    <a:gd name="T8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173">
                      <a:moveTo>
                        <a:pt x="86" y="0"/>
                      </a:moveTo>
                      <a:lnTo>
                        <a:pt x="92" y="0"/>
                      </a:lnTo>
                      <a:lnTo>
                        <a:pt x="95" y="0"/>
                      </a:lnTo>
                      <a:lnTo>
                        <a:pt x="101" y="0"/>
                      </a:lnTo>
                      <a:lnTo>
                        <a:pt x="104" y="3"/>
                      </a:lnTo>
                      <a:lnTo>
                        <a:pt x="111" y="3"/>
                      </a:lnTo>
                      <a:lnTo>
                        <a:pt x="114" y="3"/>
                      </a:lnTo>
                      <a:lnTo>
                        <a:pt x="117" y="6"/>
                      </a:lnTo>
                      <a:lnTo>
                        <a:pt x="120" y="6"/>
                      </a:lnTo>
                      <a:lnTo>
                        <a:pt x="126" y="9"/>
                      </a:lnTo>
                      <a:lnTo>
                        <a:pt x="129" y="12"/>
                      </a:lnTo>
                      <a:lnTo>
                        <a:pt x="132" y="12"/>
                      </a:lnTo>
                      <a:lnTo>
                        <a:pt x="135" y="15"/>
                      </a:lnTo>
                      <a:lnTo>
                        <a:pt x="138" y="18"/>
                      </a:lnTo>
                      <a:lnTo>
                        <a:pt x="141" y="21"/>
                      </a:lnTo>
                      <a:lnTo>
                        <a:pt x="144" y="24"/>
                      </a:lnTo>
                      <a:lnTo>
                        <a:pt x="147" y="24"/>
                      </a:lnTo>
                      <a:lnTo>
                        <a:pt x="150" y="27"/>
                      </a:lnTo>
                      <a:lnTo>
                        <a:pt x="153" y="30"/>
                      </a:lnTo>
                      <a:lnTo>
                        <a:pt x="156" y="36"/>
                      </a:lnTo>
                      <a:lnTo>
                        <a:pt x="160" y="39"/>
                      </a:lnTo>
                      <a:lnTo>
                        <a:pt x="163" y="42"/>
                      </a:lnTo>
                      <a:lnTo>
                        <a:pt x="163" y="45"/>
                      </a:lnTo>
                      <a:lnTo>
                        <a:pt x="166" y="48"/>
                      </a:lnTo>
                      <a:lnTo>
                        <a:pt x="166" y="51"/>
                      </a:lnTo>
                      <a:lnTo>
                        <a:pt x="169" y="57"/>
                      </a:lnTo>
                      <a:lnTo>
                        <a:pt x="169" y="60"/>
                      </a:lnTo>
                      <a:lnTo>
                        <a:pt x="172" y="63"/>
                      </a:lnTo>
                      <a:lnTo>
                        <a:pt x="172" y="70"/>
                      </a:lnTo>
                      <a:lnTo>
                        <a:pt x="172" y="73"/>
                      </a:lnTo>
                      <a:lnTo>
                        <a:pt x="175" y="79"/>
                      </a:lnTo>
                      <a:lnTo>
                        <a:pt x="175" y="82"/>
                      </a:lnTo>
                      <a:lnTo>
                        <a:pt x="175" y="85"/>
                      </a:lnTo>
                      <a:lnTo>
                        <a:pt x="175" y="91"/>
                      </a:lnTo>
                      <a:lnTo>
                        <a:pt x="175" y="94"/>
                      </a:lnTo>
                      <a:lnTo>
                        <a:pt x="172" y="100"/>
                      </a:lnTo>
                      <a:lnTo>
                        <a:pt x="172" y="103"/>
                      </a:lnTo>
                      <a:lnTo>
                        <a:pt x="172" y="106"/>
                      </a:lnTo>
                      <a:lnTo>
                        <a:pt x="169" y="112"/>
                      </a:lnTo>
                      <a:lnTo>
                        <a:pt x="169" y="115"/>
                      </a:lnTo>
                      <a:lnTo>
                        <a:pt x="166" y="118"/>
                      </a:lnTo>
                      <a:lnTo>
                        <a:pt x="166" y="124"/>
                      </a:lnTo>
                      <a:lnTo>
                        <a:pt x="163" y="127"/>
                      </a:lnTo>
                      <a:lnTo>
                        <a:pt x="163" y="130"/>
                      </a:lnTo>
                      <a:lnTo>
                        <a:pt x="160" y="133"/>
                      </a:lnTo>
                      <a:lnTo>
                        <a:pt x="156" y="136"/>
                      </a:lnTo>
                      <a:lnTo>
                        <a:pt x="153" y="139"/>
                      </a:lnTo>
                      <a:lnTo>
                        <a:pt x="150" y="142"/>
                      </a:lnTo>
                      <a:lnTo>
                        <a:pt x="147" y="145"/>
                      </a:lnTo>
                      <a:lnTo>
                        <a:pt x="144" y="149"/>
                      </a:lnTo>
                      <a:lnTo>
                        <a:pt x="141" y="152"/>
                      </a:lnTo>
                      <a:lnTo>
                        <a:pt x="138" y="155"/>
                      </a:lnTo>
                      <a:lnTo>
                        <a:pt x="135" y="158"/>
                      </a:lnTo>
                      <a:lnTo>
                        <a:pt x="132" y="161"/>
                      </a:lnTo>
                      <a:lnTo>
                        <a:pt x="129" y="161"/>
                      </a:lnTo>
                      <a:lnTo>
                        <a:pt x="126" y="164"/>
                      </a:lnTo>
                      <a:lnTo>
                        <a:pt x="120" y="164"/>
                      </a:lnTo>
                      <a:lnTo>
                        <a:pt x="117" y="167"/>
                      </a:lnTo>
                      <a:lnTo>
                        <a:pt x="114" y="167"/>
                      </a:lnTo>
                      <a:lnTo>
                        <a:pt x="111" y="170"/>
                      </a:lnTo>
                      <a:lnTo>
                        <a:pt x="104" y="170"/>
                      </a:lnTo>
                      <a:lnTo>
                        <a:pt x="101" y="170"/>
                      </a:lnTo>
                      <a:lnTo>
                        <a:pt x="95" y="173"/>
                      </a:lnTo>
                      <a:lnTo>
                        <a:pt x="92" y="173"/>
                      </a:lnTo>
                      <a:lnTo>
                        <a:pt x="86" y="173"/>
                      </a:lnTo>
                      <a:lnTo>
                        <a:pt x="83" y="173"/>
                      </a:lnTo>
                      <a:lnTo>
                        <a:pt x="80" y="173"/>
                      </a:lnTo>
                      <a:lnTo>
                        <a:pt x="74" y="170"/>
                      </a:lnTo>
                      <a:lnTo>
                        <a:pt x="71" y="170"/>
                      </a:lnTo>
                      <a:lnTo>
                        <a:pt x="65" y="170"/>
                      </a:lnTo>
                      <a:lnTo>
                        <a:pt x="62" y="167"/>
                      </a:lnTo>
                      <a:lnTo>
                        <a:pt x="58" y="167"/>
                      </a:lnTo>
                      <a:lnTo>
                        <a:pt x="52" y="164"/>
                      </a:lnTo>
                      <a:lnTo>
                        <a:pt x="49" y="164"/>
                      </a:lnTo>
                      <a:lnTo>
                        <a:pt x="46" y="161"/>
                      </a:lnTo>
                      <a:lnTo>
                        <a:pt x="43" y="161"/>
                      </a:lnTo>
                      <a:lnTo>
                        <a:pt x="40" y="158"/>
                      </a:lnTo>
                      <a:lnTo>
                        <a:pt x="37" y="155"/>
                      </a:lnTo>
                      <a:lnTo>
                        <a:pt x="34" y="152"/>
                      </a:lnTo>
                      <a:lnTo>
                        <a:pt x="28" y="149"/>
                      </a:lnTo>
                      <a:lnTo>
                        <a:pt x="28" y="145"/>
                      </a:lnTo>
                      <a:lnTo>
                        <a:pt x="25" y="142"/>
                      </a:lnTo>
                      <a:lnTo>
                        <a:pt x="22" y="139"/>
                      </a:lnTo>
                      <a:lnTo>
                        <a:pt x="19" y="136"/>
                      </a:lnTo>
                      <a:lnTo>
                        <a:pt x="16" y="133"/>
                      </a:lnTo>
                      <a:lnTo>
                        <a:pt x="13" y="130"/>
                      </a:lnTo>
                      <a:lnTo>
                        <a:pt x="13" y="127"/>
                      </a:lnTo>
                      <a:lnTo>
                        <a:pt x="9" y="124"/>
                      </a:lnTo>
                      <a:lnTo>
                        <a:pt x="6" y="118"/>
                      </a:lnTo>
                      <a:lnTo>
                        <a:pt x="6" y="115"/>
                      </a:lnTo>
                      <a:lnTo>
                        <a:pt x="3" y="112"/>
                      </a:lnTo>
                      <a:lnTo>
                        <a:pt x="3" y="106"/>
                      </a:lnTo>
                      <a:lnTo>
                        <a:pt x="3" y="103"/>
                      </a:lnTo>
                      <a:lnTo>
                        <a:pt x="3" y="100"/>
                      </a:lnTo>
                      <a:lnTo>
                        <a:pt x="0" y="94"/>
                      </a:lnTo>
                      <a:lnTo>
                        <a:pt x="0" y="91"/>
                      </a:lnTo>
                      <a:lnTo>
                        <a:pt x="0" y="85"/>
                      </a:lnTo>
                      <a:lnTo>
                        <a:pt x="0" y="82"/>
                      </a:lnTo>
                      <a:lnTo>
                        <a:pt x="0" y="79"/>
                      </a:lnTo>
                      <a:lnTo>
                        <a:pt x="3" y="73"/>
                      </a:lnTo>
                      <a:lnTo>
                        <a:pt x="3" y="70"/>
                      </a:lnTo>
                      <a:lnTo>
                        <a:pt x="3" y="63"/>
                      </a:lnTo>
                      <a:lnTo>
                        <a:pt x="3" y="60"/>
                      </a:lnTo>
                      <a:lnTo>
                        <a:pt x="6" y="57"/>
                      </a:lnTo>
                      <a:lnTo>
                        <a:pt x="6" y="51"/>
                      </a:lnTo>
                      <a:lnTo>
                        <a:pt x="9" y="48"/>
                      </a:lnTo>
                      <a:lnTo>
                        <a:pt x="13" y="45"/>
                      </a:lnTo>
                      <a:lnTo>
                        <a:pt x="13" y="42"/>
                      </a:lnTo>
                      <a:lnTo>
                        <a:pt x="16" y="39"/>
                      </a:lnTo>
                      <a:lnTo>
                        <a:pt x="19" y="36"/>
                      </a:lnTo>
                      <a:lnTo>
                        <a:pt x="22" y="30"/>
                      </a:lnTo>
                      <a:lnTo>
                        <a:pt x="25" y="27"/>
                      </a:lnTo>
                      <a:lnTo>
                        <a:pt x="28" y="24"/>
                      </a:lnTo>
                      <a:lnTo>
                        <a:pt x="34" y="21"/>
                      </a:lnTo>
                      <a:lnTo>
                        <a:pt x="37" y="18"/>
                      </a:lnTo>
                      <a:lnTo>
                        <a:pt x="40" y="15"/>
                      </a:lnTo>
                      <a:lnTo>
                        <a:pt x="43" y="12"/>
                      </a:lnTo>
                      <a:lnTo>
                        <a:pt x="46" y="12"/>
                      </a:lnTo>
                      <a:lnTo>
                        <a:pt x="49" y="9"/>
                      </a:lnTo>
                      <a:lnTo>
                        <a:pt x="52" y="6"/>
                      </a:lnTo>
                      <a:lnTo>
                        <a:pt x="58" y="6"/>
                      </a:lnTo>
                      <a:lnTo>
                        <a:pt x="62" y="3"/>
                      </a:lnTo>
                      <a:lnTo>
                        <a:pt x="65" y="3"/>
                      </a:lnTo>
                      <a:lnTo>
                        <a:pt x="71" y="3"/>
                      </a:lnTo>
                      <a:lnTo>
                        <a:pt x="74" y="0"/>
                      </a:lnTo>
                      <a:lnTo>
                        <a:pt x="80" y="0"/>
                      </a:lnTo>
                      <a:lnTo>
                        <a:pt x="83" y="0"/>
                      </a:lnTo>
                      <a:lnTo>
                        <a:pt x="86" y="0"/>
                      </a:lnTo>
                      <a:close/>
                    </a:path>
                  </a:pathLst>
                </a:custGeom>
                <a:noFill/>
                <a:ln w="19050" cmpd="sng">
                  <a:solidFill>
                    <a:srgbClr val="000000"/>
                  </a:solidFill>
                  <a:round/>
                  <a:headEnd/>
                  <a:tailEnd/>
                </a:ln>
                <a:extLst>
                  <a:ext uri="{909E8E84-426E-40DD-AFC4-6F175D3DCCD1}">
                    <a14:hiddenFill xmlns:a14="http://schemas.microsoft.com/office/drawing/2010/main">
                      <a:solidFill>
                        <a:schemeClr val="hlink"/>
                      </a:solidFill>
                    </a14:hiddenFill>
                  </a:ext>
                </a:extLst>
              </p:spPr>
              <p:txBody>
                <a:bodyPr/>
                <a:lstStyle/>
                <a:p>
                  <a:endParaRPr lang="en-US"/>
                </a:p>
              </p:txBody>
            </p:sp>
            <p:sp>
              <p:nvSpPr>
                <p:cNvPr id="35" name="Freeform 10"/>
                <p:cNvSpPr>
                  <a:spLocks/>
                </p:cNvSpPr>
                <p:nvPr/>
              </p:nvSpPr>
              <p:spPr bwMode="auto">
                <a:xfrm>
                  <a:off x="2751" y="1672"/>
                  <a:ext cx="206" cy="183"/>
                </a:xfrm>
                <a:custGeom>
                  <a:avLst/>
                  <a:gdLst>
                    <a:gd name="T0" fmla="*/ 86 w 337"/>
                    <a:gd name="T1" fmla="*/ 0 h 265"/>
                    <a:gd name="T2" fmla="*/ 337 w 337"/>
                    <a:gd name="T3" fmla="*/ 0 h 265"/>
                    <a:gd name="T4" fmla="*/ 251 w 337"/>
                    <a:gd name="T5" fmla="*/ 265 h 265"/>
                    <a:gd name="T6" fmla="*/ 0 w 337"/>
                    <a:gd name="T7" fmla="*/ 265 h 265"/>
                    <a:gd name="T8" fmla="*/ 86 w 337"/>
                    <a:gd name="T9" fmla="*/ 0 h 265"/>
                  </a:gdLst>
                  <a:ahLst/>
                  <a:cxnLst>
                    <a:cxn ang="0">
                      <a:pos x="T0" y="T1"/>
                    </a:cxn>
                    <a:cxn ang="0">
                      <a:pos x="T2" y="T3"/>
                    </a:cxn>
                    <a:cxn ang="0">
                      <a:pos x="T4" y="T5"/>
                    </a:cxn>
                    <a:cxn ang="0">
                      <a:pos x="T6" y="T7"/>
                    </a:cxn>
                    <a:cxn ang="0">
                      <a:pos x="T8" y="T9"/>
                    </a:cxn>
                  </a:cxnLst>
                  <a:rect l="0" t="0" r="r" b="b"/>
                  <a:pathLst>
                    <a:path w="337" h="265">
                      <a:moveTo>
                        <a:pt x="86" y="0"/>
                      </a:moveTo>
                      <a:lnTo>
                        <a:pt x="337" y="0"/>
                      </a:lnTo>
                      <a:lnTo>
                        <a:pt x="251" y="265"/>
                      </a:lnTo>
                      <a:lnTo>
                        <a:pt x="0" y="265"/>
                      </a:lnTo>
                      <a:lnTo>
                        <a:pt x="86" y="0"/>
                      </a:lnTo>
                      <a:close/>
                    </a:path>
                  </a:pathLst>
                </a:custGeom>
                <a:noFill/>
                <a:ln w="19050" cmpd="sng">
                  <a:solidFill>
                    <a:srgbClr val="000000"/>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3" name="Text Box 11"/>
              <p:cNvSpPr txBox="1">
                <a:spLocks noChangeArrowheads="1"/>
              </p:cNvSpPr>
              <p:nvPr/>
            </p:nvSpPr>
            <p:spPr bwMode="auto">
              <a:xfrm>
                <a:off x="1192" y="921"/>
                <a:ext cx="73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Use-Case</a:t>
                </a:r>
              </a:p>
              <a:p>
                <a:pPr algn="ctr"/>
                <a:r>
                  <a:rPr lang="en-US" altLang="en-US" sz="1800" dirty="0">
                    <a:latin typeface="Arial Narrow" pitchFamily="34" charset="0"/>
                  </a:rPr>
                  <a:t>Engineer</a:t>
                </a:r>
                <a:endParaRPr lang="en-US" altLang="en-US" sz="1800" dirty="0">
                  <a:latin typeface="Times New Roman" pitchFamily="18" charset="0"/>
                </a:endParaRPr>
              </a:p>
            </p:txBody>
          </p:sp>
        </p:grpSp>
        <p:sp>
          <p:nvSpPr>
            <p:cNvPr id="9" name="Line 12"/>
            <p:cNvSpPr>
              <a:spLocks noChangeShapeType="1"/>
            </p:cNvSpPr>
            <p:nvPr/>
          </p:nvSpPr>
          <p:spPr bwMode="auto">
            <a:xfrm flipV="1">
              <a:off x="463550" y="4162425"/>
              <a:ext cx="8761413"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3"/>
            <p:cNvSpPr>
              <a:spLocks noChangeShapeType="1"/>
            </p:cNvSpPr>
            <p:nvPr/>
          </p:nvSpPr>
          <p:spPr bwMode="auto">
            <a:xfrm flipV="1">
              <a:off x="449263" y="2409825"/>
              <a:ext cx="8789987"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14"/>
            <p:cNvGrpSpPr>
              <a:grpSpLocks/>
            </p:cNvGrpSpPr>
            <p:nvPr/>
          </p:nvGrpSpPr>
          <p:grpSpPr bwMode="auto">
            <a:xfrm>
              <a:off x="2109788" y="1079500"/>
              <a:ext cx="1754187" cy="1193800"/>
              <a:chOff x="1654" y="706"/>
              <a:chExt cx="1105" cy="752"/>
            </a:xfrm>
          </p:grpSpPr>
          <p:pic>
            <p:nvPicPr>
              <p:cNvPr id="30"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7" y="706"/>
                <a:ext cx="480" cy="240"/>
              </a:xfrm>
              <a:prstGeom prst="rect">
                <a:avLst/>
              </a:prstGeom>
              <a:noFill/>
              <a:ln>
                <a:noFill/>
              </a:ln>
              <a:effectLst/>
              <a:extLst>
                <a:ext uri="{909E8E84-426E-40DD-AFC4-6F175D3DCCD1}">
                  <a14:hiddenFill xmlns:a14="http://schemas.microsoft.com/office/drawing/2010/main">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w="50800">
                    <a:solidFill>
                      <a:schemeClr val="accent2"/>
                    </a:solidFill>
                    <a:miter lim="800000"/>
                    <a:headEnd type="none" w="sm" len="sm"/>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pic>
          <p:sp>
            <p:nvSpPr>
              <p:cNvPr id="31" name="Text Box 16"/>
              <p:cNvSpPr txBox="1">
                <a:spLocks noChangeArrowheads="1"/>
              </p:cNvSpPr>
              <p:nvPr/>
            </p:nvSpPr>
            <p:spPr bwMode="auto">
              <a:xfrm>
                <a:off x="1654" y="1012"/>
                <a:ext cx="1105"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dirty="0">
                    <a:latin typeface="Arial Narrow" pitchFamily="34" charset="0"/>
                  </a:rPr>
                  <a:t>Architectural Analysis</a:t>
                </a:r>
                <a:endParaRPr lang="en-US" altLang="en-US" sz="1200" dirty="0">
                  <a:latin typeface="Times New Roman" pitchFamily="18" charset="0"/>
                </a:endParaRPr>
              </a:p>
            </p:txBody>
          </p:sp>
        </p:grpSp>
        <p:grpSp>
          <p:nvGrpSpPr>
            <p:cNvPr id="12" name="Group 17"/>
            <p:cNvGrpSpPr>
              <a:grpSpLocks/>
            </p:cNvGrpSpPr>
            <p:nvPr/>
          </p:nvGrpSpPr>
          <p:grpSpPr bwMode="auto">
            <a:xfrm>
              <a:off x="3678238" y="2620963"/>
              <a:ext cx="1824037" cy="1193800"/>
              <a:chOff x="3422" y="1685"/>
              <a:chExt cx="1149" cy="752"/>
            </a:xfrm>
          </p:grpSpPr>
          <p:pic>
            <p:nvPicPr>
              <p:cNvPr id="28"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5" y="1685"/>
                <a:ext cx="480" cy="240"/>
              </a:xfrm>
              <a:prstGeom prst="rect">
                <a:avLst/>
              </a:prstGeom>
              <a:noFill/>
              <a:ln>
                <a:noFill/>
              </a:ln>
              <a:effectLst/>
              <a:extLst>
                <a:ext uri="{909E8E84-426E-40DD-AFC4-6F175D3DCCD1}">
                  <a14:hiddenFill xmlns:a14="http://schemas.microsoft.com/office/drawing/2010/main">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w="50800">
                    <a:solidFill>
                      <a:schemeClr val="accent2"/>
                    </a:solidFill>
                    <a:miter lim="800000"/>
                    <a:headEnd type="none" w="sm" len="sm"/>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pic>
          <p:sp>
            <p:nvSpPr>
              <p:cNvPr id="29" name="Text Box 19"/>
              <p:cNvSpPr txBox="1">
                <a:spLocks noChangeArrowheads="1"/>
              </p:cNvSpPr>
              <p:nvPr/>
            </p:nvSpPr>
            <p:spPr bwMode="auto">
              <a:xfrm>
                <a:off x="3422" y="1991"/>
                <a:ext cx="114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Analyze a </a:t>
                </a:r>
              </a:p>
              <a:p>
                <a:pPr algn="ctr"/>
                <a:r>
                  <a:rPr lang="en-US" altLang="en-US" sz="1800" dirty="0">
                    <a:latin typeface="Arial Narrow" pitchFamily="34" charset="0"/>
                  </a:rPr>
                  <a:t>Use-Case</a:t>
                </a:r>
                <a:endParaRPr lang="en-US" altLang="en-US" sz="1200" dirty="0">
                  <a:latin typeface="Times New Roman" pitchFamily="18" charset="0"/>
                </a:endParaRPr>
              </a:p>
            </p:txBody>
          </p:sp>
        </p:grpSp>
        <p:grpSp>
          <p:nvGrpSpPr>
            <p:cNvPr id="13" name="Group 20"/>
            <p:cNvGrpSpPr>
              <a:grpSpLocks/>
            </p:cNvGrpSpPr>
            <p:nvPr/>
          </p:nvGrpSpPr>
          <p:grpSpPr bwMode="auto">
            <a:xfrm>
              <a:off x="5314950" y="4378325"/>
              <a:ext cx="1824038" cy="1193800"/>
              <a:chOff x="3422" y="1685"/>
              <a:chExt cx="1149" cy="752"/>
            </a:xfrm>
          </p:grpSpPr>
          <p:pic>
            <p:nvPicPr>
              <p:cNvPr id="26"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5" y="1685"/>
                <a:ext cx="480" cy="240"/>
              </a:xfrm>
              <a:prstGeom prst="rect">
                <a:avLst/>
              </a:prstGeom>
              <a:noFill/>
              <a:ln>
                <a:noFill/>
              </a:ln>
              <a:effectLst/>
              <a:extLst>
                <a:ext uri="{909E8E84-426E-40DD-AFC4-6F175D3DCCD1}">
                  <a14:hiddenFill xmlns:a14="http://schemas.microsoft.com/office/drawing/2010/main">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w="50800">
                    <a:solidFill>
                      <a:schemeClr val="accent2"/>
                    </a:solidFill>
                    <a:miter lim="800000"/>
                    <a:headEnd type="none" w="sm" len="sm"/>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pic>
          <p:sp>
            <p:nvSpPr>
              <p:cNvPr id="27" name="Text Box 22"/>
              <p:cNvSpPr txBox="1">
                <a:spLocks noChangeArrowheads="1"/>
              </p:cNvSpPr>
              <p:nvPr/>
            </p:nvSpPr>
            <p:spPr bwMode="auto">
              <a:xfrm>
                <a:off x="3422" y="1991"/>
                <a:ext cx="114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Analyze a </a:t>
                </a:r>
              </a:p>
              <a:p>
                <a:pPr algn="ctr"/>
                <a:r>
                  <a:rPr lang="en-US" altLang="en-US" sz="1800" dirty="0">
                    <a:latin typeface="Arial Narrow" pitchFamily="34" charset="0"/>
                  </a:rPr>
                  <a:t>Class</a:t>
                </a:r>
                <a:endParaRPr lang="en-US" altLang="en-US" sz="1200" dirty="0">
                  <a:latin typeface="Times New Roman" pitchFamily="18" charset="0"/>
                </a:endParaRPr>
              </a:p>
            </p:txBody>
          </p:sp>
        </p:grpSp>
        <p:grpSp>
          <p:nvGrpSpPr>
            <p:cNvPr id="14" name="Group 23"/>
            <p:cNvGrpSpPr>
              <a:grpSpLocks/>
            </p:cNvGrpSpPr>
            <p:nvPr/>
          </p:nvGrpSpPr>
          <p:grpSpPr bwMode="auto">
            <a:xfrm>
              <a:off x="7667625" y="4351338"/>
              <a:ext cx="1824038" cy="1193800"/>
              <a:chOff x="3422" y="1685"/>
              <a:chExt cx="1149" cy="752"/>
            </a:xfrm>
          </p:grpSpPr>
          <p:pic>
            <p:nvPicPr>
              <p:cNvPr id="24"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5" y="1685"/>
                <a:ext cx="480" cy="240"/>
              </a:xfrm>
              <a:prstGeom prst="rect">
                <a:avLst/>
              </a:prstGeom>
              <a:noFill/>
              <a:ln>
                <a:noFill/>
              </a:ln>
              <a:effectLst/>
              <a:extLst>
                <a:ext uri="{909E8E84-426E-40DD-AFC4-6F175D3DCCD1}">
                  <a14:hiddenFill xmlns:a14="http://schemas.microsoft.com/office/drawing/2010/main">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w="50800">
                    <a:solidFill>
                      <a:schemeClr val="accent2"/>
                    </a:solidFill>
                    <a:miter lim="800000"/>
                    <a:headEnd type="none" w="sm" len="sm"/>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pic>
          <p:sp>
            <p:nvSpPr>
              <p:cNvPr id="25" name="Text Box 25"/>
              <p:cNvSpPr txBox="1">
                <a:spLocks noChangeArrowheads="1"/>
              </p:cNvSpPr>
              <p:nvPr/>
            </p:nvSpPr>
            <p:spPr bwMode="auto">
              <a:xfrm>
                <a:off x="3422" y="1991"/>
                <a:ext cx="114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Analyze a </a:t>
                </a:r>
              </a:p>
              <a:p>
                <a:pPr algn="ctr"/>
                <a:r>
                  <a:rPr lang="en-US" altLang="en-US" sz="1800" dirty="0">
                    <a:latin typeface="Arial Narrow" pitchFamily="34" charset="0"/>
                  </a:rPr>
                  <a:t>Package</a:t>
                </a:r>
                <a:endParaRPr lang="en-US" altLang="en-US" sz="1200" dirty="0">
                  <a:latin typeface="Times New Roman" pitchFamily="18" charset="0"/>
                </a:endParaRPr>
              </a:p>
            </p:txBody>
          </p:sp>
        </p:grpSp>
        <p:sp>
          <p:nvSpPr>
            <p:cNvPr id="15" name="Line 26"/>
            <p:cNvSpPr>
              <a:spLocks noChangeShapeType="1"/>
            </p:cNvSpPr>
            <p:nvPr/>
          </p:nvSpPr>
          <p:spPr bwMode="auto">
            <a:xfrm>
              <a:off x="3524250" y="2014538"/>
              <a:ext cx="639763" cy="611187"/>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7"/>
            <p:cNvSpPr>
              <a:spLocks noChangeShapeType="1"/>
            </p:cNvSpPr>
            <p:nvPr/>
          </p:nvSpPr>
          <p:spPr bwMode="auto">
            <a:xfrm>
              <a:off x="5133975" y="3854450"/>
              <a:ext cx="614363" cy="62547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8"/>
            <p:cNvSpPr>
              <a:spLocks noChangeShapeType="1"/>
            </p:cNvSpPr>
            <p:nvPr/>
          </p:nvSpPr>
          <p:spPr bwMode="auto">
            <a:xfrm flipV="1">
              <a:off x="6735763" y="4749800"/>
              <a:ext cx="1308100" cy="15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 name="Group 30"/>
            <p:cNvGrpSpPr>
              <a:grpSpLocks/>
            </p:cNvGrpSpPr>
            <p:nvPr/>
          </p:nvGrpSpPr>
          <p:grpSpPr bwMode="auto">
            <a:xfrm>
              <a:off x="271463" y="4429125"/>
              <a:ext cx="1538287" cy="1331913"/>
              <a:chOff x="4212" y="553"/>
              <a:chExt cx="969" cy="839"/>
            </a:xfrm>
          </p:grpSpPr>
          <p:sp>
            <p:nvSpPr>
              <p:cNvPr id="19" name="Rectangle 31"/>
              <p:cNvSpPr>
                <a:spLocks noChangeArrowheads="1"/>
              </p:cNvSpPr>
              <p:nvPr/>
            </p:nvSpPr>
            <p:spPr bwMode="auto">
              <a:xfrm>
                <a:off x="4449" y="782"/>
                <a:ext cx="535" cy="6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 name="Group 32"/>
              <p:cNvGrpSpPr>
                <a:grpSpLocks/>
              </p:cNvGrpSpPr>
              <p:nvPr/>
            </p:nvGrpSpPr>
            <p:grpSpPr bwMode="auto">
              <a:xfrm>
                <a:off x="4645" y="553"/>
                <a:ext cx="216" cy="359"/>
                <a:chOff x="2751" y="1496"/>
                <a:chExt cx="216" cy="359"/>
              </a:xfrm>
            </p:grpSpPr>
            <p:sp>
              <p:nvSpPr>
                <p:cNvPr id="22" name="Freeform 33"/>
                <p:cNvSpPr>
                  <a:spLocks/>
                </p:cNvSpPr>
                <p:nvPr/>
              </p:nvSpPr>
              <p:spPr bwMode="auto">
                <a:xfrm>
                  <a:off x="2817" y="1496"/>
                  <a:ext cx="150" cy="149"/>
                </a:xfrm>
                <a:custGeom>
                  <a:avLst/>
                  <a:gdLst>
                    <a:gd name="T0" fmla="*/ 95 w 175"/>
                    <a:gd name="T1" fmla="*/ 0 h 173"/>
                    <a:gd name="T2" fmla="*/ 111 w 175"/>
                    <a:gd name="T3" fmla="*/ 3 h 173"/>
                    <a:gd name="T4" fmla="*/ 120 w 175"/>
                    <a:gd name="T5" fmla="*/ 6 h 173"/>
                    <a:gd name="T6" fmla="*/ 132 w 175"/>
                    <a:gd name="T7" fmla="*/ 12 h 173"/>
                    <a:gd name="T8" fmla="*/ 141 w 175"/>
                    <a:gd name="T9" fmla="*/ 21 h 173"/>
                    <a:gd name="T10" fmla="*/ 150 w 175"/>
                    <a:gd name="T11" fmla="*/ 27 h 173"/>
                    <a:gd name="T12" fmla="*/ 160 w 175"/>
                    <a:gd name="T13" fmla="*/ 39 h 173"/>
                    <a:gd name="T14" fmla="*/ 166 w 175"/>
                    <a:gd name="T15" fmla="*/ 48 h 173"/>
                    <a:gd name="T16" fmla="*/ 169 w 175"/>
                    <a:gd name="T17" fmla="*/ 60 h 173"/>
                    <a:gd name="T18" fmla="*/ 172 w 175"/>
                    <a:gd name="T19" fmla="*/ 73 h 173"/>
                    <a:gd name="T20" fmla="*/ 175 w 175"/>
                    <a:gd name="T21" fmla="*/ 85 h 173"/>
                    <a:gd name="T22" fmla="*/ 172 w 175"/>
                    <a:gd name="T23" fmla="*/ 100 h 173"/>
                    <a:gd name="T24" fmla="*/ 169 w 175"/>
                    <a:gd name="T25" fmla="*/ 112 h 173"/>
                    <a:gd name="T26" fmla="*/ 166 w 175"/>
                    <a:gd name="T27" fmla="*/ 124 h 173"/>
                    <a:gd name="T28" fmla="*/ 160 w 175"/>
                    <a:gd name="T29" fmla="*/ 133 h 173"/>
                    <a:gd name="T30" fmla="*/ 150 w 175"/>
                    <a:gd name="T31" fmla="*/ 142 h 173"/>
                    <a:gd name="T32" fmla="*/ 141 w 175"/>
                    <a:gd name="T33" fmla="*/ 152 h 173"/>
                    <a:gd name="T34" fmla="*/ 132 w 175"/>
                    <a:gd name="T35" fmla="*/ 161 h 173"/>
                    <a:gd name="T36" fmla="*/ 120 w 175"/>
                    <a:gd name="T37" fmla="*/ 164 h 173"/>
                    <a:gd name="T38" fmla="*/ 111 w 175"/>
                    <a:gd name="T39" fmla="*/ 170 h 173"/>
                    <a:gd name="T40" fmla="*/ 95 w 175"/>
                    <a:gd name="T41" fmla="*/ 173 h 173"/>
                    <a:gd name="T42" fmla="*/ 83 w 175"/>
                    <a:gd name="T43" fmla="*/ 173 h 173"/>
                    <a:gd name="T44" fmla="*/ 71 w 175"/>
                    <a:gd name="T45" fmla="*/ 170 h 173"/>
                    <a:gd name="T46" fmla="*/ 58 w 175"/>
                    <a:gd name="T47" fmla="*/ 167 h 173"/>
                    <a:gd name="T48" fmla="*/ 46 w 175"/>
                    <a:gd name="T49" fmla="*/ 161 h 173"/>
                    <a:gd name="T50" fmla="*/ 37 w 175"/>
                    <a:gd name="T51" fmla="*/ 155 h 173"/>
                    <a:gd name="T52" fmla="*/ 28 w 175"/>
                    <a:gd name="T53" fmla="*/ 145 h 173"/>
                    <a:gd name="T54" fmla="*/ 19 w 175"/>
                    <a:gd name="T55" fmla="*/ 136 h 173"/>
                    <a:gd name="T56" fmla="*/ 13 w 175"/>
                    <a:gd name="T57" fmla="*/ 127 h 173"/>
                    <a:gd name="T58" fmla="*/ 6 w 175"/>
                    <a:gd name="T59" fmla="*/ 115 h 173"/>
                    <a:gd name="T60" fmla="*/ 3 w 175"/>
                    <a:gd name="T61" fmla="*/ 103 h 173"/>
                    <a:gd name="T62" fmla="*/ 0 w 175"/>
                    <a:gd name="T63" fmla="*/ 91 h 173"/>
                    <a:gd name="T64" fmla="*/ 0 w 175"/>
                    <a:gd name="T65" fmla="*/ 79 h 173"/>
                    <a:gd name="T66" fmla="*/ 3 w 175"/>
                    <a:gd name="T67" fmla="*/ 63 h 173"/>
                    <a:gd name="T68" fmla="*/ 6 w 175"/>
                    <a:gd name="T69" fmla="*/ 51 h 173"/>
                    <a:gd name="T70" fmla="*/ 13 w 175"/>
                    <a:gd name="T71" fmla="*/ 42 h 173"/>
                    <a:gd name="T72" fmla="*/ 22 w 175"/>
                    <a:gd name="T73" fmla="*/ 30 h 173"/>
                    <a:gd name="T74" fmla="*/ 34 w 175"/>
                    <a:gd name="T75" fmla="*/ 21 h 173"/>
                    <a:gd name="T76" fmla="*/ 43 w 175"/>
                    <a:gd name="T77" fmla="*/ 12 h 173"/>
                    <a:gd name="T78" fmla="*/ 52 w 175"/>
                    <a:gd name="T79" fmla="*/ 6 h 173"/>
                    <a:gd name="T80" fmla="*/ 65 w 175"/>
                    <a:gd name="T81" fmla="*/ 3 h 173"/>
                    <a:gd name="T82" fmla="*/ 80 w 175"/>
                    <a:gd name="T8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173">
                      <a:moveTo>
                        <a:pt x="86" y="0"/>
                      </a:moveTo>
                      <a:lnTo>
                        <a:pt x="92" y="0"/>
                      </a:lnTo>
                      <a:lnTo>
                        <a:pt x="95" y="0"/>
                      </a:lnTo>
                      <a:lnTo>
                        <a:pt x="101" y="0"/>
                      </a:lnTo>
                      <a:lnTo>
                        <a:pt x="104" y="3"/>
                      </a:lnTo>
                      <a:lnTo>
                        <a:pt x="111" y="3"/>
                      </a:lnTo>
                      <a:lnTo>
                        <a:pt x="114" y="3"/>
                      </a:lnTo>
                      <a:lnTo>
                        <a:pt x="117" y="6"/>
                      </a:lnTo>
                      <a:lnTo>
                        <a:pt x="120" y="6"/>
                      </a:lnTo>
                      <a:lnTo>
                        <a:pt x="126" y="9"/>
                      </a:lnTo>
                      <a:lnTo>
                        <a:pt x="129" y="12"/>
                      </a:lnTo>
                      <a:lnTo>
                        <a:pt x="132" y="12"/>
                      </a:lnTo>
                      <a:lnTo>
                        <a:pt x="135" y="15"/>
                      </a:lnTo>
                      <a:lnTo>
                        <a:pt x="138" y="18"/>
                      </a:lnTo>
                      <a:lnTo>
                        <a:pt x="141" y="21"/>
                      </a:lnTo>
                      <a:lnTo>
                        <a:pt x="144" y="24"/>
                      </a:lnTo>
                      <a:lnTo>
                        <a:pt x="147" y="24"/>
                      </a:lnTo>
                      <a:lnTo>
                        <a:pt x="150" y="27"/>
                      </a:lnTo>
                      <a:lnTo>
                        <a:pt x="153" y="30"/>
                      </a:lnTo>
                      <a:lnTo>
                        <a:pt x="156" y="36"/>
                      </a:lnTo>
                      <a:lnTo>
                        <a:pt x="160" y="39"/>
                      </a:lnTo>
                      <a:lnTo>
                        <a:pt x="163" y="42"/>
                      </a:lnTo>
                      <a:lnTo>
                        <a:pt x="163" y="45"/>
                      </a:lnTo>
                      <a:lnTo>
                        <a:pt x="166" y="48"/>
                      </a:lnTo>
                      <a:lnTo>
                        <a:pt x="166" y="51"/>
                      </a:lnTo>
                      <a:lnTo>
                        <a:pt x="169" y="57"/>
                      </a:lnTo>
                      <a:lnTo>
                        <a:pt x="169" y="60"/>
                      </a:lnTo>
                      <a:lnTo>
                        <a:pt x="172" y="63"/>
                      </a:lnTo>
                      <a:lnTo>
                        <a:pt x="172" y="70"/>
                      </a:lnTo>
                      <a:lnTo>
                        <a:pt x="172" y="73"/>
                      </a:lnTo>
                      <a:lnTo>
                        <a:pt x="175" y="79"/>
                      </a:lnTo>
                      <a:lnTo>
                        <a:pt x="175" y="82"/>
                      </a:lnTo>
                      <a:lnTo>
                        <a:pt x="175" y="85"/>
                      </a:lnTo>
                      <a:lnTo>
                        <a:pt x="175" y="91"/>
                      </a:lnTo>
                      <a:lnTo>
                        <a:pt x="175" y="94"/>
                      </a:lnTo>
                      <a:lnTo>
                        <a:pt x="172" y="100"/>
                      </a:lnTo>
                      <a:lnTo>
                        <a:pt x="172" y="103"/>
                      </a:lnTo>
                      <a:lnTo>
                        <a:pt x="172" y="106"/>
                      </a:lnTo>
                      <a:lnTo>
                        <a:pt x="169" y="112"/>
                      </a:lnTo>
                      <a:lnTo>
                        <a:pt x="169" y="115"/>
                      </a:lnTo>
                      <a:lnTo>
                        <a:pt x="166" y="118"/>
                      </a:lnTo>
                      <a:lnTo>
                        <a:pt x="166" y="124"/>
                      </a:lnTo>
                      <a:lnTo>
                        <a:pt x="163" y="127"/>
                      </a:lnTo>
                      <a:lnTo>
                        <a:pt x="163" y="130"/>
                      </a:lnTo>
                      <a:lnTo>
                        <a:pt x="160" y="133"/>
                      </a:lnTo>
                      <a:lnTo>
                        <a:pt x="156" y="136"/>
                      </a:lnTo>
                      <a:lnTo>
                        <a:pt x="153" y="139"/>
                      </a:lnTo>
                      <a:lnTo>
                        <a:pt x="150" y="142"/>
                      </a:lnTo>
                      <a:lnTo>
                        <a:pt x="147" y="145"/>
                      </a:lnTo>
                      <a:lnTo>
                        <a:pt x="144" y="149"/>
                      </a:lnTo>
                      <a:lnTo>
                        <a:pt x="141" y="152"/>
                      </a:lnTo>
                      <a:lnTo>
                        <a:pt x="138" y="155"/>
                      </a:lnTo>
                      <a:lnTo>
                        <a:pt x="135" y="158"/>
                      </a:lnTo>
                      <a:lnTo>
                        <a:pt x="132" y="161"/>
                      </a:lnTo>
                      <a:lnTo>
                        <a:pt x="129" y="161"/>
                      </a:lnTo>
                      <a:lnTo>
                        <a:pt x="126" y="164"/>
                      </a:lnTo>
                      <a:lnTo>
                        <a:pt x="120" y="164"/>
                      </a:lnTo>
                      <a:lnTo>
                        <a:pt x="117" y="167"/>
                      </a:lnTo>
                      <a:lnTo>
                        <a:pt x="114" y="167"/>
                      </a:lnTo>
                      <a:lnTo>
                        <a:pt x="111" y="170"/>
                      </a:lnTo>
                      <a:lnTo>
                        <a:pt x="104" y="170"/>
                      </a:lnTo>
                      <a:lnTo>
                        <a:pt x="101" y="170"/>
                      </a:lnTo>
                      <a:lnTo>
                        <a:pt x="95" y="173"/>
                      </a:lnTo>
                      <a:lnTo>
                        <a:pt x="92" y="173"/>
                      </a:lnTo>
                      <a:lnTo>
                        <a:pt x="86" y="173"/>
                      </a:lnTo>
                      <a:lnTo>
                        <a:pt x="83" y="173"/>
                      </a:lnTo>
                      <a:lnTo>
                        <a:pt x="80" y="173"/>
                      </a:lnTo>
                      <a:lnTo>
                        <a:pt x="74" y="170"/>
                      </a:lnTo>
                      <a:lnTo>
                        <a:pt x="71" y="170"/>
                      </a:lnTo>
                      <a:lnTo>
                        <a:pt x="65" y="170"/>
                      </a:lnTo>
                      <a:lnTo>
                        <a:pt x="62" y="167"/>
                      </a:lnTo>
                      <a:lnTo>
                        <a:pt x="58" y="167"/>
                      </a:lnTo>
                      <a:lnTo>
                        <a:pt x="52" y="164"/>
                      </a:lnTo>
                      <a:lnTo>
                        <a:pt x="49" y="164"/>
                      </a:lnTo>
                      <a:lnTo>
                        <a:pt x="46" y="161"/>
                      </a:lnTo>
                      <a:lnTo>
                        <a:pt x="43" y="161"/>
                      </a:lnTo>
                      <a:lnTo>
                        <a:pt x="40" y="158"/>
                      </a:lnTo>
                      <a:lnTo>
                        <a:pt x="37" y="155"/>
                      </a:lnTo>
                      <a:lnTo>
                        <a:pt x="34" y="152"/>
                      </a:lnTo>
                      <a:lnTo>
                        <a:pt x="28" y="149"/>
                      </a:lnTo>
                      <a:lnTo>
                        <a:pt x="28" y="145"/>
                      </a:lnTo>
                      <a:lnTo>
                        <a:pt x="25" y="142"/>
                      </a:lnTo>
                      <a:lnTo>
                        <a:pt x="22" y="139"/>
                      </a:lnTo>
                      <a:lnTo>
                        <a:pt x="19" y="136"/>
                      </a:lnTo>
                      <a:lnTo>
                        <a:pt x="16" y="133"/>
                      </a:lnTo>
                      <a:lnTo>
                        <a:pt x="13" y="130"/>
                      </a:lnTo>
                      <a:lnTo>
                        <a:pt x="13" y="127"/>
                      </a:lnTo>
                      <a:lnTo>
                        <a:pt x="9" y="124"/>
                      </a:lnTo>
                      <a:lnTo>
                        <a:pt x="6" y="118"/>
                      </a:lnTo>
                      <a:lnTo>
                        <a:pt x="6" y="115"/>
                      </a:lnTo>
                      <a:lnTo>
                        <a:pt x="3" y="112"/>
                      </a:lnTo>
                      <a:lnTo>
                        <a:pt x="3" y="106"/>
                      </a:lnTo>
                      <a:lnTo>
                        <a:pt x="3" y="103"/>
                      </a:lnTo>
                      <a:lnTo>
                        <a:pt x="3" y="100"/>
                      </a:lnTo>
                      <a:lnTo>
                        <a:pt x="0" y="94"/>
                      </a:lnTo>
                      <a:lnTo>
                        <a:pt x="0" y="91"/>
                      </a:lnTo>
                      <a:lnTo>
                        <a:pt x="0" y="85"/>
                      </a:lnTo>
                      <a:lnTo>
                        <a:pt x="0" y="82"/>
                      </a:lnTo>
                      <a:lnTo>
                        <a:pt x="0" y="79"/>
                      </a:lnTo>
                      <a:lnTo>
                        <a:pt x="3" y="73"/>
                      </a:lnTo>
                      <a:lnTo>
                        <a:pt x="3" y="70"/>
                      </a:lnTo>
                      <a:lnTo>
                        <a:pt x="3" y="63"/>
                      </a:lnTo>
                      <a:lnTo>
                        <a:pt x="3" y="60"/>
                      </a:lnTo>
                      <a:lnTo>
                        <a:pt x="6" y="57"/>
                      </a:lnTo>
                      <a:lnTo>
                        <a:pt x="6" y="51"/>
                      </a:lnTo>
                      <a:lnTo>
                        <a:pt x="9" y="48"/>
                      </a:lnTo>
                      <a:lnTo>
                        <a:pt x="13" y="45"/>
                      </a:lnTo>
                      <a:lnTo>
                        <a:pt x="13" y="42"/>
                      </a:lnTo>
                      <a:lnTo>
                        <a:pt x="16" y="39"/>
                      </a:lnTo>
                      <a:lnTo>
                        <a:pt x="19" y="36"/>
                      </a:lnTo>
                      <a:lnTo>
                        <a:pt x="22" y="30"/>
                      </a:lnTo>
                      <a:lnTo>
                        <a:pt x="25" y="27"/>
                      </a:lnTo>
                      <a:lnTo>
                        <a:pt x="28" y="24"/>
                      </a:lnTo>
                      <a:lnTo>
                        <a:pt x="34" y="21"/>
                      </a:lnTo>
                      <a:lnTo>
                        <a:pt x="37" y="18"/>
                      </a:lnTo>
                      <a:lnTo>
                        <a:pt x="40" y="15"/>
                      </a:lnTo>
                      <a:lnTo>
                        <a:pt x="43" y="12"/>
                      </a:lnTo>
                      <a:lnTo>
                        <a:pt x="46" y="12"/>
                      </a:lnTo>
                      <a:lnTo>
                        <a:pt x="49" y="9"/>
                      </a:lnTo>
                      <a:lnTo>
                        <a:pt x="52" y="6"/>
                      </a:lnTo>
                      <a:lnTo>
                        <a:pt x="58" y="6"/>
                      </a:lnTo>
                      <a:lnTo>
                        <a:pt x="62" y="3"/>
                      </a:lnTo>
                      <a:lnTo>
                        <a:pt x="65" y="3"/>
                      </a:lnTo>
                      <a:lnTo>
                        <a:pt x="71" y="3"/>
                      </a:lnTo>
                      <a:lnTo>
                        <a:pt x="74" y="0"/>
                      </a:lnTo>
                      <a:lnTo>
                        <a:pt x="80" y="0"/>
                      </a:lnTo>
                      <a:lnTo>
                        <a:pt x="83" y="0"/>
                      </a:lnTo>
                      <a:lnTo>
                        <a:pt x="86" y="0"/>
                      </a:lnTo>
                      <a:close/>
                    </a:path>
                  </a:pathLst>
                </a:custGeom>
                <a:noFill/>
                <a:ln w="19050" cmpd="sng">
                  <a:solidFill>
                    <a:srgbClr val="000000"/>
                  </a:solidFill>
                  <a:round/>
                  <a:headEnd/>
                  <a:tailEnd/>
                </a:ln>
                <a:extLst>
                  <a:ext uri="{909E8E84-426E-40DD-AFC4-6F175D3DCCD1}">
                    <a14:hiddenFill xmlns:a14="http://schemas.microsoft.com/office/drawing/2010/main">
                      <a:solidFill>
                        <a:schemeClr val="hlink"/>
                      </a:solidFill>
                    </a14:hiddenFill>
                  </a:ext>
                </a:extLst>
              </p:spPr>
              <p:txBody>
                <a:bodyPr/>
                <a:lstStyle/>
                <a:p>
                  <a:endParaRPr lang="en-US"/>
                </a:p>
              </p:txBody>
            </p:sp>
            <p:sp>
              <p:nvSpPr>
                <p:cNvPr id="23" name="Freeform 34"/>
                <p:cNvSpPr>
                  <a:spLocks/>
                </p:cNvSpPr>
                <p:nvPr/>
              </p:nvSpPr>
              <p:spPr bwMode="auto">
                <a:xfrm>
                  <a:off x="2751" y="1672"/>
                  <a:ext cx="206" cy="183"/>
                </a:xfrm>
                <a:custGeom>
                  <a:avLst/>
                  <a:gdLst>
                    <a:gd name="T0" fmla="*/ 86 w 337"/>
                    <a:gd name="T1" fmla="*/ 0 h 265"/>
                    <a:gd name="T2" fmla="*/ 337 w 337"/>
                    <a:gd name="T3" fmla="*/ 0 h 265"/>
                    <a:gd name="T4" fmla="*/ 251 w 337"/>
                    <a:gd name="T5" fmla="*/ 265 h 265"/>
                    <a:gd name="T6" fmla="*/ 0 w 337"/>
                    <a:gd name="T7" fmla="*/ 265 h 265"/>
                    <a:gd name="T8" fmla="*/ 86 w 337"/>
                    <a:gd name="T9" fmla="*/ 0 h 265"/>
                  </a:gdLst>
                  <a:ahLst/>
                  <a:cxnLst>
                    <a:cxn ang="0">
                      <a:pos x="T0" y="T1"/>
                    </a:cxn>
                    <a:cxn ang="0">
                      <a:pos x="T2" y="T3"/>
                    </a:cxn>
                    <a:cxn ang="0">
                      <a:pos x="T4" y="T5"/>
                    </a:cxn>
                    <a:cxn ang="0">
                      <a:pos x="T6" y="T7"/>
                    </a:cxn>
                    <a:cxn ang="0">
                      <a:pos x="T8" y="T9"/>
                    </a:cxn>
                  </a:cxnLst>
                  <a:rect l="0" t="0" r="r" b="b"/>
                  <a:pathLst>
                    <a:path w="337" h="265">
                      <a:moveTo>
                        <a:pt x="86" y="0"/>
                      </a:moveTo>
                      <a:lnTo>
                        <a:pt x="337" y="0"/>
                      </a:lnTo>
                      <a:lnTo>
                        <a:pt x="251" y="265"/>
                      </a:lnTo>
                      <a:lnTo>
                        <a:pt x="0" y="265"/>
                      </a:lnTo>
                      <a:lnTo>
                        <a:pt x="86" y="0"/>
                      </a:lnTo>
                      <a:close/>
                    </a:path>
                  </a:pathLst>
                </a:custGeom>
                <a:noFill/>
                <a:ln w="19050" cmpd="sng">
                  <a:solidFill>
                    <a:srgbClr val="000000"/>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1" name="Text Box 35"/>
              <p:cNvSpPr txBox="1">
                <a:spLocks noChangeArrowheads="1"/>
              </p:cNvSpPr>
              <p:nvPr/>
            </p:nvSpPr>
            <p:spPr bwMode="auto">
              <a:xfrm>
                <a:off x="4212" y="924"/>
                <a:ext cx="96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Component</a:t>
                </a:r>
              </a:p>
              <a:p>
                <a:pPr algn="ctr"/>
                <a:r>
                  <a:rPr lang="en-US" altLang="en-US" sz="1800" dirty="0">
                    <a:latin typeface="Arial Narrow" pitchFamily="34" charset="0"/>
                  </a:rPr>
                  <a:t>Engineer</a:t>
                </a:r>
                <a:endParaRPr lang="en-US" altLang="en-US" sz="1400" dirty="0">
                  <a:latin typeface="Times New Roman" pitchFamily="18" charset="0"/>
                </a:endParaRPr>
              </a:p>
            </p:txBody>
          </p:sp>
        </p:grpSp>
      </p:grpSp>
    </p:spTree>
    <p:extLst>
      <p:ext uri="{BB962C8B-B14F-4D97-AF65-F5344CB8AC3E}">
        <p14:creationId xmlns:p14="http://schemas.microsoft.com/office/powerpoint/2010/main" val="258375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a:t>
            </a:r>
            <a:r>
              <a:rPr lang="vi-VN" dirty="0" smtClean="0"/>
              <a:t>cầu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tích</a:t>
            </a:r>
            <a:r>
              <a:rPr lang="en-US" dirty="0" smtClean="0"/>
              <a:t> Use cases</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12</a:t>
            </a:fld>
            <a:endParaRPr lang="en-US" dirty="0"/>
          </a:p>
        </p:txBody>
      </p:sp>
      <p:grpSp>
        <p:nvGrpSpPr>
          <p:cNvPr id="6" name="Group 5"/>
          <p:cNvGrpSpPr/>
          <p:nvPr/>
        </p:nvGrpSpPr>
        <p:grpSpPr>
          <a:xfrm>
            <a:off x="1295400" y="1246188"/>
            <a:ext cx="6477000" cy="4038600"/>
            <a:chOff x="990600" y="1284288"/>
            <a:chExt cx="6477000" cy="4038600"/>
          </a:xfrm>
        </p:grpSpPr>
        <p:grpSp>
          <p:nvGrpSpPr>
            <p:cNvPr id="7" name="Group 47"/>
            <p:cNvGrpSpPr>
              <a:grpSpLocks/>
            </p:cNvGrpSpPr>
            <p:nvPr/>
          </p:nvGrpSpPr>
          <p:grpSpPr bwMode="auto">
            <a:xfrm>
              <a:off x="990600" y="1295400"/>
              <a:ext cx="3217863" cy="1992313"/>
              <a:chOff x="2832" y="1944"/>
              <a:chExt cx="1632" cy="1011"/>
            </a:xfrm>
          </p:grpSpPr>
          <p:sp>
            <p:nvSpPr>
              <p:cNvPr id="134" name="Rectangle 48"/>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 name="Rectangle 49"/>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 name="Group 50"/>
            <p:cNvGrpSpPr>
              <a:grpSpLocks/>
            </p:cNvGrpSpPr>
            <p:nvPr/>
          </p:nvGrpSpPr>
          <p:grpSpPr bwMode="auto">
            <a:xfrm>
              <a:off x="990600" y="3330575"/>
              <a:ext cx="3217863" cy="1992313"/>
              <a:chOff x="2832" y="1944"/>
              <a:chExt cx="1632" cy="1011"/>
            </a:xfrm>
          </p:grpSpPr>
          <p:sp>
            <p:nvSpPr>
              <p:cNvPr id="132" name="Rectangle 51"/>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 name="Rectangle 52"/>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9" name="Group 53"/>
            <p:cNvGrpSpPr>
              <a:grpSpLocks/>
            </p:cNvGrpSpPr>
            <p:nvPr/>
          </p:nvGrpSpPr>
          <p:grpSpPr bwMode="auto">
            <a:xfrm>
              <a:off x="4249738" y="3330575"/>
              <a:ext cx="3217862" cy="1992313"/>
              <a:chOff x="2832" y="1944"/>
              <a:chExt cx="1632" cy="1011"/>
            </a:xfrm>
          </p:grpSpPr>
          <p:sp>
            <p:nvSpPr>
              <p:cNvPr id="130" name="Rectangle 54"/>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 name="Rectangle 55"/>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 name="Group 56"/>
            <p:cNvGrpSpPr>
              <a:grpSpLocks/>
            </p:cNvGrpSpPr>
            <p:nvPr/>
          </p:nvGrpSpPr>
          <p:grpSpPr bwMode="auto">
            <a:xfrm>
              <a:off x="4234397" y="1284288"/>
              <a:ext cx="3217862" cy="1992313"/>
              <a:chOff x="2832" y="1944"/>
              <a:chExt cx="1632" cy="1011"/>
            </a:xfrm>
          </p:grpSpPr>
          <p:sp>
            <p:nvSpPr>
              <p:cNvPr id="128" name="Rectangle 57"/>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 name="Rectangle 58"/>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 name="Rectangle 59"/>
            <p:cNvSpPr>
              <a:spLocks noChangeArrowheads="1"/>
            </p:cNvSpPr>
            <p:nvPr/>
          </p:nvSpPr>
          <p:spPr bwMode="auto">
            <a:xfrm>
              <a:off x="2390775" y="4070350"/>
              <a:ext cx="1144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Process View</a:t>
              </a:r>
              <a:endParaRPr lang="en-US"/>
            </a:p>
          </p:txBody>
        </p:sp>
        <p:sp>
          <p:nvSpPr>
            <p:cNvPr id="12" name="Rectangle 60"/>
            <p:cNvSpPr>
              <a:spLocks noChangeArrowheads="1"/>
            </p:cNvSpPr>
            <p:nvPr/>
          </p:nvSpPr>
          <p:spPr bwMode="auto">
            <a:xfrm>
              <a:off x="4608513" y="4070350"/>
              <a:ext cx="14684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Deployment View</a:t>
              </a:r>
              <a:endParaRPr lang="en-US"/>
            </a:p>
          </p:txBody>
        </p:sp>
        <p:sp>
          <p:nvSpPr>
            <p:cNvPr id="13" name="Rectangle 61"/>
            <p:cNvSpPr>
              <a:spLocks noChangeArrowheads="1"/>
            </p:cNvSpPr>
            <p:nvPr/>
          </p:nvSpPr>
          <p:spPr bwMode="auto">
            <a:xfrm>
              <a:off x="2390775" y="2066925"/>
              <a:ext cx="1071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Logical View</a:t>
              </a:r>
              <a:endParaRPr lang="en-US"/>
            </a:p>
          </p:txBody>
        </p:sp>
        <p:sp>
          <p:nvSpPr>
            <p:cNvPr id="14" name="Freeform 62"/>
            <p:cNvSpPr>
              <a:spLocks/>
            </p:cNvSpPr>
            <p:nvPr/>
          </p:nvSpPr>
          <p:spPr bwMode="auto">
            <a:xfrm>
              <a:off x="2987675" y="2549525"/>
              <a:ext cx="2498725" cy="1474788"/>
            </a:xfrm>
            <a:custGeom>
              <a:avLst/>
              <a:gdLst>
                <a:gd name="T0" fmla="*/ 1265 w 1267"/>
                <a:gd name="T1" fmla="*/ 392 h 748"/>
                <a:gd name="T2" fmla="*/ 1260 w 1267"/>
                <a:gd name="T3" fmla="*/ 430 h 748"/>
                <a:gd name="T4" fmla="*/ 1246 w 1267"/>
                <a:gd name="T5" fmla="*/ 466 h 748"/>
                <a:gd name="T6" fmla="*/ 1229 w 1267"/>
                <a:gd name="T7" fmla="*/ 502 h 748"/>
                <a:gd name="T8" fmla="*/ 1204 w 1267"/>
                <a:gd name="T9" fmla="*/ 536 h 748"/>
                <a:gd name="T10" fmla="*/ 1175 w 1267"/>
                <a:gd name="T11" fmla="*/ 568 h 748"/>
                <a:gd name="T12" fmla="*/ 1121 w 1267"/>
                <a:gd name="T13" fmla="*/ 610 h 748"/>
                <a:gd name="T14" fmla="*/ 1037 w 1267"/>
                <a:gd name="T15" fmla="*/ 661 h 748"/>
                <a:gd name="T16" fmla="*/ 935 w 1267"/>
                <a:gd name="T17" fmla="*/ 702 h 748"/>
                <a:gd name="T18" fmla="*/ 822 w 1267"/>
                <a:gd name="T19" fmla="*/ 731 h 748"/>
                <a:gd name="T20" fmla="*/ 699 w 1267"/>
                <a:gd name="T21" fmla="*/ 746 h 748"/>
                <a:gd name="T22" fmla="*/ 569 w 1267"/>
                <a:gd name="T23" fmla="*/ 746 h 748"/>
                <a:gd name="T24" fmla="*/ 446 w 1267"/>
                <a:gd name="T25" fmla="*/ 731 h 748"/>
                <a:gd name="T26" fmla="*/ 332 w 1267"/>
                <a:gd name="T27" fmla="*/ 702 h 748"/>
                <a:gd name="T28" fmla="*/ 231 w 1267"/>
                <a:gd name="T29" fmla="*/ 661 h 748"/>
                <a:gd name="T30" fmla="*/ 146 w 1267"/>
                <a:gd name="T31" fmla="*/ 610 h 748"/>
                <a:gd name="T32" fmla="*/ 92 w 1267"/>
                <a:gd name="T33" fmla="*/ 568 h 748"/>
                <a:gd name="T34" fmla="*/ 64 w 1267"/>
                <a:gd name="T35" fmla="*/ 536 h 748"/>
                <a:gd name="T36" fmla="*/ 39 w 1267"/>
                <a:gd name="T37" fmla="*/ 502 h 748"/>
                <a:gd name="T38" fmla="*/ 20 w 1267"/>
                <a:gd name="T39" fmla="*/ 466 h 748"/>
                <a:gd name="T40" fmla="*/ 8 w 1267"/>
                <a:gd name="T41" fmla="*/ 430 h 748"/>
                <a:gd name="T42" fmla="*/ 0 w 1267"/>
                <a:gd name="T43" fmla="*/ 392 h 748"/>
                <a:gd name="T44" fmla="*/ 0 w 1267"/>
                <a:gd name="T45" fmla="*/ 354 h 748"/>
                <a:gd name="T46" fmla="*/ 8 w 1267"/>
                <a:gd name="T47" fmla="*/ 316 h 748"/>
                <a:gd name="T48" fmla="*/ 20 w 1267"/>
                <a:gd name="T49" fmla="*/ 280 h 748"/>
                <a:gd name="T50" fmla="*/ 39 w 1267"/>
                <a:gd name="T51" fmla="*/ 246 h 748"/>
                <a:gd name="T52" fmla="*/ 64 w 1267"/>
                <a:gd name="T53" fmla="*/ 212 h 748"/>
                <a:gd name="T54" fmla="*/ 92 w 1267"/>
                <a:gd name="T55" fmla="*/ 180 h 748"/>
                <a:gd name="T56" fmla="*/ 146 w 1267"/>
                <a:gd name="T57" fmla="*/ 136 h 748"/>
                <a:gd name="T58" fmla="*/ 231 w 1267"/>
                <a:gd name="T59" fmla="*/ 85 h 748"/>
                <a:gd name="T60" fmla="*/ 332 w 1267"/>
                <a:gd name="T61" fmla="*/ 44 h 748"/>
                <a:gd name="T62" fmla="*/ 446 w 1267"/>
                <a:gd name="T63" fmla="*/ 17 h 748"/>
                <a:gd name="T64" fmla="*/ 569 w 1267"/>
                <a:gd name="T65" fmla="*/ 0 h 748"/>
                <a:gd name="T66" fmla="*/ 699 w 1267"/>
                <a:gd name="T67" fmla="*/ 0 h 748"/>
                <a:gd name="T68" fmla="*/ 822 w 1267"/>
                <a:gd name="T69" fmla="*/ 17 h 748"/>
                <a:gd name="T70" fmla="*/ 935 w 1267"/>
                <a:gd name="T71" fmla="*/ 44 h 748"/>
                <a:gd name="T72" fmla="*/ 1037 w 1267"/>
                <a:gd name="T73" fmla="*/ 85 h 748"/>
                <a:gd name="T74" fmla="*/ 1121 w 1267"/>
                <a:gd name="T75" fmla="*/ 136 h 748"/>
                <a:gd name="T76" fmla="*/ 1175 w 1267"/>
                <a:gd name="T77" fmla="*/ 180 h 748"/>
                <a:gd name="T78" fmla="*/ 1204 w 1267"/>
                <a:gd name="T79" fmla="*/ 212 h 748"/>
                <a:gd name="T80" fmla="*/ 1229 w 1267"/>
                <a:gd name="T81" fmla="*/ 246 h 748"/>
                <a:gd name="T82" fmla="*/ 1246 w 1267"/>
                <a:gd name="T83" fmla="*/ 280 h 748"/>
                <a:gd name="T84" fmla="*/ 1260 w 1267"/>
                <a:gd name="T85" fmla="*/ 316 h 748"/>
                <a:gd name="T86" fmla="*/ 1265 w 1267"/>
                <a:gd name="T87" fmla="*/ 3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63"/>
            <p:cNvSpPr>
              <a:spLocks/>
            </p:cNvSpPr>
            <p:nvPr/>
          </p:nvSpPr>
          <p:spPr bwMode="auto">
            <a:xfrm>
              <a:off x="2995613" y="2543175"/>
              <a:ext cx="2498725" cy="1474788"/>
            </a:xfrm>
            <a:custGeom>
              <a:avLst/>
              <a:gdLst>
                <a:gd name="T0" fmla="*/ 1265 w 1267"/>
                <a:gd name="T1" fmla="*/ 392 h 748"/>
                <a:gd name="T2" fmla="*/ 1260 w 1267"/>
                <a:gd name="T3" fmla="*/ 430 h 748"/>
                <a:gd name="T4" fmla="*/ 1246 w 1267"/>
                <a:gd name="T5" fmla="*/ 466 h 748"/>
                <a:gd name="T6" fmla="*/ 1229 w 1267"/>
                <a:gd name="T7" fmla="*/ 502 h 748"/>
                <a:gd name="T8" fmla="*/ 1204 w 1267"/>
                <a:gd name="T9" fmla="*/ 536 h 748"/>
                <a:gd name="T10" fmla="*/ 1175 w 1267"/>
                <a:gd name="T11" fmla="*/ 568 h 748"/>
                <a:gd name="T12" fmla="*/ 1121 w 1267"/>
                <a:gd name="T13" fmla="*/ 610 h 748"/>
                <a:gd name="T14" fmla="*/ 1037 w 1267"/>
                <a:gd name="T15" fmla="*/ 661 h 748"/>
                <a:gd name="T16" fmla="*/ 935 w 1267"/>
                <a:gd name="T17" fmla="*/ 702 h 748"/>
                <a:gd name="T18" fmla="*/ 822 w 1267"/>
                <a:gd name="T19" fmla="*/ 731 h 748"/>
                <a:gd name="T20" fmla="*/ 699 w 1267"/>
                <a:gd name="T21" fmla="*/ 746 h 748"/>
                <a:gd name="T22" fmla="*/ 569 w 1267"/>
                <a:gd name="T23" fmla="*/ 746 h 748"/>
                <a:gd name="T24" fmla="*/ 446 w 1267"/>
                <a:gd name="T25" fmla="*/ 731 h 748"/>
                <a:gd name="T26" fmla="*/ 332 w 1267"/>
                <a:gd name="T27" fmla="*/ 702 h 748"/>
                <a:gd name="T28" fmla="*/ 231 w 1267"/>
                <a:gd name="T29" fmla="*/ 661 h 748"/>
                <a:gd name="T30" fmla="*/ 146 w 1267"/>
                <a:gd name="T31" fmla="*/ 610 h 748"/>
                <a:gd name="T32" fmla="*/ 92 w 1267"/>
                <a:gd name="T33" fmla="*/ 568 h 748"/>
                <a:gd name="T34" fmla="*/ 64 w 1267"/>
                <a:gd name="T35" fmla="*/ 536 h 748"/>
                <a:gd name="T36" fmla="*/ 39 w 1267"/>
                <a:gd name="T37" fmla="*/ 502 h 748"/>
                <a:gd name="T38" fmla="*/ 20 w 1267"/>
                <a:gd name="T39" fmla="*/ 466 h 748"/>
                <a:gd name="T40" fmla="*/ 8 w 1267"/>
                <a:gd name="T41" fmla="*/ 430 h 748"/>
                <a:gd name="T42" fmla="*/ 0 w 1267"/>
                <a:gd name="T43" fmla="*/ 392 h 748"/>
                <a:gd name="T44" fmla="*/ 0 w 1267"/>
                <a:gd name="T45" fmla="*/ 354 h 748"/>
                <a:gd name="T46" fmla="*/ 8 w 1267"/>
                <a:gd name="T47" fmla="*/ 316 h 748"/>
                <a:gd name="T48" fmla="*/ 20 w 1267"/>
                <a:gd name="T49" fmla="*/ 280 h 748"/>
                <a:gd name="T50" fmla="*/ 39 w 1267"/>
                <a:gd name="T51" fmla="*/ 246 h 748"/>
                <a:gd name="T52" fmla="*/ 64 w 1267"/>
                <a:gd name="T53" fmla="*/ 212 h 748"/>
                <a:gd name="T54" fmla="*/ 92 w 1267"/>
                <a:gd name="T55" fmla="*/ 180 h 748"/>
                <a:gd name="T56" fmla="*/ 146 w 1267"/>
                <a:gd name="T57" fmla="*/ 136 h 748"/>
                <a:gd name="T58" fmla="*/ 231 w 1267"/>
                <a:gd name="T59" fmla="*/ 85 h 748"/>
                <a:gd name="T60" fmla="*/ 332 w 1267"/>
                <a:gd name="T61" fmla="*/ 44 h 748"/>
                <a:gd name="T62" fmla="*/ 446 w 1267"/>
                <a:gd name="T63" fmla="*/ 17 h 748"/>
                <a:gd name="T64" fmla="*/ 569 w 1267"/>
                <a:gd name="T65" fmla="*/ 0 h 748"/>
                <a:gd name="T66" fmla="*/ 699 w 1267"/>
                <a:gd name="T67" fmla="*/ 0 h 748"/>
                <a:gd name="T68" fmla="*/ 822 w 1267"/>
                <a:gd name="T69" fmla="*/ 17 h 748"/>
                <a:gd name="T70" fmla="*/ 935 w 1267"/>
                <a:gd name="T71" fmla="*/ 44 h 748"/>
                <a:gd name="T72" fmla="*/ 1037 w 1267"/>
                <a:gd name="T73" fmla="*/ 85 h 748"/>
                <a:gd name="T74" fmla="*/ 1121 w 1267"/>
                <a:gd name="T75" fmla="*/ 136 h 748"/>
                <a:gd name="T76" fmla="*/ 1175 w 1267"/>
                <a:gd name="T77" fmla="*/ 180 h 748"/>
                <a:gd name="T78" fmla="*/ 1204 w 1267"/>
                <a:gd name="T79" fmla="*/ 212 h 748"/>
                <a:gd name="T80" fmla="*/ 1229 w 1267"/>
                <a:gd name="T81" fmla="*/ 246 h 748"/>
                <a:gd name="T82" fmla="*/ 1246 w 1267"/>
                <a:gd name="T83" fmla="*/ 280 h 748"/>
                <a:gd name="T84" fmla="*/ 1260 w 1267"/>
                <a:gd name="T85" fmla="*/ 316 h 748"/>
                <a:gd name="T86" fmla="*/ 1265 w 1267"/>
                <a:gd name="T87" fmla="*/ 3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64"/>
            <p:cNvSpPr>
              <a:spLocks noChangeArrowheads="1"/>
            </p:cNvSpPr>
            <p:nvPr/>
          </p:nvSpPr>
          <p:spPr bwMode="auto">
            <a:xfrm>
              <a:off x="3444875" y="3151188"/>
              <a:ext cx="1262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Use-Case View</a:t>
              </a:r>
              <a:endParaRPr lang="en-US"/>
            </a:p>
          </p:txBody>
        </p:sp>
        <p:sp>
          <p:nvSpPr>
            <p:cNvPr id="17" name="Freeform 65"/>
            <p:cNvSpPr>
              <a:spLocks/>
            </p:cNvSpPr>
            <p:nvPr/>
          </p:nvSpPr>
          <p:spPr bwMode="auto">
            <a:xfrm>
              <a:off x="3640138" y="2786063"/>
              <a:ext cx="79375" cy="85725"/>
            </a:xfrm>
            <a:custGeom>
              <a:avLst/>
              <a:gdLst>
                <a:gd name="T0" fmla="*/ 21 w 40"/>
                <a:gd name="T1" fmla="*/ 0 h 44"/>
                <a:gd name="T2" fmla="*/ 28 w 40"/>
                <a:gd name="T3" fmla="*/ 2 h 44"/>
                <a:gd name="T4" fmla="*/ 34 w 40"/>
                <a:gd name="T5" fmla="*/ 8 h 44"/>
                <a:gd name="T6" fmla="*/ 38 w 40"/>
                <a:gd name="T7" fmla="*/ 14 h 44"/>
                <a:gd name="T8" fmla="*/ 40 w 40"/>
                <a:gd name="T9" fmla="*/ 23 h 44"/>
                <a:gd name="T10" fmla="*/ 38 w 40"/>
                <a:gd name="T11" fmla="*/ 31 h 44"/>
                <a:gd name="T12" fmla="*/ 34 w 40"/>
                <a:gd name="T13" fmla="*/ 38 h 44"/>
                <a:gd name="T14" fmla="*/ 28 w 40"/>
                <a:gd name="T15" fmla="*/ 42 h 44"/>
                <a:gd name="T16" fmla="*/ 21 w 40"/>
                <a:gd name="T17" fmla="*/ 44 h 44"/>
                <a:gd name="T18" fmla="*/ 13 w 40"/>
                <a:gd name="T19" fmla="*/ 42 h 44"/>
                <a:gd name="T20" fmla="*/ 5 w 40"/>
                <a:gd name="T21" fmla="*/ 38 h 44"/>
                <a:gd name="T22" fmla="*/ 2 w 40"/>
                <a:gd name="T23" fmla="*/ 31 h 44"/>
                <a:gd name="T24" fmla="*/ 0 w 40"/>
                <a:gd name="T25" fmla="*/ 23 h 44"/>
                <a:gd name="T26" fmla="*/ 2 w 40"/>
                <a:gd name="T27" fmla="*/ 14 h 44"/>
                <a:gd name="T28" fmla="*/ 5 w 40"/>
                <a:gd name="T29" fmla="*/ 8 h 44"/>
                <a:gd name="T30" fmla="*/ 13 w 40"/>
                <a:gd name="T31" fmla="*/ 2 h 44"/>
                <a:gd name="T32" fmla="*/ 21 w 40"/>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66"/>
            <p:cNvSpPr>
              <a:spLocks/>
            </p:cNvSpPr>
            <p:nvPr/>
          </p:nvSpPr>
          <p:spPr bwMode="auto">
            <a:xfrm>
              <a:off x="3605213" y="2879725"/>
              <a:ext cx="79375" cy="168275"/>
            </a:xfrm>
            <a:custGeom>
              <a:avLst/>
              <a:gdLst>
                <a:gd name="T0" fmla="*/ 40 w 40"/>
                <a:gd name="T1" fmla="*/ 0 h 85"/>
                <a:gd name="T2" fmla="*/ 40 w 40"/>
                <a:gd name="T3" fmla="*/ 40 h 85"/>
                <a:gd name="T4" fmla="*/ 0 w 40"/>
                <a:gd name="T5" fmla="*/ 85 h 85"/>
              </a:gdLst>
              <a:ahLst/>
              <a:cxnLst>
                <a:cxn ang="0">
                  <a:pos x="T0" y="T1"/>
                </a:cxn>
                <a:cxn ang="0">
                  <a:pos x="T2" y="T3"/>
                </a:cxn>
                <a:cxn ang="0">
                  <a:pos x="T4" y="T5"/>
                </a:cxn>
              </a:cxnLst>
              <a:rect l="0" t="0" r="r" b="b"/>
              <a:pathLst>
                <a:path w="40" h="85">
                  <a:moveTo>
                    <a:pt x="40" y="0"/>
                  </a:moveTo>
                  <a:lnTo>
                    <a:pt x="40" y="40"/>
                  </a:lnTo>
                  <a:lnTo>
                    <a:pt x="0" y="8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Line 67"/>
            <p:cNvSpPr>
              <a:spLocks noChangeShapeType="1"/>
            </p:cNvSpPr>
            <p:nvPr/>
          </p:nvSpPr>
          <p:spPr bwMode="auto">
            <a:xfrm>
              <a:off x="3700463" y="2974975"/>
              <a:ext cx="77787" cy="920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 name="Group 68"/>
            <p:cNvGrpSpPr>
              <a:grpSpLocks/>
            </p:cNvGrpSpPr>
            <p:nvPr/>
          </p:nvGrpSpPr>
          <p:grpSpPr bwMode="auto">
            <a:xfrm>
              <a:off x="4002088" y="2574925"/>
              <a:ext cx="831850" cy="530225"/>
              <a:chOff x="2736" y="2410"/>
              <a:chExt cx="422" cy="269"/>
            </a:xfrm>
          </p:grpSpPr>
          <p:sp>
            <p:nvSpPr>
              <p:cNvPr id="97" name="Line 69"/>
              <p:cNvSpPr>
                <a:spLocks noChangeShapeType="1"/>
              </p:cNvSpPr>
              <p:nvPr/>
            </p:nvSpPr>
            <p:spPr bwMode="auto">
              <a:xfrm>
                <a:off x="2883" y="2520"/>
                <a:ext cx="31" cy="27"/>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70"/>
              <p:cNvSpPr>
                <a:spLocks noChangeShapeType="1"/>
              </p:cNvSpPr>
              <p:nvPr/>
            </p:nvSpPr>
            <p:spPr bwMode="auto">
              <a:xfrm flipH="1">
                <a:off x="2991" y="2518"/>
                <a:ext cx="29" cy="29"/>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Freeform 71"/>
              <p:cNvSpPr>
                <a:spLocks/>
              </p:cNvSpPr>
              <p:nvPr/>
            </p:nvSpPr>
            <p:spPr bwMode="auto">
              <a:xfrm>
                <a:off x="2862" y="2425"/>
                <a:ext cx="177" cy="80"/>
              </a:xfrm>
              <a:custGeom>
                <a:avLst/>
                <a:gdLst>
                  <a:gd name="T0" fmla="*/ 96 w 177"/>
                  <a:gd name="T1" fmla="*/ 0 h 80"/>
                  <a:gd name="T2" fmla="*/ 110 w 177"/>
                  <a:gd name="T3" fmla="*/ 2 h 80"/>
                  <a:gd name="T4" fmla="*/ 123 w 177"/>
                  <a:gd name="T5" fmla="*/ 4 h 80"/>
                  <a:gd name="T6" fmla="*/ 133 w 177"/>
                  <a:gd name="T7" fmla="*/ 6 h 80"/>
                  <a:gd name="T8" fmla="*/ 144 w 177"/>
                  <a:gd name="T9" fmla="*/ 10 h 80"/>
                  <a:gd name="T10" fmla="*/ 154 w 177"/>
                  <a:gd name="T11" fmla="*/ 14 h 80"/>
                  <a:gd name="T12" fmla="*/ 162 w 177"/>
                  <a:gd name="T13" fmla="*/ 19 h 80"/>
                  <a:gd name="T14" fmla="*/ 167 w 177"/>
                  <a:gd name="T15" fmla="*/ 23 h 80"/>
                  <a:gd name="T16" fmla="*/ 173 w 177"/>
                  <a:gd name="T17" fmla="*/ 29 h 80"/>
                  <a:gd name="T18" fmla="*/ 175 w 177"/>
                  <a:gd name="T19" fmla="*/ 33 h 80"/>
                  <a:gd name="T20" fmla="*/ 177 w 177"/>
                  <a:gd name="T21" fmla="*/ 40 h 80"/>
                  <a:gd name="T22" fmla="*/ 175 w 177"/>
                  <a:gd name="T23" fmla="*/ 46 h 80"/>
                  <a:gd name="T24" fmla="*/ 173 w 177"/>
                  <a:gd name="T25" fmla="*/ 53 h 80"/>
                  <a:gd name="T26" fmla="*/ 167 w 177"/>
                  <a:gd name="T27" fmla="*/ 57 h 80"/>
                  <a:gd name="T28" fmla="*/ 162 w 177"/>
                  <a:gd name="T29" fmla="*/ 63 h 80"/>
                  <a:gd name="T30" fmla="*/ 154 w 177"/>
                  <a:gd name="T31" fmla="*/ 67 h 80"/>
                  <a:gd name="T32" fmla="*/ 144 w 177"/>
                  <a:gd name="T33" fmla="*/ 72 h 80"/>
                  <a:gd name="T34" fmla="*/ 133 w 177"/>
                  <a:gd name="T35" fmla="*/ 74 h 80"/>
                  <a:gd name="T36" fmla="*/ 123 w 177"/>
                  <a:gd name="T37" fmla="*/ 78 h 80"/>
                  <a:gd name="T38" fmla="*/ 110 w 177"/>
                  <a:gd name="T39" fmla="*/ 80 h 80"/>
                  <a:gd name="T40" fmla="*/ 96 w 177"/>
                  <a:gd name="T41" fmla="*/ 80 h 80"/>
                  <a:gd name="T42" fmla="*/ 83 w 177"/>
                  <a:gd name="T43" fmla="*/ 80 h 80"/>
                  <a:gd name="T44" fmla="*/ 69 w 177"/>
                  <a:gd name="T45" fmla="*/ 80 h 80"/>
                  <a:gd name="T46" fmla="*/ 58 w 177"/>
                  <a:gd name="T47" fmla="*/ 78 h 80"/>
                  <a:gd name="T48" fmla="*/ 46 w 177"/>
                  <a:gd name="T49" fmla="*/ 76 h 80"/>
                  <a:gd name="T50" fmla="*/ 35 w 177"/>
                  <a:gd name="T51" fmla="*/ 72 h 80"/>
                  <a:gd name="T52" fmla="*/ 25 w 177"/>
                  <a:gd name="T53" fmla="*/ 69 h 80"/>
                  <a:gd name="T54" fmla="*/ 18 w 177"/>
                  <a:gd name="T55" fmla="*/ 65 h 80"/>
                  <a:gd name="T56" fmla="*/ 10 w 177"/>
                  <a:gd name="T57" fmla="*/ 59 h 80"/>
                  <a:gd name="T58" fmla="*/ 4 w 177"/>
                  <a:gd name="T59" fmla="*/ 55 h 80"/>
                  <a:gd name="T60" fmla="*/ 2 w 177"/>
                  <a:gd name="T61" fmla="*/ 48 h 80"/>
                  <a:gd name="T62" fmla="*/ 0 w 177"/>
                  <a:gd name="T63" fmla="*/ 42 h 80"/>
                  <a:gd name="T64" fmla="*/ 0 w 177"/>
                  <a:gd name="T65" fmla="*/ 36 h 80"/>
                  <a:gd name="T66" fmla="*/ 4 w 177"/>
                  <a:gd name="T67" fmla="*/ 29 h 80"/>
                  <a:gd name="T68" fmla="*/ 8 w 177"/>
                  <a:gd name="T69" fmla="*/ 23 h 80"/>
                  <a:gd name="T70" fmla="*/ 16 w 177"/>
                  <a:gd name="T71" fmla="*/ 19 h 80"/>
                  <a:gd name="T72" fmla="*/ 23 w 177"/>
                  <a:gd name="T73" fmla="*/ 14 h 80"/>
                  <a:gd name="T74" fmla="*/ 31 w 177"/>
                  <a:gd name="T75" fmla="*/ 10 h 80"/>
                  <a:gd name="T76" fmla="*/ 43 w 177"/>
                  <a:gd name="T77" fmla="*/ 6 h 80"/>
                  <a:gd name="T78" fmla="*/ 54 w 177"/>
                  <a:gd name="T79" fmla="*/ 4 h 80"/>
                  <a:gd name="T80" fmla="*/ 66 w 177"/>
                  <a:gd name="T81" fmla="*/ 2 h 80"/>
                  <a:gd name="T82" fmla="*/ 79 w 177"/>
                  <a:gd name="T8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72"/>
              <p:cNvSpPr>
                <a:spLocks/>
              </p:cNvSpPr>
              <p:nvPr/>
            </p:nvSpPr>
            <p:spPr bwMode="auto">
              <a:xfrm>
                <a:off x="2862" y="2425"/>
                <a:ext cx="177" cy="80"/>
              </a:xfrm>
              <a:custGeom>
                <a:avLst/>
                <a:gdLst>
                  <a:gd name="T0" fmla="*/ 89 w 177"/>
                  <a:gd name="T1" fmla="*/ 0 h 80"/>
                  <a:gd name="T2" fmla="*/ 106 w 177"/>
                  <a:gd name="T3" fmla="*/ 2 h 80"/>
                  <a:gd name="T4" fmla="*/ 123 w 177"/>
                  <a:gd name="T5" fmla="*/ 4 h 80"/>
                  <a:gd name="T6" fmla="*/ 137 w 177"/>
                  <a:gd name="T7" fmla="*/ 8 h 80"/>
                  <a:gd name="T8" fmla="*/ 150 w 177"/>
                  <a:gd name="T9" fmla="*/ 12 h 80"/>
                  <a:gd name="T10" fmla="*/ 162 w 177"/>
                  <a:gd name="T11" fmla="*/ 19 h 80"/>
                  <a:gd name="T12" fmla="*/ 169 w 177"/>
                  <a:gd name="T13" fmla="*/ 25 h 80"/>
                  <a:gd name="T14" fmla="*/ 175 w 177"/>
                  <a:gd name="T15" fmla="*/ 31 h 80"/>
                  <a:gd name="T16" fmla="*/ 177 w 177"/>
                  <a:gd name="T17" fmla="*/ 40 h 80"/>
                  <a:gd name="T18" fmla="*/ 175 w 177"/>
                  <a:gd name="T19" fmla="*/ 48 h 80"/>
                  <a:gd name="T20" fmla="*/ 169 w 177"/>
                  <a:gd name="T21" fmla="*/ 57 h 80"/>
                  <a:gd name="T22" fmla="*/ 162 w 177"/>
                  <a:gd name="T23" fmla="*/ 63 h 80"/>
                  <a:gd name="T24" fmla="*/ 150 w 177"/>
                  <a:gd name="T25" fmla="*/ 69 h 80"/>
                  <a:gd name="T26" fmla="*/ 137 w 177"/>
                  <a:gd name="T27" fmla="*/ 74 h 80"/>
                  <a:gd name="T28" fmla="*/ 123 w 177"/>
                  <a:gd name="T29" fmla="*/ 78 h 80"/>
                  <a:gd name="T30" fmla="*/ 106 w 177"/>
                  <a:gd name="T31" fmla="*/ 80 h 80"/>
                  <a:gd name="T32" fmla="*/ 89 w 177"/>
                  <a:gd name="T33" fmla="*/ 80 h 80"/>
                  <a:gd name="T34" fmla="*/ 69 w 177"/>
                  <a:gd name="T35" fmla="*/ 80 h 80"/>
                  <a:gd name="T36" fmla="*/ 54 w 177"/>
                  <a:gd name="T37" fmla="*/ 78 h 80"/>
                  <a:gd name="T38" fmla="*/ 39 w 177"/>
                  <a:gd name="T39" fmla="*/ 74 h 80"/>
                  <a:gd name="T40" fmla="*/ 25 w 177"/>
                  <a:gd name="T41" fmla="*/ 69 h 80"/>
                  <a:gd name="T42" fmla="*/ 16 w 177"/>
                  <a:gd name="T43" fmla="*/ 63 h 80"/>
                  <a:gd name="T44" fmla="*/ 6 w 177"/>
                  <a:gd name="T45" fmla="*/ 57 h 80"/>
                  <a:gd name="T46" fmla="*/ 2 w 177"/>
                  <a:gd name="T47" fmla="*/ 48 h 80"/>
                  <a:gd name="T48" fmla="*/ 0 w 177"/>
                  <a:gd name="T49" fmla="*/ 40 h 80"/>
                  <a:gd name="T50" fmla="*/ 2 w 177"/>
                  <a:gd name="T51" fmla="*/ 31 h 80"/>
                  <a:gd name="T52" fmla="*/ 6 w 177"/>
                  <a:gd name="T53" fmla="*/ 25 h 80"/>
                  <a:gd name="T54" fmla="*/ 16 w 177"/>
                  <a:gd name="T55" fmla="*/ 19 h 80"/>
                  <a:gd name="T56" fmla="*/ 25 w 177"/>
                  <a:gd name="T57" fmla="*/ 12 h 80"/>
                  <a:gd name="T58" fmla="*/ 39 w 177"/>
                  <a:gd name="T59" fmla="*/ 8 h 80"/>
                  <a:gd name="T60" fmla="*/ 54 w 177"/>
                  <a:gd name="T61" fmla="*/ 4 h 80"/>
                  <a:gd name="T62" fmla="*/ 69 w 177"/>
                  <a:gd name="T63" fmla="*/ 2 h 80"/>
                  <a:gd name="T64" fmla="*/ 89 w 177"/>
                  <a:gd name="T6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Freeform 73"/>
              <p:cNvSpPr>
                <a:spLocks/>
              </p:cNvSpPr>
              <p:nvPr/>
            </p:nvSpPr>
            <p:spPr bwMode="auto">
              <a:xfrm>
                <a:off x="2883" y="2507"/>
                <a:ext cx="37" cy="43"/>
              </a:xfrm>
              <a:custGeom>
                <a:avLst/>
                <a:gdLst>
                  <a:gd name="T0" fmla="*/ 0 w 37"/>
                  <a:gd name="T1" fmla="*/ 13 h 43"/>
                  <a:gd name="T2" fmla="*/ 37 w 37"/>
                  <a:gd name="T3" fmla="*/ 0 h 43"/>
                  <a:gd name="T4" fmla="*/ 31 w 37"/>
                  <a:gd name="T5" fmla="*/ 43 h 43"/>
                </a:gdLst>
                <a:ahLst/>
                <a:cxnLst>
                  <a:cxn ang="0">
                    <a:pos x="T0" y="T1"/>
                  </a:cxn>
                  <a:cxn ang="0">
                    <a:pos x="T2" y="T3"/>
                  </a:cxn>
                  <a:cxn ang="0">
                    <a:pos x="T4" y="T5"/>
                  </a:cxn>
                </a:cxnLst>
                <a:rect l="0" t="0" r="r" b="b"/>
                <a:pathLst>
                  <a:path w="37" h="43">
                    <a:moveTo>
                      <a:pt x="0" y="13"/>
                    </a:moveTo>
                    <a:lnTo>
                      <a:pt x="37" y="0"/>
                    </a:lnTo>
                    <a:lnTo>
                      <a:pt x="31" y="43"/>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 name="Line 74"/>
              <p:cNvSpPr>
                <a:spLocks noChangeShapeType="1"/>
              </p:cNvSpPr>
              <p:nvPr/>
            </p:nvSpPr>
            <p:spPr bwMode="auto">
              <a:xfrm flipH="1" flipV="1">
                <a:off x="2987" y="2514"/>
                <a:ext cx="94" cy="112"/>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Freeform 75"/>
              <p:cNvSpPr>
                <a:spLocks/>
              </p:cNvSpPr>
              <p:nvPr/>
            </p:nvSpPr>
            <p:spPr bwMode="auto">
              <a:xfrm>
                <a:off x="2983" y="2507"/>
                <a:ext cx="37" cy="43"/>
              </a:xfrm>
              <a:custGeom>
                <a:avLst/>
                <a:gdLst>
                  <a:gd name="T0" fmla="*/ 6 w 37"/>
                  <a:gd name="T1" fmla="*/ 43 h 43"/>
                  <a:gd name="T2" fmla="*/ 0 w 37"/>
                  <a:gd name="T3" fmla="*/ 0 h 43"/>
                  <a:gd name="T4" fmla="*/ 37 w 37"/>
                  <a:gd name="T5" fmla="*/ 11 h 43"/>
                </a:gdLst>
                <a:ahLst/>
                <a:cxnLst>
                  <a:cxn ang="0">
                    <a:pos x="T0" y="T1"/>
                  </a:cxn>
                  <a:cxn ang="0">
                    <a:pos x="T2" y="T3"/>
                  </a:cxn>
                  <a:cxn ang="0">
                    <a:pos x="T4" y="T5"/>
                  </a:cxn>
                </a:cxnLst>
                <a:rect l="0" t="0" r="r" b="b"/>
                <a:pathLst>
                  <a:path w="37" h="43">
                    <a:moveTo>
                      <a:pt x="6" y="43"/>
                    </a:moveTo>
                    <a:lnTo>
                      <a:pt x="0" y="0"/>
                    </a:lnTo>
                    <a:lnTo>
                      <a:pt x="37" y="11"/>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Freeform 76"/>
              <p:cNvSpPr>
                <a:spLocks/>
              </p:cNvSpPr>
              <p:nvPr/>
            </p:nvSpPr>
            <p:spPr bwMode="auto">
              <a:xfrm>
                <a:off x="2983" y="2594"/>
                <a:ext cx="175" cy="81"/>
              </a:xfrm>
              <a:custGeom>
                <a:avLst/>
                <a:gdLst>
                  <a:gd name="T0" fmla="*/ 92 w 175"/>
                  <a:gd name="T1" fmla="*/ 0 h 81"/>
                  <a:gd name="T2" fmla="*/ 102 w 175"/>
                  <a:gd name="T3" fmla="*/ 0 h 81"/>
                  <a:gd name="T4" fmla="*/ 110 w 175"/>
                  <a:gd name="T5" fmla="*/ 0 h 81"/>
                  <a:gd name="T6" fmla="*/ 117 w 175"/>
                  <a:gd name="T7" fmla="*/ 2 h 81"/>
                  <a:gd name="T8" fmla="*/ 125 w 175"/>
                  <a:gd name="T9" fmla="*/ 4 h 81"/>
                  <a:gd name="T10" fmla="*/ 133 w 175"/>
                  <a:gd name="T11" fmla="*/ 4 h 81"/>
                  <a:gd name="T12" fmla="*/ 140 w 175"/>
                  <a:gd name="T13" fmla="*/ 6 h 81"/>
                  <a:gd name="T14" fmla="*/ 146 w 175"/>
                  <a:gd name="T15" fmla="*/ 11 h 81"/>
                  <a:gd name="T16" fmla="*/ 154 w 175"/>
                  <a:gd name="T17" fmla="*/ 13 h 81"/>
                  <a:gd name="T18" fmla="*/ 158 w 175"/>
                  <a:gd name="T19" fmla="*/ 15 h 81"/>
                  <a:gd name="T20" fmla="*/ 163 w 175"/>
                  <a:gd name="T21" fmla="*/ 19 h 81"/>
                  <a:gd name="T22" fmla="*/ 167 w 175"/>
                  <a:gd name="T23" fmla="*/ 21 h 81"/>
                  <a:gd name="T24" fmla="*/ 171 w 175"/>
                  <a:gd name="T25" fmla="*/ 26 h 81"/>
                  <a:gd name="T26" fmla="*/ 173 w 175"/>
                  <a:gd name="T27" fmla="*/ 30 h 81"/>
                  <a:gd name="T28" fmla="*/ 175 w 175"/>
                  <a:gd name="T29" fmla="*/ 34 h 81"/>
                  <a:gd name="T30" fmla="*/ 175 w 175"/>
                  <a:gd name="T31" fmla="*/ 38 h 81"/>
                  <a:gd name="T32" fmla="*/ 175 w 175"/>
                  <a:gd name="T33" fmla="*/ 43 h 81"/>
                  <a:gd name="T34" fmla="*/ 175 w 175"/>
                  <a:gd name="T35" fmla="*/ 47 h 81"/>
                  <a:gd name="T36" fmla="*/ 171 w 175"/>
                  <a:gd name="T37" fmla="*/ 51 h 81"/>
                  <a:gd name="T38" fmla="*/ 169 w 175"/>
                  <a:gd name="T39" fmla="*/ 55 h 81"/>
                  <a:gd name="T40" fmla="*/ 165 w 175"/>
                  <a:gd name="T41" fmla="*/ 59 h 81"/>
                  <a:gd name="T42" fmla="*/ 161 w 175"/>
                  <a:gd name="T43" fmla="*/ 62 h 81"/>
                  <a:gd name="T44" fmla="*/ 156 w 175"/>
                  <a:gd name="T45" fmla="*/ 66 h 81"/>
                  <a:gd name="T46" fmla="*/ 150 w 175"/>
                  <a:gd name="T47" fmla="*/ 68 h 81"/>
                  <a:gd name="T48" fmla="*/ 144 w 175"/>
                  <a:gd name="T49" fmla="*/ 70 h 81"/>
                  <a:gd name="T50" fmla="*/ 137 w 175"/>
                  <a:gd name="T51" fmla="*/ 72 h 81"/>
                  <a:gd name="T52" fmla="*/ 129 w 175"/>
                  <a:gd name="T53" fmla="*/ 74 h 81"/>
                  <a:gd name="T54" fmla="*/ 121 w 175"/>
                  <a:gd name="T55" fmla="*/ 76 h 81"/>
                  <a:gd name="T56" fmla="*/ 113 w 175"/>
                  <a:gd name="T57" fmla="*/ 79 h 81"/>
                  <a:gd name="T58" fmla="*/ 106 w 175"/>
                  <a:gd name="T59" fmla="*/ 79 h 81"/>
                  <a:gd name="T60" fmla="*/ 96 w 175"/>
                  <a:gd name="T61" fmla="*/ 79 h 81"/>
                  <a:gd name="T62" fmla="*/ 89 w 175"/>
                  <a:gd name="T63" fmla="*/ 81 h 81"/>
                  <a:gd name="T64" fmla="*/ 79 w 175"/>
                  <a:gd name="T65" fmla="*/ 79 h 81"/>
                  <a:gd name="T66" fmla="*/ 69 w 175"/>
                  <a:gd name="T67" fmla="*/ 79 h 81"/>
                  <a:gd name="T68" fmla="*/ 62 w 175"/>
                  <a:gd name="T69" fmla="*/ 79 h 81"/>
                  <a:gd name="T70" fmla="*/ 54 w 175"/>
                  <a:gd name="T71" fmla="*/ 76 h 81"/>
                  <a:gd name="T72" fmla="*/ 46 w 175"/>
                  <a:gd name="T73" fmla="*/ 74 h 81"/>
                  <a:gd name="T74" fmla="*/ 39 w 175"/>
                  <a:gd name="T75" fmla="*/ 72 h 81"/>
                  <a:gd name="T76" fmla="*/ 31 w 175"/>
                  <a:gd name="T77" fmla="*/ 70 h 81"/>
                  <a:gd name="T78" fmla="*/ 25 w 175"/>
                  <a:gd name="T79" fmla="*/ 68 h 81"/>
                  <a:gd name="T80" fmla="*/ 19 w 175"/>
                  <a:gd name="T81" fmla="*/ 66 h 81"/>
                  <a:gd name="T82" fmla="*/ 14 w 175"/>
                  <a:gd name="T83" fmla="*/ 62 h 81"/>
                  <a:gd name="T84" fmla="*/ 10 w 175"/>
                  <a:gd name="T85" fmla="*/ 59 h 81"/>
                  <a:gd name="T86" fmla="*/ 6 w 175"/>
                  <a:gd name="T87" fmla="*/ 55 h 81"/>
                  <a:gd name="T88" fmla="*/ 4 w 175"/>
                  <a:gd name="T89" fmla="*/ 51 h 81"/>
                  <a:gd name="T90" fmla="*/ 2 w 175"/>
                  <a:gd name="T91" fmla="*/ 47 h 81"/>
                  <a:gd name="T92" fmla="*/ 0 w 175"/>
                  <a:gd name="T93" fmla="*/ 43 h 81"/>
                  <a:gd name="T94" fmla="*/ 0 w 175"/>
                  <a:gd name="T95" fmla="*/ 38 h 81"/>
                  <a:gd name="T96" fmla="*/ 0 w 175"/>
                  <a:gd name="T97" fmla="*/ 34 h 81"/>
                  <a:gd name="T98" fmla="*/ 2 w 175"/>
                  <a:gd name="T99" fmla="*/ 30 h 81"/>
                  <a:gd name="T100" fmla="*/ 4 w 175"/>
                  <a:gd name="T101" fmla="*/ 26 h 81"/>
                  <a:gd name="T102" fmla="*/ 8 w 175"/>
                  <a:gd name="T103" fmla="*/ 21 h 81"/>
                  <a:gd name="T104" fmla="*/ 12 w 175"/>
                  <a:gd name="T105" fmla="*/ 19 h 81"/>
                  <a:gd name="T106" fmla="*/ 18 w 175"/>
                  <a:gd name="T107" fmla="*/ 15 h 81"/>
                  <a:gd name="T108" fmla="*/ 23 w 175"/>
                  <a:gd name="T109" fmla="*/ 13 h 81"/>
                  <a:gd name="T110" fmla="*/ 29 w 175"/>
                  <a:gd name="T111" fmla="*/ 11 h 81"/>
                  <a:gd name="T112" fmla="*/ 35 w 175"/>
                  <a:gd name="T113" fmla="*/ 6 h 81"/>
                  <a:gd name="T114" fmla="*/ 42 w 175"/>
                  <a:gd name="T115" fmla="*/ 4 h 81"/>
                  <a:gd name="T116" fmla="*/ 50 w 175"/>
                  <a:gd name="T117" fmla="*/ 4 h 81"/>
                  <a:gd name="T118" fmla="*/ 58 w 175"/>
                  <a:gd name="T119" fmla="*/ 2 h 81"/>
                  <a:gd name="T120" fmla="*/ 65 w 175"/>
                  <a:gd name="T121" fmla="*/ 0 h 81"/>
                  <a:gd name="T122" fmla="*/ 75 w 175"/>
                  <a:gd name="T123" fmla="*/ 0 h 81"/>
                  <a:gd name="T124" fmla="*/ 83 w 175"/>
                  <a:gd name="T12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77"/>
              <p:cNvSpPr>
                <a:spLocks/>
              </p:cNvSpPr>
              <p:nvPr/>
            </p:nvSpPr>
            <p:spPr bwMode="auto">
              <a:xfrm>
                <a:off x="2983" y="2594"/>
                <a:ext cx="175" cy="81"/>
              </a:xfrm>
              <a:custGeom>
                <a:avLst/>
                <a:gdLst>
                  <a:gd name="T0" fmla="*/ 89 w 175"/>
                  <a:gd name="T1" fmla="*/ 0 h 81"/>
                  <a:gd name="T2" fmla="*/ 106 w 175"/>
                  <a:gd name="T3" fmla="*/ 0 h 81"/>
                  <a:gd name="T4" fmla="*/ 121 w 175"/>
                  <a:gd name="T5" fmla="*/ 2 h 81"/>
                  <a:gd name="T6" fmla="*/ 137 w 175"/>
                  <a:gd name="T7" fmla="*/ 6 h 81"/>
                  <a:gd name="T8" fmla="*/ 150 w 175"/>
                  <a:gd name="T9" fmla="*/ 11 h 81"/>
                  <a:gd name="T10" fmla="*/ 161 w 175"/>
                  <a:gd name="T11" fmla="*/ 17 h 81"/>
                  <a:gd name="T12" fmla="*/ 169 w 175"/>
                  <a:gd name="T13" fmla="*/ 23 h 81"/>
                  <a:gd name="T14" fmla="*/ 175 w 175"/>
                  <a:gd name="T15" fmla="*/ 32 h 81"/>
                  <a:gd name="T16" fmla="*/ 175 w 175"/>
                  <a:gd name="T17" fmla="*/ 40 h 81"/>
                  <a:gd name="T18" fmla="*/ 175 w 175"/>
                  <a:gd name="T19" fmla="*/ 47 h 81"/>
                  <a:gd name="T20" fmla="*/ 169 w 175"/>
                  <a:gd name="T21" fmla="*/ 55 h 81"/>
                  <a:gd name="T22" fmla="*/ 161 w 175"/>
                  <a:gd name="T23" fmla="*/ 62 h 81"/>
                  <a:gd name="T24" fmla="*/ 150 w 175"/>
                  <a:gd name="T25" fmla="*/ 68 h 81"/>
                  <a:gd name="T26" fmla="*/ 137 w 175"/>
                  <a:gd name="T27" fmla="*/ 72 h 81"/>
                  <a:gd name="T28" fmla="*/ 121 w 175"/>
                  <a:gd name="T29" fmla="*/ 76 h 81"/>
                  <a:gd name="T30" fmla="*/ 106 w 175"/>
                  <a:gd name="T31" fmla="*/ 79 h 81"/>
                  <a:gd name="T32" fmla="*/ 89 w 175"/>
                  <a:gd name="T33" fmla="*/ 81 h 81"/>
                  <a:gd name="T34" fmla="*/ 69 w 175"/>
                  <a:gd name="T35" fmla="*/ 79 h 81"/>
                  <a:gd name="T36" fmla="*/ 54 w 175"/>
                  <a:gd name="T37" fmla="*/ 76 h 81"/>
                  <a:gd name="T38" fmla="*/ 39 w 175"/>
                  <a:gd name="T39" fmla="*/ 72 h 81"/>
                  <a:gd name="T40" fmla="*/ 25 w 175"/>
                  <a:gd name="T41" fmla="*/ 68 h 81"/>
                  <a:gd name="T42" fmla="*/ 14 w 175"/>
                  <a:gd name="T43" fmla="*/ 62 h 81"/>
                  <a:gd name="T44" fmla="*/ 6 w 175"/>
                  <a:gd name="T45" fmla="*/ 55 h 81"/>
                  <a:gd name="T46" fmla="*/ 2 w 175"/>
                  <a:gd name="T47" fmla="*/ 47 h 81"/>
                  <a:gd name="T48" fmla="*/ 0 w 175"/>
                  <a:gd name="T49" fmla="*/ 40 h 81"/>
                  <a:gd name="T50" fmla="*/ 2 w 175"/>
                  <a:gd name="T51" fmla="*/ 32 h 81"/>
                  <a:gd name="T52" fmla="*/ 6 w 175"/>
                  <a:gd name="T53" fmla="*/ 23 h 81"/>
                  <a:gd name="T54" fmla="*/ 14 w 175"/>
                  <a:gd name="T55" fmla="*/ 17 h 81"/>
                  <a:gd name="T56" fmla="*/ 25 w 175"/>
                  <a:gd name="T57" fmla="*/ 11 h 81"/>
                  <a:gd name="T58" fmla="*/ 39 w 175"/>
                  <a:gd name="T59" fmla="*/ 6 h 81"/>
                  <a:gd name="T60" fmla="*/ 54 w 175"/>
                  <a:gd name="T61" fmla="*/ 2 h 81"/>
                  <a:gd name="T62" fmla="*/ 69 w 175"/>
                  <a:gd name="T63" fmla="*/ 0 h 81"/>
                  <a:gd name="T64" fmla="*/ 89 w 175"/>
                  <a:gd name="T6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 name="Freeform 78"/>
              <p:cNvSpPr>
                <a:spLocks/>
              </p:cNvSpPr>
              <p:nvPr/>
            </p:nvSpPr>
            <p:spPr bwMode="auto">
              <a:xfrm>
                <a:off x="2741" y="2594"/>
                <a:ext cx="177" cy="81"/>
              </a:xfrm>
              <a:custGeom>
                <a:avLst/>
                <a:gdLst>
                  <a:gd name="T0" fmla="*/ 96 w 177"/>
                  <a:gd name="T1" fmla="*/ 0 h 81"/>
                  <a:gd name="T2" fmla="*/ 110 w 177"/>
                  <a:gd name="T3" fmla="*/ 0 h 81"/>
                  <a:gd name="T4" fmla="*/ 123 w 177"/>
                  <a:gd name="T5" fmla="*/ 2 h 81"/>
                  <a:gd name="T6" fmla="*/ 135 w 177"/>
                  <a:gd name="T7" fmla="*/ 4 h 81"/>
                  <a:gd name="T8" fmla="*/ 144 w 177"/>
                  <a:gd name="T9" fmla="*/ 9 h 81"/>
                  <a:gd name="T10" fmla="*/ 154 w 177"/>
                  <a:gd name="T11" fmla="*/ 13 h 81"/>
                  <a:gd name="T12" fmla="*/ 162 w 177"/>
                  <a:gd name="T13" fmla="*/ 17 h 81"/>
                  <a:gd name="T14" fmla="*/ 167 w 177"/>
                  <a:gd name="T15" fmla="*/ 21 h 81"/>
                  <a:gd name="T16" fmla="*/ 173 w 177"/>
                  <a:gd name="T17" fmla="*/ 28 h 81"/>
                  <a:gd name="T18" fmla="*/ 175 w 177"/>
                  <a:gd name="T19" fmla="*/ 34 h 81"/>
                  <a:gd name="T20" fmla="*/ 177 w 177"/>
                  <a:gd name="T21" fmla="*/ 40 h 81"/>
                  <a:gd name="T22" fmla="*/ 175 w 177"/>
                  <a:gd name="T23" fmla="*/ 45 h 81"/>
                  <a:gd name="T24" fmla="*/ 173 w 177"/>
                  <a:gd name="T25" fmla="*/ 51 h 81"/>
                  <a:gd name="T26" fmla="*/ 167 w 177"/>
                  <a:gd name="T27" fmla="*/ 57 h 81"/>
                  <a:gd name="T28" fmla="*/ 162 w 177"/>
                  <a:gd name="T29" fmla="*/ 62 h 81"/>
                  <a:gd name="T30" fmla="*/ 154 w 177"/>
                  <a:gd name="T31" fmla="*/ 66 h 81"/>
                  <a:gd name="T32" fmla="*/ 144 w 177"/>
                  <a:gd name="T33" fmla="*/ 70 h 81"/>
                  <a:gd name="T34" fmla="*/ 135 w 177"/>
                  <a:gd name="T35" fmla="*/ 74 h 81"/>
                  <a:gd name="T36" fmla="*/ 123 w 177"/>
                  <a:gd name="T37" fmla="*/ 76 h 81"/>
                  <a:gd name="T38" fmla="*/ 110 w 177"/>
                  <a:gd name="T39" fmla="*/ 79 h 81"/>
                  <a:gd name="T40" fmla="*/ 96 w 177"/>
                  <a:gd name="T41" fmla="*/ 79 h 81"/>
                  <a:gd name="T42" fmla="*/ 83 w 177"/>
                  <a:gd name="T43" fmla="*/ 79 h 81"/>
                  <a:gd name="T44" fmla="*/ 71 w 177"/>
                  <a:gd name="T45" fmla="*/ 79 h 81"/>
                  <a:gd name="T46" fmla="*/ 58 w 177"/>
                  <a:gd name="T47" fmla="*/ 76 h 81"/>
                  <a:gd name="T48" fmla="*/ 46 w 177"/>
                  <a:gd name="T49" fmla="*/ 74 h 81"/>
                  <a:gd name="T50" fmla="*/ 35 w 177"/>
                  <a:gd name="T51" fmla="*/ 72 h 81"/>
                  <a:gd name="T52" fmla="*/ 25 w 177"/>
                  <a:gd name="T53" fmla="*/ 68 h 81"/>
                  <a:gd name="T54" fmla="*/ 18 w 177"/>
                  <a:gd name="T55" fmla="*/ 64 h 81"/>
                  <a:gd name="T56" fmla="*/ 10 w 177"/>
                  <a:gd name="T57" fmla="*/ 59 h 81"/>
                  <a:gd name="T58" fmla="*/ 6 w 177"/>
                  <a:gd name="T59" fmla="*/ 53 h 81"/>
                  <a:gd name="T60" fmla="*/ 2 w 177"/>
                  <a:gd name="T61" fmla="*/ 47 h 81"/>
                  <a:gd name="T62" fmla="*/ 0 w 177"/>
                  <a:gd name="T63" fmla="*/ 40 h 81"/>
                  <a:gd name="T64" fmla="*/ 0 w 177"/>
                  <a:gd name="T65" fmla="*/ 34 h 81"/>
                  <a:gd name="T66" fmla="*/ 4 w 177"/>
                  <a:gd name="T67" fmla="*/ 28 h 81"/>
                  <a:gd name="T68" fmla="*/ 8 w 177"/>
                  <a:gd name="T69" fmla="*/ 21 h 81"/>
                  <a:gd name="T70" fmla="*/ 16 w 177"/>
                  <a:gd name="T71" fmla="*/ 17 h 81"/>
                  <a:gd name="T72" fmla="*/ 23 w 177"/>
                  <a:gd name="T73" fmla="*/ 13 h 81"/>
                  <a:gd name="T74" fmla="*/ 33 w 177"/>
                  <a:gd name="T75" fmla="*/ 9 h 81"/>
                  <a:gd name="T76" fmla="*/ 43 w 177"/>
                  <a:gd name="T77" fmla="*/ 4 h 81"/>
                  <a:gd name="T78" fmla="*/ 54 w 177"/>
                  <a:gd name="T79" fmla="*/ 2 h 81"/>
                  <a:gd name="T80" fmla="*/ 66 w 177"/>
                  <a:gd name="T81" fmla="*/ 0 h 81"/>
                  <a:gd name="T82" fmla="*/ 79 w 177"/>
                  <a:gd name="T8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79"/>
              <p:cNvSpPr>
                <a:spLocks/>
              </p:cNvSpPr>
              <p:nvPr/>
            </p:nvSpPr>
            <p:spPr bwMode="auto">
              <a:xfrm>
                <a:off x="2741" y="2594"/>
                <a:ext cx="177" cy="81"/>
              </a:xfrm>
              <a:custGeom>
                <a:avLst/>
                <a:gdLst>
                  <a:gd name="T0" fmla="*/ 89 w 177"/>
                  <a:gd name="T1" fmla="*/ 0 h 81"/>
                  <a:gd name="T2" fmla="*/ 106 w 177"/>
                  <a:gd name="T3" fmla="*/ 0 h 81"/>
                  <a:gd name="T4" fmla="*/ 123 w 177"/>
                  <a:gd name="T5" fmla="*/ 2 h 81"/>
                  <a:gd name="T6" fmla="*/ 137 w 177"/>
                  <a:gd name="T7" fmla="*/ 6 h 81"/>
                  <a:gd name="T8" fmla="*/ 150 w 177"/>
                  <a:gd name="T9" fmla="*/ 11 h 81"/>
                  <a:gd name="T10" fmla="*/ 162 w 177"/>
                  <a:gd name="T11" fmla="*/ 17 h 81"/>
                  <a:gd name="T12" fmla="*/ 169 w 177"/>
                  <a:gd name="T13" fmla="*/ 23 h 81"/>
                  <a:gd name="T14" fmla="*/ 175 w 177"/>
                  <a:gd name="T15" fmla="*/ 32 h 81"/>
                  <a:gd name="T16" fmla="*/ 177 w 177"/>
                  <a:gd name="T17" fmla="*/ 40 h 81"/>
                  <a:gd name="T18" fmla="*/ 175 w 177"/>
                  <a:gd name="T19" fmla="*/ 47 h 81"/>
                  <a:gd name="T20" fmla="*/ 169 w 177"/>
                  <a:gd name="T21" fmla="*/ 55 h 81"/>
                  <a:gd name="T22" fmla="*/ 162 w 177"/>
                  <a:gd name="T23" fmla="*/ 62 h 81"/>
                  <a:gd name="T24" fmla="*/ 150 w 177"/>
                  <a:gd name="T25" fmla="*/ 68 h 81"/>
                  <a:gd name="T26" fmla="*/ 137 w 177"/>
                  <a:gd name="T27" fmla="*/ 72 h 81"/>
                  <a:gd name="T28" fmla="*/ 123 w 177"/>
                  <a:gd name="T29" fmla="*/ 76 h 81"/>
                  <a:gd name="T30" fmla="*/ 106 w 177"/>
                  <a:gd name="T31" fmla="*/ 79 h 81"/>
                  <a:gd name="T32" fmla="*/ 89 w 177"/>
                  <a:gd name="T33" fmla="*/ 81 h 81"/>
                  <a:gd name="T34" fmla="*/ 71 w 177"/>
                  <a:gd name="T35" fmla="*/ 79 h 81"/>
                  <a:gd name="T36" fmla="*/ 54 w 177"/>
                  <a:gd name="T37" fmla="*/ 76 h 81"/>
                  <a:gd name="T38" fmla="*/ 39 w 177"/>
                  <a:gd name="T39" fmla="*/ 72 h 81"/>
                  <a:gd name="T40" fmla="*/ 25 w 177"/>
                  <a:gd name="T41" fmla="*/ 68 h 81"/>
                  <a:gd name="T42" fmla="*/ 16 w 177"/>
                  <a:gd name="T43" fmla="*/ 62 h 81"/>
                  <a:gd name="T44" fmla="*/ 6 w 177"/>
                  <a:gd name="T45" fmla="*/ 55 h 81"/>
                  <a:gd name="T46" fmla="*/ 2 w 177"/>
                  <a:gd name="T47" fmla="*/ 47 h 81"/>
                  <a:gd name="T48" fmla="*/ 0 w 177"/>
                  <a:gd name="T49" fmla="*/ 40 h 81"/>
                  <a:gd name="T50" fmla="*/ 2 w 177"/>
                  <a:gd name="T51" fmla="*/ 32 h 81"/>
                  <a:gd name="T52" fmla="*/ 6 w 177"/>
                  <a:gd name="T53" fmla="*/ 23 h 81"/>
                  <a:gd name="T54" fmla="*/ 16 w 177"/>
                  <a:gd name="T55" fmla="*/ 17 h 81"/>
                  <a:gd name="T56" fmla="*/ 25 w 177"/>
                  <a:gd name="T57" fmla="*/ 11 h 81"/>
                  <a:gd name="T58" fmla="*/ 39 w 177"/>
                  <a:gd name="T59" fmla="*/ 6 h 81"/>
                  <a:gd name="T60" fmla="*/ 54 w 177"/>
                  <a:gd name="T61" fmla="*/ 2 h 81"/>
                  <a:gd name="T62" fmla="*/ 71 w 177"/>
                  <a:gd name="T63" fmla="*/ 0 h 81"/>
                  <a:gd name="T64" fmla="*/ 89 w 177"/>
                  <a:gd name="T6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Freeform 80"/>
              <p:cNvSpPr>
                <a:spLocks/>
              </p:cNvSpPr>
              <p:nvPr/>
            </p:nvSpPr>
            <p:spPr bwMode="auto">
              <a:xfrm>
                <a:off x="2850" y="2412"/>
                <a:ext cx="177" cy="80"/>
              </a:xfrm>
              <a:custGeom>
                <a:avLst/>
                <a:gdLst>
                  <a:gd name="T0" fmla="*/ 92 w 177"/>
                  <a:gd name="T1" fmla="*/ 0 h 80"/>
                  <a:gd name="T2" fmla="*/ 102 w 177"/>
                  <a:gd name="T3" fmla="*/ 0 h 80"/>
                  <a:gd name="T4" fmla="*/ 111 w 177"/>
                  <a:gd name="T5" fmla="*/ 0 h 80"/>
                  <a:gd name="T6" fmla="*/ 119 w 177"/>
                  <a:gd name="T7" fmla="*/ 2 h 80"/>
                  <a:gd name="T8" fmla="*/ 127 w 177"/>
                  <a:gd name="T9" fmla="*/ 4 h 80"/>
                  <a:gd name="T10" fmla="*/ 134 w 177"/>
                  <a:gd name="T11" fmla="*/ 6 h 80"/>
                  <a:gd name="T12" fmla="*/ 142 w 177"/>
                  <a:gd name="T13" fmla="*/ 8 h 80"/>
                  <a:gd name="T14" fmla="*/ 148 w 177"/>
                  <a:gd name="T15" fmla="*/ 10 h 80"/>
                  <a:gd name="T16" fmla="*/ 154 w 177"/>
                  <a:gd name="T17" fmla="*/ 12 h 80"/>
                  <a:gd name="T18" fmla="*/ 159 w 177"/>
                  <a:gd name="T19" fmla="*/ 15 h 80"/>
                  <a:gd name="T20" fmla="*/ 163 w 177"/>
                  <a:gd name="T21" fmla="*/ 19 h 80"/>
                  <a:gd name="T22" fmla="*/ 169 w 177"/>
                  <a:gd name="T23" fmla="*/ 23 h 80"/>
                  <a:gd name="T24" fmla="*/ 173 w 177"/>
                  <a:gd name="T25" fmla="*/ 27 h 80"/>
                  <a:gd name="T26" fmla="*/ 175 w 177"/>
                  <a:gd name="T27" fmla="*/ 31 h 80"/>
                  <a:gd name="T28" fmla="*/ 177 w 177"/>
                  <a:gd name="T29" fmla="*/ 36 h 80"/>
                  <a:gd name="T30" fmla="*/ 177 w 177"/>
                  <a:gd name="T31" fmla="*/ 40 h 80"/>
                  <a:gd name="T32" fmla="*/ 177 w 177"/>
                  <a:gd name="T33" fmla="*/ 44 h 80"/>
                  <a:gd name="T34" fmla="*/ 175 w 177"/>
                  <a:gd name="T35" fmla="*/ 48 h 80"/>
                  <a:gd name="T36" fmla="*/ 171 w 177"/>
                  <a:gd name="T37" fmla="*/ 53 h 80"/>
                  <a:gd name="T38" fmla="*/ 169 w 177"/>
                  <a:gd name="T39" fmla="*/ 57 h 80"/>
                  <a:gd name="T40" fmla="*/ 163 w 177"/>
                  <a:gd name="T41" fmla="*/ 61 h 80"/>
                  <a:gd name="T42" fmla="*/ 159 w 177"/>
                  <a:gd name="T43" fmla="*/ 63 h 80"/>
                  <a:gd name="T44" fmla="*/ 154 w 177"/>
                  <a:gd name="T45" fmla="*/ 65 h 80"/>
                  <a:gd name="T46" fmla="*/ 148 w 177"/>
                  <a:gd name="T47" fmla="*/ 70 h 80"/>
                  <a:gd name="T48" fmla="*/ 142 w 177"/>
                  <a:gd name="T49" fmla="*/ 72 h 80"/>
                  <a:gd name="T50" fmla="*/ 134 w 177"/>
                  <a:gd name="T51" fmla="*/ 74 h 80"/>
                  <a:gd name="T52" fmla="*/ 127 w 177"/>
                  <a:gd name="T53" fmla="*/ 76 h 80"/>
                  <a:gd name="T54" fmla="*/ 119 w 177"/>
                  <a:gd name="T55" fmla="*/ 78 h 80"/>
                  <a:gd name="T56" fmla="*/ 111 w 177"/>
                  <a:gd name="T57" fmla="*/ 78 h 80"/>
                  <a:gd name="T58" fmla="*/ 102 w 177"/>
                  <a:gd name="T59" fmla="*/ 78 h 80"/>
                  <a:gd name="T60" fmla="*/ 92 w 177"/>
                  <a:gd name="T61" fmla="*/ 80 h 80"/>
                  <a:gd name="T62" fmla="*/ 84 w 177"/>
                  <a:gd name="T63" fmla="*/ 80 h 80"/>
                  <a:gd name="T64" fmla="*/ 75 w 177"/>
                  <a:gd name="T65" fmla="*/ 78 h 80"/>
                  <a:gd name="T66" fmla="*/ 67 w 177"/>
                  <a:gd name="T67" fmla="*/ 78 h 80"/>
                  <a:gd name="T68" fmla="*/ 58 w 177"/>
                  <a:gd name="T69" fmla="*/ 78 h 80"/>
                  <a:gd name="T70" fmla="*/ 50 w 177"/>
                  <a:gd name="T71" fmla="*/ 76 h 80"/>
                  <a:gd name="T72" fmla="*/ 42 w 177"/>
                  <a:gd name="T73" fmla="*/ 74 h 80"/>
                  <a:gd name="T74" fmla="*/ 36 w 177"/>
                  <a:gd name="T75" fmla="*/ 72 h 80"/>
                  <a:gd name="T76" fmla="*/ 29 w 177"/>
                  <a:gd name="T77" fmla="*/ 70 h 80"/>
                  <a:gd name="T78" fmla="*/ 23 w 177"/>
                  <a:gd name="T79" fmla="*/ 65 h 80"/>
                  <a:gd name="T80" fmla="*/ 17 w 177"/>
                  <a:gd name="T81" fmla="*/ 63 h 80"/>
                  <a:gd name="T82" fmla="*/ 13 w 177"/>
                  <a:gd name="T83" fmla="*/ 61 h 80"/>
                  <a:gd name="T84" fmla="*/ 10 w 177"/>
                  <a:gd name="T85" fmla="*/ 57 h 80"/>
                  <a:gd name="T86" fmla="*/ 6 w 177"/>
                  <a:gd name="T87" fmla="*/ 53 h 80"/>
                  <a:gd name="T88" fmla="*/ 4 w 177"/>
                  <a:gd name="T89" fmla="*/ 48 h 80"/>
                  <a:gd name="T90" fmla="*/ 2 w 177"/>
                  <a:gd name="T91" fmla="*/ 46 h 80"/>
                  <a:gd name="T92" fmla="*/ 0 w 177"/>
                  <a:gd name="T93" fmla="*/ 42 h 80"/>
                  <a:gd name="T94" fmla="*/ 0 w 177"/>
                  <a:gd name="T95" fmla="*/ 38 h 80"/>
                  <a:gd name="T96" fmla="*/ 2 w 177"/>
                  <a:gd name="T97" fmla="*/ 34 h 80"/>
                  <a:gd name="T98" fmla="*/ 4 w 177"/>
                  <a:gd name="T99" fmla="*/ 29 h 80"/>
                  <a:gd name="T100" fmla="*/ 6 w 177"/>
                  <a:gd name="T101" fmla="*/ 25 h 80"/>
                  <a:gd name="T102" fmla="*/ 10 w 177"/>
                  <a:gd name="T103" fmla="*/ 23 h 80"/>
                  <a:gd name="T104" fmla="*/ 13 w 177"/>
                  <a:gd name="T105" fmla="*/ 19 h 80"/>
                  <a:gd name="T106" fmla="*/ 17 w 177"/>
                  <a:gd name="T107" fmla="*/ 15 h 80"/>
                  <a:gd name="T108" fmla="*/ 23 w 177"/>
                  <a:gd name="T109" fmla="*/ 12 h 80"/>
                  <a:gd name="T110" fmla="*/ 29 w 177"/>
                  <a:gd name="T111" fmla="*/ 10 h 80"/>
                  <a:gd name="T112" fmla="*/ 36 w 177"/>
                  <a:gd name="T113" fmla="*/ 8 h 80"/>
                  <a:gd name="T114" fmla="*/ 42 w 177"/>
                  <a:gd name="T115" fmla="*/ 6 h 80"/>
                  <a:gd name="T116" fmla="*/ 50 w 177"/>
                  <a:gd name="T117" fmla="*/ 4 h 80"/>
                  <a:gd name="T118" fmla="*/ 58 w 177"/>
                  <a:gd name="T119" fmla="*/ 2 h 80"/>
                  <a:gd name="T120" fmla="*/ 67 w 177"/>
                  <a:gd name="T121" fmla="*/ 0 h 80"/>
                  <a:gd name="T122" fmla="*/ 75 w 177"/>
                  <a:gd name="T123" fmla="*/ 0 h 80"/>
                  <a:gd name="T124" fmla="*/ 84 w 177"/>
                  <a:gd name="T1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81"/>
              <p:cNvSpPr>
                <a:spLocks/>
              </p:cNvSpPr>
              <p:nvPr/>
            </p:nvSpPr>
            <p:spPr bwMode="auto">
              <a:xfrm>
                <a:off x="2847" y="2410"/>
                <a:ext cx="177" cy="80"/>
              </a:xfrm>
              <a:custGeom>
                <a:avLst/>
                <a:gdLst>
                  <a:gd name="T0" fmla="*/ 88 w 177"/>
                  <a:gd name="T1" fmla="*/ 0 h 80"/>
                  <a:gd name="T2" fmla="*/ 106 w 177"/>
                  <a:gd name="T3" fmla="*/ 0 h 80"/>
                  <a:gd name="T4" fmla="*/ 123 w 177"/>
                  <a:gd name="T5" fmla="*/ 2 h 80"/>
                  <a:gd name="T6" fmla="*/ 138 w 177"/>
                  <a:gd name="T7" fmla="*/ 6 h 80"/>
                  <a:gd name="T8" fmla="*/ 152 w 177"/>
                  <a:gd name="T9" fmla="*/ 10 h 80"/>
                  <a:gd name="T10" fmla="*/ 161 w 177"/>
                  <a:gd name="T11" fmla="*/ 17 h 80"/>
                  <a:gd name="T12" fmla="*/ 169 w 177"/>
                  <a:gd name="T13" fmla="*/ 23 h 80"/>
                  <a:gd name="T14" fmla="*/ 175 w 177"/>
                  <a:gd name="T15" fmla="*/ 31 h 80"/>
                  <a:gd name="T16" fmla="*/ 177 w 177"/>
                  <a:gd name="T17" fmla="*/ 40 h 80"/>
                  <a:gd name="T18" fmla="*/ 175 w 177"/>
                  <a:gd name="T19" fmla="*/ 48 h 80"/>
                  <a:gd name="T20" fmla="*/ 169 w 177"/>
                  <a:gd name="T21" fmla="*/ 55 h 80"/>
                  <a:gd name="T22" fmla="*/ 161 w 177"/>
                  <a:gd name="T23" fmla="*/ 61 h 80"/>
                  <a:gd name="T24" fmla="*/ 152 w 177"/>
                  <a:gd name="T25" fmla="*/ 68 h 80"/>
                  <a:gd name="T26" fmla="*/ 138 w 177"/>
                  <a:gd name="T27" fmla="*/ 72 h 80"/>
                  <a:gd name="T28" fmla="*/ 123 w 177"/>
                  <a:gd name="T29" fmla="*/ 76 h 80"/>
                  <a:gd name="T30" fmla="*/ 106 w 177"/>
                  <a:gd name="T31" fmla="*/ 78 h 80"/>
                  <a:gd name="T32" fmla="*/ 88 w 177"/>
                  <a:gd name="T33" fmla="*/ 80 h 80"/>
                  <a:gd name="T34" fmla="*/ 71 w 177"/>
                  <a:gd name="T35" fmla="*/ 78 h 80"/>
                  <a:gd name="T36" fmla="*/ 54 w 177"/>
                  <a:gd name="T37" fmla="*/ 76 h 80"/>
                  <a:gd name="T38" fmla="*/ 38 w 177"/>
                  <a:gd name="T39" fmla="*/ 72 h 80"/>
                  <a:gd name="T40" fmla="*/ 27 w 177"/>
                  <a:gd name="T41" fmla="*/ 68 h 80"/>
                  <a:gd name="T42" fmla="*/ 15 w 177"/>
                  <a:gd name="T43" fmla="*/ 61 h 80"/>
                  <a:gd name="T44" fmla="*/ 8 w 177"/>
                  <a:gd name="T45" fmla="*/ 55 h 80"/>
                  <a:gd name="T46" fmla="*/ 2 w 177"/>
                  <a:gd name="T47" fmla="*/ 48 h 80"/>
                  <a:gd name="T48" fmla="*/ 0 w 177"/>
                  <a:gd name="T49" fmla="*/ 40 h 80"/>
                  <a:gd name="T50" fmla="*/ 2 w 177"/>
                  <a:gd name="T51" fmla="*/ 31 h 80"/>
                  <a:gd name="T52" fmla="*/ 8 w 177"/>
                  <a:gd name="T53" fmla="*/ 23 h 80"/>
                  <a:gd name="T54" fmla="*/ 15 w 177"/>
                  <a:gd name="T55" fmla="*/ 17 h 80"/>
                  <a:gd name="T56" fmla="*/ 27 w 177"/>
                  <a:gd name="T57" fmla="*/ 10 h 80"/>
                  <a:gd name="T58" fmla="*/ 38 w 177"/>
                  <a:gd name="T59" fmla="*/ 6 h 80"/>
                  <a:gd name="T60" fmla="*/ 54 w 177"/>
                  <a:gd name="T61" fmla="*/ 2 h 80"/>
                  <a:gd name="T62" fmla="*/ 71 w 177"/>
                  <a:gd name="T63" fmla="*/ 0 h 80"/>
                  <a:gd name="T64" fmla="*/ 88 w 177"/>
                  <a:gd name="T6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Line 82"/>
              <p:cNvSpPr>
                <a:spLocks noChangeShapeType="1"/>
              </p:cNvSpPr>
              <p:nvPr/>
            </p:nvSpPr>
            <p:spPr bwMode="auto">
              <a:xfrm flipV="1">
                <a:off x="2816" y="2497"/>
                <a:ext cx="85"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83"/>
              <p:cNvSpPr>
                <a:spLocks/>
              </p:cNvSpPr>
              <p:nvPr/>
            </p:nvSpPr>
            <p:spPr bwMode="auto">
              <a:xfrm>
                <a:off x="2868" y="2492"/>
                <a:ext cx="37" cy="41"/>
              </a:xfrm>
              <a:custGeom>
                <a:avLst/>
                <a:gdLst>
                  <a:gd name="T0" fmla="*/ 0 w 37"/>
                  <a:gd name="T1" fmla="*/ 11 h 41"/>
                  <a:gd name="T2" fmla="*/ 37 w 37"/>
                  <a:gd name="T3" fmla="*/ 0 h 41"/>
                  <a:gd name="T4" fmla="*/ 31 w 37"/>
                  <a:gd name="T5" fmla="*/ 41 h 41"/>
                </a:gdLst>
                <a:ahLst/>
                <a:cxnLst>
                  <a:cxn ang="0">
                    <a:pos x="T0" y="T1"/>
                  </a:cxn>
                  <a:cxn ang="0">
                    <a:pos x="T2" y="T3"/>
                  </a:cxn>
                  <a:cxn ang="0">
                    <a:pos x="T4" y="T5"/>
                  </a:cxn>
                </a:cxnLst>
                <a:rect l="0" t="0" r="r" b="b"/>
                <a:pathLst>
                  <a:path w="37" h="41">
                    <a:moveTo>
                      <a:pt x="0" y="11"/>
                    </a:moveTo>
                    <a:lnTo>
                      <a:pt x="37" y="0"/>
                    </a:lnTo>
                    <a:lnTo>
                      <a:pt x="31" y="41"/>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 name="Freeform 84"/>
              <p:cNvSpPr>
                <a:spLocks/>
              </p:cNvSpPr>
              <p:nvPr/>
            </p:nvSpPr>
            <p:spPr bwMode="auto">
              <a:xfrm>
                <a:off x="2980" y="2589"/>
                <a:ext cx="176" cy="81"/>
              </a:xfrm>
              <a:custGeom>
                <a:avLst/>
                <a:gdLst>
                  <a:gd name="T0" fmla="*/ 98 w 176"/>
                  <a:gd name="T1" fmla="*/ 0 h 81"/>
                  <a:gd name="T2" fmla="*/ 109 w 176"/>
                  <a:gd name="T3" fmla="*/ 2 h 81"/>
                  <a:gd name="T4" fmla="*/ 123 w 176"/>
                  <a:gd name="T5" fmla="*/ 4 h 81"/>
                  <a:gd name="T6" fmla="*/ 134 w 176"/>
                  <a:gd name="T7" fmla="*/ 7 h 81"/>
                  <a:gd name="T8" fmla="*/ 144 w 176"/>
                  <a:gd name="T9" fmla="*/ 9 h 81"/>
                  <a:gd name="T10" fmla="*/ 153 w 176"/>
                  <a:gd name="T11" fmla="*/ 13 h 81"/>
                  <a:gd name="T12" fmla="*/ 161 w 176"/>
                  <a:gd name="T13" fmla="*/ 17 h 81"/>
                  <a:gd name="T14" fmla="*/ 167 w 176"/>
                  <a:gd name="T15" fmla="*/ 23 h 81"/>
                  <a:gd name="T16" fmla="*/ 173 w 176"/>
                  <a:gd name="T17" fmla="*/ 28 h 81"/>
                  <a:gd name="T18" fmla="*/ 175 w 176"/>
                  <a:gd name="T19" fmla="*/ 34 h 81"/>
                  <a:gd name="T20" fmla="*/ 176 w 176"/>
                  <a:gd name="T21" fmla="*/ 40 h 81"/>
                  <a:gd name="T22" fmla="*/ 175 w 176"/>
                  <a:gd name="T23" fmla="*/ 47 h 81"/>
                  <a:gd name="T24" fmla="*/ 173 w 176"/>
                  <a:gd name="T25" fmla="*/ 53 h 81"/>
                  <a:gd name="T26" fmla="*/ 167 w 176"/>
                  <a:gd name="T27" fmla="*/ 57 h 81"/>
                  <a:gd name="T28" fmla="*/ 161 w 176"/>
                  <a:gd name="T29" fmla="*/ 64 h 81"/>
                  <a:gd name="T30" fmla="*/ 153 w 176"/>
                  <a:gd name="T31" fmla="*/ 68 h 81"/>
                  <a:gd name="T32" fmla="*/ 144 w 176"/>
                  <a:gd name="T33" fmla="*/ 72 h 81"/>
                  <a:gd name="T34" fmla="*/ 134 w 176"/>
                  <a:gd name="T35" fmla="*/ 74 h 81"/>
                  <a:gd name="T36" fmla="*/ 123 w 176"/>
                  <a:gd name="T37" fmla="*/ 76 h 81"/>
                  <a:gd name="T38" fmla="*/ 109 w 176"/>
                  <a:gd name="T39" fmla="*/ 79 h 81"/>
                  <a:gd name="T40" fmla="*/ 98 w 176"/>
                  <a:gd name="T41" fmla="*/ 81 h 81"/>
                  <a:gd name="T42" fmla="*/ 84 w 176"/>
                  <a:gd name="T43" fmla="*/ 81 h 81"/>
                  <a:gd name="T44" fmla="*/ 71 w 176"/>
                  <a:gd name="T45" fmla="*/ 81 h 81"/>
                  <a:gd name="T46" fmla="*/ 57 w 176"/>
                  <a:gd name="T47" fmla="*/ 79 h 81"/>
                  <a:gd name="T48" fmla="*/ 46 w 176"/>
                  <a:gd name="T49" fmla="*/ 76 h 81"/>
                  <a:gd name="T50" fmla="*/ 36 w 176"/>
                  <a:gd name="T51" fmla="*/ 72 h 81"/>
                  <a:gd name="T52" fmla="*/ 27 w 176"/>
                  <a:gd name="T53" fmla="*/ 68 h 81"/>
                  <a:gd name="T54" fmla="*/ 17 w 176"/>
                  <a:gd name="T55" fmla="*/ 64 h 81"/>
                  <a:gd name="T56" fmla="*/ 11 w 176"/>
                  <a:gd name="T57" fmla="*/ 60 h 81"/>
                  <a:gd name="T58" fmla="*/ 6 w 176"/>
                  <a:gd name="T59" fmla="*/ 55 h 81"/>
                  <a:gd name="T60" fmla="*/ 2 w 176"/>
                  <a:gd name="T61" fmla="*/ 49 h 81"/>
                  <a:gd name="T62" fmla="*/ 0 w 176"/>
                  <a:gd name="T63" fmla="*/ 43 h 81"/>
                  <a:gd name="T64" fmla="*/ 0 w 176"/>
                  <a:gd name="T65" fmla="*/ 36 h 81"/>
                  <a:gd name="T66" fmla="*/ 2 w 176"/>
                  <a:gd name="T67" fmla="*/ 30 h 81"/>
                  <a:gd name="T68" fmla="*/ 8 w 176"/>
                  <a:gd name="T69" fmla="*/ 26 h 81"/>
                  <a:gd name="T70" fmla="*/ 13 w 176"/>
                  <a:gd name="T71" fmla="*/ 19 h 81"/>
                  <a:gd name="T72" fmla="*/ 21 w 176"/>
                  <a:gd name="T73" fmla="*/ 15 h 81"/>
                  <a:gd name="T74" fmla="*/ 29 w 176"/>
                  <a:gd name="T75" fmla="*/ 11 h 81"/>
                  <a:gd name="T76" fmla="*/ 38 w 176"/>
                  <a:gd name="T77" fmla="*/ 7 h 81"/>
                  <a:gd name="T78" fmla="*/ 50 w 176"/>
                  <a:gd name="T79" fmla="*/ 4 h 81"/>
                  <a:gd name="T80" fmla="*/ 61 w 176"/>
                  <a:gd name="T81" fmla="*/ 2 h 81"/>
                  <a:gd name="T82" fmla="*/ 75 w 176"/>
                  <a:gd name="T83" fmla="*/ 0 h 81"/>
                  <a:gd name="T84" fmla="*/ 88 w 176"/>
                  <a:gd name="T8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85"/>
              <p:cNvSpPr>
                <a:spLocks/>
              </p:cNvSpPr>
              <p:nvPr/>
            </p:nvSpPr>
            <p:spPr bwMode="auto">
              <a:xfrm>
                <a:off x="2974" y="2583"/>
                <a:ext cx="176" cy="81"/>
              </a:xfrm>
              <a:custGeom>
                <a:avLst/>
                <a:gdLst>
                  <a:gd name="T0" fmla="*/ 88 w 176"/>
                  <a:gd name="T1" fmla="*/ 0 h 81"/>
                  <a:gd name="T2" fmla="*/ 105 w 176"/>
                  <a:gd name="T3" fmla="*/ 2 h 81"/>
                  <a:gd name="T4" fmla="*/ 123 w 176"/>
                  <a:gd name="T5" fmla="*/ 4 h 81"/>
                  <a:gd name="T6" fmla="*/ 138 w 176"/>
                  <a:gd name="T7" fmla="*/ 7 h 81"/>
                  <a:gd name="T8" fmla="*/ 150 w 176"/>
                  <a:gd name="T9" fmla="*/ 13 h 81"/>
                  <a:gd name="T10" fmla="*/ 161 w 176"/>
                  <a:gd name="T11" fmla="*/ 17 h 81"/>
                  <a:gd name="T12" fmla="*/ 169 w 176"/>
                  <a:gd name="T13" fmla="*/ 26 h 81"/>
                  <a:gd name="T14" fmla="*/ 175 w 176"/>
                  <a:gd name="T15" fmla="*/ 32 h 81"/>
                  <a:gd name="T16" fmla="*/ 176 w 176"/>
                  <a:gd name="T17" fmla="*/ 40 h 81"/>
                  <a:gd name="T18" fmla="*/ 175 w 176"/>
                  <a:gd name="T19" fmla="*/ 49 h 81"/>
                  <a:gd name="T20" fmla="*/ 169 w 176"/>
                  <a:gd name="T21" fmla="*/ 55 h 81"/>
                  <a:gd name="T22" fmla="*/ 161 w 176"/>
                  <a:gd name="T23" fmla="*/ 64 h 81"/>
                  <a:gd name="T24" fmla="*/ 150 w 176"/>
                  <a:gd name="T25" fmla="*/ 68 h 81"/>
                  <a:gd name="T26" fmla="*/ 138 w 176"/>
                  <a:gd name="T27" fmla="*/ 74 h 81"/>
                  <a:gd name="T28" fmla="*/ 123 w 176"/>
                  <a:gd name="T29" fmla="*/ 76 h 81"/>
                  <a:gd name="T30" fmla="*/ 105 w 176"/>
                  <a:gd name="T31" fmla="*/ 81 h 81"/>
                  <a:gd name="T32" fmla="*/ 88 w 176"/>
                  <a:gd name="T33" fmla="*/ 81 h 81"/>
                  <a:gd name="T34" fmla="*/ 71 w 176"/>
                  <a:gd name="T35" fmla="*/ 81 h 81"/>
                  <a:gd name="T36" fmla="*/ 54 w 176"/>
                  <a:gd name="T37" fmla="*/ 76 h 81"/>
                  <a:gd name="T38" fmla="*/ 38 w 176"/>
                  <a:gd name="T39" fmla="*/ 74 h 81"/>
                  <a:gd name="T40" fmla="*/ 27 w 176"/>
                  <a:gd name="T41" fmla="*/ 68 h 81"/>
                  <a:gd name="T42" fmla="*/ 15 w 176"/>
                  <a:gd name="T43" fmla="*/ 64 h 81"/>
                  <a:gd name="T44" fmla="*/ 8 w 176"/>
                  <a:gd name="T45" fmla="*/ 55 h 81"/>
                  <a:gd name="T46" fmla="*/ 2 w 176"/>
                  <a:gd name="T47" fmla="*/ 49 h 81"/>
                  <a:gd name="T48" fmla="*/ 0 w 176"/>
                  <a:gd name="T49" fmla="*/ 40 h 81"/>
                  <a:gd name="T50" fmla="*/ 2 w 176"/>
                  <a:gd name="T51" fmla="*/ 32 h 81"/>
                  <a:gd name="T52" fmla="*/ 8 w 176"/>
                  <a:gd name="T53" fmla="*/ 26 h 81"/>
                  <a:gd name="T54" fmla="*/ 15 w 176"/>
                  <a:gd name="T55" fmla="*/ 17 h 81"/>
                  <a:gd name="T56" fmla="*/ 27 w 176"/>
                  <a:gd name="T57" fmla="*/ 13 h 81"/>
                  <a:gd name="T58" fmla="*/ 38 w 176"/>
                  <a:gd name="T59" fmla="*/ 7 h 81"/>
                  <a:gd name="T60" fmla="*/ 54 w 176"/>
                  <a:gd name="T61" fmla="*/ 4 h 81"/>
                  <a:gd name="T62" fmla="*/ 71 w 176"/>
                  <a:gd name="T63" fmla="*/ 2 h 81"/>
                  <a:gd name="T64" fmla="*/ 88 w 176"/>
                  <a:gd name="T6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Freeform 86"/>
              <p:cNvSpPr>
                <a:spLocks/>
              </p:cNvSpPr>
              <p:nvPr/>
            </p:nvSpPr>
            <p:spPr bwMode="auto">
              <a:xfrm>
                <a:off x="2748" y="2598"/>
                <a:ext cx="177" cy="81"/>
              </a:xfrm>
              <a:custGeom>
                <a:avLst/>
                <a:gdLst>
                  <a:gd name="T0" fmla="*/ 98 w 177"/>
                  <a:gd name="T1" fmla="*/ 0 h 81"/>
                  <a:gd name="T2" fmla="*/ 111 w 177"/>
                  <a:gd name="T3" fmla="*/ 2 h 81"/>
                  <a:gd name="T4" fmla="*/ 123 w 177"/>
                  <a:gd name="T5" fmla="*/ 4 h 81"/>
                  <a:gd name="T6" fmla="*/ 134 w 177"/>
                  <a:gd name="T7" fmla="*/ 7 h 81"/>
                  <a:gd name="T8" fmla="*/ 144 w 177"/>
                  <a:gd name="T9" fmla="*/ 9 h 81"/>
                  <a:gd name="T10" fmla="*/ 154 w 177"/>
                  <a:gd name="T11" fmla="*/ 13 h 81"/>
                  <a:gd name="T12" fmla="*/ 161 w 177"/>
                  <a:gd name="T13" fmla="*/ 17 h 81"/>
                  <a:gd name="T14" fmla="*/ 169 w 177"/>
                  <a:gd name="T15" fmla="*/ 23 h 81"/>
                  <a:gd name="T16" fmla="*/ 173 w 177"/>
                  <a:gd name="T17" fmla="*/ 28 h 81"/>
                  <a:gd name="T18" fmla="*/ 177 w 177"/>
                  <a:gd name="T19" fmla="*/ 34 h 81"/>
                  <a:gd name="T20" fmla="*/ 177 w 177"/>
                  <a:gd name="T21" fmla="*/ 40 h 81"/>
                  <a:gd name="T22" fmla="*/ 177 w 177"/>
                  <a:gd name="T23" fmla="*/ 47 h 81"/>
                  <a:gd name="T24" fmla="*/ 173 w 177"/>
                  <a:gd name="T25" fmla="*/ 53 h 81"/>
                  <a:gd name="T26" fmla="*/ 167 w 177"/>
                  <a:gd name="T27" fmla="*/ 60 h 81"/>
                  <a:gd name="T28" fmla="*/ 159 w 177"/>
                  <a:gd name="T29" fmla="*/ 64 h 81"/>
                  <a:gd name="T30" fmla="*/ 152 w 177"/>
                  <a:gd name="T31" fmla="*/ 68 h 81"/>
                  <a:gd name="T32" fmla="*/ 142 w 177"/>
                  <a:gd name="T33" fmla="*/ 72 h 81"/>
                  <a:gd name="T34" fmla="*/ 131 w 177"/>
                  <a:gd name="T35" fmla="*/ 76 h 81"/>
                  <a:gd name="T36" fmla="*/ 119 w 177"/>
                  <a:gd name="T37" fmla="*/ 79 h 81"/>
                  <a:gd name="T38" fmla="*/ 106 w 177"/>
                  <a:gd name="T39" fmla="*/ 81 h 81"/>
                  <a:gd name="T40" fmla="*/ 94 w 177"/>
                  <a:gd name="T41" fmla="*/ 81 h 81"/>
                  <a:gd name="T42" fmla="*/ 81 w 177"/>
                  <a:gd name="T43" fmla="*/ 81 h 81"/>
                  <a:gd name="T44" fmla="*/ 67 w 177"/>
                  <a:gd name="T45" fmla="*/ 79 h 81"/>
                  <a:gd name="T46" fmla="*/ 54 w 177"/>
                  <a:gd name="T47" fmla="*/ 76 h 81"/>
                  <a:gd name="T48" fmla="*/ 42 w 177"/>
                  <a:gd name="T49" fmla="*/ 74 h 81"/>
                  <a:gd name="T50" fmla="*/ 33 w 177"/>
                  <a:gd name="T51" fmla="*/ 72 h 81"/>
                  <a:gd name="T52" fmla="*/ 23 w 177"/>
                  <a:gd name="T53" fmla="*/ 68 h 81"/>
                  <a:gd name="T54" fmla="*/ 15 w 177"/>
                  <a:gd name="T55" fmla="*/ 64 h 81"/>
                  <a:gd name="T56" fmla="*/ 10 w 177"/>
                  <a:gd name="T57" fmla="*/ 57 h 81"/>
                  <a:gd name="T58" fmla="*/ 4 w 177"/>
                  <a:gd name="T59" fmla="*/ 53 h 81"/>
                  <a:gd name="T60" fmla="*/ 2 w 177"/>
                  <a:gd name="T61" fmla="*/ 47 h 81"/>
                  <a:gd name="T62" fmla="*/ 0 w 177"/>
                  <a:gd name="T63" fmla="*/ 40 h 81"/>
                  <a:gd name="T64" fmla="*/ 2 w 177"/>
                  <a:gd name="T65" fmla="*/ 34 h 81"/>
                  <a:gd name="T66" fmla="*/ 4 w 177"/>
                  <a:gd name="T67" fmla="*/ 28 h 81"/>
                  <a:gd name="T68" fmla="*/ 10 w 177"/>
                  <a:gd name="T69" fmla="*/ 23 h 81"/>
                  <a:gd name="T70" fmla="*/ 15 w 177"/>
                  <a:gd name="T71" fmla="*/ 17 h 81"/>
                  <a:gd name="T72" fmla="*/ 23 w 177"/>
                  <a:gd name="T73" fmla="*/ 13 h 81"/>
                  <a:gd name="T74" fmla="*/ 33 w 177"/>
                  <a:gd name="T75" fmla="*/ 9 h 81"/>
                  <a:gd name="T76" fmla="*/ 42 w 177"/>
                  <a:gd name="T77" fmla="*/ 7 h 81"/>
                  <a:gd name="T78" fmla="*/ 54 w 177"/>
                  <a:gd name="T79" fmla="*/ 4 h 81"/>
                  <a:gd name="T80" fmla="*/ 67 w 177"/>
                  <a:gd name="T81" fmla="*/ 2 h 81"/>
                  <a:gd name="T82" fmla="*/ 81 w 177"/>
                  <a:gd name="T8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87"/>
              <p:cNvSpPr>
                <a:spLocks/>
              </p:cNvSpPr>
              <p:nvPr/>
            </p:nvSpPr>
            <p:spPr bwMode="auto">
              <a:xfrm>
                <a:off x="2736" y="2592"/>
                <a:ext cx="177" cy="81"/>
              </a:xfrm>
              <a:custGeom>
                <a:avLst/>
                <a:gdLst>
                  <a:gd name="T0" fmla="*/ 88 w 177"/>
                  <a:gd name="T1" fmla="*/ 0 h 81"/>
                  <a:gd name="T2" fmla="*/ 106 w 177"/>
                  <a:gd name="T3" fmla="*/ 2 h 81"/>
                  <a:gd name="T4" fmla="*/ 123 w 177"/>
                  <a:gd name="T5" fmla="*/ 4 h 81"/>
                  <a:gd name="T6" fmla="*/ 138 w 177"/>
                  <a:gd name="T7" fmla="*/ 7 h 81"/>
                  <a:gd name="T8" fmla="*/ 152 w 177"/>
                  <a:gd name="T9" fmla="*/ 13 h 81"/>
                  <a:gd name="T10" fmla="*/ 161 w 177"/>
                  <a:gd name="T11" fmla="*/ 17 h 81"/>
                  <a:gd name="T12" fmla="*/ 171 w 177"/>
                  <a:gd name="T13" fmla="*/ 26 h 81"/>
                  <a:gd name="T14" fmla="*/ 175 w 177"/>
                  <a:gd name="T15" fmla="*/ 32 h 81"/>
                  <a:gd name="T16" fmla="*/ 177 w 177"/>
                  <a:gd name="T17" fmla="*/ 40 h 81"/>
                  <a:gd name="T18" fmla="*/ 175 w 177"/>
                  <a:gd name="T19" fmla="*/ 49 h 81"/>
                  <a:gd name="T20" fmla="*/ 171 w 177"/>
                  <a:gd name="T21" fmla="*/ 55 h 81"/>
                  <a:gd name="T22" fmla="*/ 161 w 177"/>
                  <a:gd name="T23" fmla="*/ 64 h 81"/>
                  <a:gd name="T24" fmla="*/ 152 w 177"/>
                  <a:gd name="T25" fmla="*/ 68 h 81"/>
                  <a:gd name="T26" fmla="*/ 138 w 177"/>
                  <a:gd name="T27" fmla="*/ 74 h 81"/>
                  <a:gd name="T28" fmla="*/ 123 w 177"/>
                  <a:gd name="T29" fmla="*/ 76 h 81"/>
                  <a:gd name="T30" fmla="*/ 106 w 177"/>
                  <a:gd name="T31" fmla="*/ 81 h 81"/>
                  <a:gd name="T32" fmla="*/ 88 w 177"/>
                  <a:gd name="T33" fmla="*/ 81 h 81"/>
                  <a:gd name="T34" fmla="*/ 71 w 177"/>
                  <a:gd name="T35" fmla="*/ 81 h 81"/>
                  <a:gd name="T36" fmla="*/ 54 w 177"/>
                  <a:gd name="T37" fmla="*/ 76 h 81"/>
                  <a:gd name="T38" fmla="*/ 40 w 177"/>
                  <a:gd name="T39" fmla="*/ 74 h 81"/>
                  <a:gd name="T40" fmla="*/ 27 w 177"/>
                  <a:gd name="T41" fmla="*/ 68 h 81"/>
                  <a:gd name="T42" fmla="*/ 15 w 177"/>
                  <a:gd name="T43" fmla="*/ 64 h 81"/>
                  <a:gd name="T44" fmla="*/ 8 w 177"/>
                  <a:gd name="T45" fmla="*/ 55 h 81"/>
                  <a:gd name="T46" fmla="*/ 2 w 177"/>
                  <a:gd name="T47" fmla="*/ 49 h 81"/>
                  <a:gd name="T48" fmla="*/ 0 w 177"/>
                  <a:gd name="T49" fmla="*/ 40 h 81"/>
                  <a:gd name="T50" fmla="*/ 2 w 177"/>
                  <a:gd name="T51" fmla="*/ 32 h 81"/>
                  <a:gd name="T52" fmla="*/ 8 w 177"/>
                  <a:gd name="T53" fmla="*/ 26 h 81"/>
                  <a:gd name="T54" fmla="*/ 15 w 177"/>
                  <a:gd name="T55" fmla="*/ 17 h 81"/>
                  <a:gd name="T56" fmla="*/ 27 w 177"/>
                  <a:gd name="T57" fmla="*/ 13 h 81"/>
                  <a:gd name="T58" fmla="*/ 40 w 177"/>
                  <a:gd name="T59" fmla="*/ 7 h 81"/>
                  <a:gd name="T60" fmla="*/ 54 w 177"/>
                  <a:gd name="T61" fmla="*/ 4 h 81"/>
                  <a:gd name="T62" fmla="*/ 71 w 177"/>
                  <a:gd name="T63" fmla="*/ 2 h 81"/>
                  <a:gd name="T64" fmla="*/ 88 w 177"/>
                  <a:gd name="T6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 name="Line 88"/>
              <p:cNvSpPr>
                <a:spLocks noChangeShapeType="1"/>
              </p:cNvSpPr>
              <p:nvPr/>
            </p:nvSpPr>
            <p:spPr bwMode="auto">
              <a:xfrm>
                <a:off x="2870" y="2503"/>
                <a:ext cx="29"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89"/>
              <p:cNvSpPr>
                <a:spLocks noChangeShapeType="1"/>
              </p:cNvSpPr>
              <p:nvPr/>
            </p:nvSpPr>
            <p:spPr bwMode="auto">
              <a:xfrm flipH="1">
                <a:off x="2974" y="2501"/>
                <a:ext cx="30"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Freeform 90"/>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Lst>
                <a:ahLst/>
                <a:cxnLst>
                  <a:cxn ang="0">
                    <a:pos x="T0" y="T1"/>
                  </a:cxn>
                  <a:cxn ang="0">
                    <a:pos x="T2" y="T3"/>
                  </a:cxn>
                  <a:cxn ang="0">
                    <a:pos x="T4" y="T5"/>
                  </a:cxn>
                  <a:cxn ang="0">
                    <a:pos x="T6" y="T7"/>
                  </a:cxn>
                </a:cxnLst>
                <a:rect l="0" t="0" r="r" b="b"/>
                <a:pathLst>
                  <a:path w="23" h="23">
                    <a:moveTo>
                      <a:pt x="0" y="6"/>
                    </a:moveTo>
                    <a:lnTo>
                      <a:pt x="23" y="0"/>
                    </a:lnTo>
                    <a:lnTo>
                      <a:pt x="19" y="23"/>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91"/>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Lst>
                <a:ahLst/>
                <a:cxnLst>
                  <a:cxn ang="0">
                    <a:pos x="T0" y="T1"/>
                  </a:cxn>
                  <a:cxn ang="0">
                    <a:pos x="T2" y="T3"/>
                  </a:cxn>
                  <a:cxn ang="0">
                    <a:pos x="T4" y="T5"/>
                  </a:cxn>
                  <a:cxn ang="0">
                    <a:pos x="T6" y="T7"/>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 name="Freeform 92"/>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Lst>
                <a:ahLst/>
                <a:cxnLst>
                  <a:cxn ang="0">
                    <a:pos x="T0" y="T1"/>
                  </a:cxn>
                  <a:cxn ang="0">
                    <a:pos x="T2" y="T3"/>
                  </a:cxn>
                  <a:cxn ang="0">
                    <a:pos x="T4" y="T5"/>
                  </a:cxn>
                  <a:cxn ang="0">
                    <a:pos x="T6" y="T7"/>
                  </a:cxn>
                  <a:cxn ang="0">
                    <a:pos x="T8" y="T9"/>
                  </a:cxn>
                </a:cxnLst>
                <a:rect l="0" t="0" r="r" b="b"/>
                <a:pathLst>
                  <a:path w="15" h="34">
                    <a:moveTo>
                      <a:pt x="3" y="5"/>
                    </a:moveTo>
                    <a:lnTo>
                      <a:pt x="15" y="0"/>
                    </a:lnTo>
                    <a:lnTo>
                      <a:pt x="11" y="34"/>
                    </a:lnTo>
                    <a:lnTo>
                      <a:pt x="0" y="26"/>
                    </a:lnTo>
                    <a:lnTo>
                      <a:pt x="3" y="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93"/>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Lst>
                <a:ahLst/>
                <a:cxnLst>
                  <a:cxn ang="0">
                    <a:pos x="T0" y="T1"/>
                  </a:cxn>
                  <a:cxn ang="0">
                    <a:pos x="T2" y="T3"/>
                  </a:cxn>
                  <a:cxn ang="0">
                    <a:pos x="T4" y="T5"/>
                  </a:cxn>
                  <a:cxn ang="0">
                    <a:pos x="T6" y="T7"/>
                  </a:cxn>
                  <a:cxn ang="0">
                    <a:pos x="T8" y="T9"/>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 name="Freeform 94"/>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Lst>
                <a:ahLst/>
                <a:cxnLst>
                  <a:cxn ang="0">
                    <a:pos x="T0" y="T1"/>
                  </a:cxn>
                  <a:cxn ang="0">
                    <a:pos x="T2" y="T3"/>
                  </a:cxn>
                  <a:cxn ang="0">
                    <a:pos x="T4" y="T5"/>
                  </a:cxn>
                  <a:cxn ang="0">
                    <a:pos x="T6" y="T7"/>
                  </a:cxn>
                  <a:cxn ang="0">
                    <a:pos x="T8" y="T9"/>
                  </a:cxn>
                </a:cxnLst>
                <a:rect l="0" t="0" r="r" b="b"/>
                <a:pathLst>
                  <a:path w="33" h="31">
                    <a:moveTo>
                      <a:pt x="12" y="0"/>
                    </a:moveTo>
                    <a:lnTo>
                      <a:pt x="0" y="12"/>
                    </a:lnTo>
                    <a:lnTo>
                      <a:pt x="4" y="31"/>
                    </a:lnTo>
                    <a:lnTo>
                      <a:pt x="33" y="4"/>
                    </a:lnTo>
                    <a:lnTo>
                      <a:pt x="1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95"/>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Lst>
                <a:ahLst/>
                <a:cxnLst>
                  <a:cxn ang="0">
                    <a:pos x="T0" y="T1"/>
                  </a:cxn>
                  <a:cxn ang="0">
                    <a:pos x="T2" y="T3"/>
                  </a:cxn>
                  <a:cxn ang="0">
                    <a:pos x="T4" y="T5"/>
                  </a:cxn>
                  <a:cxn ang="0">
                    <a:pos x="T6" y="T7"/>
                  </a:cxn>
                  <a:cxn ang="0">
                    <a:pos x="T8" y="T9"/>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Line 96"/>
              <p:cNvSpPr>
                <a:spLocks noChangeShapeType="1"/>
              </p:cNvSpPr>
              <p:nvPr/>
            </p:nvSpPr>
            <p:spPr bwMode="auto">
              <a:xfrm flipH="1" flipV="1">
                <a:off x="2974" y="2497"/>
                <a:ext cx="63" cy="8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Freeform 97"/>
              <p:cNvSpPr>
                <a:spLocks/>
              </p:cNvSpPr>
              <p:nvPr/>
            </p:nvSpPr>
            <p:spPr bwMode="auto">
              <a:xfrm>
                <a:off x="2970" y="2492"/>
                <a:ext cx="36" cy="41"/>
              </a:xfrm>
              <a:custGeom>
                <a:avLst/>
                <a:gdLst>
                  <a:gd name="T0" fmla="*/ 6 w 36"/>
                  <a:gd name="T1" fmla="*/ 41 h 41"/>
                  <a:gd name="T2" fmla="*/ 0 w 36"/>
                  <a:gd name="T3" fmla="*/ 0 h 41"/>
                  <a:gd name="T4" fmla="*/ 36 w 36"/>
                  <a:gd name="T5" fmla="*/ 11 h 41"/>
                </a:gdLst>
                <a:ahLst/>
                <a:cxnLst>
                  <a:cxn ang="0">
                    <a:pos x="T0" y="T1"/>
                  </a:cxn>
                  <a:cxn ang="0">
                    <a:pos x="T2" y="T3"/>
                  </a:cxn>
                  <a:cxn ang="0">
                    <a:pos x="T4" y="T5"/>
                  </a:cxn>
                </a:cxnLst>
                <a:rect l="0" t="0" r="r" b="b"/>
                <a:pathLst>
                  <a:path w="36" h="41">
                    <a:moveTo>
                      <a:pt x="6" y="41"/>
                    </a:moveTo>
                    <a:lnTo>
                      <a:pt x="0" y="0"/>
                    </a:lnTo>
                    <a:lnTo>
                      <a:pt x="36" y="11"/>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6" name="Freeform 98"/>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Lst>
                <a:ahLst/>
                <a:cxnLst>
                  <a:cxn ang="0">
                    <a:pos x="T0" y="T1"/>
                  </a:cxn>
                  <a:cxn ang="0">
                    <a:pos x="T2" y="T3"/>
                  </a:cxn>
                  <a:cxn ang="0">
                    <a:pos x="T4" y="T5"/>
                  </a:cxn>
                  <a:cxn ang="0">
                    <a:pos x="T6" y="T7"/>
                  </a:cxn>
                </a:cxnLst>
                <a:rect l="0" t="0" r="r" b="b"/>
                <a:pathLst>
                  <a:path w="21" h="23">
                    <a:moveTo>
                      <a:pt x="0" y="0"/>
                    </a:moveTo>
                    <a:lnTo>
                      <a:pt x="3" y="23"/>
                    </a:lnTo>
                    <a:lnTo>
                      <a:pt x="21"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99"/>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Lst>
                <a:ahLst/>
                <a:cxnLst>
                  <a:cxn ang="0">
                    <a:pos x="T0" y="T1"/>
                  </a:cxn>
                  <a:cxn ang="0">
                    <a:pos x="T2" y="T3"/>
                  </a:cxn>
                  <a:cxn ang="0">
                    <a:pos x="T4" y="T5"/>
                  </a:cxn>
                  <a:cxn ang="0">
                    <a:pos x="T6" y="T7"/>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1" name="Rectangle 100"/>
            <p:cNvSpPr>
              <a:spLocks noChangeArrowheads="1"/>
            </p:cNvSpPr>
            <p:nvPr/>
          </p:nvSpPr>
          <p:spPr bwMode="auto">
            <a:xfrm>
              <a:off x="4608513" y="2066925"/>
              <a:ext cx="1762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Implementation View</a:t>
              </a:r>
              <a:endParaRPr lang="en-US"/>
            </a:p>
          </p:txBody>
        </p:sp>
        <p:sp>
          <p:nvSpPr>
            <p:cNvPr id="22" name="Rectangle 101"/>
            <p:cNvSpPr>
              <a:spLocks noChangeArrowheads="1"/>
            </p:cNvSpPr>
            <p:nvPr/>
          </p:nvSpPr>
          <p:spPr bwMode="auto">
            <a:xfrm>
              <a:off x="3890963" y="3481388"/>
              <a:ext cx="6080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3300"/>
                  </a:solidFill>
                </a:rPr>
                <a:t>End-user</a:t>
              </a:r>
              <a:endParaRPr lang="en-US"/>
            </a:p>
          </p:txBody>
        </p:sp>
        <p:sp>
          <p:nvSpPr>
            <p:cNvPr id="23" name="Rectangle 102"/>
            <p:cNvSpPr>
              <a:spLocks noChangeArrowheads="1"/>
            </p:cNvSpPr>
            <p:nvPr/>
          </p:nvSpPr>
          <p:spPr bwMode="auto">
            <a:xfrm>
              <a:off x="3729038" y="3690938"/>
              <a:ext cx="86836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i="1">
                  <a:solidFill>
                    <a:srgbClr val="000000"/>
                  </a:solidFill>
                </a:rPr>
                <a:t>Functionality</a:t>
              </a:r>
              <a:endParaRPr lang="en-US"/>
            </a:p>
          </p:txBody>
        </p:sp>
        <p:sp>
          <p:nvSpPr>
            <p:cNvPr id="24" name="Rectangle 103"/>
            <p:cNvSpPr>
              <a:spLocks noChangeArrowheads="1"/>
            </p:cNvSpPr>
            <p:nvPr/>
          </p:nvSpPr>
          <p:spPr bwMode="auto">
            <a:xfrm>
              <a:off x="6046788" y="2667000"/>
              <a:ext cx="9096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3300"/>
                  </a:solidFill>
                </a:rPr>
                <a:t>Programmers</a:t>
              </a:r>
              <a:endParaRPr lang="en-US"/>
            </a:p>
          </p:txBody>
        </p:sp>
        <p:sp>
          <p:nvSpPr>
            <p:cNvPr id="25" name="Rectangle 104"/>
            <p:cNvSpPr>
              <a:spLocks noChangeArrowheads="1"/>
            </p:cNvSpPr>
            <p:nvPr/>
          </p:nvSpPr>
          <p:spPr bwMode="auto">
            <a:xfrm>
              <a:off x="5530388" y="2965978"/>
              <a:ext cx="19011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b="1" i="1">
                  <a:solidFill>
                    <a:srgbClr val="000000"/>
                  </a:solidFill>
                </a:rPr>
                <a:t>Software management</a:t>
              </a:r>
              <a:endParaRPr lang="en-US" sz="1600"/>
            </a:p>
          </p:txBody>
        </p:sp>
        <p:sp>
          <p:nvSpPr>
            <p:cNvPr id="26" name="Rectangle 105"/>
            <p:cNvSpPr>
              <a:spLocks noChangeArrowheads="1"/>
            </p:cNvSpPr>
            <p:nvPr/>
          </p:nvSpPr>
          <p:spPr bwMode="auto">
            <a:xfrm>
              <a:off x="1103313" y="4956175"/>
              <a:ext cx="31230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b="1" i="1">
                  <a:solidFill>
                    <a:srgbClr val="000000"/>
                  </a:solidFill>
                </a:rPr>
                <a:t>Performance, scalability, throughput</a:t>
              </a:r>
            </a:p>
          </p:txBody>
        </p:sp>
        <p:sp>
          <p:nvSpPr>
            <p:cNvPr id="27" name="Rectangle 106"/>
            <p:cNvSpPr>
              <a:spLocks noChangeArrowheads="1"/>
            </p:cNvSpPr>
            <p:nvPr/>
          </p:nvSpPr>
          <p:spPr bwMode="auto">
            <a:xfrm>
              <a:off x="1103313" y="4725988"/>
              <a:ext cx="12636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3300"/>
                  </a:solidFill>
                </a:rPr>
                <a:t>System integrators</a:t>
              </a:r>
              <a:endParaRPr lang="en-US"/>
            </a:p>
          </p:txBody>
        </p:sp>
        <p:sp>
          <p:nvSpPr>
            <p:cNvPr id="28" name="Rectangle 107"/>
            <p:cNvSpPr>
              <a:spLocks noChangeArrowheads="1"/>
            </p:cNvSpPr>
            <p:nvPr/>
          </p:nvSpPr>
          <p:spPr bwMode="auto">
            <a:xfrm>
              <a:off x="4421188" y="4767263"/>
              <a:ext cx="29432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sz="1600" b="1" i="1">
                  <a:solidFill>
                    <a:srgbClr val="000000"/>
                  </a:solidFill>
                </a:rPr>
                <a:t>System topology, delivery, </a:t>
              </a:r>
            </a:p>
            <a:p>
              <a:pPr algn="r"/>
              <a:r>
                <a:rPr lang="en-US" sz="1600" b="1" i="1">
                  <a:solidFill>
                    <a:srgbClr val="000000"/>
                  </a:solidFill>
                </a:rPr>
                <a:t>installation, communication</a:t>
              </a:r>
              <a:endParaRPr lang="en-US" sz="1600"/>
            </a:p>
          </p:txBody>
        </p:sp>
        <p:sp>
          <p:nvSpPr>
            <p:cNvPr id="29" name="Rectangle 108"/>
            <p:cNvSpPr>
              <a:spLocks noChangeArrowheads="1"/>
            </p:cNvSpPr>
            <p:nvPr/>
          </p:nvSpPr>
          <p:spPr bwMode="auto">
            <a:xfrm>
              <a:off x="5716588" y="4549775"/>
              <a:ext cx="1327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3300"/>
                  </a:solidFill>
                </a:rPr>
                <a:t>System engineering</a:t>
              </a:r>
              <a:endParaRPr lang="en-US"/>
            </a:p>
          </p:txBody>
        </p:sp>
        <p:sp>
          <p:nvSpPr>
            <p:cNvPr id="30" name="Rectangle 176"/>
            <p:cNvSpPr>
              <a:spLocks noChangeArrowheads="1"/>
            </p:cNvSpPr>
            <p:nvPr/>
          </p:nvSpPr>
          <p:spPr bwMode="auto">
            <a:xfrm>
              <a:off x="1127125" y="2667000"/>
              <a:ext cx="12969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0033"/>
                  </a:solidFill>
                </a:rPr>
                <a:t>Analysts/Designers</a:t>
              </a:r>
              <a:endParaRPr lang="en-US"/>
            </a:p>
          </p:txBody>
        </p:sp>
        <p:sp>
          <p:nvSpPr>
            <p:cNvPr id="31" name="Rectangle 177"/>
            <p:cNvSpPr>
              <a:spLocks noChangeArrowheads="1"/>
            </p:cNvSpPr>
            <p:nvPr/>
          </p:nvSpPr>
          <p:spPr bwMode="auto">
            <a:xfrm>
              <a:off x="1090613" y="2909888"/>
              <a:ext cx="8976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800" b="1" i="1">
                  <a:solidFill>
                    <a:srgbClr val="000000"/>
                  </a:solidFill>
                </a:rPr>
                <a:t>Structure</a:t>
              </a:r>
              <a:endParaRPr lang="en-US" sz="1800"/>
            </a:p>
          </p:txBody>
        </p:sp>
        <p:sp>
          <p:nvSpPr>
            <p:cNvPr id="32" name="Line 178"/>
            <p:cNvSpPr>
              <a:spLocks noChangeShapeType="1"/>
            </p:cNvSpPr>
            <p:nvPr/>
          </p:nvSpPr>
          <p:spPr bwMode="auto">
            <a:xfrm>
              <a:off x="3605213" y="2927350"/>
              <a:ext cx="1889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nvGrpSpPr>
            <p:cNvPr id="33" name="Group 305"/>
            <p:cNvGrpSpPr>
              <a:grpSpLocks/>
            </p:cNvGrpSpPr>
            <p:nvPr/>
          </p:nvGrpSpPr>
          <p:grpSpPr bwMode="auto">
            <a:xfrm>
              <a:off x="1301750" y="3741738"/>
              <a:ext cx="808038" cy="563562"/>
              <a:chOff x="1012" y="2597"/>
              <a:chExt cx="509" cy="355"/>
            </a:xfrm>
          </p:grpSpPr>
          <p:sp>
            <p:nvSpPr>
              <p:cNvPr id="77" name="Line 200"/>
              <p:cNvSpPr>
                <a:spLocks noChangeShapeType="1"/>
              </p:cNvSpPr>
              <p:nvPr/>
            </p:nvSpPr>
            <p:spPr bwMode="auto">
              <a:xfrm flipV="1">
                <a:off x="1104" y="2638"/>
                <a:ext cx="149" cy="6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201"/>
              <p:cNvSpPr>
                <a:spLocks noChangeShapeType="1"/>
              </p:cNvSpPr>
              <p:nvPr/>
            </p:nvSpPr>
            <p:spPr bwMode="auto">
              <a:xfrm flipH="1">
                <a:off x="1272" y="2689"/>
                <a:ext cx="32" cy="16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202"/>
              <p:cNvSpPr>
                <a:spLocks noChangeShapeType="1"/>
              </p:cNvSpPr>
              <p:nvPr/>
            </p:nvSpPr>
            <p:spPr bwMode="auto">
              <a:xfrm>
                <a:off x="1072" y="2754"/>
                <a:ext cx="123" cy="10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203"/>
              <p:cNvSpPr>
                <a:spLocks noChangeShapeType="1"/>
              </p:cNvSpPr>
              <p:nvPr/>
            </p:nvSpPr>
            <p:spPr bwMode="auto">
              <a:xfrm flipV="1">
                <a:off x="1304" y="2865"/>
                <a:ext cx="123" cy="5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Rectangle 204"/>
              <p:cNvSpPr>
                <a:spLocks noChangeArrowheads="1"/>
              </p:cNvSpPr>
              <p:nvPr/>
            </p:nvSpPr>
            <p:spPr bwMode="auto">
              <a:xfrm>
                <a:off x="1012" y="2665"/>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 name="Rectangle 205"/>
              <p:cNvSpPr>
                <a:spLocks noChangeArrowheads="1"/>
              </p:cNvSpPr>
              <p:nvPr/>
            </p:nvSpPr>
            <p:spPr bwMode="auto">
              <a:xfrm>
                <a:off x="1012" y="2665"/>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Line 206"/>
              <p:cNvSpPr>
                <a:spLocks noChangeShapeType="1"/>
              </p:cNvSpPr>
              <p:nvPr/>
            </p:nvSpPr>
            <p:spPr bwMode="auto">
              <a:xfrm>
                <a:off x="1012" y="2694"/>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207"/>
              <p:cNvSpPr>
                <a:spLocks noChangeShapeType="1"/>
              </p:cNvSpPr>
              <p:nvPr/>
            </p:nvSpPr>
            <p:spPr bwMode="auto">
              <a:xfrm>
                <a:off x="1012" y="2713"/>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Rectangle 208"/>
              <p:cNvSpPr>
                <a:spLocks noChangeArrowheads="1"/>
              </p:cNvSpPr>
              <p:nvPr/>
            </p:nvSpPr>
            <p:spPr bwMode="auto">
              <a:xfrm>
                <a:off x="1438" y="2818"/>
                <a:ext cx="83"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 name="Rectangle 209"/>
              <p:cNvSpPr>
                <a:spLocks noChangeArrowheads="1"/>
              </p:cNvSpPr>
              <p:nvPr/>
            </p:nvSpPr>
            <p:spPr bwMode="auto">
              <a:xfrm>
                <a:off x="1438" y="2818"/>
                <a:ext cx="83"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Line 210"/>
              <p:cNvSpPr>
                <a:spLocks noChangeShapeType="1"/>
              </p:cNvSpPr>
              <p:nvPr/>
            </p:nvSpPr>
            <p:spPr bwMode="auto">
              <a:xfrm>
                <a:off x="1438" y="2849"/>
                <a:ext cx="8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211"/>
              <p:cNvSpPr>
                <a:spLocks noChangeShapeType="1"/>
              </p:cNvSpPr>
              <p:nvPr/>
            </p:nvSpPr>
            <p:spPr bwMode="auto">
              <a:xfrm>
                <a:off x="1438" y="2865"/>
                <a:ext cx="83"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Rectangle 212"/>
              <p:cNvSpPr>
                <a:spLocks noChangeArrowheads="1"/>
              </p:cNvSpPr>
              <p:nvPr/>
            </p:nvSpPr>
            <p:spPr bwMode="auto">
              <a:xfrm>
                <a:off x="1209" y="2873"/>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 name="Rectangle 213"/>
              <p:cNvSpPr>
                <a:spLocks noChangeArrowheads="1"/>
              </p:cNvSpPr>
              <p:nvPr/>
            </p:nvSpPr>
            <p:spPr bwMode="auto">
              <a:xfrm>
                <a:off x="1209" y="2873"/>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Line 214"/>
              <p:cNvSpPr>
                <a:spLocks noChangeShapeType="1"/>
              </p:cNvSpPr>
              <p:nvPr/>
            </p:nvSpPr>
            <p:spPr bwMode="auto">
              <a:xfrm>
                <a:off x="1209" y="2901"/>
                <a:ext cx="8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215"/>
              <p:cNvSpPr>
                <a:spLocks noChangeShapeType="1"/>
              </p:cNvSpPr>
              <p:nvPr/>
            </p:nvSpPr>
            <p:spPr bwMode="auto">
              <a:xfrm>
                <a:off x="1209" y="2920"/>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Rectangle 216"/>
              <p:cNvSpPr>
                <a:spLocks noChangeArrowheads="1"/>
              </p:cNvSpPr>
              <p:nvPr/>
            </p:nvSpPr>
            <p:spPr bwMode="auto">
              <a:xfrm>
                <a:off x="1269" y="2597"/>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 name="Rectangle 217"/>
              <p:cNvSpPr>
                <a:spLocks noChangeArrowheads="1"/>
              </p:cNvSpPr>
              <p:nvPr/>
            </p:nvSpPr>
            <p:spPr bwMode="auto">
              <a:xfrm>
                <a:off x="1269" y="2597"/>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Line 218"/>
              <p:cNvSpPr>
                <a:spLocks noChangeShapeType="1"/>
              </p:cNvSpPr>
              <p:nvPr/>
            </p:nvSpPr>
            <p:spPr bwMode="auto">
              <a:xfrm>
                <a:off x="1269" y="2628"/>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219"/>
              <p:cNvSpPr>
                <a:spLocks noChangeShapeType="1"/>
              </p:cNvSpPr>
              <p:nvPr/>
            </p:nvSpPr>
            <p:spPr bwMode="auto">
              <a:xfrm>
                <a:off x="1269" y="2647"/>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 name="Group 318"/>
            <p:cNvGrpSpPr>
              <a:grpSpLocks/>
            </p:cNvGrpSpPr>
            <p:nvPr/>
          </p:nvGrpSpPr>
          <p:grpSpPr bwMode="auto">
            <a:xfrm>
              <a:off x="6438900" y="1514475"/>
              <a:ext cx="808038" cy="563563"/>
              <a:chOff x="4248" y="1194"/>
              <a:chExt cx="509" cy="355"/>
            </a:xfrm>
          </p:grpSpPr>
          <p:sp>
            <p:nvSpPr>
              <p:cNvPr id="65" name="Line 241"/>
              <p:cNvSpPr>
                <a:spLocks noChangeShapeType="1"/>
              </p:cNvSpPr>
              <p:nvPr/>
            </p:nvSpPr>
            <p:spPr bwMode="auto">
              <a:xfrm flipV="1">
                <a:off x="4343" y="1235"/>
                <a:ext cx="146" cy="5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242"/>
              <p:cNvSpPr>
                <a:spLocks noChangeShapeType="1"/>
              </p:cNvSpPr>
              <p:nvPr/>
            </p:nvSpPr>
            <p:spPr bwMode="auto">
              <a:xfrm flipH="1">
                <a:off x="4508" y="1289"/>
                <a:ext cx="32" cy="1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243"/>
              <p:cNvSpPr>
                <a:spLocks noChangeShapeType="1"/>
              </p:cNvSpPr>
              <p:nvPr/>
            </p:nvSpPr>
            <p:spPr bwMode="auto">
              <a:xfrm>
                <a:off x="4307" y="1353"/>
                <a:ext cx="124" cy="10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244"/>
              <p:cNvSpPr>
                <a:spLocks noChangeShapeType="1"/>
              </p:cNvSpPr>
              <p:nvPr/>
            </p:nvSpPr>
            <p:spPr bwMode="auto">
              <a:xfrm flipV="1">
                <a:off x="4543" y="1462"/>
                <a:ext cx="120" cy="5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Rectangle 245"/>
              <p:cNvSpPr>
                <a:spLocks noChangeArrowheads="1"/>
              </p:cNvSpPr>
              <p:nvPr/>
            </p:nvSpPr>
            <p:spPr bwMode="auto">
              <a:xfrm>
                <a:off x="4248" y="1262"/>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 name="Rectangle 246"/>
              <p:cNvSpPr>
                <a:spLocks noChangeArrowheads="1"/>
              </p:cNvSpPr>
              <p:nvPr/>
            </p:nvSpPr>
            <p:spPr bwMode="auto">
              <a:xfrm>
                <a:off x="4248" y="1262"/>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Rectangle 249"/>
              <p:cNvSpPr>
                <a:spLocks noChangeArrowheads="1"/>
              </p:cNvSpPr>
              <p:nvPr/>
            </p:nvSpPr>
            <p:spPr bwMode="auto">
              <a:xfrm>
                <a:off x="4674" y="1415"/>
                <a:ext cx="83"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 name="Rectangle 250"/>
              <p:cNvSpPr>
                <a:spLocks noChangeArrowheads="1"/>
              </p:cNvSpPr>
              <p:nvPr/>
            </p:nvSpPr>
            <p:spPr bwMode="auto">
              <a:xfrm>
                <a:off x="4674" y="1415"/>
                <a:ext cx="83"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Rectangle 253"/>
              <p:cNvSpPr>
                <a:spLocks noChangeArrowheads="1"/>
              </p:cNvSpPr>
              <p:nvPr/>
            </p:nvSpPr>
            <p:spPr bwMode="auto">
              <a:xfrm>
                <a:off x="4445" y="1470"/>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 name="Rectangle 254"/>
              <p:cNvSpPr>
                <a:spLocks noChangeArrowheads="1"/>
              </p:cNvSpPr>
              <p:nvPr/>
            </p:nvSpPr>
            <p:spPr bwMode="auto">
              <a:xfrm>
                <a:off x="4445" y="1470"/>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Rectangle 257"/>
              <p:cNvSpPr>
                <a:spLocks noChangeArrowheads="1"/>
              </p:cNvSpPr>
              <p:nvPr/>
            </p:nvSpPr>
            <p:spPr bwMode="auto">
              <a:xfrm>
                <a:off x="4505" y="1194"/>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 name="Rectangle 258"/>
              <p:cNvSpPr>
                <a:spLocks noChangeArrowheads="1"/>
              </p:cNvSpPr>
              <p:nvPr/>
            </p:nvSpPr>
            <p:spPr bwMode="auto">
              <a:xfrm>
                <a:off x="4505" y="1194"/>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5" name="Group 303"/>
            <p:cNvGrpSpPr>
              <a:grpSpLocks/>
            </p:cNvGrpSpPr>
            <p:nvPr/>
          </p:nvGrpSpPr>
          <p:grpSpPr bwMode="auto">
            <a:xfrm>
              <a:off x="1301750" y="1627188"/>
              <a:ext cx="808038" cy="561975"/>
              <a:chOff x="1012" y="1265"/>
              <a:chExt cx="509" cy="354"/>
            </a:xfrm>
          </p:grpSpPr>
          <p:sp>
            <p:nvSpPr>
              <p:cNvPr id="45" name="Line 282"/>
              <p:cNvSpPr>
                <a:spLocks noChangeShapeType="1"/>
              </p:cNvSpPr>
              <p:nvPr/>
            </p:nvSpPr>
            <p:spPr bwMode="auto">
              <a:xfrm flipV="1">
                <a:off x="1103" y="1304"/>
                <a:ext cx="154" cy="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283"/>
              <p:cNvSpPr>
                <a:spLocks noChangeShapeType="1"/>
              </p:cNvSpPr>
              <p:nvPr/>
            </p:nvSpPr>
            <p:spPr bwMode="auto">
              <a:xfrm flipH="1">
                <a:off x="1272" y="1356"/>
                <a:ext cx="31" cy="1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284"/>
              <p:cNvSpPr>
                <a:spLocks noChangeShapeType="1"/>
              </p:cNvSpPr>
              <p:nvPr/>
            </p:nvSpPr>
            <p:spPr bwMode="auto">
              <a:xfrm>
                <a:off x="1069" y="1425"/>
                <a:ext cx="128" cy="10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85"/>
              <p:cNvSpPr>
                <a:spLocks noChangeShapeType="1"/>
              </p:cNvSpPr>
              <p:nvPr/>
            </p:nvSpPr>
            <p:spPr bwMode="auto">
              <a:xfrm flipV="1">
                <a:off x="1304" y="1533"/>
                <a:ext cx="123" cy="5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Rectangle 286"/>
              <p:cNvSpPr>
                <a:spLocks noChangeArrowheads="1"/>
              </p:cNvSpPr>
              <p:nvPr/>
            </p:nvSpPr>
            <p:spPr bwMode="auto">
              <a:xfrm>
                <a:off x="1012" y="1333"/>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 name="Rectangle 287"/>
              <p:cNvSpPr>
                <a:spLocks noChangeArrowheads="1"/>
              </p:cNvSpPr>
              <p:nvPr/>
            </p:nvSpPr>
            <p:spPr bwMode="auto">
              <a:xfrm>
                <a:off x="1012" y="1333"/>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Line 288"/>
              <p:cNvSpPr>
                <a:spLocks noChangeShapeType="1"/>
              </p:cNvSpPr>
              <p:nvPr/>
            </p:nvSpPr>
            <p:spPr bwMode="auto">
              <a:xfrm>
                <a:off x="1012" y="1362"/>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289"/>
              <p:cNvSpPr>
                <a:spLocks noChangeShapeType="1"/>
              </p:cNvSpPr>
              <p:nvPr/>
            </p:nvSpPr>
            <p:spPr bwMode="auto">
              <a:xfrm>
                <a:off x="1012" y="1380"/>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Rectangle 290"/>
              <p:cNvSpPr>
                <a:spLocks noChangeArrowheads="1"/>
              </p:cNvSpPr>
              <p:nvPr/>
            </p:nvSpPr>
            <p:spPr bwMode="auto">
              <a:xfrm>
                <a:off x="1438" y="1486"/>
                <a:ext cx="83" cy="75"/>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 name="Rectangle 291"/>
              <p:cNvSpPr>
                <a:spLocks noChangeArrowheads="1"/>
              </p:cNvSpPr>
              <p:nvPr/>
            </p:nvSpPr>
            <p:spPr bwMode="auto">
              <a:xfrm>
                <a:off x="1438" y="1486"/>
                <a:ext cx="83" cy="7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Line 292"/>
              <p:cNvSpPr>
                <a:spLocks noChangeShapeType="1"/>
              </p:cNvSpPr>
              <p:nvPr/>
            </p:nvSpPr>
            <p:spPr bwMode="auto">
              <a:xfrm>
                <a:off x="1438" y="1517"/>
                <a:ext cx="8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93"/>
              <p:cNvSpPr>
                <a:spLocks noChangeShapeType="1"/>
              </p:cNvSpPr>
              <p:nvPr/>
            </p:nvSpPr>
            <p:spPr bwMode="auto">
              <a:xfrm>
                <a:off x="1438" y="1533"/>
                <a:ext cx="8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Rectangle 294"/>
              <p:cNvSpPr>
                <a:spLocks noChangeArrowheads="1"/>
              </p:cNvSpPr>
              <p:nvPr/>
            </p:nvSpPr>
            <p:spPr bwMode="auto">
              <a:xfrm>
                <a:off x="1209" y="1540"/>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 name="Rectangle 295"/>
              <p:cNvSpPr>
                <a:spLocks noChangeArrowheads="1"/>
              </p:cNvSpPr>
              <p:nvPr/>
            </p:nvSpPr>
            <p:spPr bwMode="auto">
              <a:xfrm>
                <a:off x="1209" y="1540"/>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Line 296"/>
              <p:cNvSpPr>
                <a:spLocks noChangeShapeType="1"/>
              </p:cNvSpPr>
              <p:nvPr/>
            </p:nvSpPr>
            <p:spPr bwMode="auto">
              <a:xfrm>
                <a:off x="1209" y="1569"/>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297"/>
              <p:cNvSpPr>
                <a:spLocks noChangeShapeType="1"/>
              </p:cNvSpPr>
              <p:nvPr/>
            </p:nvSpPr>
            <p:spPr bwMode="auto">
              <a:xfrm>
                <a:off x="1209" y="1587"/>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Rectangle 298"/>
              <p:cNvSpPr>
                <a:spLocks noChangeArrowheads="1"/>
              </p:cNvSpPr>
              <p:nvPr/>
            </p:nvSpPr>
            <p:spPr bwMode="auto">
              <a:xfrm>
                <a:off x="1269" y="1265"/>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 name="Rectangle 299"/>
              <p:cNvSpPr>
                <a:spLocks noChangeArrowheads="1"/>
              </p:cNvSpPr>
              <p:nvPr/>
            </p:nvSpPr>
            <p:spPr bwMode="auto">
              <a:xfrm>
                <a:off x="1269" y="1265"/>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Line 300"/>
              <p:cNvSpPr>
                <a:spLocks noChangeShapeType="1"/>
              </p:cNvSpPr>
              <p:nvPr/>
            </p:nvSpPr>
            <p:spPr bwMode="auto">
              <a:xfrm>
                <a:off x="1269" y="1296"/>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301"/>
              <p:cNvSpPr>
                <a:spLocks noChangeShapeType="1"/>
              </p:cNvSpPr>
              <p:nvPr/>
            </p:nvSpPr>
            <p:spPr bwMode="auto">
              <a:xfrm>
                <a:off x="1269" y="1315"/>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 name="Group 317"/>
            <p:cNvGrpSpPr>
              <a:grpSpLocks/>
            </p:cNvGrpSpPr>
            <p:nvPr/>
          </p:nvGrpSpPr>
          <p:grpSpPr bwMode="auto">
            <a:xfrm>
              <a:off x="6450013" y="3557588"/>
              <a:ext cx="785812" cy="615950"/>
              <a:chOff x="4255" y="2481"/>
              <a:chExt cx="495" cy="388"/>
            </a:xfrm>
          </p:grpSpPr>
          <p:sp>
            <p:nvSpPr>
              <p:cNvPr id="37" name="Line 306"/>
              <p:cNvSpPr>
                <a:spLocks noChangeShapeType="1"/>
              </p:cNvSpPr>
              <p:nvPr/>
            </p:nvSpPr>
            <p:spPr bwMode="auto">
              <a:xfrm flipV="1">
                <a:off x="4397" y="2527"/>
                <a:ext cx="106" cy="4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07"/>
              <p:cNvSpPr>
                <a:spLocks noChangeShapeType="1"/>
              </p:cNvSpPr>
              <p:nvPr/>
            </p:nvSpPr>
            <p:spPr bwMode="auto">
              <a:xfrm flipH="1">
                <a:off x="4522" y="2593"/>
                <a:ext cx="3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08"/>
              <p:cNvSpPr>
                <a:spLocks noChangeShapeType="1"/>
              </p:cNvSpPr>
              <p:nvPr/>
            </p:nvSpPr>
            <p:spPr bwMode="auto">
              <a:xfrm>
                <a:off x="4355" y="2673"/>
                <a:ext cx="90" cy="7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09"/>
              <p:cNvSpPr>
                <a:spLocks noChangeShapeType="1"/>
              </p:cNvSpPr>
              <p:nvPr/>
            </p:nvSpPr>
            <p:spPr bwMode="auto">
              <a:xfrm flipV="1">
                <a:off x="4567" y="2762"/>
                <a:ext cx="92"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311"/>
              <p:cNvSpPr>
                <a:spLocks noChangeArrowheads="1"/>
              </p:cNvSpPr>
              <p:nvPr/>
            </p:nvSpPr>
            <p:spPr bwMode="auto">
              <a:xfrm>
                <a:off x="4255" y="2573"/>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contourClr>
                  <a:srgbClr val="0000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42" name="Rectangle 314"/>
              <p:cNvSpPr>
                <a:spLocks noChangeArrowheads="1"/>
              </p:cNvSpPr>
              <p:nvPr/>
            </p:nvSpPr>
            <p:spPr bwMode="auto">
              <a:xfrm>
                <a:off x="4429" y="2775"/>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contourClr>
                  <a:srgbClr val="0000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43" name="Rectangle 315"/>
              <p:cNvSpPr>
                <a:spLocks noChangeArrowheads="1"/>
              </p:cNvSpPr>
              <p:nvPr/>
            </p:nvSpPr>
            <p:spPr bwMode="auto">
              <a:xfrm>
                <a:off x="4519" y="2481"/>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contourClr>
                  <a:srgbClr val="0000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44" name="Rectangle 316"/>
              <p:cNvSpPr>
                <a:spLocks noChangeArrowheads="1"/>
              </p:cNvSpPr>
              <p:nvPr/>
            </p:nvSpPr>
            <p:spPr bwMode="auto">
              <a:xfrm>
                <a:off x="4669" y="2663"/>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contourClr>
                  <a:srgbClr val="0000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grpSp>
      </p:grpSp>
    </p:spTree>
    <p:extLst>
      <p:ext uri="{BB962C8B-B14F-4D97-AF65-F5344CB8AC3E}">
        <p14:creationId xmlns:p14="http://schemas.microsoft.com/office/powerpoint/2010/main" val="1894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a:t>
            </a:r>
            <a:r>
              <a:rPr lang="vi-VN" dirty="0" smtClean="0"/>
              <a:t>cầu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Hiện</a:t>
            </a:r>
            <a:r>
              <a:rPr lang="en-US" dirty="0"/>
              <a:t> </a:t>
            </a:r>
            <a:r>
              <a:rPr lang="en-US" dirty="0" err="1"/>
              <a:t>thực</a:t>
            </a:r>
            <a:r>
              <a:rPr lang="en-US" dirty="0"/>
              <a:t> </a:t>
            </a:r>
            <a:r>
              <a:rPr lang="en-US" dirty="0" err="1"/>
              <a:t>hóa</a:t>
            </a:r>
            <a:r>
              <a:rPr lang="en-US" dirty="0"/>
              <a:t> Use case (Use </a:t>
            </a:r>
            <a:r>
              <a:rPr lang="en-US" dirty="0" smtClean="0"/>
              <a:t>case realization</a:t>
            </a:r>
            <a:r>
              <a:rPr lang="en-US" dirty="0"/>
              <a:t>)</a:t>
            </a: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13</a:t>
            </a:fld>
            <a:endParaRPr lang="en-US" dirty="0"/>
          </a:p>
        </p:txBody>
      </p:sp>
      <p:pic>
        <p:nvPicPr>
          <p:cNvPr id="136" name="Picture 135"/>
          <p:cNvPicPr>
            <a:picLocks noChangeAspect="1"/>
          </p:cNvPicPr>
          <p:nvPr/>
        </p:nvPicPr>
        <p:blipFill>
          <a:blip r:embed="rId2"/>
          <a:stretch>
            <a:fillRect/>
          </a:stretch>
        </p:blipFill>
        <p:spPr>
          <a:xfrm>
            <a:off x="363120" y="1189728"/>
            <a:ext cx="8417760" cy="4319532"/>
          </a:xfrm>
          <a:prstGeom prst="rect">
            <a:avLst/>
          </a:prstGeom>
        </p:spPr>
      </p:pic>
    </p:spTree>
    <p:extLst>
      <p:ext uri="{BB962C8B-B14F-4D97-AF65-F5344CB8AC3E}">
        <p14:creationId xmlns:p14="http://schemas.microsoft.com/office/powerpoint/2010/main" val="252908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a:t>
            </a:r>
            <a:r>
              <a:rPr lang="vi-VN" dirty="0" smtClean="0"/>
              <a:t>cầu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quát</a:t>
            </a:r>
            <a:r>
              <a:rPr lang="en-US" dirty="0" smtClean="0"/>
              <a:t> </a:t>
            </a:r>
            <a:r>
              <a:rPr lang="en-US" dirty="0" err="1"/>
              <a:t>hóa</a:t>
            </a:r>
            <a:r>
              <a:rPr lang="en-US" dirty="0"/>
              <a:t> (</a:t>
            </a:r>
            <a:r>
              <a:rPr lang="en-US" altLang="en-US" dirty="0"/>
              <a:t>Actor Generalization )</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14</a:t>
            </a:fld>
            <a:endParaRPr lang="en-US" dirty="0"/>
          </a:p>
        </p:txBody>
      </p:sp>
      <p:grpSp>
        <p:nvGrpSpPr>
          <p:cNvPr id="7" name="Group 35"/>
          <p:cNvGrpSpPr>
            <a:grpSpLocks/>
          </p:cNvGrpSpPr>
          <p:nvPr/>
        </p:nvGrpSpPr>
        <p:grpSpPr bwMode="auto">
          <a:xfrm>
            <a:off x="2736851" y="1443038"/>
            <a:ext cx="2501900" cy="2928937"/>
            <a:chOff x="1982" y="1011"/>
            <a:chExt cx="2194" cy="2349"/>
          </a:xfrm>
        </p:grpSpPr>
        <p:grpSp>
          <p:nvGrpSpPr>
            <p:cNvPr id="8" name="Group 3"/>
            <p:cNvGrpSpPr>
              <a:grpSpLocks/>
            </p:cNvGrpSpPr>
            <p:nvPr/>
          </p:nvGrpSpPr>
          <p:grpSpPr bwMode="auto">
            <a:xfrm>
              <a:off x="2743" y="1011"/>
              <a:ext cx="612" cy="774"/>
              <a:chOff x="2741" y="1554"/>
              <a:chExt cx="667" cy="922"/>
            </a:xfrm>
          </p:grpSpPr>
          <p:grpSp>
            <p:nvGrpSpPr>
              <p:cNvPr id="34" name="Group 4"/>
              <p:cNvGrpSpPr>
                <a:grpSpLocks/>
              </p:cNvGrpSpPr>
              <p:nvPr/>
            </p:nvGrpSpPr>
            <p:grpSpPr bwMode="auto">
              <a:xfrm>
                <a:off x="2839" y="1554"/>
                <a:ext cx="472" cy="595"/>
                <a:chOff x="7654" y="3380"/>
                <a:chExt cx="554" cy="754"/>
              </a:xfrm>
            </p:grpSpPr>
            <p:sp>
              <p:nvSpPr>
                <p:cNvPr id="36" name="Oval 5"/>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Line 6"/>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7"/>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Freeform 8"/>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 name="Text Box 9"/>
              <p:cNvSpPr txBox="1">
                <a:spLocks noChangeArrowheads="1"/>
              </p:cNvSpPr>
              <p:nvPr/>
            </p:nvSpPr>
            <p:spPr bwMode="auto">
              <a:xfrm>
                <a:off x="2741" y="2201"/>
                <a:ext cx="66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Student</a:t>
                </a:r>
              </a:p>
            </p:txBody>
          </p:sp>
        </p:grpSp>
        <p:grpSp>
          <p:nvGrpSpPr>
            <p:cNvPr id="9" name="Group 10"/>
            <p:cNvGrpSpPr>
              <a:grpSpLocks/>
            </p:cNvGrpSpPr>
            <p:nvPr/>
          </p:nvGrpSpPr>
          <p:grpSpPr bwMode="auto">
            <a:xfrm>
              <a:off x="1982" y="2410"/>
              <a:ext cx="756" cy="950"/>
              <a:chOff x="2664" y="1554"/>
              <a:chExt cx="821" cy="1129"/>
            </a:xfrm>
          </p:grpSpPr>
          <p:grpSp>
            <p:nvGrpSpPr>
              <p:cNvPr id="28" name="Group 11"/>
              <p:cNvGrpSpPr>
                <a:grpSpLocks/>
              </p:cNvGrpSpPr>
              <p:nvPr/>
            </p:nvGrpSpPr>
            <p:grpSpPr bwMode="auto">
              <a:xfrm>
                <a:off x="2839" y="1554"/>
                <a:ext cx="472" cy="595"/>
                <a:chOff x="7654" y="3380"/>
                <a:chExt cx="554" cy="754"/>
              </a:xfrm>
            </p:grpSpPr>
            <p:sp>
              <p:nvSpPr>
                <p:cNvPr id="30" name="Oval 12"/>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13"/>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4"/>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Freeform 15"/>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Text Box 16"/>
              <p:cNvSpPr txBox="1">
                <a:spLocks noChangeArrowheads="1"/>
              </p:cNvSpPr>
              <p:nvPr/>
            </p:nvSpPr>
            <p:spPr bwMode="auto">
              <a:xfrm>
                <a:off x="2664" y="2203"/>
                <a:ext cx="8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Full-Time </a:t>
                </a:r>
              </a:p>
              <a:p>
                <a:pPr algn="ctr"/>
                <a:r>
                  <a:rPr lang="en-US" altLang="en-US" sz="1800">
                    <a:latin typeface="Arial" panose="020B0604020202020204" pitchFamily="34" charset="0"/>
                  </a:rPr>
                  <a:t>Student</a:t>
                </a:r>
              </a:p>
            </p:txBody>
          </p:sp>
        </p:grpSp>
        <p:grpSp>
          <p:nvGrpSpPr>
            <p:cNvPr id="10" name="Group 17"/>
            <p:cNvGrpSpPr>
              <a:grpSpLocks/>
            </p:cNvGrpSpPr>
            <p:nvPr/>
          </p:nvGrpSpPr>
          <p:grpSpPr bwMode="auto">
            <a:xfrm>
              <a:off x="3388" y="2364"/>
              <a:ext cx="788" cy="949"/>
              <a:chOff x="2646" y="1554"/>
              <a:chExt cx="858" cy="1127"/>
            </a:xfrm>
          </p:grpSpPr>
          <p:grpSp>
            <p:nvGrpSpPr>
              <p:cNvPr id="22" name="Group 18"/>
              <p:cNvGrpSpPr>
                <a:grpSpLocks/>
              </p:cNvGrpSpPr>
              <p:nvPr/>
            </p:nvGrpSpPr>
            <p:grpSpPr bwMode="auto">
              <a:xfrm>
                <a:off x="2839" y="1554"/>
                <a:ext cx="472" cy="595"/>
                <a:chOff x="7654" y="3380"/>
                <a:chExt cx="554" cy="754"/>
              </a:xfrm>
            </p:grpSpPr>
            <p:sp>
              <p:nvSpPr>
                <p:cNvPr id="24" name="Oval 19"/>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20"/>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1"/>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Freeform 22"/>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3" name="Text Box 23"/>
              <p:cNvSpPr txBox="1">
                <a:spLocks noChangeArrowheads="1"/>
              </p:cNvSpPr>
              <p:nvPr/>
            </p:nvSpPr>
            <p:spPr bwMode="auto">
              <a:xfrm>
                <a:off x="2646" y="2201"/>
                <a:ext cx="8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Part-Time </a:t>
                </a:r>
              </a:p>
              <a:p>
                <a:pPr algn="ctr"/>
                <a:r>
                  <a:rPr lang="en-US" altLang="en-US" sz="1800">
                    <a:latin typeface="Arial" panose="020B0604020202020204" pitchFamily="34" charset="0"/>
                  </a:rPr>
                  <a:t>Student</a:t>
                </a:r>
              </a:p>
            </p:txBody>
          </p:sp>
        </p:grpSp>
        <p:grpSp>
          <p:nvGrpSpPr>
            <p:cNvPr id="11" name="Group 24"/>
            <p:cNvGrpSpPr>
              <a:grpSpLocks/>
            </p:cNvGrpSpPr>
            <p:nvPr/>
          </p:nvGrpSpPr>
          <p:grpSpPr bwMode="auto">
            <a:xfrm rot="2094420">
              <a:off x="2857" y="2098"/>
              <a:ext cx="148" cy="152"/>
              <a:chOff x="737" y="3266"/>
              <a:chExt cx="103" cy="101"/>
            </a:xfrm>
          </p:grpSpPr>
          <p:sp>
            <p:nvSpPr>
              <p:cNvPr id="19" name="Line 25"/>
              <p:cNvSpPr>
                <a:spLocks noChangeShapeType="1"/>
              </p:cNvSpPr>
              <p:nvPr/>
            </p:nvSpPr>
            <p:spPr bwMode="auto">
              <a:xfrm>
                <a:off x="737" y="3361"/>
                <a:ext cx="97" cy="1"/>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26"/>
              <p:cNvSpPr>
                <a:spLocks/>
              </p:cNvSpPr>
              <p:nvPr/>
            </p:nvSpPr>
            <p:spPr bwMode="auto">
              <a:xfrm>
                <a:off x="737" y="3266"/>
                <a:ext cx="54" cy="98"/>
              </a:xfrm>
              <a:custGeom>
                <a:avLst/>
                <a:gdLst>
                  <a:gd name="T0" fmla="*/ 0 w 54"/>
                  <a:gd name="T1" fmla="*/ 98 h 98"/>
                  <a:gd name="T2" fmla="*/ 54 w 54"/>
                  <a:gd name="T3" fmla="*/ 0 h 98"/>
                </a:gdLst>
                <a:ahLst/>
                <a:cxnLst>
                  <a:cxn ang="0">
                    <a:pos x="T0" y="T1"/>
                  </a:cxn>
                  <a:cxn ang="0">
                    <a:pos x="T2" y="T3"/>
                  </a:cxn>
                </a:cxnLst>
                <a:rect l="0" t="0" r="r" b="b"/>
                <a:pathLst>
                  <a:path w="54" h="98">
                    <a:moveTo>
                      <a:pt x="0" y="98"/>
                    </a:moveTo>
                    <a:lnTo>
                      <a:pt x="54" y="0"/>
                    </a:lnTo>
                  </a:path>
                </a:pathLst>
              </a:custGeom>
              <a:noFill/>
              <a:ln w="28575" cap="flat" cmpd="sng">
                <a:solidFill>
                  <a:schemeClr val="tx1"/>
                </a:solidFill>
                <a:prstDash val="solid"/>
                <a:round/>
                <a:headEnd type="none" w="sm" len="sm"/>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7"/>
              <p:cNvSpPr>
                <a:spLocks/>
              </p:cNvSpPr>
              <p:nvPr/>
            </p:nvSpPr>
            <p:spPr bwMode="auto">
              <a:xfrm>
                <a:off x="786" y="3266"/>
                <a:ext cx="54" cy="101"/>
              </a:xfrm>
              <a:custGeom>
                <a:avLst/>
                <a:gdLst>
                  <a:gd name="T0" fmla="*/ 0 w 54"/>
                  <a:gd name="T1" fmla="*/ 0 h 101"/>
                  <a:gd name="T2" fmla="*/ 54 w 54"/>
                  <a:gd name="T3" fmla="*/ 101 h 101"/>
                </a:gdLst>
                <a:ahLst/>
                <a:cxnLst>
                  <a:cxn ang="0">
                    <a:pos x="T0" y="T1"/>
                  </a:cxn>
                  <a:cxn ang="0">
                    <a:pos x="T2" y="T3"/>
                  </a:cxn>
                </a:cxnLst>
                <a:rect l="0" t="0" r="r" b="b"/>
                <a:pathLst>
                  <a:path w="54" h="101">
                    <a:moveTo>
                      <a:pt x="0" y="0"/>
                    </a:moveTo>
                    <a:lnTo>
                      <a:pt x="54" y="101"/>
                    </a:lnTo>
                  </a:path>
                </a:pathLst>
              </a:custGeom>
              <a:noFill/>
              <a:ln w="28575" cap="flat" cmpd="sng">
                <a:solidFill>
                  <a:schemeClr val="tx1"/>
                </a:solidFill>
                <a:prstDash val="solid"/>
                <a:round/>
                <a:headEnd type="none" w="sm" len="sm"/>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Line 28"/>
            <p:cNvSpPr>
              <a:spLocks noChangeShapeType="1"/>
            </p:cNvSpPr>
            <p:nvPr/>
          </p:nvSpPr>
          <p:spPr bwMode="auto">
            <a:xfrm flipV="1">
              <a:off x="2577" y="2232"/>
              <a:ext cx="316" cy="36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 name="Group 29"/>
            <p:cNvGrpSpPr>
              <a:grpSpLocks/>
            </p:cNvGrpSpPr>
            <p:nvPr/>
          </p:nvGrpSpPr>
          <p:grpSpPr bwMode="auto">
            <a:xfrm flipH="1">
              <a:off x="3050" y="2098"/>
              <a:ext cx="515" cy="427"/>
              <a:chOff x="1393" y="3223"/>
              <a:chExt cx="295" cy="335"/>
            </a:xfrm>
          </p:grpSpPr>
          <p:grpSp>
            <p:nvGrpSpPr>
              <p:cNvPr id="14" name="Group 30"/>
              <p:cNvGrpSpPr>
                <a:grpSpLocks/>
              </p:cNvGrpSpPr>
              <p:nvPr/>
            </p:nvGrpSpPr>
            <p:grpSpPr bwMode="auto">
              <a:xfrm rot="2094420">
                <a:off x="1585" y="3223"/>
                <a:ext cx="103" cy="101"/>
                <a:chOff x="737" y="3266"/>
                <a:chExt cx="103" cy="101"/>
              </a:xfrm>
            </p:grpSpPr>
            <p:sp>
              <p:nvSpPr>
                <p:cNvPr id="16" name="Line 31"/>
                <p:cNvSpPr>
                  <a:spLocks noChangeShapeType="1"/>
                </p:cNvSpPr>
                <p:nvPr/>
              </p:nvSpPr>
              <p:spPr bwMode="auto">
                <a:xfrm>
                  <a:off x="737" y="3361"/>
                  <a:ext cx="97" cy="1"/>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2"/>
                <p:cNvSpPr>
                  <a:spLocks/>
                </p:cNvSpPr>
                <p:nvPr/>
              </p:nvSpPr>
              <p:spPr bwMode="auto">
                <a:xfrm>
                  <a:off x="737" y="3266"/>
                  <a:ext cx="54" cy="98"/>
                </a:xfrm>
                <a:custGeom>
                  <a:avLst/>
                  <a:gdLst>
                    <a:gd name="T0" fmla="*/ 0 w 54"/>
                    <a:gd name="T1" fmla="*/ 98 h 98"/>
                    <a:gd name="T2" fmla="*/ 54 w 54"/>
                    <a:gd name="T3" fmla="*/ 0 h 98"/>
                  </a:gdLst>
                  <a:ahLst/>
                  <a:cxnLst>
                    <a:cxn ang="0">
                      <a:pos x="T0" y="T1"/>
                    </a:cxn>
                    <a:cxn ang="0">
                      <a:pos x="T2" y="T3"/>
                    </a:cxn>
                  </a:cxnLst>
                  <a:rect l="0" t="0" r="r" b="b"/>
                  <a:pathLst>
                    <a:path w="54" h="98">
                      <a:moveTo>
                        <a:pt x="0" y="98"/>
                      </a:moveTo>
                      <a:lnTo>
                        <a:pt x="54" y="0"/>
                      </a:lnTo>
                    </a:path>
                  </a:pathLst>
                </a:custGeom>
                <a:noFill/>
                <a:ln w="28575" cap="flat" cmpd="sng">
                  <a:solidFill>
                    <a:schemeClr val="tx1"/>
                  </a:solidFill>
                  <a:prstDash val="solid"/>
                  <a:round/>
                  <a:headEnd type="none" w="sm" len="sm"/>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33"/>
                <p:cNvSpPr>
                  <a:spLocks/>
                </p:cNvSpPr>
                <p:nvPr/>
              </p:nvSpPr>
              <p:spPr bwMode="auto">
                <a:xfrm>
                  <a:off x="786" y="3266"/>
                  <a:ext cx="54" cy="101"/>
                </a:xfrm>
                <a:custGeom>
                  <a:avLst/>
                  <a:gdLst>
                    <a:gd name="T0" fmla="*/ 0 w 54"/>
                    <a:gd name="T1" fmla="*/ 0 h 101"/>
                    <a:gd name="T2" fmla="*/ 54 w 54"/>
                    <a:gd name="T3" fmla="*/ 101 h 101"/>
                  </a:gdLst>
                  <a:ahLst/>
                  <a:cxnLst>
                    <a:cxn ang="0">
                      <a:pos x="T0" y="T1"/>
                    </a:cxn>
                    <a:cxn ang="0">
                      <a:pos x="T2" y="T3"/>
                    </a:cxn>
                  </a:cxnLst>
                  <a:rect l="0" t="0" r="r" b="b"/>
                  <a:pathLst>
                    <a:path w="54" h="101">
                      <a:moveTo>
                        <a:pt x="0" y="0"/>
                      </a:moveTo>
                      <a:lnTo>
                        <a:pt x="54" y="101"/>
                      </a:lnTo>
                    </a:path>
                  </a:pathLst>
                </a:custGeom>
                <a:noFill/>
                <a:ln w="28575" cap="flat" cmpd="sng">
                  <a:solidFill>
                    <a:schemeClr val="tx1"/>
                  </a:solidFill>
                  <a:prstDash val="solid"/>
                  <a:round/>
                  <a:headEnd type="none" w="sm" len="sm"/>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Line 34"/>
              <p:cNvSpPr>
                <a:spLocks noChangeShapeType="1"/>
              </p:cNvSpPr>
              <p:nvPr/>
            </p:nvSpPr>
            <p:spPr bwMode="auto">
              <a:xfrm flipV="1">
                <a:off x="1393" y="3312"/>
                <a:ext cx="217" cy="24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3501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47625" y="745173"/>
            <a:ext cx="9144000" cy="4754880"/>
          </a:xfrm>
        </p:spPr>
        <p:txBody>
          <a:bodyPr/>
          <a:lstStyle/>
          <a:p>
            <a:r>
              <a:rPr lang="en-US" altLang="en-US" dirty="0" err="1">
                <a:latin typeface="+mj-lt"/>
              </a:rPr>
              <a:t>Một</a:t>
            </a:r>
            <a:r>
              <a:rPr lang="en-US" altLang="en-US" dirty="0">
                <a:latin typeface="+mj-lt"/>
              </a:rPr>
              <a:t> User </a:t>
            </a:r>
            <a:r>
              <a:rPr lang="en-US" altLang="en-US" dirty="0" err="1">
                <a:latin typeface="+mj-lt"/>
              </a:rPr>
              <a:t>có</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nhiều</a:t>
            </a:r>
            <a:r>
              <a:rPr lang="en-US" altLang="en-US" dirty="0">
                <a:latin typeface="+mj-lt"/>
              </a:rPr>
              <a:t> </a:t>
            </a:r>
            <a:r>
              <a:rPr lang="en-US" altLang="en-US" dirty="0" err="1" smtClean="0">
                <a:latin typeface="+mj-lt"/>
              </a:rPr>
              <a:t>vai</a:t>
            </a:r>
            <a:r>
              <a:rPr lang="en-US" altLang="en-US" dirty="0" smtClean="0">
                <a:latin typeface="+mj-lt"/>
              </a:rPr>
              <a:t> </a:t>
            </a:r>
            <a:r>
              <a:rPr lang="en-US" altLang="en-US" dirty="0" err="1">
                <a:latin typeface="+mj-lt"/>
              </a:rPr>
              <a:t>trò</a:t>
            </a:r>
            <a:r>
              <a:rPr lang="en-US" altLang="en-US" dirty="0">
                <a:latin typeface="+mj-lt"/>
              </a:rPr>
              <a:t> (Role</a:t>
            </a:r>
            <a:r>
              <a:rPr lang="en-US" altLang="en-US" dirty="0" smtClean="0">
                <a:latin typeface="+mj-lt"/>
              </a:rPr>
              <a:t>)</a:t>
            </a:r>
          </a:p>
          <a:p>
            <a:r>
              <a:rPr lang="en-US" altLang="en-US" dirty="0">
                <a:latin typeface="+mj-lt"/>
              </a:rPr>
              <a:t>Actors </a:t>
            </a:r>
            <a:r>
              <a:rPr lang="en-US" altLang="en-US" dirty="0" err="1">
                <a:latin typeface="+mj-lt"/>
              </a:rPr>
              <a:t>và</a:t>
            </a:r>
            <a:r>
              <a:rPr lang="en-US" altLang="en-US" dirty="0">
                <a:latin typeface="+mj-lt"/>
              </a:rPr>
              <a:t> </a:t>
            </a:r>
            <a:r>
              <a:rPr lang="en-US" altLang="en-US" dirty="0" err="1">
                <a:latin typeface="+mj-lt"/>
              </a:rPr>
              <a:t>giới</a:t>
            </a:r>
            <a:r>
              <a:rPr lang="en-US" altLang="en-US" dirty="0">
                <a:latin typeface="+mj-lt"/>
              </a:rPr>
              <a:t> </a:t>
            </a:r>
            <a:r>
              <a:rPr lang="en-US" altLang="en-US" dirty="0" err="1">
                <a:latin typeface="+mj-lt"/>
              </a:rPr>
              <a:t>hạn</a:t>
            </a:r>
            <a:r>
              <a:rPr lang="en-US" altLang="en-US" dirty="0">
                <a:latin typeface="+mj-lt"/>
              </a:rPr>
              <a:t> </a:t>
            </a:r>
            <a:r>
              <a:rPr lang="en-US" altLang="en-US" dirty="0" err="1">
                <a:latin typeface="+mj-lt"/>
              </a:rPr>
              <a:t>hệ</a:t>
            </a:r>
            <a:r>
              <a:rPr lang="en-US" altLang="en-US" dirty="0">
                <a:latin typeface="+mj-lt"/>
              </a:rPr>
              <a:t> </a:t>
            </a:r>
            <a:r>
              <a:rPr lang="en-US" altLang="en-US" dirty="0" err="1">
                <a:latin typeface="+mj-lt"/>
              </a:rPr>
              <a:t>thống</a:t>
            </a:r>
            <a:r>
              <a:rPr lang="en-US" altLang="en-US" dirty="0">
                <a:latin typeface="+mj-lt"/>
              </a:rPr>
              <a:t> (System Boundary)</a:t>
            </a:r>
            <a:endParaRPr lang="en-US" dirty="0">
              <a:latin typeface="+mj-lt"/>
            </a:endParaRP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15</a:t>
            </a:fld>
            <a:endParaRPr lang="en-US" dirty="0"/>
          </a:p>
        </p:txBody>
      </p:sp>
      <p:grpSp>
        <p:nvGrpSpPr>
          <p:cNvPr id="39" name="Group 38"/>
          <p:cNvGrpSpPr/>
          <p:nvPr/>
        </p:nvGrpSpPr>
        <p:grpSpPr>
          <a:xfrm>
            <a:off x="211010" y="1638300"/>
            <a:ext cx="8666359" cy="3697288"/>
            <a:chOff x="496760" y="1447800"/>
            <a:chExt cx="8666359" cy="3697288"/>
          </a:xfrm>
        </p:grpSpPr>
        <p:grpSp>
          <p:nvGrpSpPr>
            <p:cNvPr id="40" name="Group 24"/>
            <p:cNvGrpSpPr>
              <a:grpSpLocks/>
            </p:cNvGrpSpPr>
            <p:nvPr/>
          </p:nvGrpSpPr>
          <p:grpSpPr bwMode="auto">
            <a:xfrm>
              <a:off x="496760" y="2362200"/>
              <a:ext cx="1052635" cy="1330325"/>
              <a:chOff x="338" y="1536"/>
              <a:chExt cx="612" cy="838"/>
            </a:xfrm>
          </p:grpSpPr>
          <p:grpSp>
            <p:nvGrpSpPr>
              <p:cNvPr id="74" name="Group 25"/>
              <p:cNvGrpSpPr>
                <a:grpSpLocks/>
              </p:cNvGrpSpPr>
              <p:nvPr/>
            </p:nvGrpSpPr>
            <p:grpSpPr bwMode="auto">
              <a:xfrm>
                <a:off x="432" y="1536"/>
                <a:ext cx="255" cy="484"/>
                <a:chOff x="578" y="2482"/>
                <a:chExt cx="255" cy="484"/>
              </a:xfrm>
            </p:grpSpPr>
            <p:grpSp>
              <p:nvGrpSpPr>
                <p:cNvPr id="76" name="Group 26"/>
                <p:cNvGrpSpPr>
                  <a:grpSpLocks/>
                </p:cNvGrpSpPr>
                <p:nvPr/>
              </p:nvGrpSpPr>
              <p:grpSpPr bwMode="auto">
                <a:xfrm>
                  <a:off x="586" y="2791"/>
                  <a:ext cx="239" cy="175"/>
                  <a:chOff x="586" y="2791"/>
                  <a:chExt cx="239" cy="175"/>
                </a:xfrm>
              </p:grpSpPr>
              <p:sp>
                <p:nvSpPr>
                  <p:cNvPr id="80" name="Line 27"/>
                  <p:cNvSpPr>
                    <a:spLocks noChangeShapeType="1"/>
                  </p:cNvSpPr>
                  <p:nvPr/>
                </p:nvSpPr>
                <p:spPr bwMode="auto">
                  <a:xfrm flipH="1">
                    <a:off x="586" y="2798"/>
                    <a:ext cx="109" cy="1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28"/>
                  <p:cNvSpPr>
                    <a:spLocks noChangeShapeType="1"/>
                  </p:cNvSpPr>
                  <p:nvPr/>
                </p:nvSpPr>
                <p:spPr bwMode="auto">
                  <a:xfrm flipH="1" flipV="1">
                    <a:off x="700" y="2791"/>
                    <a:ext cx="125" cy="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 name="Line 29"/>
                <p:cNvSpPr>
                  <a:spLocks noChangeShapeType="1"/>
                </p:cNvSpPr>
                <p:nvPr/>
              </p:nvSpPr>
              <p:spPr bwMode="auto">
                <a:xfrm flipV="1">
                  <a:off x="578" y="2686"/>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30"/>
                <p:cNvSpPr>
                  <a:spLocks noChangeShapeType="1"/>
                </p:cNvSpPr>
                <p:nvPr/>
              </p:nvSpPr>
              <p:spPr bwMode="auto">
                <a:xfrm>
                  <a:off x="698" y="2644"/>
                  <a:ext cx="0" cy="15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31"/>
                <p:cNvSpPr>
                  <a:spLocks noChangeArrowheads="1"/>
                </p:cNvSpPr>
                <p:nvPr/>
              </p:nvSpPr>
              <p:spPr bwMode="auto">
                <a:xfrm>
                  <a:off x="611" y="2482"/>
                  <a:ext cx="169" cy="15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 name="Rectangle 32"/>
              <p:cNvSpPr>
                <a:spLocks noChangeArrowheads="1"/>
              </p:cNvSpPr>
              <p:nvPr/>
            </p:nvSpPr>
            <p:spPr bwMode="auto">
              <a:xfrm>
                <a:off x="338" y="2160"/>
                <a:ext cx="61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b="1" dirty="0">
                    <a:latin typeface="+mj-lt"/>
                  </a:rPr>
                  <a:t>Customer</a:t>
                </a:r>
              </a:p>
            </p:txBody>
          </p:sp>
        </p:grpSp>
        <p:grpSp>
          <p:nvGrpSpPr>
            <p:cNvPr id="41" name="Group 40"/>
            <p:cNvGrpSpPr/>
            <p:nvPr/>
          </p:nvGrpSpPr>
          <p:grpSpPr>
            <a:xfrm>
              <a:off x="1071563" y="1447800"/>
              <a:ext cx="8091556" cy="3697288"/>
              <a:chOff x="1071563" y="1447800"/>
              <a:chExt cx="8091556" cy="3697288"/>
            </a:xfrm>
          </p:grpSpPr>
          <p:sp>
            <p:nvSpPr>
              <p:cNvPr id="42" name="Freeform 4"/>
              <p:cNvSpPr>
                <a:spLocks/>
              </p:cNvSpPr>
              <p:nvPr/>
            </p:nvSpPr>
            <p:spPr bwMode="auto">
              <a:xfrm>
                <a:off x="1773238" y="1447800"/>
                <a:ext cx="5238750" cy="3697288"/>
              </a:xfrm>
              <a:custGeom>
                <a:avLst/>
                <a:gdLst>
                  <a:gd name="T0" fmla="*/ 0 w 3046"/>
                  <a:gd name="T1" fmla="*/ 511 h 2329"/>
                  <a:gd name="T2" fmla="*/ 67 w 3046"/>
                  <a:gd name="T3" fmla="*/ 380 h 2329"/>
                  <a:gd name="T4" fmla="*/ 167 w 3046"/>
                  <a:gd name="T5" fmla="*/ 260 h 2329"/>
                  <a:gd name="T6" fmla="*/ 301 w 3046"/>
                  <a:gd name="T7" fmla="*/ 217 h 2329"/>
                  <a:gd name="T8" fmla="*/ 590 w 3046"/>
                  <a:gd name="T9" fmla="*/ 86 h 2329"/>
                  <a:gd name="T10" fmla="*/ 736 w 3046"/>
                  <a:gd name="T11" fmla="*/ 76 h 2329"/>
                  <a:gd name="T12" fmla="*/ 1037 w 3046"/>
                  <a:gd name="T13" fmla="*/ 21 h 2329"/>
                  <a:gd name="T14" fmla="*/ 1282 w 3046"/>
                  <a:gd name="T15" fmla="*/ 21 h 2329"/>
                  <a:gd name="T16" fmla="*/ 1450 w 3046"/>
                  <a:gd name="T17" fmla="*/ 21 h 2329"/>
                  <a:gd name="T18" fmla="*/ 1639 w 3046"/>
                  <a:gd name="T19" fmla="*/ 0 h 2329"/>
                  <a:gd name="T20" fmla="*/ 1829 w 3046"/>
                  <a:gd name="T21" fmla="*/ 10 h 2329"/>
                  <a:gd name="T22" fmla="*/ 2330 w 3046"/>
                  <a:gd name="T23" fmla="*/ 141 h 2329"/>
                  <a:gd name="T24" fmla="*/ 2487 w 3046"/>
                  <a:gd name="T25" fmla="*/ 174 h 2329"/>
                  <a:gd name="T26" fmla="*/ 2610 w 3046"/>
                  <a:gd name="T27" fmla="*/ 196 h 2329"/>
                  <a:gd name="T28" fmla="*/ 2755 w 3046"/>
                  <a:gd name="T29" fmla="*/ 238 h 2329"/>
                  <a:gd name="T30" fmla="*/ 2855 w 3046"/>
                  <a:gd name="T31" fmla="*/ 314 h 2329"/>
                  <a:gd name="T32" fmla="*/ 2955 w 3046"/>
                  <a:gd name="T33" fmla="*/ 424 h 2329"/>
                  <a:gd name="T34" fmla="*/ 2955 w 3046"/>
                  <a:gd name="T35" fmla="*/ 522 h 2329"/>
                  <a:gd name="T36" fmla="*/ 2989 w 3046"/>
                  <a:gd name="T37" fmla="*/ 685 h 2329"/>
                  <a:gd name="T38" fmla="*/ 3022 w 3046"/>
                  <a:gd name="T39" fmla="*/ 849 h 2329"/>
                  <a:gd name="T40" fmla="*/ 3022 w 3046"/>
                  <a:gd name="T41" fmla="*/ 1001 h 2329"/>
                  <a:gd name="T42" fmla="*/ 3045 w 3046"/>
                  <a:gd name="T43" fmla="*/ 1142 h 2329"/>
                  <a:gd name="T44" fmla="*/ 2989 w 3046"/>
                  <a:gd name="T45" fmla="*/ 1283 h 2329"/>
                  <a:gd name="T46" fmla="*/ 3011 w 3046"/>
                  <a:gd name="T47" fmla="*/ 1446 h 2329"/>
                  <a:gd name="T48" fmla="*/ 3011 w 3046"/>
                  <a:gd name="T49" fmla="*/ 1598 h 2329"/>
                  <a:gd name="T50" fmla="*/ 3011 w 3046"/>
                  <a:gd name="T51" fmla="*/ 1740 h 2329"/>
                  <a:gd name="T52" fmla="*/ 2967 w 3046"/>
                  <a:gd name="T53" fmla="*/ 1860 h 2329"/>
                  <a:gd name="T54" fmla="*/ 2899 w 3046"/>
                  <a:gd name="T55" fmla="*/ 1969 h 2329"/>
                  <a:gd name="T56" fmla="*/ 2788 w 3046"/>
                  <a:gd name="T57" fmla="*/ 2055 h 2329"/>
                  <a:gd name="T58" fmla="*/ 2643 w 3046"/>
                  <a:gd name="T59" fmla="*/ 2131 h 2329"/>
                  <a:gd name="T60" fmla="*/ 2487 w 3046"/>
                  <a:gd name="T61" fmla="*/ 2165 h 2329"/>
                  <a:gd name="T62" fmla="*/ 2330 w 3046"/>
                  <a:gd name="T63" fmla="*/ 2197 h 2329"/>
                  <a:gd name="T64" fmla="*/ 2197 w 3046"/>
                  <a:gd name="T65" fmla="*/ 2208 h 2329"/>
                  <a:gd name="T66" fmla="*/ 2041 w 3046"/>
                  <a:gd name="T67" fmla="*/ 2219 h 2329"/>
                  <a:gd name="T68" fmla="*/ 1907 w 3046"/>
                  <a:gd name="T69" fmla="*/ 2251 h 2329"/>
                  <a:gd name="T70" fmla="*/ 1740 w 3046"/>
                  <a:gd name="T71" fmla="*/ 2284 h 2329"/>
                  <a:gd name="T72" fmla="*/ 1584 w 3046"/>
                  <a:gd name="T73" fmla="*/ 2295 h 2329"/>
                  <a:gd name="T74" fmla="*/ 1394 w 3046"/>
                  <a:gd name="T75" fmla="*/ 2306 h 2329"/>
                  <a:gd name="T76" fmla="*/ 1237 w 3046"/>
                  <a:gd name="T77" fmla="*/ 2306 h 2329"/>
                  <a:gd name="T78" fmla="*/ 1059 w 3046"/>
                  <a:gd name="T79" fmla="*/ 2273 h 2329"/>
                  <a:gd name="T80" fmla="*/ 914 w 3046"/>
                  <a:gd name="T81" fmla="*/ 2229 h 2329"/>
                  <a:gd name="T82" fmla="*/ 636 w 3046"/>
                  <a:gd name="T83" fmla="*/ 2262 h 2329"/>
                  <a:gd name="T84" fmla="*/ 502 w 3046"/>
                  <a:gd name="T85" fmla="*/ 2262 h 2329"/>
                  <a:gd name="T86" fmla="*/ 367 w 3046"/>
                  <a:gd name="T87" fmla="*/ 2208 h 2329"/>
                  <a:gd name="T88" fmla="*/ 167 w 3046"/>
                  <a:gd name="T89" fmla="*/ 2153 h 2329"/>
                  <a:gd name="T90" fmla="*/ 111 w 3046"/>
                  <a:gd name="T91" fmla="*/ 2045 h 2329"/>
                  <a:gd name="T92" fmla="*/ 77 w 3046"/>
                  <a:gd name="T93" fmla="*/ 1881 h 2329"/>
                  <a:gd name="T94" fmla="*/ 55 w 3046"/>
                  <a:gd name="T95" fmla="*/ 1740 h 2329"/>
                  <a:gd name="T96" fmla="*/ 44 w 3046"/>
                  <a:gd name="T97" fmla="*/ 1588 h 2329"/>
                  <a:gd name="T98" fmla="*/ 77 w 3046"/>
                  <a:gd name="T99" fmla="*/ 1392 h 2329"/>
                  <a:gd name="T100" fmla="*/ 44 w 3046"/>
                  <a:gd name="T101" fmla="*/ 1196 h 2329"/>
                  <a:gd name="T102" fmla="*/ 11 w 3046"/>
                  <a:gd name="T103" fmla="*/ 989 h 2329"/>
                  <a:gd name="T104" fmla="*/ 33 w 3046"/>
                  <a:gd name="T105" fmla="*/ 849 h 2329"/>
                  <a:gd name="T106" fmla="*/ 33 w 3046"/>
                  <a:gd name="T107" fmla="*/ 739 h 2329"/>
                  <a:gd name="T108" fmla="*/ 11 w 3046"/>
                  <a:gd name="T109" fmla="*/ 641 h 2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46" h="2329">
                    <a:moveTo>
                      <a:pt x="0" y="620"/>
                    </a:moveTo>
                    <a:lnTo>
                      <a:pt x="0" y="598"/>
                    </a:lnTo>
                    <a:lnTo>
                      <a:pt x="0" y="576"/>
                    </a:lnTo>
                    <a:lnTo>
                      <a:pt x="0" y="554"/>
                    </a:lnTo>
                    <a:lnTo>
                      <a:pt x="0" y="532"/>
                    </a:lnTo>
                    <a:lnTo>
                      <a:pt x="0" y="511"/>
                    </a:lnTo>
                    <a:lnTo>
                      <a:pt x="11" y="489"/>
                    </a:lnTo>
                    <a:lnTo>
                      <a:pt x="22" y="467"/>
                    </a:lnTo>
                    <a:lnTo>
                      <a:pt x="22" y="446"/>
                    </a:lnTo>
                    <a:lnTo>
                      <a:pt x="44" y="424"/>
                    </a:lnTo>
                    <a:lnTo>
                      <a:pt x="55" y="402"/>
                    </a:lnTo>
                    <a:lnTo>
                      <a:pt x="67" y="380"/>
                    </a:lnTo>
                    <a:lnTo>
                      <a:pt x="89" y="358"/>
                    </a:lnTo>
                    <a:lnTo>
                      <a:pt x="122" y="348"/>
                    </a:lnTo>
                    <a:lnTo>
                      <a:pt x="122" y="326"/>
                    </a:lnTo>
                    <a:lnTo>
                      <a:pt x="122" y="294"/>
                    </a:lnTo>
                    <a:lnTo>
                      <a:pt x="133" y="272"/>
                    </a:lnTo>
                    <a:lnTo>
                      <a:pt x="167" y="260"/>
                    </a:lnTo>
                    <a:lnTo>
                      <a:pt x="178" y="228"/>
                    </a:lnTo>
                    <a:lnTo>
                      <a:pt x="201" y="217"/>
                    </a:lnTo>
                    <a:lnTo>
                      <a:pt x="223" y="217"/>
                    </a:lnTo>
                    <a:lnTo>
                      <a:pt x="245" y="217"/>
                    </a:lnTo>
                    <a:lnTo>
                      <a:pt x="279" y="217"/>
                    </a:lnTo>
                    <a:lnTo>
                      <a:pt x="301" y="217"/>
                    </a:lnTo>
                    <a:lnTo>
                      <a:pt x="334" y="217"/>
                    </a:lnTo>
                    <a:lnTo>
                      <a:pt x="357" y="196"/>
                    </a:lnTo>
                    <a:lnTo>
                      <a:pt x="446" y="152"/>
                    </a:lnTo>
                    <a:lnTo>
                      <a:pt x="546" y="108"/>
                    </a:lnTo>
                    <a:lnTo>
                      <a:pt x="568" y="108"/>
                    </a:lnTo>
                    <a:lnTo>
                      <a:pt x="590" y="86"/>
                    </a:lnTo>
                    <a:lnTo>
                      <a:pt x="613" y="86"/>
                    </a:lnTo>
                    <a:lnTo>
                      <a:pt x="636" y="86"/>
                    </a:lnTo>
                    <a:lnTo>
                      <a:pt x="668" y="86"/>
                    </a:lnTo>
                    <a:lnTo>
                      <a:pt x="691" y="76"/>
                    </a:lnTo>
                    <a:lnTo>
                      <a:pt x="714" y="76"/>
                    </a:lnTo>
                    <a:lnTo>
                      <a:pt x="736" y="76"/>
                    </a:lnTo>
                    <a:lnTo>
                      <a:pt x="780" y="76"/>
                    </a:lnTo>
                    <a:lnTo>
                      <a:pt x="802" y="76"/>
                    </a:lnTo>
                    <a:lnTo>
                      <a:pt x="836" y="65"/>
                    </a:lnTo>
                    <a:lnTo>
                      <a:pt x="858" y="65"/>
                    </a:lnTo>
                    <a:lnTo>
                      <a:pt x="925" y="65"/>
                    </a:lnTo>
                    <a:lnTo>
                      <a:pt x="1037" y="21"/>
                    </a:lnTo>
                    <a:lnTo>
                      <a:pt x="1149" y="21"/>
                    </a:lnTo>
                    <a:lnTo>
                      <a:pt x="1182" y="21"/>
                    </a:lnTo>
                    <a:lnTo>
                      <a:pt x="1204" y="21"/>
                    </a:lnTo>
                    <a:lnTo>
                      <a:pt x="1237" y="21"/>
                    </a:lnTo>
                    <a:lnTo>
                      <a:pt x="1260" y="21"/>
                    </a:lnTo>
                    <a:lnTo>
                      <a:pt x="1282" y="21"/>
                    </a:lnTo>
                    <a:lnTo>
                      <a:pt x="1316" y="21"/>
                    </a:lnTo>
                    <a:lnTo>
                      <a:pt x="1338" y="32"/>
                    </a:lnTo>
                    <a:lnTo>
                      <a:pt x="1372" y="32"/>
                    </a:lnTo>
                    <a:lnTo>
                      <a:pt x="1405" y="32"/>
                    </a:lnTo>
                    <a:lnTo>
                      <a:pt x="1427" y="32"/>
                    </a:lnTo>
                    <a:lnTo>
                      <a:pt x="1450" y="21"/>
                    </a:lnTo>
                    <a:lnTo>
                      <a:pt x="1472" y="10"/>
                    </a:lnTo>
                    <a:lnTo>
                      <a:pt x="1494" y="10"/>
                    </a:lnTo>
                    <a:lnTo>
                      <a:pt x="1528" y="10"/>
                    </a:lnTo>
                    <a:lnTo>
                      <a:pt x="1572" y="0"/>
                    </a:lnTo>
                    <a:lnTo>
                      <a:pt x="1617" y="0"/>
                    </a:lnTo>
                    <a:lnTo>
                      <a:pt x="1639" y="0"/>
                    </a:lnTo>
                    <a:lnTo>
                      <a:pt x="1672" y="0"/>
                    </a:lnTo>
                    <a:lnTo>
                      <a:pt x="1717" y="21"/>
                    </a:lnTo>
                    <a:lnTo>
                      <a:pt x="1751" y="21"/>
                    </a:lnTo>
                    <a:lnTo>
                      <a:pt x="1784" y="21"/>
                    </a:lnTo>
                    <a:lnTo>
                      <a:pt x="1807" y="21"/>
                    </a:lnTo>
                    <a:lnTo>
                      <a:pt x="1829" y="10"/>
                    </a:lnTo>
                    <a:lnTo>
                      <a:pt x="1862" y="32"/>
                    </a:lnTo>
                    <a:lnTo>
                      <a:pt x="1885" y="32"/>
                    </a:lnTo>
                    <a:lnTo>
                      <a:pt x="1907" y="54"/>
                    </a:lnTo>
                    <a:lnTo>
                      <a:pt x="1929" y="54"/>
                    </a:lnTo>
                    <a:lnTo>
                      <a:pt x="2208" y="86"/>
                    </a:lnTo>
                    <a:lnTo>
                      <a:pt x="2330" y="141"/>
                    </a:lnTo>
                    <a:lnTo>
                      <a:pt x="2376" y="141"/>
                    </a:lnTo>
                    <a:lnTo>
                      <a:pt x="2398" y="152"/>
                    </a:lnTo>
                    <a:lnTo>
                      <a:pt x="2431" y="152"/>
                    </a:lnTo>
                    <a:lnTo>
                      <a:pt x="2454" y="152"/>
                    </a:lnTo>
                    <a:lnTo>
                      <a:pt x="2464" y="174"/>
                    </a:lnTo>
                    <a:lnTo>
                      <a:pt x="2487" y="174"/>
                    </a:lnTo>
                    <a:lnTo>
                      <a:pt x="2509" y="174"/>
                    </a:lnTo>
                    <a:lnTo>
                      <a:pt x="2532" y="174"/>
                    </a:lnTo>
                    <a:lnTo>
                      <a:pt x="2554" y="174"/>
                    </a:lnTo>
                    <a:lnTo>
                      <a:pt x="2565" y="196"/>
                    </a:lnTo>
                    <a:lnTo>
                      <a:pt x="2587" y="196"/>
                    </a:lnTo>
                    <a:lnTo>
                      <a:pt x="2610" y="196"/>
                    </a:lnTo>
                    <a:lnTo>
                      <a:pt x="2632" y="196"/>
                    </a:lnTo>
                    <a:lnTo>
                      <a:pt x="2654" y="196"/>
                    </a:lnTo>
                    <a:lnTo>
                      <a:pt x="2677" y="196"/>
                    </a:lnTo>
                    <a:lnTo>
                      <a:pt x="2699" y="196"/>
                    </a:lnTo>
                    <a:lnTo>
                      <a:pt x="2732" y="206"/>
                    </a:lnTo>
                    <a:lnTo>
                      <a:pt x="2755" y="238"/>
                    </a:lnTo>
                    <a:lnTo>
                      <a:pt x="2777" y="238"/>
                    </a:lnTo>
                    <a:lnTo>
                      <a:pt x="2811" y="250"/>
                    </a:lnTo>
                    <a:lnTo>
                      <a:pt x="2821" y="272"/>
                    </a:lnTo>
                    <a:lnTo>
                      <a:pt x="2833" y="294"/>
                    </a:lnTo>
                    <a:lnTo>
                      <a:pt x="2833" y="314"/>
                    </a:lnTo>
                    <a:lnTo>
                      <a:pt x="2855" y="314"/>
                    </a:lnTo>
                    <a:lnTo>
                      <a:pt x="2877" y="348"/>
                    </a:lnTo>
                    <a:lnTo>
                      <a:pt x="2899" y="358"/>
                    </a:lnTo>
                    <a:lnTo>
                      <a:pt x="2922" y="358"/>
                    </a:lnTo>
                    <a:lnTo>
                      <a:pt x="2933" y="380"/>
                    </a:lnTo>
                    <a:lnTo>
                      <a:pt x="2933" y="413"/>
                    </a:lnTo>
                    <a:lnTo>
                      <a:pt x="2955" y="424"/>
                    </a:lnTo>
                    <a:lnTo>
                      <a:pt x="2977" y="424"/>
                    </a:lnTo>
                    <a:lnTo>
                      <a:pt x="2977" y="456"/>
                    </a:lnTo>
                    <a:lnTo>
                      <a:pt x="2977" y="478"/>
                    </a:lnTo>
                    <a:lnTo>
                      <a:pt x="2977" y="500"/>
                    </a:lnTo>
                    <a:lnTo>
                      <a:pt x="2977" y="522"/>
                    </a:lnTo>
                    <a:lnTo>
                      <a:pt x="2955" y="522"/>
                    </a:lnTo>
                    <a:lnTo>
                      <a:pt x="2977" y="543"/>
                    </a:lnTo>
                    <a:lnTo>
                      <a:pt x="2977" y="565"/>
                    </a:lnTo>
                    <a:lnTo>
                      <a:pt x="2977" y="598"/>
                    </a:lnTo>
                    <a:lnTo>
                      <a:pt x="2989" y="631"/>
                    </a:lnTo>
                    <a:lnTo>
                      <a:pt x="2989" y="663"/>
                    </a:lnTo>
                    <a:lnTo>
                      <a:pt x="2989" y="685"/>
                    </a:lnTo>
                    <a:lnTo>
                      <a:pt x="2989" y="707"/>
                    </a:lnTo>
                    <a:lnTo>
                      <a:pt x="2989" y="729"/>
                    </a:lnTo>
                    <a:lnTo>
                      <a:pt x="2989" y="750"/>
                    </a:lnTo>
                    <a:lnTo>
                      <a:pt x="2989" y="772"/>
                    </a:lnTo>
                    <a:lnTo>
                      <a:pt x="3000" y="793"/>
                    </a:lnTo>
                    <a:lnTo>
                      <a:pt x="3022" y="849"/>
                    </a:lnTo>
                    <a:lnTo>
                      <a:pt x="3022" y="881"/>
                    </a:lnTo>
                    <a:lnTo>
                      <a:pt x="3022" y="903"/>
                    </a:lnTo>
                    <a:lnTo>
                      <a:pt x="3022" y="925"/>
                    </a:lnTo>
                    <a:lnTo>
                      <a:pt x="3022" y="946"/>
                    </a:lnTo>
                    <a:lnTo>
                      <a:pt x="3022" y="979"/>
                    </a:lnTo>
                    <a:lnTo>
                      <a:pt x="3022" y="1001"/>
                    </a:lnTo>
                    <a:lnTo>
                      <a:pt x="3022" y="1022"/>
                    </a:lnTo>
                    <a:lnTo>
                      <a:pt x="3022" y="1055"/>
                    </a:lnTo>
                    <a:lnTo>
                      <a:pt x="3045" y="1055"/>
                    </a:lnTo>
                    <a:lnTo>
                      <a:pt x="3045" y="1077"/>
                    </a:lnTo>
                    <a:lnTo>
                      <a:pt x="3045" y="1120"/>
                    </a:lnTo>
                    <a:lnTo>
                      <a:pt x="3045" y="1142"/>
                    </a:lnTo>
                    <a:lnTo>
                      <a:pt x="3045" y="1164"/>
                    </a:lnTo>
                    <a:lnTo>
                      <a:pt x="3022" y="1164"/>
                    </a:lnTo>
                    <a:lnTo>
                      <a:pt x="3011" y="1196"/>
                    </a:lnTo>
                    <a:lnTo>
                      <a:pt x="2989" y="1240"/>
                    </a:lnTo>
                    <a:lnTo>
                      <a:pt x="2989" y="1262"/>
                    </a:lnTo>
                    <a:lnTo>
                      <a:pt x="2989" y="1283"/>
                    </a:lnTo>
                    <a:lnTo>
                      <a:pt x="2989" y="1316"/>
                    </a:lnTo>
                    <a:lnTo>
                      <a:pt x="3011" y="1348"/>
                    </a:lnTo>
                    <a:lnTo>
                      <a:pt x="3011" y="1381"/>
                    </a:lnTo>
                    <a:lnTo>
                      <a:pt x="3011" y="1402"/>
                    </a:lnTo>
                    <a:lnTo>
                      <a:pt x="3011" y="1424"/>
                    </a:lnTo>
                    <a:lnTo>
                      <a:pt x="3011" y="1446"/>
                    </a:lnTo>
                    <a:lnTo>
                      <a:pt x="3011" y="1468"/>
                    </a:lnTo>
                    <a:lnTo>
                      <a:pt x="3011" y="1490"/>
                    </a:lnTo>
                    <a:lnTo>
                      <a:pt x="3011" y="1512"/>
                    </a:lnTo>
                    <a:lnTo>
                      <a:pt x="3011" y="1534"/>
                    </a:lnTo>
                    <a:lnTo>
                      <a:pt x="3011" y="1577"/>
                    </a:lnTo>
                    <a:lnTo>
                      <a:pt x="3011" y="1598"/>
                    </a:lnTo>
                    <a:lnTo>
                      <a:pt x="3022" y="1620"/>
                    </a:lnTo>
                    <a:lnTo>
                      <a:pt x="3022" y="1642"/>
                    </a:lnTo>
                    <a:lnTo>
                      <a:pt x="3011" y="1664"/>
                    </a:lnTo>
                    <a:lnTo>
                      <a:pt x="3011" y="1686"/>
                    </a:lnTo>
                    <a:lnTo>
                      <a:pt x="3011" y="1718"/>
                    </a:lnTo>
                    <a:lnTo>
                      <a:pt x="3011" y="1740"/>
                    </a:lnTo>
                    <a:lnTo>
                      <a:pt x="3000" y="1762"/>
                    </a:lnTo>
                    <a:lnTo>
                      <a:pt x="3000" y="1784"/>
                    </a:lnTo>
                    <a:lnTo>
                      <a:pt x="3000" y="1805"/>
                    </a:lnTo>
                    <a:lnTo>
                      <a:pt x="3000" y="1827"/>
                    </a:lnTo>
                    <a:lnTo>
                      <a:pt x="2989" y="1860"/>
                    </a:lnTo>
                    <a:lnTo>
                      <a:pt x="2967" y="1860"/>
                    </a:lnTo>
                    <a:lnTo>
                      <a:pt x="2967" y="1881"/>
                    </a:lnTo>
                    <a:lnTo>
                      <a:pt x="2955" y="1903"/>
                    </a:lnTo>
                    <a:lnTo>
                      <a:pt x="2955" y="1925"/>
                    </a:lnTo>
                    <a:lnTo>
                      <a:pt x="2933" y="1936"/>
                    </a:lnTo>
                    <a:lnTo>
                      <a:pt x="2922" y="1957"/>
                    </a:lnTo>
                    <a:lnTo>
                      <a:pt x="2899" y="1969"/>
                    </a:lnTo>
                    <a:lnTo>
                      <a:pt x="2889" y="1991"/>
                    </a:lnTo>
                    <a:lnTo>
                      <a:pt x="2877" y="2013"/>
                    </a:lnTo>
                    <a:lnTo>
                      <a:pt x="2866" y="2033"/>
                    </a:lnTo>
                    <a:lnTo>
                      <a:pt x="2833" y="2033"/>
                    </a:lnTo>
                    <a:lnTo>
                      <a:pt x="2811" y="2055"/>
                    </a:lnTo>
                    <a:lnTo>
                      <a:pt x="2788" y="2055"/>
                    </a:lnTo>
                    <a:lnTo>
                      <a:pt x="2765" y="2055"/>
                    </a:lnTo>
                    <a:lnTo>
                      <a:pt x="2743" y="2067"/>
                    </a:lnTo>
                    <a:lnTo>
                      <a:pt x="2721" y="2077"/>
                    </a:lnTo>
                    <a:lnTo>
                      <a:pt x="2699" y="2099"/>
                    </a:lnTo>
                    <a:lnTo>
                      <a:pt x="2665" y="2131"/>
                    </a:lnTo>
                    <a:lnTo>
                      <a:pt x="2643" y="2131"/>
                    </a:lnTo>
                    <a:lnTo>
                      <a:pt x="2621" y="2153"/>
                    </a:lnTo>
                    <a:lnTo>
                      <a:pt x="2598" y="2165"/>
                    </a:lnTo>
                    <a:lnTo>
                      <a:pt x="2576" y="2153"/>
                    </a:lnTo>
                    <a:lnTo>
                      <a:pt x="2554" y="2165"/>
                    </a:lnTo>
                    <a:lnTo>
                      <a:pt x="2532" y="2165"/>
                    </a:lnTo>
                    <a:lnTo>
                      <a:pt x="2487" y="2165"/>
                    </a:lnTo>
                    <a:lnTo>
                      <a:pt x="2464" y="2165"/>
                    </a:lnTo>
                    <a:lnTo>
                      <a:pt x="2431" y="2165"/>
                    </a:lnTo>
                    <a:lnTo>
                      <a:pt x="2408" y="2175"/>
                    </a:lnTo>
                    <a:lnTo>
                      <a:pt x="2386" y="2175"/>
                    </a:lnTo>
                    <a:lnTo>
                      <a:pt x="2364" y="2175"/>
                    </a:lnTo>
                    <a:lnTo>
                      <a:pt x="2330" y="2197"/>
                    </a:lnTo>
                    <a:lnTo>
                      <a:pt x="2308" y="2208"/>
                    </a:lnTo>
                    <a:lnTo>
                      <a:pt x="2286" y="2208"/>
                    </a:lnTo>
                    <a:lnTo>
                      <a:pt x="2264" y="2186"/>
                    </a:lnTo>
                    <a:lnTo>
                      <a:pt x="2242" y="2186"/>
                    </a:lnTo>
                    <a:lnTo>
                      <a:pt x="2219" y="2208"/>
                    </a:lnTo>
                    <a:lnTo>
                      <a:pt x="2197" y="2208"/>
                    </a:lnTo>
                    <a:lnTo>
                      <a:pt x="2175" y="2208"/>
                    </a:lnTo>
                    <a:lnTo>
                      <a:pt x="2152" y="2208"/>
                    </a:lnTo>
                    <a:lnTo>
                      <a:pt x="2119" y="2208"/>
                    </a:lnTo>
                    <a:lnTo>
                      <a:pt x="2097" y="2219"/>
                    </a:lnTo>
                    <a:lnTo>
                      <a:pt x="2063" y="2219"/>
                    </a:lnTo>
                    <a:lnTo>
                      <a:pt x="2041" y="2219"/>
                    </a:lnTo>
                    <a:lnTo>
                      <a:pt x="2019" y="2229"/>
                    </a:lnTo>
                    <a:lnTo>
                      <a:pt x="1996" y="2229"/>
                    </a:lnTo>
                    <a:lnTo>
                      <a:pt x="1973" y="2241"/>
                    </a:lnTo>
                    <a:lnTo>
                      <a:pt x="1951" y="2241"/>
                    </a:lnTo>
                    <a:lnTo>
                      <a:pt x="1929" y="2251"/>
                    </a:lnTo>
                    <a:lnTo>
                      <a:pt x="1907" y="2251"/>
                    </a:lnTo>
                    <a:lnTo>
                      <a:pt x="1885" y="2262"/>
                    </a:lnTo>
                    <a:lnTo>
                      <a:pt x="1862" y="2273"/>
                    </a:lnTo>
                    <a:lnTo>
                      <a:pt x="1829" y="2284"/>
                    </a:lnTo>
                    <a:lnTo>
                      <a:pt x="1807" y="2273"/>
                    </a:lnTo>
                    <a:lnTo>
                      <a:pt x="1762" y="2273"/>
                    </a:lnTo>
                    <a:lnTo>
                      <a:pt x="1740" y="2284"/>
                    </a:lnTo>
                    <a:lnTo>
                      <a:pt x="1717" y="2284"/>
                    </a:lnTo>
                    <a:lnTo>
                      <a:pt x="1695" y="2284"/>
                    </a:lnTo>
                    <a:lnTo>
                      <a:pt x="1662" y="2284"/>
                    </a:lnTo>
                    <a:lnTo>
                      <a:pt x="1639" y="2284"/>
                    </a:lnTo>
                    <a:lnTo>
                      <a:pt x="1606" y="2295"/>
                    </a:lnTo>
                    <a:lnTo>
                      <a:pt x="1584" y="2295"/>
                    </a:lnTo>
                    <a:lnTo>
                      <a:pt x="1561" y="2295"/>
                    </a:lnTo>
                    <a:lnTo>
                      <a:pt x="1506" y="2295"/>
                    </a:lnTo>
                    <a:lnTo>
                      <a:pt x="1450" y="2328"/>
                    </a:lnTo>
                    <a:lnTo>
                      <a:pt x="1427" y="2328"/>
                    </a:lnTo>
                    <a:lnTo>
                      <a:pt x="1416" y="2306"/>
                    </a:lnTo>
                    <a:lnTo>
                      <a:pt x="1394" y="2306"/>
                    </a:lnTo>
                    <a:lnTo>
                      <a:pt x="1360" y="2306"/>
                    </a:lnTo>
                    <a:lnTo>
                      <a:pt x="1338" y="2306"/>
                    </a:lnTo>
                    <a:lnTo>
                      <a:pt x="1305" y="2306"/>
                    </a:lnTo>
                    <a:lnTo>
                      <a:pt x="1282" y="2306"/>
                    </a:lnTo>
                    <a:lnTo>
                      <a:pt x="1260" y="2306"/>
                    </a:lnTo>
                    <a:lnTo>
                      <a:pt x="1237" y="2306"/>
                    </a:lnTo>
                    <a:lnTo>
                      <a:pt x="1227" y="2284"/>
                    </a:lnTo>
                    <a:lnTo>
                      <a:pt x="1204" y="2284"/>
                    </a:lnTo>
                    <a:lnTo>
                      <a:pt x="1171" y="2273"/>
                    </a:lnTo>
                    <a:lnTo>
                      <a:pt x="1149" y="2273"/>
                    </a:lnTo>
                    <a:lnTo>
                      <a:pt x="1115" y="2273"/>
                    </a:lnTo>
                    <a:lnTo>
                      <a:pt x="1059" y="2273"/>
                    </a:lnTo>
                    <a:lnTo>
                      <a:pt x="1037" y="2273"/>
                    </a:lnTo>
                    <a:lnTo>
                      <a:pt x="1015" y="2273"/>
                    </a:lnTo>
                    <a:lnTo>
                      <a:pt x="992" y="2273"/>
                    </a:lnTo>
                    <a:lnTo>
                      <a:pt x="970" y="2273"/>
                    </a:lnTo>
                    <a:lnTo>
                      <a:pt x="947" y="2251"/>
                    </a:lnTo>
                    <a:lnTo>
                      <a:pt x="914" y="2229"/>
                    </a:lnTo>
                    <a:lnTo>
                      <a:pt x="892" y="2219"/>
                    </a:lnTo>
                    <a:lnTo>
                      <a:pt x="858" y="2219"/>
                    </a:lnTo>
                    <a:lnTo>
                      <a:pt x="836" y="2219"/>
                    </a:lnTo>
                    <a:lnTo>
                      <a:pt x="814" y="2219"/>
                    </a:lnTo>
                    <a:lnTo>
                      <a:pt x="658" y="2262"/>
                    </a:lnTo>
                    <a:lnTo>
                      <a:pt x="636" y="2262"/>
                    </a:lnTo>
                    <a:lnTo>
                      <a:pt x="613" y="2262"/>
                    </a:lnTo>
                    <a:lnTo>
                      <a:pt x="590" y="2262"/>
                    </a:lnTo>
                    <a:lnTo>
                      <a:pt x="568" y="2262"/>
                    </a:lnTo>
                    <a:lnTo>
                      <a:pt x="546" y="2262"/>
                    </a:lnTo>
                    <a:lnTo>
                      <a:pt x="524" y="2262"/>
                    </a:lnTo>
                    <a:lnTo>
                      <a:pt x="502" y="2262"/>
                    </a:lnTo>
                    <a:lnTo>
                      <a:pt x="479" y="2262"/>
                    </a:lnTo>
                    <a:lnTo>
                      <a:pt x="479" y="2241"/>
                    </a:lnTo>
                    <a:lnTo>
                      <a:pt x="457" y="2219"/>
                    </a:lnTo>
                    <a:lnTo>
                      <a:pt x="412" y="2208"/>
                    </a:lnTo>
                    <a:lnTo>
                      <a:pt x="390" y="2208"/>
                    </a:lnTo>
                    <a:lnTo>
                      <a:pt x="367" y="2208"/>
                    </a:lnTo>
                    <a:lnTo>
                      <a:pt x="301" y="2208"/>
                    </a:lnTo>
                    <a:lnTo>
                      <a:pt x="245" y="2208"/>
                    </a:lnTo>
                    <a:lnTo>
                      <a:pt x="233" y="2186"/>
                    </a:lnTo>
                    <a:lnTo>
                      <a:pt x="211" y="2175"/>
                    </a:lnTo>
                    <a:lnTo>
                      <a:pt x="189" y="2175"/>
                    </a:lnTo>
                    <a:lnTo>
                      <a:pt x="167" y="2153"/>
                    </a:lnTo>
                    <a:lnTo>
                      <a:pt x="145" y="2153"/>
                    </a:lnTo>
                    <a:lnTo>
                      <a:pt x="133" y="2131"/>
                    </a:lnTo>
                    <a:lnTo>
                      <a:pt x="122" y="2110"/>
                    </a:lnTo>
                    <a:lnTo>
                      <a:pt x="122" y="2089"/>
                    </a:lnTo>
                    <a:lnTo>
                      <a:pt x="111" y="2067"/>
                    </a:lnTo>
                    <a:lnTo>
                      <a:pt x="111" y="2045"/>
                    </a:lnTo>
                    <a:lnTo>
                      <a:pt x="111" y="2023"/>
                    </a:lnTo>
                    <a:lnTo>
                      <a:pt x="77" y="2013"/>
                    </a:lnTo>
                    <a:lnTo>
                      <a:pt x="77" y="1979"/>
                    </a:lnTo>
                    <a:lnTo>
                      <a:pt x="77" y="1957"/>
                    </a:lnTo>
                    <a:lnTo>
                      <a:pt x="77" y="1925"/>
                    </a:lnTo>
                    <a:lnTo>
                      <a:pt x="77" y="1881"/>
                    </a:lnTo>
                    <a:lnTo>
                      <a:pt x="77" y="1860"/>
                    </a:lnTo>
                    <a:lnTo>
                      <a:pt x="77" y="1838"/>
                    </a:lnTo>
                    <a:lnTo>
                      <a:pt x="77" y="1816"/>
                    </a:lnTo>
                    <a:lnTo>
                      <a:pt x="77" y="1795"/>
                    </a:lnTo>
                    <a:lnTo>
                      <a:pt x="67" y="1773"/>
                    </a:lnTo>
                    <a:lnTo>
                      <a:pt x="55" y="1740"/>
                    </a:lnTo>
                    <a:lnTo>
                      <a:pt x="33" y="1718"/>
                    </a:lnTo>
                    <a:lnTo>
                      <a:pt x="22" y="1696"/>
                    </a:lnTo>
                    <a:lnTo>
                      <a:pt x="0" y="1675"/>
                    </a:lnTo>
                    <a:lnTo>
                      <a:pt x="0" y="1642"/>
                    </a:lnTo>
                    <a:lnTo>
                      <a:pt x="22" y="1620"/>
                    </a:lnTo>
                    <a:lnTo>
                      <a:pt x="44" y="1588"/>
                    </a:lnTo>
                    <a:lnTo>
                      <a:pt x="77" y="1555"/>
                    </a:lnTo>
                    <a:lnTo>
                      <a:pt x="67" y="1500"/>
                    </a:lnTo>
                    <a:lnTo>
                      <a:pt x="55" y="1478"/>
                    </a:lnTo>
                    <a:lnTo>
                      <a:pt x="67" y="1446"/>
                    </a:lnTo>
                    <a:lnTo>
                      <a:pt x="77" y="1424"/>
                    </a:lnTo>
                    <a:lnTo>
                      <a:pt x="77" y="1392"/>
                    </a:lnTo>
                    <a:lnTo>
                      <a:pt x="77" y="1360"/>
                    </a:lnTo>
                    <a:lnTo>
                      <a:pt x="55" y="1305"/>
                    </a:lnTo>
                    <a:lnTo>
                      <a:pt x="55" y="1283"/>
                    </a:lnTo>
                    <a:lnTo>
                      <a:pt x="67" y="1240"/>
                    </a:lnTo>
                    <a:lnTo>
                      <a:pt x="44" y="1218"/>
                    </a:lnTo>
                    <a:lnTo>
                      <a:pt x="44" y="1196"/>
                    </a:lnTo>
                    <a:lnTo>
                      <a:pt x="22" y="1174"/>
                    </a:lnTo>
                    <a:lnTo>
                      <a:pt x="11" y="1142"/>
                    </a:lnTo>
                    <a:lnTo>
                      <a:pt x="22" y="1098"/>
                    </a:lnTo>
                    <a:lnTo>
                      <a:pt x="22" y="1033"/>
                    </a:lnTo>
                    <a:lnTo>
                      <a:pt x="22" y="1011"/>
                    </a:lnTo>
                    <a:lnTo>
                      <a:pt x="11" y="989"/>
                    </a:lnTo>
                    <a:lnTo>
                      <a:pt x="11" y="967"/>
                    </a:lnTo>
                    <a:lnTo>
                      <a:pt x="11" y="946"/>
                    </a:lnTo>
                    <a:lnTo>
                      <a:pt x="33" y="925"/>
                    </a:lnTo>
                    <a:lnTo>
                      <a:pt x="33" y="903"/>
                    </a:lnTo>
                    <a:lnTo>
                      <a:pt x="33" y="869"/>
                    </a:lnTo>
                    <a:lnTo>
                      <a:pt x="33" y="849"/>
                    </a:lnTo>
                    <a:lnTo>
                      <a:pt x="33" y="827"/>
                    </a:lnTo>
                    <a:lnTo>
                      <a:pt x="11" y="827"/>
                    </a:lnTo>
                    <a:lnTo>
                      <a:pt x="0" y="805"/>
                    </a:lnTo>
                    <a:lnTo>
                      <a:pt x="22" y="783"/>
                    </a:lnTo>
                    <a:lnTo>
                      <a:pt x="33" y="761"/>
                    </a:lnTo>
                    <a:lnTo>
                      <a:pt x="33" y="739"/>
                    </a:lnTo>
                    <a:lnTo>
                      <a:pt x="33" y="717"/>
                    </a:lnTo>
                    <a:lnTo>
                      <a:pt x="11" y="707"/>
                    </a:lnTo>
                    <a:lnTo>
                      <a:pt x="11" y="685"/>
                    </a:lnTo>
                    <a:lnTo>
                      <a:pt x="11" y="663"/>
                    </a:lnTo>
                    <a:lnTo>
                      <a:pt x="33" y="652"/>
                    </a:lnTo>
                    <a:lnTo>
                      <a:pt x="11" y="641"/>
                    </a:lnTo>
                    <a:lnTo>
                      <a:pt x="11" y="620"/>
                    </a:lnTo>
                    <a:lnTo>
                      <a:pt x="0" y="620"/>
                    </a:lnTo>
                  </a:path>
                </a:pathLst>
              </a:custGeom>
              <a:noFill/>
              <a:ln w="50800" cap="rnd" cmpd="sng">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5"/>
              <p:cNvSpPr>
                <a:spLocks/>
              </p:cNvSpPr>
              <p:nvPr/>
            </p:nvSpPr>
            <p:spPr bwMode="auto">
              <a:xfrm>
                <a:off x="3324225" y="2362200"/>
                <a:ext cx="2413000" cy="2211388"/>
              </a:xfrm>
              <a:custGeom>
                <a:avLst/>
                <a:gdLst>
                  <a:gd name="T0" fmla="*/ 23 w 1403"/>
                  <a:gd name="T1" fmla="*/ 539 h 1393"/>
                  <a:gd name="T2" fmla="*/ 23 w 1403"/>
                  <a:gd name="T3" fmla="*/ 464 h 1393"/>
                  <a:gd name="T4" fmla="*/ 35 w 1403"/>
                  <a:gd name="T5" fmla="*/ 388 h 1393"/>
                  <a:gd name="T6" fmla="*/ 47 w 1403"/>
                  <a:gd name="T7" fmla="*/ 313 h 1393"/>
                  <a:gd name="T8" fmla="*/ 108 w 1403"/>
                  <a:gd name="T9" fmla="*/ 263 h 1393"/>
                  <a:gd name="T10" fmla="*/ 143 w 1403"/>
                  <a:gd name="T11" fmla="*/ 213 h 1393"/>
                  <a:gd name="T12" fmla="*/ 240 w 1403"/>
                  <a:gd name="T13" fmla="*/ 200 h 1393"/>
                  <a:gd name="T14" fmla="*/ 287 w 1403"/>
                  <a:gd name="T15" fmla="*/ 137 h 1393"/>
                  <a:gd name="T16" fmla="*/ 347 w 1403"/>
                  <a:gd name="T17" fmla="*/ 87 h 1393"/>
                  <a:gd name="T18" fmla="*/ 407 w 1403"/>
                  <a:gd name="T19" fmla="*/ 25 h 1393"/>
                  <a:gd name="T20" fmla="*/ 479 w 1403"/>
                  <a:gd name="T21" fmla="*/ 25 h 1393"/>
                  <a:gd name="T22" fmla="*/ 526 w 1403"/>
                  <a:gd name="T23" fmla="*/ 25 h 1393"/>
                  <a:gd name="T24" fmla="*/ 611 w 1403"/>
                  <a:gd name="T25" fmla="*/ 12 h 1393"/>
                  <a:gd name="T26" fmla="*/ 682 w 1403"/>
                  <a:gd name="T27" fmla="*/ 0 h 1393"/>
                  <a:gd name="T28" fmla="*/ 755 w 1403"/>
                  <a:gd name="T29" fmla="*/ 12 h 1393"/>
                  <a:gd name="T30" fmla="*/ 875 w 1403"/>
                  <a:gd name="T31" fmla="*/ 12 h 1393"/>
                  <a:gd name="T32" fmla="*/ 970 w 1403"/>
                  <a:gd name="T33" fmla="*/ 12 h 1393"/>
                  <a:gd name="T34" fmla="*/ 1042 w 1403"/>
                  <a:gd name="T35" fmla="*/ 25 h 1393"/>
                  <a:gd name="T36" fmla="*/ 1138 w 1403"/>
                  <a:gd name="T37" fmla="*/ 87 h 1393"/>
                  <a:gd name="T38" fmla="*/ 1210 w 1403"/>
                  <a:gd name="T39" fmla="*/ 137 h 1393"/>
                  <a:gd name="T40" fmla="*/ 1281 w 1403"/>
                  <a:gd name="T41" fmla="*/ 188 h 1393"/>
                  <a:gd name="T42" fmla="*/ 1317 w 1403"/>
                  <a:gd name="T43" fmla="*/ 250 h 1393"/>
                  <a:gd name="T44" fmla="*/ 1317 w 1403"/>
                  <a:gd name="T45" fmla="*/ 338 h 1393"/>
                  <a:gd name="T46" fmla="*/ 1342 w 1403"/>
                  <a:gd name="T47" fmla="*/ 451 h 1393"/>
                  <a:gd name="T48" fmla="*/ 1378 w 1403"/>
                  <a:gd name="T49" fmla="*/ 551 h 1393"/>
                  <a:gd name="T50" fmla="*/ 1390 w 1403"/>
                  <a:gd name="T51" fmla="*/ 627 h 1393"/>
                  <a:gd name="T52" fmla="*/ 1402 w 1403"/>
                  <a:gd name="T53" fmla="*/ 714 h 1393"/>
                  <a:gd name="T54" fmla="*/ 1390 w 1403"/>
                  <a:gd name="T55" fmla="*/ 802 h 1393"/>
                  <a:gd name="T56" fmla="*/ 1378 w 1403"/>
                  <a:gd name="T57" fmla="*/ 890 h 1393"/>
                  <a:gd name="T58" fmla="*/ 1354 w 1403"/>
                  <a:gd name="T59" fmla="*/ 965 h 1393"/>
                  <a:gd name="T60" fmla="*/ 1317 w 1403"/>
                  <a:gd name="T61" fmla="*/ 1040 h 1393"/>
                  <a:gd name="T62" fmla="*/ 1258 w 1403"/>
                  <a:gd name="T63" fmla="*/ 1078 h 1393"/>
                  <a:gd name="T64" fmla="*/ 1210 w 1403"/>
                  <a:gd name="T65" fmla="*/ 1116 h 1393"/>
                  <a:gd name="T66" fmla="*/ 1126 w 1403"/>
                  <a:gd name="T67" fmla="*/ 1153 h 1393"/>
                  <a:gd name="T68" fmla="*/ 1054 w 1403"/>
                  <a:gd name="T69" fmla="*/ 1191 h 1393"/>
                  <a:gd name="T70" fmla="*/ 982 w 1403"/>
                  <a:gd name="T71" fmla="*/ 1228 h 1393"/>
                  <a:gd name="T72" fmla="*/ 922 w 1403"/>
                  <a:gd name="T73" fmla="*/ 1254 h 1393"/>
                  <a:gd name="T74" fmla="*/ 850 w 1403"/>
                  <a:gd name="T75" fmla="*/ 1266 h 1393"/>
                  <a:gd name="T76" fmla="*/ 790 w 1403"/>
                  <a:gd name="T77" fmla="*/ 1316 h 1393"/>
                  <a:gd name="T78" fmla="*/ 707 w 1403"/>
                  <a:gd name="T79" fmla="*/ 1354 h 1393"/>
                  <a:gd name="T80" fmla="*/ 611 w 1403"/>
                  <a:gd name="T81" fmla="*/ 1379 h 1393"/>
                  <a:gd name="T82" fmla="*/ 551 w 1403"/>
                  <a:gd name="T83" fmla="*/ 1341 h 1393"/>
                  <a:gd name="T84" fmla="*/ 479 w 1403"/>
                  <a:gd name="T85" fmla="*/ 1341 h 1393"/>
                  <a:gd name="T86" fmla="*/ 419 w 1403"/>
                  <a:gd name="T87" fmla="*/ 1304 h 1393"/>
                  <a:gd name="T88" fmla="*/ 371 w 1403"/>
                  <a:gd name="T89" fmla="*/ 1228 h 1393"/>
                  <a:gd name="T90" fmla="*/ 287 w 1403"/>
                  <a:gd name="T91" fmla="*/ 1203 h 1393"/>
                  <a:gd name="T92" fmla="*/ 215 w 1403"/>
                  <a:gd name="T93" fmla="*/ 1191 h 1393"/>
                  <a:gd name="T94" fmla="*/ 143 w 1403"/>
                  <a:gd name="T95" fmla="*/ 1166 h 1393"/>
                  <a:gd name="T96" fmla="*/ 84 w 1403"/>
                  <a:gd name="T97" fmla="*/ 1091 h 1393"/>
                  <a:gd name="T98" fmla="*/ 35 w 1403"/>
                  <a:gd name="T99" fmla="*/ 1040 h 1393"/>
                  <a:gd name="T100" fmla="*/ 23 w 1403"/>
                  <a:gd name="T101" fmla="*/ 965 h 1393"/>
                  <a:gd name="T102" fmla="*/ 23 w 1403"/>
                  <a:gd name="T103" fmla="*/ 877 h 1393"/>
                  <a:gd name="T104" fmla="*/ 0 w 1403"/>
                  <a:gd name="T105" fmla="*/ 802 h 1393"/>
                  <a:gd name="T106" fmla="*/ 11 w 1403"/>
                  <a:gd name="T107" fmla="*/ 702 h 1393"/>
                  <a:gd name="T108" fmla="*/ 11 w 1403"/>
                  <a:gd name="T109" fmla="*/ 627 h 1393"/>
                  <a:gd name="T110" fmla="*/ 35 w 1403"/>
                  <a:gd name="T111" fmla="*/ 576 h 1393"/>
                  <a:gd name="T112" fmla="*/ 11 w 1403"/>
                  <a:gd name="T113" fmla="*/ 514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03" h="1393">
                    <a:moveTo>
                      <a:pt x="11" y="589"/>
                    </a:moveTo>
                    <a:lnTo>
                      <a:pt x="11" y="564"/>
                    </a:lnTo>
                    <a:lnTo>
                      <a:pt x="23" y="539"/>
                    </a:lnTo>
                    <a:lnTo>
                      <a:pt x="23" y="514"/>
                    </a:lnTo>
                    <a:lnTo>
                      <a:pt x="23" y="489"/>
                    </a:lnTo>
                    <a:lnTo>
                      <a:pt x="23" y="464"/>
                    </a:lnTo>
                    <a:lnTo>
                      <a:pt x="35" y="438"/>
                    </a:lnTo>
                    <a:lnTo>
                      <a:pt x="35" y="413"/>
                    </a:lnTo>
                    <a:lnTo>
                      <a:pt x="35" y="388"/>
                    </a:lnTo>
                    <a:lnTo>
                      <a:pt x="35" y="363"/>
                    </a:lnTo>
                    <a:lnTo>
                      <a:pt x="35" y="338"/>
                    </a:lnTo>
                    <a:lnTo>
                      <a:pt x="47" y="313"/>
                    </a:lnTo>
                    <a:lnTo>
                      <a:pt x="71" y="313"/>
                    </a:lnTo>
                    <a:lnTo>
                      <a:pt x="96" y="288"/>
                    </a:lnTo>
                    <a:lnTo>
                      <a:pt x="108" y="263"/>
                    </a:lnTo>
                    <a:lnTo>
                      <a:pt x="108" y="238"/>
                    </a:lnTo>
                    <a:lnTo>
                      <a:pt x="120" y="213"/>
                    </a:lnTo>
                    <a:lnTo>
                      <a:pt x="143" y="213"/>
                    </a:lnTo>
                    <a:lnTo>
                      <a:pt x="179" y="213"/>
                    </a:lnTo>
                    <a:lnTo>
                      <a:pt x="215" y="200"/>
                    </a:lnTo>
                    <a:lnTo>
                      <a:pt x="240" y="200"/>
                    </a:lnTo>
                    <a:lnTo>
                      <a:pt x="263" y="200"/>
                    </a:lnTo>
                    <a:lnTo>
                      <a:pt x="287" y="163"/>
                    </a:lnTo>
                    <a:lnTo>
                      <a:pt x="287" y="137"/>
                    </a:lnTo>
                    <a:lnTo>
                      <a:pt x="299" y="100"/>
                    </a:lnTo>
                    <a:lnTo>
                      <a:pt x="323" y="87"/>
                    </a:lnTo>
                    <a:lnTo>
                      <a:pt x="347" y="87"/>
                    </a:lnTo>
                    <a:lnTo>
                      <a:pt x="371" y="75"/>
                    </a:lnTo>
                    <a:lnTo>
                      <a:pt x="395" y="50"/>
                    </a:lnTo>
                    <a:lnTo>
                      <a:pt x="407" y="25"/>
                    </a:lnTo>
                    <a:lnTo>
                      <a:pt x="431" y="25"/>
                    </a:lnTo>
                    <a:lnTo>
                      <a:pt x="455" y="25"/>
                    </a:lnTo>
                    <a:lnTo>
                      <a:pt x="479" y="25"/>
                    </a:lnTo>
                    <a:lnTo>
                      <a:pt x="491" y="50"/>
                    </a:lnTo>
                    <a:lnTo>
                      <a:pt x="503" y="25"/>
                    </a:lnTo>
                    <a:lnTo>
                      <a:pt x="526" y="25"/>
                    </a:lnTo>
                    <a:lnTo>
                      <a:pt x="551" y="25"/>
                    </a:lnTo>
                    <a:lnTo>
                      <a:pt x="587" y="12"/>
                    </a:lnTo>
                    <a:lnTo>
                      <a:pt x="611" y="12"/>
                    </a:lnTo>
                    <a:lnTo>
                      <a:pt x="635" y="12"/>
                    </a:lnTo>
                    <a:lnTo>
                      <a:pt x="658" y="0"/>
                    </a:lnTo>
                    <a:lnTo>
                      <a:pt x="682" y="0"/>
                    </a:lnTo>
                    <a:lnTo>
                      <a:pt x="707" y="0"/>
                    </a:lnTo>
                    <a:lnTo>
                      <a:pt x="731" y="12"/>
                    </a:lnTo>
                    <a:lnTo>
                      <a:pt x="755" y="12"/>
                    </a:lnTo>
                    <a:lnTo>
                      <a:pt x="778" y="12"/>
                    </a:lnTo>
                    <a:lnTo>
                      <a:pt x="826" y="12"/>
                    </a:lnTo>
                    <a:lnTo>
                      <a:pt x="875" y="12"/>
                    </a:lnTo>
                    <a:lnTo>
                      <a:pt x="898" y="12"/>
                    </a:lnTo>
                    <a:lnTo>
                      <a:pt x="946" y="12"/>
                    </a:lnTo>
                    <a:lnTo>
                      <a:pt x="970" y="12"/>
                    </a:lnTo>
                    <a:lnTo>
                      <a:pt x="994" y="12"/>
                    </a:lnTo>
                    <a:lnTo>
                      <a:pt x="1019" y="12"/>
                    </a:lnTo>
                    <a:lnTo>
                      <a:pt x="1042" y="25"/>
                    </a:lnTo>
                    <a:lnTo>
                      <a:pt x="1078" y="50"/>
                    </a:lnTo>
                    <a:lnTo>
                      <a:pt x="1102" y="75"/>
                    </a:lnTo>
                    <a:lnTo>
                      <a:pt x="1138" y="87"/>
                    </a:lnTo>
                    <a:lnTo>
                      <a:pt x="1161" y="125"/>
                    </a:lnTo>
                    <a:lnTo>
                      <a:pt x="1186" y="137"/>
                    </a:lnTo>
                    <a:lnTo>
                      <a:pt x="1210" y="137"/>
                    </a:lnTo>
                    <a:lnTo>
                      <a:pt x="1258" y="163"/>
                    </a:lnTo>
                    <a:lnTo>
                      <a:pt x="1281" y="163"/>
                    </a:lnTo>
                    <a:lnTo>
                      <a:pt x="1281" y="188"/>
                    </a:lnTo>
                    <a:lnTo>
                      <a:pt x="1281" y="213"/>
                    </a:lnTo>
                    <a:lnTo>
                      <a:pt x="1317" y="225"/>
                    </a:lnTo>
                    <a:lnTo>
                      <a:pt x="1317" y="250"/>
                    </a:lnTo>
                    <a:lnTo>
                      <a:pt x="1317" y="288"/>
                    </a:lnTo>
                    <a:lnTo>
                      <a:pt x="1317" y="313"/>
                    </a:lnTo>
                    <a:lnTo>
                      <a:pt x="1317" y="338"/>
                    </a:lnTo>
                    <a:lnTo>
                      <a:pt x="1317" y="376"/>
                    </a:lnTo>
                    <a:lnTo>
                      <a:pt x="1330" y="413"/>
                    </a:lnTo>
                    <a:lnTo>
                      <a:pt x="1342" y="451"/>
                    </a:lnTo>
                    <a:lnTo>
                      <a:pt x="1342" y="476"/>
                    </a:lnTo>
                    <a:lnTo>
                      <a:pt x="1342" y="514"/>
                    </a:lnTo>
                    <a:lnTo>
                      <a:pt x="1378" y="551"/>
                    </a:lnTo>
                    <a:lnTo>
                      <a:pt x="1378" y="576"/>
                    </a:lnTo>
                    <a:lnTo>
                      <a:pt x="1378" y="601"/>
                    </a:lnTo>
                    <a:lnTo>
                      <a:pt x="1390" y="627"/>
                    </a:lnTo>
                    <a:lnTo>
                      <a:pt x="1402" y="652"/>
                    </a:lnTo>
                    <a:lnTo>
                      <a:pt x="1402" y="677"/>
                    </a:lnTo>
                    <a:lnTo>
                      <a:pt x="1402" y="714"/>
                    </a:lnTo>
                    <a:lnTo>
                      <a:pt x="1390" y="739"/>
                    </a:lnTo>
                    <a:lnTo>
                      <a:pt x="1390" y="764"/>
                    </a:lnTo>
                    <a:lnTo>
                      <a:pt x="1390" y="802"/>
                    </a:lnTo>
                    <a:lnTo>
                      <a:pt x="1390" y="827"/>
                    </a:lnTo>
                    <a:lnTo>
                      <a:pt x="1390" y="852"/>
                    </a:lnTo>
                    <a:lnTo>
                      <a:pt x="1378" y="890"/>
                    </a:lnTo>
                    <a:lnTo>
                      <a:pt x="1378" y="915"/>
                    </a:lnTo>
                    <a:lnTo>
                      <a:pt x="1354" y="928"/>
                    </a:lnTo>
                    <a:lnTo>
                      <a:pt x="1354" y="965"/>
                    </a:lnTo>
                    <a:lnTo>
                      <a:pt x="1342" y="990"/>
                    </a:lnTo>
                    <a:lnTo>
                      <a:pt x="1330" y="1015"/>
                    </a:lnTo>
                    <a:lnTo>
                      <a:pt x="1317" y="1040"/>
                    </a:lnTo>
                    <a:lnTo>
                      <a:pt x="1281" y="1040"/>
                    </a:lnTo>
                    <a:lnTo>
                      <a:pt x="1258" y="1040"/>
                    </a:lnTo>
                    <a:lnTo>
                      <a:pt x="1258" y="1078"/>
                    </a:lnTo>
                    <a:lnTo>
                      <a:pt x="1258" y="1103"/>
                    </a:lnTo>
                    <a:lnTo>
                      <a:pt x="1234" y="1116"/>
                    </a:lnTo>
                    <a:lnTo>
                      <a:pt x="1210" y="1116"/>
                    </a:lnTo>
                    <a:lnTo>
                      <a:pt x="1198" y="1141"/>
                    </a:lnTo>
                    <a:lnTo>
                      <a:pt x="1161" y="1141"/>
                    </a:lnTo>
                    <a:lnTo>
                      <a:pt x="1126" y="1153"/>
                    </a:lnTo>
                    <a:lnTo>
                      <a:pt x="1102" y="1153"/>
                    </a:lnTo>
                    <a:lnTo>
                      <a:pt x="1078" y="1166"/>
                    </a:lnTo>
                    <a:lnTo>
                      <a:pt x="1054" y="1191"/>
                    </a:lnTo>
                    <a:lnTo>
                      <a:pt x="1019" y="1203"/>
                    </a:lnTo>
                    <a:lnTo>
                      <a:pt x="1006" y="1228"/>
                    </a:lnTo>
                    <a:lnTo>
                      <a:pt x="982" y="1228"/>
                    </a:lnTo>
                    <a:lnTo>
                      <a:pt x="982" y="1254"/>
                    </a:lnTo>
                    <a:lnTo>
                      <a:pt x="946" y="1254"/>
                    </a:lnTo>
                    <a:lnTo>
                      <a:pt x="922" y="1254"/>
                    </a:lnTo>
                    <a:lnTo>
                      <a:pt x="898" y="1254"/>
                    </a:lnTo>
                    <a:lnTo>
                      <a:pt x="875" y="1254"/>
                    </a:lnTo>
                    <a:lnTo>
                      <a:pt x="850" y="1266"/>
                    </a:lnTo>
                    <a:lnTo>
                      <a:pt x="826" y="1291"/>
                    </a:lnTo>
                    <a:lnTo>
                      <a:pt x="802" y="1291"/>
                    </a:lnTo>
                    <a:lnTo>
                      <a:pt x="790" y="1316"/>
                    </a:lnTo>
                    <a:lnTo>
                      <a:pt x="766" y="1341"/>
                    </a:lnTo>
                    <a:lnTo>
                      <a:pt x="731" y="1354"/>
                    </a:lnTo>
                    <a:lnTo>
                      <a:pt x="707" y="1354"/>
                    </a:lnTo>
                    <a:lnTo>
                      <a:pt x="670" y="1379"/>
                    </a:lnTo>
                    <a:lnTo>
                      <a:pt x="646" y="1379"/>
                    </a:lnTo>
                    <a:lnTo>
                      <a:pt x="611" y="1379"/>
                    </a:lnTo>
                    <a:lnTo>
                      <a:pt x="587" y="1392"/>
                    </a:lnTo>
                    <a:lnTo>
                      <a:pt x="575" y="1354"/>
                    </a:lnTo>
                    <a:lnTo>
                      <a:pt x="551" y="1341"/>
                    </a:lnTo>
                    <a:lnTo>
                      <a:pt x="526" y="1341"/>
                    </a:lnTo>
                    <a:lnTo>
                      <a:pt x="503" y="1341"/>
                    </a:lnTo>
                    <a:lnTo>
                      <a:pt x="479" y="1341"/>
                    </a:lnTo>
                    <a:lnTo>
                      <a:pt x="455" y="1341"/>
                    </a:lnTo>
                    <a:lnTo>
                      <a:pt x="443" y="1316"/>
                    </a:lnTo>
                    <a:lnTo>
                      <a:pt x="419" y="1304"/>
                    </a:lnTo>
                    <a:lnTo>
                      <a:pt x="382" y="1279"/>
                    </a:lnTo>
                    <a:lnTo>
                      <a:pt x="371" y="1254"/>
                    </a:lnTo>
                    <a:lnTo>
                      <a:pt x="371" y="1228"/>
                    </a:lnTo>
                    <a:lnTo>
                      <a:pt x="347" y="1228"/>
                    </a:lnTo>
                    <a:lnTo>
                      <a:pt x="311" y="1203"/>
                    </a:lnTo>
                    <a:lnTo>
                      <a:pt x="287" y="1203"/>
                    </a:lnTo>
                    <a:lnTo>
                      <a:pt x="263" y="1203"/>
                    </a:lnTo>
                    <a:lnTo>
                      <a:pt x="240" y="1203"/>
                    </a:lnTo>
                    <a:lnTo>
                      <a:pt x="215" y="1191"/>
                    </a:lnTo>
                    <a:lnTo>
                      <a:pt x="191" y="1191"/>
                    </a:lnTo>
                    <a:lnTo>
                      <a:pt x="167" y="1191"/>
                    </a:lnTo>
                    <a:lnTo>
                      <a:pt x="143" y="1166"/>
                    </a:lnTo>
                    <a:lnTo>
                      <a:pt x="120" y="1153"/>
                    </a:lnTo>
                    <a:lnTo>
                      <a:pt x="108" y="1116"/>
                    </a:lnTo>
                    <a:lnTo>
                      <a:pt x="84" y="1091"/>
                    </a:lnTo>
                    <a:lnTo>
                      <a:pt x="59" y="1091"/>
                    </a:lnTo>
                    <a:lnTo>
                      <a:pt x="59" y="1065"/>
                    </a:lnTo>
                    <a:lnTo>
                      <a:pt x="35" y="1040"/>
                    </a:lnTo>
                    <a:lnTo>
                      <a:pt x="23" y="1015"/>
                    </a:lnTo>
                    <a:lnTo>
                      <a:pt x="23" y="990"/>
                    </a:lnTo>
                    <a:lnTo>
                      <a:pt x="23" y="965"/>
                    </a:lnTo>
                    <a:lnTo>
                      <a:pt x="23" y="940"/>
                    </a:lnTo>
                    <a:lnTo>
                      <a:pt x="23" y="902"/>
                    </a:lnTo>
                    <a:lnTo>
                      <a:pt x="23" y="877"/>
                    </a:lnTo>
                    <a:lnTo>
                      <a:pt x="11" y="852"/>
                    </a:lnTo>
                    <a:lnTo>
                      <a:pt x="11" y="827"/>
                    </a:lnTo>
                    <a:lnTo>
                      <a:pt x="0" y="802"/>
                    </a:lnTo>
                    <a:lnTo>
                      <a:pt x="0" y="777"/>
                    </a:lnTo>
                    <a:lnTo>
                      <a:pt x="0" y="739"/>
                    </a:lnTo>
                    <a:lnTo>
                      <a:pt x="11" y="702"/>
                    </a:lnTo>
                    <a:lnTo>
                      <a:pt x="11" y="677"/>
                    </a:lnTo>
                    <a:lnTo>
                      <a:pt x="11" y="652"/>
                    </a:lnTo>
                    <a:lnTo>
                      <a:pt x="11" y="627"/>
                    </a:lnTo>
                    <a:lnTo>
                      <a:pt x="11" y="601"/>
                    </a:lnTo>
                    <a:lnTo>
                      <a:pt x="35" y="601"/>
                    </a:lnTo>
                    <a:lnTo>
                      <a:pt x="35" y="576"/>
                    </a:lnTo>
                    <a:lnTo>
                      <a:pt x="35" y="539"/>
                    </a:lnTo>
                    <a:lnTo>
                      <a:pt x="35" y="514"/>
                    </a:lnTo>
                    <a:lnTo>
                      <a:pt x="11" y="514"/>
                    </a:lnTo>
                    <a:lnTo>
                      <a:pt x="11" y="589"/>
                    </a:lnTo>
                  </a:path>
                </a:pathLst>
              </a:custGeom>
              <a:solidFill>
                <a:schemeClr val="accent6">
                  <a:lumMod val="20000"/>
                  <a:lumOff val="80000"/>
                </a:schemeClr>
              </a:solidFill>
              <a:ln w="50800" cap="rnd" cmpd="sng">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6"/>
              <p:cNvSpPr>
                <a:spLocks noChangeArrowheads="1"/>
              </p:cNvSpPr>
              <p:nvPr/>
            </p:nvSpPr>
            <p:spPr bwMode="auto">
              <a:xfrm>
                <a:off x="3960813" y="2971800"/>
                <a:ext cx="976312" cy="768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45" name="Line 7"/>
              <p:cNvSpPr>
                <a:spLocks noChangeShapeType="1"/>
              </p:cNvSpPr>
              <p:nvPr/>
            </p:nvSpPr>
            <p:spPr bwMode="auto">
              <a:xfrm flipV="1">
                <a:off x="2970213" y="3505200"/>
                <a:ext cx="990600" cy="3810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8"/>
              <p:cNvSpPr>
                <a:spLocks noChangeShapeType="1"/>
              </p:cNvSpPr>
              <p:nvPr/>
            </p:nvSpPr>
            <p:spPr bwMode="auto">
              <a:xfrm>
                <a:off x="1154113" y="2819400"/>
                <a:ext cx="2779712" cy="590550"/>
              </a:xfrm>
              <a:prstGeom prst="line">
                <a:avLst/>
              </a:prstGeom>
              <a:noFill/>
              <a:ln w="12700">
                <a:solidFill>
                  <a:schemeClr val="tx1"/>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9"/>
              <p:cNvSpPr>
                <a:spLocks noChangeArrowheads="1"/>
              </p:cNvSpPr>
              <p:nvPr/>
            </p:nvSpPr>
            <p:spPr bwMode="auto">
              <a:xfrm>
                <a:off x="7678738" y="3048000"/>
                <a:ext cx="1484381"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latin typeface="+mj-lt"/>
                  </a:rPr>
                  <a:t>System</a:t>
                </a:r>
              </a:p>
              <a:p>
                <a:r>
                  <a:rPr lang="en-US" altLang="en-US" sz="2400" dirty="0">
                    <a:latin typeface="+mj-lt"/>
                  </a:rPr>
                  <a:t>boundary?</a:t>
                </a:r>
              </a:p>
            </p:txBody>
          </p:sp>
          <p:sp>
            <p:nvSpPr>
              <p:cNvPr id="48" name="Line 10"/>
              <p:cNvSpPr>
                <a:spLocks noChangeShapeType="1"/>
              </p:cNvSpPr>
              <p:nvPr/>
            </p:nvSpPr>
            <p:spPr bwMode="auto">
              <a:xfrm flipH="1">
                <a:off x="5740400" y="3257550"/>
                <a:ext cx="1925638" cy="29845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
              <p:cNvSpPr>
                <a:spLocks noChangeShapeType="1"/>
              </p:cNvSpPr>
              <p:nvPr/>
            </p:nvSpPr>
            <p:spPr bwMode="auto">
              <a:xfrm flipH="1">
                <a:off x="6973888" y="3803650"/>
                <a:ext cx="868362" cy="592138"/>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2"/>
              <p:cNvSpPr>
                <a:spLocks noChangeArrowheads="1"/>
              </p:cNvSpPr>
              <p:nvPr/>
            </p:nvSpPr>
            <p:spPr bwMode="auto">
              <a:xfrm>
                <a:off x="3714750" y="3743325"/>
                <a:ext cx="112986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b="1" i="1" dirty="0">
                    <a:latin typeface="+mj-lt"/>
                  </a:rPr>
                  <a:t>ATM System</a:t>
                </a:r>
              </a:p>
            </p:txBody>
          </p:sp>
          <p:sp>
            <p:nvSpPr>
              <p:cNvPr id="51" name="Rectangle 13"/>
              <p:cNvSpPr>
                <a:spLocks noChangeArrowheads="1"/>
              </p:cNvSpPr>
              <p:nvPr/>
            </p:nvSpPr>
            <p:spPr bwMode="auto">
              <a:xfrm>
                <a:off x="1905000" y="43434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600" b="1" i="1" dirty="0">
                    <a:latin typeface="+mj-lt"/>
                  </a:rPr>
                  <a:t>Bank Teller</a:t>
                </a:r>
              </a:p>
              <a:p>
                <a:pPr algn="ctr"/>
                <a:r>
                  <a:rPr lang="en-US" altLang="en-US" sz="1600" b="1" i="1" dirty="0" smtClean="0">
                    <a:latin typeface="+mj-lt"/>
                  </a:rPr>
                  <a:t>(Thu </a:t>
                </a:r>
                <a:r>
                  <a:rPr lang="en-US" altLang="en-US" sz="1600" b="1" i="1" dirty="0" err="1" smtClean="0">
                    <a:latin typeface="+mj-lt"/>
                  </a:rPr>
                  <a:t>ngân</a:t>
                </a:r>
                <a:r>
                  <a:rPr lang="en-US" altLang="en-US" sz="1600" b="1" i="1" dirty="0" smtClean="0">
                    <a:latin typeface="+mj-lt"/>
                  </a:rPr>
                  <a:t>)</a:t>
                </a:r>
                <a:endParaRPr lang="en-US" altLang="en-US" sz="1600" b="1" i="1" dirty="0">
                  <a:latin typeface="+mj-lt"/>
                </a:endParaRPr>
              </a:p>
            </p:txBody>
          </p:sp>
          <p:grpSp>
            <p:nvGrpSpPr>
              <p:cNvPr id="52" name="Group 14"/>
              <p:cNvGrpSpPr>
                <a:grpSpLocks/>
              </p:cNvGrpSpPr>
              <p:nvPr/>
            </p:nvGrpSpPr>
            <p:grpSpPr bwMode="auto">
              <a:xfrm>
                <a:off x="2144713" y="3352800"/>
                <a:ext cx="812800" cy="990600"/>
                <a:chOff x="1296" y="2400"/>
                <a:chExt cx="473" cy="624"/>
              </a:xfrm>
            </p:grpSpPr>
            <p:sp>
              <p:nvSpPr>
                <p:cNvPr id="65" name="Rectangle 15"/>
                <p:cNvSpPr>
                  <a:spLocks noChangeArrowheads="1"/>
                </p:cNvSpPr>
                <p:nvPr/>
              </p:nvSpPr>
              <p:spPr bwMode="auto">
                <a:xfrm>
                  <a:off x="1296" y="2400"/>
                  <a:ext cx="473"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16"/>
                <p:cNvSpPr>
                  <a:spLocks noChangeArrowheads="1"/>
                </p:cNvSpPr>
                <p:nvPr/>
              </p:nvSpPr>
              <p:spPr bwMode="auto">
                <a:xfrm>
                  <a:off x="1358" y="2485"/>
                  <a:ext cx="342"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 name="Group 17"/>
                <p:cNvGrpSpPr>
                  <a:grpSpLocks/>
                </p:cNvGrpSpPr>
                <p:nvPr/>
              </p:nvGrpSpPr>
              <p:grpSpPr bwMode="auto">
                <a:xfrm>
                  <a:off x="1440" y="2496"/>
                  <a:ext cx="255" cy="479"/>
                  <a:chOff x="1451" y="1453"/>
                  <a:chExt cx="255" cy="479"/>
                </a:xfrm>
              </p:grpSpPr>
              <p:grpSp>
                <p:nvGrpSpPr>
                  <p:cNvPr id="68" name="Group 18"/>
                  <p:cNvGrpSpPr>
                    <a:grpSpLocks/>
                  </p:cNvGrpSpPr>
                  <p:nvPr/>
                </p:nvGrpSpPr>
                <p:grpSpPr bwMode="auto">
                  <a:xfrm>
                    <a:off x="1459" y="1758"/>
                    <a:ext cx="239" cy="174"/>
                    <a:chOff x="1459" y="1758"/>
                    <a:chExt cx="239" cy="174"/>
                  </a:xfrm>
                </p:grpSpPr>
                <p:sp>
                  <p:nvSpPr>
                    <p:cNvPr id="72" name="Line 19"/>
                    <p:cNvSpPr>
                      <a:spLocks noChangeShapeType="1"/>
                    </p:cNvSpPr>
                    <p:nvPr/>
                  </p:nvSpPr>
                  <p:spPr bwMode="auto">
                    <a:xfrm flipH="1">
                      <a:off x="1459" y="1766"/>
                      <a:ext cx="109" cy="16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20"/>
                    <p:cNvSpPr>
                      <a:spLocks noChangeShapeType="1"/>
                    </p:cNvSpPr>
                    <p:nvPr/>
                  </p:nvSpPr>
                  <p:spPr bwMode="auto">
                    <a:xfrm flipH="1" flipV="1">
                      <a:off x="1573" y="1758"/>
                      <a:ext cx="125" cy="17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 name="Line 21"/>
                  <p:cNvSpPr>
                    <a:spLocks noChangeShapeType="1"/>
                  </p:cNvSpPr>
                  <p:nvPr/>
                </p:nvSpPr>
                <p:spPr bwMode="auto">
                  <a:xfrm flipV="1">
                    <a:off x="1451" y="1655"/>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22"/>
                  <p:cNvSpPr>
                    <a:spLocks noChangeShapeType="1"/>
                  </p:cNvSpPr>
                  <p:nvPr/>
                </p:nvSpPr>
                <p:spPr bwMode="auto">
                  <a:xfrm>
                    <a:off x="1571" y="1613"/>
                    <a:ext cx="0" cy="15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3"/>
                  <p:cNvSpPr>
                    <a:spLocks noChangeArrowheads="1"/>
                  </p:cNvSpPr>
                  <p:nvPr/>
                </p:nvSpPr>
                <p:spPr bwMode="auto">
                  <a:xfrm>
                    <a:off x="1484" y="1453"/>
                    <a:ext cx="169" cy="1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3" name="Rectangle 33"/>
              <p:cNvSpPr>
                <a:spLocks noChangeArrowheads="1"/>
              </p:cNvSpPr>
              <p:nvPr/>
            </p:nvSpPr>
            <p:spPr bwMode="auto">
              <a:xfrm>
                <a:off x="5708650" y="2932113"/>
                <a:ext cx="128721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i="1" dirty="0">
                    <a:latin typeface="+mj-lt"/>
                  </a:rPr>
                  <a:t>Bank System</a:t>
                </a:r>
              </a:p>
            </p:txBody>
          </p:sp>
          <p:grpSp>
            <p:nvGrpSpPr>
              <p:cNvPr id="54" name="Group 34"/>
              <p:cNvGrpSpPr>
                <a:grpSpLocks/>
              </p:cNvGrpSpPr>
              <p:nvPr/>
            </p:nvGrpSpPr>
            <p:grpSpPr bwMode="auto">
              <a:xfrm>
                <a:off x="5694363" y="1981200"/>
                <a:ext cx="812800" cy="990600"/>
                <a:chOff x="3360" y="1440"/>
                <a:chExt cx="473" cy="624"/>
              </a:xfrm>
            </p:grpSpPr>
            <p:sp>
              <p:nvSpPr>
                <p:cNvPr id="57" name="Rectangle 35"/>
                <p:cNvSpPr>
                  <a:spLocks noChangeArrowheads="1"/>
                </p:cNvSpPr>
                <p:nvPr/>
              </p:nvSpPr>
              <p:spPr bwMode="auto">
                <a:xfrm>
                  <a:off x="3360" y="1440"/>
                  <a:ext cx="473"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ectangle 36"/>
                <p:cNvSpPr>
                  <a:spLocks noChangeArrowheads="1"/>
                </p:cNvSpPr>
                <p:nvPr/>
              </p:nvSpPr>
              <p:spPr bwMode="auto">
                <a:xfrm>
                  <a:off x="3422" y="1525"/>
                  <a:ext cx="342"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37"/>
                <p:cNvGrpSpPr>
                  <a:grpSpLocks/>
                </p:cNvGrpSpPr>
                <p:nvPr/>
              </p:nvGrpSpPr>
              <p:grpSpPr bwMode="auto">
                <a:xfrm>
                  <a:off x="3512" y="1841"/>
                  <a:ext cx="239" cy="174"/>
                  <a:chOff x="1459" y="1758"/>
                  <a:chExt cx="239" cy="174"/>
                </a:xfrm>
              </p:grpSpPr>
              <p:sp>
                <p:nvSpPr>
                  <p:cNvPr id="63" name="Line 38"/>
                  <p:cNvSpPr>
                    <a:spLocks noChangeShapeType="1"/>
                  </p:cNvSpPr>
                  <p:nvPr/>
                </p:nvSpPr>
                <p:spPr bwMode="auto">
                  <a:xfrm flipH="1">
                    <a:off x="1459" y="1766"/>
                    <a:ext cx="109" cy="16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39"/>
                  <p:cNvSpPr>
                    <a:spLocks noChangeShapeType="1"/>
                  </p:cNvSpPr>
                  <p:nvPr/>
                </p:nvSpPr>
                <p:spPr bwMode="auto">
                  <a:xfrm flipH="1" flipV="1">
                    <a:off x="1573" y="1758"/>
                    <a:ext cx="125" cy="17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0" name="Line 40"/>
                <p:cNvSpPr>
                  <a:spLocks noChangeShapeType="1"/>
                </p:cNvSpPr>
                <p:nvPr/>
              </p:nvSpPr>
              <p:spPr bwMode="auto">
                <a:xfrm flipV="1">
                  <a:off x="3504" y="1738"/>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1"/>
                <p:cNvSpPr>
                  <a:spLocks noChangeShapeType="1"/>
                </p:cNvSpPr>
                <p:nvPr/>
              </p:nvSpPr>
              <p:spPr bwMode="auto">
                <a:xfrm>
                  <a:off x="3624" y="1696"/>
                  <a:ext cx="0" cy="15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42"/>
                <p:cNvSpPr>
                  <a:spLocks noChangeArrowheads="1"/>
                </p:cNvSpPr>
                <p:nvPr/>
              </p:nvSpPr>
              <p:spPr bwMode="auto">
                <a:xfrm>
                  <a:off x="3537" y="1536"/>
                  <a:ext cx="169" cy="1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 name="Line 43"/>
              <p:cNvSpPr>
                <a:spLocks noChangeShapeType="1"/>
              </p:cNvSpPr>
              <p:nvPr/>
            </p:nvSpPr>
            <p:spPr bwMode="auto">
              <a:xfrm flipV="1">
                <a:off x="4951413" y="2362200"/>
                <a:ext cx="742950" cy="838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4"/>
              <p:cNvSpPr>
                <a:spLocks noChangeShapeType="1"/>
              </p:cNvSpPr>
              <p:nvPr/>
            </p:nvSpPr>
            <p:spPr bwMode="auto">
              <a:xfrm>
                <a:off x="1071563" y="3048000"/>
                <a:ext cx="107315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22724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47625" y="745173"/>
            <a:ext cx="9144000" cy="4754880"/>
          </a:xfrm>
        </p:spPr>
        <p:txBody>
          <a:bodyPr/>
          <a:lstStyle/>
          <a:p>
            <a:r>
              <a:rPr lang="en-US" altLang="en-US" dirty="0" err="1">
                <a:latin typeface="+mj-lt"/>
              </a:rPr>
              <a:t>Một</a:t>
            </a:r>
            <a:r>
              <a:rPr lang="en-US" altLang="en-US" dirty="0">
                <a:latin typeface="+mj-lt"/>
              </a:rPr>
              <a:t> User </a:t>
            </a:r>
            <a:r>
              <a:rPr lang="en-US" altLang="en-US" dirty="0" err="1">
                <a:latin typeface="+mj-lt"/>
              </a:rPr>
              <a:t>có</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nhiều</a:t>
            </a:r>
            <a:r>
              <a:rPr lang="en-US" altLang="en-US" dirty="0">
                <a:latin typeface="+mj-lt"/>
              </a:rPr>
              <a:t> </a:t>
            </a:r>
            <a:r>
              <a:rPr lang="en-US" altLang="en-US" dirty="0" err="1" smtClean="0">
                <a:latin typeface="+mj-lt"/>
              </a:rPr>
              <a:t>vai</a:t>
            </a:r>
            <a:r>
              <a:rPr lang="en-US" altLang="en-US" dirty="0" smtClean="0">
                <a:latin typeface="+mj-lt"/>
              </a:rPr>
              <a:t> </a:t>
            </a:r>
            <a:r>
              <a:rPr lang="en-US" altLang="en-US" dirty="0" err="1">
                <a:latin typeface="+mj-lt"/>
              </a:rPr>
              <a:t>trò</a:t>
            </a:r>
            <a:r>
              <a:rPr lang="en-US" altLang="en-US" dirty="0">
                <a:latin typeface="+mj-lt"/>
              </a:rPr>
              <a:t> (Role</a:t>
            </a:r>
            <a:r>
              <a:rPr lang="en-US" altLang="en-US" dirty="0" smtClean="0">
                <a:latin typeface="+mj-lt"/>
              </a:rPr>
              <a:t>)</a:t>
            </a:r>
          </a:p>
          <a:p>
            <a:r>
              <a:rPr lang="en-US" altLang="en-US" dirty="0">
                <a:latin typeface="+mj-lt"/>
              </a:rPr>
              <a:t>Actors </a:t>
            </a:r>
            <a:r>
              <a:rPr lang="en-US" altLang="en-US" dirty="0" err="1">
                <a:latin typeface="+mj-lt"/>
              </a:rPr>
              <a:t>và</a:t>
            </a:r>
            <a:r>
              <a:rPr lang="en-US" altLang="en-US" dirty="0">
                <a:latin typeface="+mj-lt"/>
              </a:rPr>
              <a:t> </a:t>
            </a:r>
            <a:r>
              <a:rPr lang="en-US" altLang="en-US" dirty="0" err="1">
                <a:latin typeface="+mj-lt"/>
              </a:rPr>
              <a:t>giới</a:t>
            </a:r>
            <a:r>
              <a:rPr lang="en-US" altLang="en-US" dirty="0">
                <a:latin typeface="+mj-lt"/>
              </a:rPr>
              <a:t> </a:t>
            </a:r>
            <a:r>
              <a:rPr lang="en-US" altLang="en-US" dirty="0" err="1">
                <a:latin typeface="+mj-lt"/>
              </a:rPr>
              <a:t>hạn</a:t>
            </a:r>
            <a:r>
              <a:rPr lang="en-US" altLang="en-US" dirty="0">
                <a:latin typeface="+mj-lt"/>
              </a:rPr>
              <a:t> </a:t>
            </a:r>
            <a:r>
              <a:rPr lang="en-US" altLang="en-US" dirty="0" err="1">
                <a:latin typeface="+mj-lt"/>
              </a:rPr>
              <a:t>hệ</a:t>
            </a:r>
            <a:r>
              <a:rPr lang="en-US" altLang="en-US" dirty="0">
                <a:latin typeface="+mj-lt"/>
              </a:rPr>
              <a:t> </a:t>
            </a:r>
            <a:r>
              <a:rPr lang="en-US" altLang="en-US" dirty="0" err="1">
                <a:latin typeface="+mj-lt"/>
              </a:rPr>
              <a:t>thống</a:t>
            </a:r>
            <a:r>
              <a:rPr lang="en-US" altLang="en-US" dirty="0">
                <a:latin typeface="+mj-lt"/>
              </a:rPr>
              <a:t> (System Boundary)</a:t>
            </a:r>
            <a:endParaRPr lang="en-US" dirty="0">
              <a:latin typeface="+mj-lt"/>
            </a:endParaRP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16</a:t>
            </a:fld>
            <a:endParaRPr lang="en-US" dirty="0"/>
          </a:p>
        </p:txBody>
      </p:sp>
      <p:grpSp>
        <p:nvGrpSpPr>
          <p:cNvPr id="39" name="Group 38"/>
          <p:cNvGrpSpPr/>
          <p:nvPr/>
        </p:nvGrpSpPr>
        <p:grpSpPr>
          <a:xfrm>
            <a:off x="211010" y="1638300"/>
            <a:ext cx="8666359" cy="3697288"/>
            <a:chOff x="496760" y="1447800"/>
            <a:chExt cx="8666359" cy="3697288"/>
          </a:xfrm>
        </p:grpSpPr>
        <p:grpSp>
          <p:nvGrpSpPr>
            <p:cNvPr id="40" name="Group 24"/>
            <p:cNvGrpSpPr>
              <a:grpSpLocks/>
            </p:cNvGrpSpPr>
            <p:nvPr/>
          </p:nvGrpSpPr>
          <p:grpSpPr bwMode="auto">
            <a:xfrm>
              <a:off x="496760" y="2362200"/>
              <a:ext cx="1052635" cy="1330325"/>
              <a:chOff x="338" y="1536"/>
              <a:chExt cx="612" cy="838"/>
            </a:xfrm>
          </p:grpSpPr>
          <p:grpSp>
            <p:nvGrpSpPr>
              <p:cNvPr id="74" name="Group 25"/>
              <p:cNvGrpSpPr>
                <a:grpSpLocks/>
              </p:cNvGrpSpPr>
              <p:nvPr/>
            </p:nvGrpSpPr>
            <p:grpSpPr bwMode="auto">
              <a:xfrm>
                <a:off x="432" y="1536"/>
                <a:ext cx="255" cy="484"/>
                <a:chOff x="578" y="2482"/>
                <a:chExt cx="255" cy="484"/>
              </a:xfrm>
            </p:grpSpPr>
            <p:grpSp>
              <p:nvGrpSpPr>
                <p:cNvPr id="76" name="Group 26"/>
                <p:cNvGrpSpPr>
                  <a:grpSpLocks/>
                </p:cNvGrpSpPr>
                <p:nvPr/>
              </p:nvGrpSpPr>
              <p:grpSpPr bwMode="auto">
                <a:xfrm>
                  <a:off x="586" y="2791"/>
                  <a:ext cx="239" cy="175"/>
                  <a:chOff x="586" y="2791"/>
                  <a:chExt cx="239" cy="175"/>
                </a:xfrm>
              </p:grpSpPr>
              <p:sp>
                <p:nvSpPr>
                  <p:cNvPr id="80" name="Line 27"/>
                  <p:cNvSpPr>
                    <a:spLocks noChangeShapeType="1"/>
                  </p:cNvSpPr>
                  <p:nvPr/>
                </p:nvSpPr>
                <p:spPr bwMode="auto">
                  <a:xfrm flipH="1">
                    <a:off x="586" y="2798"/>
                    <a:ext cx="109" cy="1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28"/>
                  <p:cNvSpPr>
                    <a:spLocks noChangeShapeType="1"/>
                  </p:cNvSpPr>
                  <p:nvPr/>
                </p:nvSpPr>
                <p:spPr bwMode="auto">
                  <a:xfrm flipH="1" flipV="1">
                    <a:off x="700" y="2791"/>
                    <a:ext cx="125" cy="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 name="Line 29"/>
                <p:cNvSpPr>
                  <a:spLocks noChangeShapeType="1"/>
                </p:cNvSpPr>
                <p:nvPr/>
              </p:nvSpPr>
              <p:spPr bwMode="auto">
                <a:xfrm flipV="1">
                  <a:off x="578" y="2686"/>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30"/>
                <p:cNvSpPr>
                  <a:spLocks noChangeShapeType="1"/>
                </p:cNvSpPr>
                <p:nvPr/>
              </p:nvSpPr>
              <p:spPr bwMode="auto">
                <a:xfrm>
                  <a:off x="698" y="2644"/>
                  <a:ext cx="0" cy="15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31"/>
                <p:cNvSpPr>
                  <a:spLocks noChangeArrowheads="1"/>
                </p:cNvSpPr>
                <p:nvPr/>
              </p:nvSpPr>
              <p:spPr bwMode="auto">
                <a:xfrm>
                  <a:off x="611" y="2482"/>
                  <a:ext cx="169" cy="15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 name="Rectangle 32"/>
              <p:cNvSpPr>
                <a:spLocks noChangeArrowheads="1"/>
              </p:cNvSpPr>
              <p:nvPr/>
            </p:nvSpPr>
            <p:spPr bwMode="auto">
              <a:xfrm>
                <a:off x="338" y="2160"/>
                <a:ext cx="61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b="1" dirty="0">
                    <a:latin typeface="+mj-lt"/>
                  </a:rPr>
                  <a:t>Customer</a:t>
                </a:r>
              </a:p>
            </p:txBody>
          </p:sp>
        </p:grpSp>
        <p:grpSp>
          <p:nvGrpSpPr>
            <p:cNvPr id="41" name="Group 40"/>
            <p:cNvGrpSpPr/>
            <p:nvPr/>
          </p:nvGrpSpPr>
          <p:grpSpPr>
            <a:xfrm>
              <a:off x="1071563" y="1447800"/>
              <a:ext cx="8091556" cy="3697288"/>
              <a:chOff x="1071563" y="1447800"/>
              <a:chExt cx="8091556" cy="3697288"/>
            </a:xfrm>
          </p:grpSpPr>
          <p:sp>
            <p:nvSpPr>
              <p:cNvPr id="42" name="Freeform 4"/>
              <p:cNvSpPr>
                <a:spLocks/>
              </p:cNvSpPr>
              <p:nvPr/>
            </p:nvSpPr>
            <p:spPr bwMode="auto">
              <a:xfrm>
                <a:off x="1773238" y="1447800"/>
                <a:ext cx="5238750" cy="3697288"/>
              </a:xfrm>
              <a:custGeom>
                <a:avLst/>
                <a:gdLst>
                  <a:gd name="T0" fmla="*/ 0 w 3046"/>
                  <a:gd name="T1" fmla="*/ 511 h 2329"/>
                  <a:gd name="T2" fmla="*/ 67 w 3046"/>
                  <a:gd name="T3" fmla="*/ 380 h 2329"/>
                  <a:gd name="T4" fmla="*/ 167 w 3046"/>
                  <a:gd name="T5" fmla="*/ 260 h 2329"/>
                  <a:gd name="T6" fmla="*/ 301 w 3046"/>
                  <a:gd name="T7" fmla="*/ 217 h 2329"/>
                  <a:gd name="T8" fmla="*/ 590 w 3046"/>
                  <a:gd name="T9" fmla="*/ 86 h 2329"/>
                  <a:gd name="T10" fmla="*/ 736 w 3046"/>
                  <a:gd name="T11" fmla="*/ 76 h 2329"/>
                  <a:gd name="T12" fmla="*/ 1037 w 3046"/>
                  <a:gd name="T13" fmla="*/ 21 h 2329"/>
                  <a:gd name="T14" fmla="*/ 1282 w 3046"/>
                  <a:gd name="T15" fmla="*/ 21 h 2329"/>
                  <a:gd name="T16" fmla="*/ 1450 w 3046"/>
                  <a:gd name="T17" fmla="*/ 21 h 2329"/>
                  <a:gd name="T18" fmla="*/ 1639 w 3046"/>
                  <a:gd name="T19" fmla="*/ 0 h 2329"/>
                  <a:gd name="T20" fmla="*/ 1829 w 3046"/>
                  <a:gd name="T21" fmla="*/ 10 h 2329"/>
                  <a:gd name="T22" fmla="*/ 2330 w 3046"/>
                  <a:gd name="T23" fmla="*/ 141 h 2329"/>
                  <a:gd name="T24" fmla="*/ 2487 w 3046"/>
                  <a:gd name="T25" fmla="*/ 174 h 2329"/>
                  <a:gd name="T26" fmla="*/ 2610 w 3046"/>
                  <a:gd name="T27" fmla="*/ 196 h 2329"/>
                  <a:gd name="T28" fmla="*/ 2755 w 3046"/>
                  <a:gd name="T29" fmla="*/ 238 h 2329"/>
                  <a:gd name="T30" fmla="*/ 2855 w 3046"/>
                  <a:gd name="T31" fmla="*/ 314 h 2329"/>
                  <a:gd name="T32" fmla="*/ 2955 w 3046"/>
                  <a:gd name="T33" fmla="*/ 424 h 2329"/>
                  <a:gd name="T34" fmla="*/ 2955 w 3046"/>
                  <a:gd name="T35" fmla="*/ 522 h 2329"/>
                  <a:gd name="T36" fmla="*/ 2989 w 3046"/>
                  <a:gd name="T37" fmla="*/ 685 h 2329"/>
                  <a:gd name="T38" fmla="*/ 3022 w 3046"/>
                  <a:gd name="T39" fmla="*/ 849 h 2329"/>
                  <a:gd name="T40" fmla="*/ 3022 w 3046"/>
                  <a:gd name="T41" fmla="*/ 1001 h 2329"/>
                  <a:gd name="T42" fmla="*/ 3045 w 3046"/>
                  <a:gd name="T43" fmla="*/ 1142 h 2329"/>
                  <a:gd name="T44" fmla="*/ 2989 w 3046"/>
                  <a:gd name="T45" fmla="*/ 1283 h 2329"/>
                  <a:gd name="T46" fmla="*/ 3011 w 3046"/>
                  <a:gd name="T47" fmla="*/ 1446 h 2329"/>
                  <a:gd name="T48" fmla="*/ 3011 w 3046"/>
                  <a:gd name="T49" fmla="*/ 1598 h 2329"/>
                  <a:gd name="T50" fmla="*/ 3011 w 3046"/>
                  <a:gd name="T51" fmla="*/ 1740 h 2329"/>
                  <a:gd name="T52" fmla="*/ 2967 w 3046"/>
                  <a:gd name="T53" fmla="*/ 1860 h 2329"/>
                  <a:gd name="T54" fmla="*/ 2899 w 3046"/>
                  <a:gd name="T55" fmla="*/ 1969 h 2329"/>
                  <a:gd name="T56" fmla="*/ 2788 w 3046"/>
                  <a:gd name="T57" fmla="*/ 2055 h 2329"/>
                  <a:gd name="T58" fmla="*/ 2643 w 3046"/>
                  <a:gd name="T59" fmla="*/ 2131 h 2329"/>
                  <a:gd name="T60" fmla="*/ 2487 w 3046"/>
                  <a:gd name="T61" fmla="*/ 2165 h 2329"/>
                  <a:gd name="T62" fmla="*/ 2330 w 3046"/>
                  <a:gd name="T63" fmla="*/ 2197 h 2329"/>
                  <a:gd name="T64" fmla="*/ 2197 w 3046"/>
                  <a:gd name="T65" fmla="*/ 2208 h 2329"/>
                  <a:gd name="T66" fmla="*/ 2041 w 3046"/>
                  <a:gd name="T67" fmla="*/ 2219 h 2329"/>
                  <a:gd name="T68" fmla="*/ 1907 w 3046"/>
                  <a:gd name="T69" fmla="*/ 2251 h 2329"/>
                  <a:gd name="T70" fmla="*/ 1740 w 3046"/>
                  <a:gd name="T71" fmla="*/ 2284 h 2329"/>
                  <a:gd name="T72" fmla="*/ 1584 w 3046"/>
                  <a:gd name="T73" fmla="*/ 2295 h 2329"/>
                  <a:gd name="T74" fmla="*/ 1394 w 3046"/>
                  <a:gd name="T75" fmla="*/ 2306 h 2329"/>
                  <a:gd name="T76" fmla="*/ 1237 w 3046"/>
                  <a:gd name="T77" fmla="*/ 2306 h 2329"/>
                  <a:gd name="T78" fmla="*/ 1059 w 3046"/>
                  <a:gd name="T79" fmla="*/ 2273 h 2329"/>
                  <a:gd name="T80" fmla="*/ 914 w 3046"/>
                  <a:gd name="T81" fmla="*/ 2229 h 2329"/>
                  <a:gd name="T82" fmla="*/ 636 w 3046"/>
                  <a:gd name="T83" fmla="*/ 2262 h 2329"/>
                  <a:gd name="T84" fmla="*/ 502 w 3046"/>
                  <a:gd name="T85" fmla="*/ 2262 h 2329"/>
                  <a:gd name="T86" fmla="*/ 367 w 3046"/>
                  <a:gd name="T87" fmla="*/ 2208 h 2329"/>
                  <a:gd name="T88" fmla="*/ 167 w 3046"/>
                  <a:gd name="T89" fmla="*/ 2153 h 2329"/>
                  <a:gd name="T90" fmla="*/ 111 w 3046"/>
                  <a:gd name="T91" fmla="*/ 2045 h 2329"/>
                  <a:gd name="T92" fmla="*/ 77 w 3046"/>
                  <a:gd name="T93" fmla="*/ 1881 h 2329"/>
                  <a:gd name="T94" fmla="*/ 55 w 3046"/>
                  <a:gd name="T95" fmla="*/ 1740 h 2329"/>
                  <a:gd name="T96" fmla="*/ 44 w 3046"/>
                  <a:gd name="T97" fmla="*/ 1588 h 2329"/>
                  <a:gd name="T98" fmla="*/ 77 w 3046"/>
                  <a:gd name="T99" fmla="*/ 1392 h 2329"/>
                  <a:gd name="T100" fmla="*/ 44 w 3046"/>
                  <a:gd name="T101" fmla="*/ 1196 h 2329"/>
                  <a:gd name="T102" fmla="*/ 11 w 3046"/>
                  <a:gd name="T103" fmla="*/ 989 h 2329"/>
                  <a:gd name="T104" fmla="*/ 33 w 3046"/>
                  <a:gd name="T105" fmla="*/ 849 h 2329"/>
                  <a:gd name="T106" fmla="*/ 33 w 3046"/>
                  <a:gd name="T107" fmla="*/ 739 h 2329"/>
                  <a:gd name="T108" fmla="*/ 11 w 3046"/>
                  <a:gd name="T109" fmla="*/ 641 h 2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46" h="2329">
                    <a:moveTo>
                      <a:pt x="0" y="620"/>
                    </a:moveTo>
                    <a:lnTo>
                      <a:pt x="0" y="598"/>
                    </a:lnTo>
                    <a:lnTo>
                      <a:pt x="0" y="576"/>
                    </a:lnTo>
                    <a:lnTo>
                      <a:pt x="0" y="554"/>
                    </a:lnTo>
                    <a:lnTo>
                      <a:pt x="0" y="532"/>
                    </a:lnTo>
                    <a:lnTo>
                      <a:pt x="0" y="511"/>
                    </a:lnTo>
                    <a:lnTo>
                      <a:pt x="11" y="489"/>
                    </a:lnTo>
                    <a:lnTo>
                      <a:pt x="22" y="467"/>
                    </a:lnTo>
                    <a:lnTo>
                      <a:pt x="22" y="446"/>
                    </a:lnTo>
                    <a:lnTo>
                      <a:pt x="44" y="424"/>
                    </a:lnTo>
                    <a:lnTo>
                      <a:pt x="55" y="402"/>
                    </a:lnTo>
                    <a:lnTo>
                      <a:pt x="67" y="380"/>
                    </a:lnTo>
                    <a:lnTo>
                      <a:pt x="89" y="358"/>
                    </a:lnTo>
                    <a:lnTo>
                      <a:pt x="122" y="348"/>
                    </a:lnTo>
                    <a:lnTo>
                      <a:pt x="122" y="326"/>
                    </a:lnTo>
                    <a:lnTo>
                      <a:pt x="122" y="294"/>
                    </a:lnTo>
                    <a:lnTo>
                      <a:pt x="133" y="272"/>
                    </a:lnTo>
                    <a:lnTo>
                      <a:pt x="167" y="260"/>
                    </a:lnTo>
                    <a:lnTo>
                      <a:pt x="178" y="228"/>
                    </a:lnTo>
                    <a:lnTo>
                      <a:pt x="201" y="217"/>
                    </a:lnTo>
                    <a:lnTo>
                      <a:pt x="223" y="217"/>
                    </a:lnTo>
                    <a:lnTo>
                      <a:pt x="245" y="217"/>
                    </a:lnTo>
                    <a:lnTo>
                      <a:pt x="279" y="217"/>
                    </a:lnTo>
                    <a:lnTo>
                      <a:pt x="301" y="217"/>
                    </a:lnTo>
                    <a:lnTo>
                      <a:pt x="334" y="217"/>
                    </a:lnTo>
                    <a:lnTo>
                      <a:pt x="357" y="196"/>
                    </a:lnTo>
                    <a:lnTo>
                      <a:pt x="446" y="152"/>
                    </a:lnTo>
                    <a:lnTo>
                      <a:pt x="546" y="108"/>
                    </a:lnTo>
                    <a:lnTo>
                      <a:pt x="568" y="108"/>
                    </a:lnTo>
                    <a:lnTo>
                      <a:pt x="590" y="86"/>
                    </a:lnTo>
                    <a:lnTo>
                      <a:pt x="613" y="86"/>
                    </a:lnTo>
                    <a:lnTo>
                      <a:pt x="636" y="86"/>
                    </a:lnTo>
                    <a:lnTo>
                      <a:pt x="668" y="86"/>
                    </a:lnTo>
                    <a:lnTo>
                      <a:pt x="691" y="76"/>
                    </a:lnTo>
                    <a:lnTo>
                      <a:pt x="714" y="76"/>
                    </a:lnTo>
                    <a:lnTo>
                      <a:pt x="736" y="76"/>
                    </a:lnTo>
                    <a:lnTo>
                      <a:pt x="780" y="76"/>
                    </a:lnTo>
                    <a:lnTo>
                      <a:pt x="802" y="76"/>
                    </a:lnTo>
                    <a:lnTo>
                      <a:pt x="836" y="65"/>
                    </a:lnTo>
                    <a:lnTo>
                      <a:pt x="858" y="65"/>
                    </a:lnTo>
                    <a:lnTo>
                      <a:pt x="925" y="65"/>
                    </a:lnTo>
                    <a:lnTo>
                      <a:pt x="1037" y="21"/>
                    </a:lnTo>
                    <a:lnTo>
                      <a:pt x="1149" y="21"/>
                    </a:lnTo>
                    <a:lnTo>
                      <a:pt x="1182" y="21"/>
                    </a:lnTo>
                    <a:lnTo>
                      <a:pt x="1204" y="21"/>
                    </a:lnTo>
                    <a:lnTo>
                      <a:pt x="1237" y="21"/>
                    </a:lnTo>
                    <a:lnTo>
                      <a:pt x="1260" y="21"/>
                    </a:lnTo>
                    <a:lnTo>
                      <a:pt x="1282" y="21"/>
                    </a:lnTo>
                    <a:lnTo>
                      <a:pt x="1316" y="21"/>
                    </a:lnTo>
                    <a:lnTo>
                      <a:pt x="1338" y="32"/>
                    </a:lnTo>
                    <a:lnTo>
                      <a:pt x="1372" y="32"/>
                    </a:lnTo>
                    <a:lnTo>
                      <a:pt x="1405" y="32"/>
                    </a:lnTo>
                    <a:lnTo>
                      <a:pt x="1427" y="32"/>
                    </a:lnTo>
                    <a:lnTo>
                      <a:pt x="1450" y="21"/>
                    </a:lnTo>
                    <a:lnTo>
                      <a:pt x="1472" y="10"/>
                    </a:lnTo>
                    <a:lnTo>
                      <a:pt x="1494" y="10"/>
                    </a:lnTo>
                    <a:lnTo>
                      <a:pt x="1528" y="10"/>
                    </a:lnTo>
                    <a:lnTo>
                      <a:pt x="1572" y="0"/>
                    </a:lnTo>
                    <a:lnTo>
                      <a:pt x="1617" y="0"/>
                    </a:lnTo>
                    <a:lnTo>
                      <a:pt x="1639" y="0"/>
                    </a:lnTo>
                    <a:lnTo>
                      <a:pt x="1672" y="0"/>
                    </a:lnTo>
                    <a:lnTo>
                      <a:pt x="1717" y="21"/>
                    </a:lnTo>
                    <a:lnTo>
                      <a:pt x="1751" y="21"/>
                    </a:lnTo>
                    <a:lnTo>
                      <a:pt x="1784" y="21"/>
                    </a:lnTo>
                    <a:lnTo>
                      <a:pt x="1807" y="21"/>
                    </a:lnTo>
                    <a:lnTo>
                      <a:pt x="1829" y="10"/>
                    </a:lnTo>
                    <a:lnTo>
                      <a:pt x="1862" y="32"/>
                    </a:lnTo>
                    <a:lnTo>
                      <a:pt x="1885" y="32"/>
                    </a:lnTo>
                    <a:lnTo>
                      <a:pt x="1907" y="54"/>
                    </a:lnTo>
                    <a:lnTo>
                      <a:pt x="1929" y="54"/>
                    </a:lnTo>
                    <a:lnTo>
                      <a:pt x="2208" y="86"/>
                    </a:lnTo>
                    <a:lnTo>
                      <a:pt x="2330" y="141"/>
                    </a:lnTo>
                    <a:lnTo>
                      <a:pt x="2376" y="141"/>
                    </a:lnTo>
                    <a:lnTo>
                      <a:pt x="2398" y="152"/>
                    </a:lnTo>
                    <a:lnTo>
                      <a:pt x="2431" y="152"/>
                    </a:lnTo>
                    <a:lnTo>
                      <a:pt x="2454" y="152"/>
                    </a:lnTo>
                    <a:lnTo>
                      <a:pt x="2464" y="174"/>
                    </a:lnTo>
                    <a:lnTo>
                      <a:pt x="2487" y="174"/>
                    </a:lnTo>
                    <a:lnTo>
                      <a:pt x="2509" y="174"/>
                    </a:lnTo>
                    <a:lnTo>
                      <a:pt x="2532" y="174"/>
                    </a:lnTo>
                    <a:lnTo>
                      <a:pt x="2554" y="174"/>
                    </a:lnTo>
                    <a:lnTo>
                      <a:pt x="2565" y="196"/>
                    </a:lnTo>
                    <a:lnTo>
                      <a:pt x="2587" y="196"/>
                    </a:lnTo>
                    <a:lnTo>
                      <a:pt x="2610" y="196"/>
                    </a:lnTo>
                    <a:lnTo>
                      <a:pt x="2632" y="196"/>
                    </a:lnTo>
                    <a:lnTo>
                      <a:pt x="2654" y="196"/>
                    </a:lnTo>
                    <a:lnTo>
                      <a:pt x="2677" y="196"/>
                    </a:lnTo>
                    <a:lnTo>
                      <a:pt x="2699" y="196"/>
                    </a:lnTo>
                    <a:lnTo>
                      <a:pt x="2732" y="206"/>
                    </a:lnTo>
                    <a:lnTo>
                      <a:pt x="2755" y="238"/>
                    </a:lnTo>
                    <a:lnTo>
                      <a:pt x="2777" y="238"/>
                    </a:lnTo>
                    <a:lnTo>
                      <a:pt x="2811" y="250"/>
                    </a:lnTo>
                    <a:lnTo>
                      <a:pt x="2821" y="272"/>
                    </a:lnTo>
                    <a:lnTo>
                      <a:pt x="2833" y="294"/>
                    </a:lnTo>
                    <a:lnTo>
                      <a:pt x="2833" y="314"/>
                    </a:lnTo>
                    <a:lnTo>
                      <a:pt x="2855" y="314"/>
                    </a:lnTo>
                    <a:lnTo>
                      <a:pt x="2877" y="348"/>
                    </a:lnTo>
                    <a:lnTo>
                      <a:pt x="2899" y="358"/>
                    </a:lnTo>
                    <a:lnTo>
                      <a:pt x="2922" y="358"/>
                    </a:lnTo>
                    <a:lnTo>
                      <a:pt x="2933" y="380"/>
                    </a:lnTo>
                    <a:lnTo>
                      <a:pt x="2933" y="413"/>
                    </a:lnTo>
                    <a:lnTo>
                      <a:pt x="2955" y="424"/>
                    </a:lnTo>
                    <a:lnTo>
                      <a:pt x="2977" y="424"/>
                    </a:lnTo>
                    <a:lnTo>
                      <a:pt x="2977" y="456"/>
                    </a:lnTo>
                    <a:lnTo>
                      <a:pt x="2977" y="478"/>
                    </a:lnTo>
                    <a:lnTo>
                      <a:pt x="2977" y="500"/>
                    </a:lnTo>
                    <a:lnTo>
                      <a:pt x="2977" y="522"/>
                    </a:lnTo>
                    <a:lnTo>
                      <a:pt x="2955" y="522"/>
                    </a:lnTo>
                    <a:lnTo>
                      <a:pt x="2977" y="543"/>
                    </a:lnTo>
                    <a:lnTo>
                      <a:pt x="2977" y="565"/>
                    </a:lnTo>
                    <a:lnTo>
                      <a:pt x="2977" y="598"/>
                    </a:lnTo>
                    <a:lnTo>
                      <a:pt x="2989" y="631"/>
                    </a:lnTo>
                    <a:lnTo>
                      <a:pt x="2989" y="663"/>
                    </a:lnTo>
                    <a:lnTo>
                      <a:pt x="2989" y="685"/>
                    </a:lnTo>
                    <a:lnTo>
                      <a:pt x="2989" y="707"/>
                    </a:lnTo>
                    <a:lnTo>
                      <a:pt x="2989" y="729"/>
                    </a:lnTo>
                    <a:lnTo>
                      <a:pt x="2989" y="750"/>
                    </a:lnTo>
                    <a:lnTo>
                      <a:pt x="2989" y="772"/>
                    </a:lnTo>
                    <a:lnTo>
                      <a:pt x="3000" y="793"/>
                    </a:lnTo>
                    <a:lnTo>
                      <a:pt x="3022" y="849"/>
                    </a:lnTo>
                    <a:lnTo>
                      <a:pt x="3022" y="881"/>
                    </a:lnTo>
                    <a:lnTo>
                      <a:pt x="3022" y="903"/>
                    </a:lnTo>
                    <a:lnTo>
                      <a:pt x="3022" y="925"/>
                    </a:lnTo>
                    <a:lnTo>
                      <a:pt x="3022" y="946"/>
                    </a:lnTo>
                    <a:lnTo>
                      <a:pt x="3022" y="979"/>
                    </a:lnTo>
                    <a:lnTo>
                      <a:pt x="3022" y="1001"/>
                    </a:lnTo>
                    <a:lnTo>
                      <a:pt x="3022" y="1022"/>
                    </a:lnTo>
                    <a:lnTo>
                      <a:pt x="3022" y="1055"/>
                    </a:lnTo>
                    <a:lnTo>
                      <a:pt x="3045" y="1055"/>
                    </a:lnTo>
                    <a:lnTo>
                      <a:pt x="3045" y="1077"/>
                    </a:lnTo>
                    <a:lnTo>
                      <a:pt x="3045" y="1120"/>
                    </a:lnTo>
                    <a:lnTo>
                      <a:pt x="3045" y="1142"/>
                    </a:lnTo>
                    <a:lnTo>
                      <a:pt x="3045" y="1164"/>
                    </a:lnTo>
                    <a:lnTo>
                      <a:pt x="3022" y="1164"/>
                    </a:lnTo>
                    <a:lnTo>
                      <a:pt x="3011" y="1196"/>
                    </a:lnTo>
                    <a:lnTo>
                      <a:pt x="2989" y="1240"/>
                    </a:lnTo>
                    <a:lnTo>
                      <a:pt x="2989" y="1262"/>
                    </a:lnTo>
                    <a:lnTo>
                      <a:pt x="2989" y="1283"/>
                    </a:lnTo>
                    <a:lnTo>
                      <a:pt x="2989" y="1316"/>
                    </a:lnTo>
                    <a:lnTo>
                      <a:pt x="3011" y="1348"/>
                    </a:lnTo>
                    <a:lnTo>
                      <a:pt x="3011" y="1381"/>
                    </a:lnTo>
                    <a:lnTo>
                      <a:pt x="3011" y="1402"/>
                    </a:lnTo>
                    <a:lnTo>
                      <a:pt x="3011" y="1424"/>
                    </a:lnTo>
                    <a:lnTo>
                      <a:pt x="3011" y="1446"/>
                    </a:lnTo>
                    <a:lnTo>
                      <a:pt x="3011" y="1468"/>
                    </a:lnTo>
                    <a:lnTo>
                      <a:pt x="3011" y="1490"/>
                    </a:lnTo>
                    <a:lnTo>
                      <a:pt x="3011" y="1512"/>
                    </a:lnTo>
                    <a:lnTo>
                      <a:pt x="3011" y="1534"/>
                    </a:lnTo>
                    <a:lnTo>
                      <a:pt x="3011" y="1577"/>
                    </a:lnTo>
                    <a:lnTo>
                      <a:pt x="3011" y="1598"/>
                    </a:lnTo>
                    <a:lnTo>
                      <a:pt x="3022" y="1620"/>
                    </a:lnTo>
                    <a:lnTo>
                      <a:pt x="3022" y="1642"/>
                    </a:lnTo>
                    <a:lnTo>
                      <a:pt x="3011" y="1664"/>
                    </a:lnTo>
                    <a:lnTo>
                      <a:pt x="3011" y="1686"/>
                    </a:lnTo>
                    <a:lnTo>
                      <a:pt x="3011" y="1718"/>
                    </a:lnTo>
                    <a:lnTo>
                      <a:pt x="3011" y="1740"/>
                    </a:lnTo>
                    <a:lnTo>
                      <a:pt x="3000" y="1762"/>
                    </a:lnTo>
                    <a:lnTo>
                      <a:pt x="3000" y="1784"/>
                    </a:lnTo>
                    <a:lnTo>
                      <a:pt x="3000" y="1805"/>
                    </a:lnTo>
                    <a:lnTo>
                      <a:pt x="3000" y="1827"/>
                    </a:lnTo>
                    <a:lnTo>
                      <a:pt x="2989" y="1860"/>
                    </a:lnTo>
                    <a:lnTo>
                      <a:pt x="2967" y="1860"/>
                    </a:lnTo>
                    <a:lnTo>
                      <a:pt x="2967" y="1881"/>
                    </a:lnTo>
                    <a:lnTo>
                      <a:pt x="2955" y="1903"/>
                    </a:lnTo>
                    <a:lnTo>
                      <a:pt x="2955" y="1925"/>
                    </a:lnTo>
                    <a:lnTo>
                      <a:pt x="2933" y="1936"/>
                    </a:lnTo>
                    <a:lnTo>
                      <a:pt x="2922" y="1957"/>
                    </a:lnTo>
                    <a:lnTo>
                      <a:pt x="2899" y="1969"/>
                    </a:lnTo>
                    <a:lnTo>
                      <a:pt x="2889" y="1991"/>
                    </a:lnTo>
                    <a:lnTo>
                      <a:pt x="2877" y="2013"/>
                    </a:lnTo>
                    <a:lnTo>
                      <a:pt x="2866" y="2033"/>
                    </a:lnTo>
                    <a:lnTo>
                      <a:pt x="2833" y="2033"/>
                    </a:lnTo>
                    <a:lnTo>
                      <a:pt x="2811" y="2055"/>
                    </a:lnTo>
                    <a:lnTo>
                      <a:pt x="2788" y="2055"/>
                    </a:lnTo>
                    <a:lnTo>
                      <a:pt x="2765" y="2055"/>
                    </a:lnTo>
                    <a:lnTo>
                      <a:pt x="2743" y="2067"/>
                    </a:lnTo>
                    <a:lnTo>
                      <a:pt x="2721" y="2077"/>
                    </a:lnTo>
                    <a:lnTo>
                      <a:pt x="2699" y="2099"/>
                    </a:lnTo>
                    <a:lnTo>
                      <a:pt x="2665" y="2131"/>
                    </a:lnTo>
                    <a:lnTo>
                      <a:pt x="2643" y="2131"/>
                    </a:lnTo>
                    <a:lnTo>
                      <a:pt x="2621" y="2153"/>
                    </a:lnTo>
                    <a:lnTo>
                      <a:pt x="2598" y="2165"/>
                    </a:lnTo>
                    <a:lnTo>
                      <a:pt x="2576" y="2153"/>
                    </a:lnTo>
                    <a:lnTo>
                      <a:pt x="2554" y="2165"/>
                    </a:lnTo>
                    <a:lnTo>
                      <a:pt x="2532" y="2165"/>
                    </a:lnTo>
                    <a:lnTo>
                      <a:pt x="2487" y="2165"/>
                    </a:lnTo>
                    <a:lnTo>
                      <a:pt x="2464" y="2165"/>
                    </a:lnTo>
                    <a:lnTo>
                      <a:pt x="2431" y="2165"/>
                    </a:lnTo>
                    <a:lnTo>
                      <a:pt x="2408" y="2175"/>
                    </a:lnTo>
                    <a:lnTo>
                      <a:pt x="2386" y="2175"/>
                    </a:lnTo>
                    <a:lnTo>
                      <a:pt x="2364" y="2175"/>
                    </a:lnTo>
                    <a:lnTo>
                      <a:pt x="2330" y="2197"/>
                    </a:lnTo>
                    <a:lnTo>
                      <a:pt x="2308" y="2208"/>
                    </a:lnTo>
                    <a:lnTo>
                      <a:pt x="2286" y="2208"/>
                    </a:lnTo>
                    <a:lnTo>
                      <a:pt x="2264" y="2186"/>
                    </a:lnTo>
                    <a:lnTo>
                      <a:pt x="2242" y="2186"/>
                    </a:lnTo>
                    <a:lnTo>
                      <a:pt x="2219" y="2208"/>
                    </a:lnTo>
                    <a:lnTo>
                      <a:pt x="2197" y="2208"/>
                    </a:lnTo>
                    <a:lnTo>
                      <a:pt x="2175" y="2208"/>
                    </a:lnTo>
                    <a:lnTo>
                      <a:pt x="2152" y="2208"/>
                    </a:lnTo>
                    <a:lnTo>
                      <a:pt x="2119" y="2208"/>
                    </a:lnTo>
                    <a:lnTo>
                      <a:pt x="2097" y="2219"/>
                    </a:lnTo>
                    <a:lnTo>
                      <a:pt x="2063" y="2219"/>
                    </a:lnTo>
                    <a:lnTo>
                      <a:pt x="2041" y="2219"/>
                    </a:lnTo>
                    <a:lnTo>
                      <a:pt x="2019" y="2229"/>
                    </a:lnTo>
                    <a:lnTo>
                      <a:pt x="1996" y="2229"/>
                    </a:lnTo>
                    <a:lnTo>
                      <a:pt x="1973" y="2241"/>
                    </a:lnTo>
                    <a:lnTo>
                      <a:pt x="1951" y="2241"/>
                    </a:lnTo>
                    <a:lnTo>
                      <a:pt x="1929" y="2251"/>
                    </a:lnTo>
                    <a:lnTo>
                      <a:pt x="1907" y="2251"/>
                    </a:lnTo>
                    <a:lnTo>
                      <a:pt x="1885" y="2262"/>
                    </a:lnTo>
                    <a:lnTo>
                      <a:pt x="1862" y="2273"/>
                    </a:lnTo>
                    <a:lnTo>
                      <a:pt x="1829" y="2284"/>
                    </a:lnTo>
                    <a:lnTo>
                      <a:pt x="1807" y="2273"/>
                    </a:lnTo>
                    <a:lnTo>
                      <a:pt x="1762" y="2273"/>
                    </a:lnTo>
                    <a:lnTo>
                      <a:pt x="1740" y="2284"/>
                    </a:lnTo>
                    <a:lnTo>
                      <a:pt x="1717" y="2284"/>
                    </a:lnTo>
                    <a:lnTo>
                      <a:pt x="1695" y="2284"/>
                    </a:lnTo>
                    <a:lnTo>
                      <a:pt x="1662" y="2284"/>
                    </a:lnTo>
                    <a:lnTo>
                      <a:pt x="1639" y="2284"/>
                    </a:lnTo>
                    <a:lnTo>
                      <a:pt x="1606" y="2295"/>
                    </a:lnTo>
                    <a:lnTo>
                      <a:pt x="1584" y="2295"/>
                    </a:lnTo>
                    <a:lnTo>
                      <a:pt x="1561" y="2295"/>
                    </a:lnTo>
                    <a:lnTo>
                      <a:pt x="1506" y="2295"/>
                    </a:lnTo>
                    <a:lnTo>
                      <a:pt x="1450" y="2328"/>
                    </a:lnTo>
                    <a:lnTo>
                      <a:pt x="1427" y="2328"/>
                    </a:lnTo>
                    <a:lnTo>
                      <a:pt x="1416" y="2306"/>
                    </a:lnTo>
                    <a:lnTo>
                      <a:pt x="1394" y="2306"/>
                    </a:lnTo>
                    <a:lnTo>
                      <a:pt x="1360" y="2306"/>
                    </a:lnTo>
                    <a:lnTo>
                      <a:pt x="1338" y="2306"/>
                    </a:lnTo>
                    <a:lnTo>
                      <a:pt x="1305" y="2306"/>
                    </a:lnTo>
                    <a:lnTo>
                      <a:pt x="1282" y="2306"/>
                    </a:lnTo>
                    <a:lnTo>
                      <a:pt x="1260" y="2306"/>
                    </a:lnTo>
                    <a:lnTo>
                      <a:pt x="1237" y="2306"/>
                    </a:lnTo>
                    <a:lnTo>
                      <a:pt x="1227" y="2284"/>
                    </a:lnTo>
                    <a:lnTo>
                      <a:pt x="1204" y="2284"/>
                    </a:lnTo>
                    <a:lnTo>
                      <a:pt x="1171" y="2273"/>
                    </a:lnTo>
                    <a:lnTo>
                      <a:pt x="1149" y="2273"/>
                    </a:lnTo>
                    <a:lnTo>
                      <a:pt x="1115" y="2273"/>
                    </a:lnTo>
                    <a:lnTo>
                      <a:pt x="1059" y="2273"/>
                    </a:lnTo>
                    <a:lnTo>
                      <a:pt x="1037" y="2273"/>
                    </a:lnTo>
                    <a:lnTo>
                      <a:pt x="1015" y="2273"/>
                    </a:lnTo>
                    <a:lnTo>
                      <a:pt x="992" y="2273"/>
                    </a:lnTo>
                    <a:lnTo>
                      <a:pt x="970" y="2273"/>
                    </a:lnTo>
                    <a:lnTo>
                      <a:pt x="947" y="2251"/>
                    </a:lnTo>
                    <a:lnTo>
                      <a:pt x="914" y="2229"/>
                    </a:lnTo>
                    <a:lnTo>
                      <a:pt x="892" y="2219"/>
                    </a:lnTo>
                    <a:lnTo>
                      <a:pt x="858" y="2219"/>
                    </a:lnTo>
                    <a:lnTo>
                      <a:pt x="836" y="2219"/>
                    </a:lnTo>
                    <a:lnTo>
                      <a:pt x="814" y="2219"/>
                    </a:lnTo>
                    <a:lnTo>
                      <a:pt x="658" y="2262"/>
                    </a:lnTo>
                    <a:lnTo>
                      <a:pt x="636" y="2262"/>
                    </a:lnTo>
                    <a:lnTo>
                      <a:pt x="613" y="2262"/>
                    </a:lnTo>
                    <a:lnTo>
                      <a:pt x="590" y="2262"/>
                    </a:lnTo>
                    <a:lnTo>
                      <a:pt x="568" y="2262"/>
                    </a:lnTo>
                    <a:lnTo>
                      <a:pt x="546" y="2262"/>
                    </a:lnTo>
                    <a:lnTo>
                      <a:pt x="524" y="2262"/>
                    </a:lnTo>
                    <a:lnTo>
                      <a:pt x="502" y="2262"/>
                    </a:lnTo>
                    <a:lnTo>
                      <a:pt x="479" y="2262"/>
                    </a:lnTo>
                    <a:lnTo>
                      <a:pt x="479" y="2241"/>
                    </a:lnTo>
                    <a:lnTo>
                      <a:pt x="457" y="2219"/>
                    </a:lnTo>
                    <a:lnTo>
                      <a:pt x="412" y="2208"/>
                    </a:lnTo>
                    <a:lnTo>
                      <a:pt x="390" y="2208"/>
                    </a:lnTo>
                    <a:lnTo>
                      <a:pt x="367" y="2208"/>
                    </a:lnTo>
                    <a:lnTo>
                      <a:pt x="301" y="2208"/>
                    </a:lnTo>
                    <a:lnTo>
                      <a:pt x="245" y="2208"/>
                    </a:lnTo>
                    <a:lnTo>
                      <a:pt x="233" y="2186"/>
                    </a:lnTo>
                    <a:lnTo>
                      <a:pt x="211" y="2175"/>
                    </a:lnTo>
                    <a:lnTo>
                      <a:pt x="189" y="2175"/>
                    </a:lnTo>
                    <a:lnTo>
                      <a:pt x="167" y="2153"/>
                    </a:lnTo>
                    <a:lnTo>
                      <a:pt x="145" y="2153"/>
                    </a:lnTo>
                    <a:lnTo>
                      <a:pt x="133" y="2131"/>
                    </a:lnTo>
                    <a:lnTo>
                      <a:pt x="122" y="2110"/>
                    </a:lnTo>
                    <a:lnTo>
                      <a:pt x="122" y="2089"/>
                    </a:lnTo>
                    <a:lnTo>
                      <a:pt x="111" y="2067"/>
                    </a:lnTo>
                    <a:lnTo>
                      <a:pt x="111" y="2045"/>
                    </a:lnTo>
                    <a:lnTo>
                      <a:pt x="111" y="2023"/>
                    </a:lnTo>
                    <a:lnTo>
                      <a:pt x="77" y="2013"/>
                    </a:lnTo>
                    <a:lnTo>
                      <a:pt x="77" y="1979"/>
                    </a:lnTo>
                    <a:lnTo>
                      <a:pt x="77" y="1957"/>
                    </a:lnTo>
                    <a:lnTo>
                      <a:pt x="77" y="1925"/>
                    </a:lnTo>
                    <a:lnTo>
                      <a:pt x="77" y="1881"/>
                    </a:lnTo>
                    <a:lnTo>
                      <a:pt x="77" y="1860"/>
                    </a:lnTo>
                    <a:lnTo>
                      <a:pt x="77" y="1838"/>
                    </a:lnTo>
                    <a:lnTo>
                      <a:pt x="77" y="1816"/>
                    </a:lnTo>
                    <a:lnTo>
                      <a:pt x="77" y="1795"/>
                    </a:lnTo>
                    <a:lnTo>
                      <a:pt x="67" y="1773"/>
                    </a:lnTo>
                    <a:lnTo>
                      <a:pt x="55" y="1740"/>
                    </a:lnTo>
                    <a:lnTo>
                      <a:pt x="33" y="1718"/>
                    </a:lnTo>
                    <a:lnTo>
                      <a:pt x="22" y="1696"/>
                    </a:lnTo>
                    <a:lnTo>
                      <a:pt x="0" y="1675"/>
                    </a:lnTo>
                    <a:lnTo>
                      <a:pt x="0" y="1642"/>
                    </a:lnTo>
                    <a:lnTo>
                      <a:pt x="22" y="1620"/>
                    </a:lnTo>
                    <a:lnTo>
                      <a:pt x="44" y="1588"/>
                    </a:lnTo>
                    <a:lnTo>
                      <a:pt x="77" y="1555"/>
                    </a:lnTo>
                    <a:lnTo>
                      <a:pt x="67" y="1500"/>
                    </a:lnTo>
                    <a:lnTo>
                      <a:pt x="55" y="1478"/>
                    </a:lnTo>
                    <a:lnTo>
                      <a:pt x="67" y="1446"/>
                    </a:lnTo>
                    <a:lnTo>
                      <a:pt x="77" y="1424"/>
                    </a:lnTo>
                    <a:lnTo>
                      <a:pt x="77" y="1392"/>
                    </a:lnTo>
                    <a:lnTo>
                      <a:pt x="77" y="1360"/>
                    </a:lnTo>
                    <a:lnTo>
                      <a:pt x="55" y="1305"/>
                    </a:lnTo>
                    <a:lnTo>
                      <a:pt x="55" y="1283"/>
                    </a:lnTo>
                    <a:lnTo>
                      <a:pt x="67" y="1240"/>
                    </a:lnTo>
                    <a:lnTo>
                      <a:pt x="44" y="1218"/>
                    </a:lnTo>
                    <a:lnTo>
                      <a:pt x="44" y="1196"/>
                    </a:lnTo>
                    <a:lnTo>
                      <a:pt x="22" y="1174"/>
                    </a:lnTo>
                    <a:lnTo>
                      <a:pt x="11" y="1142"/>
                    </a:lnTo>
                    <a:lnTo>
                      <a:pt x="22" y="1098"/>
                    </a:lnTo>
                    <a:lnTo>
                      <a:pt x="22" y="1033"/>
                    </a:lnTo>
                    <a:lnTo>
                      <a:pt x="22" y="1011"/>
                    </a:lnTo>
                    <a:lnTo>
                      <a:pt x="11" y="989"/>
                    </a:lnTo>
                    <a:lnTo>
                      <a:pt x="11" y="967"/>
                    </a:lnTo>
                    <a:lnTo>
                      <a:pt x="11" y="946"/>
                    </a:lnTo>
                    <a:lnTo>
                      <a:pt x="33" y="925"/>
                    </a:lnTo>
                    <a:lnTo>
                      <a:pt x="33" y="903"/>
                    </a:lnTo>
                    <a:lnTo>
                      <a:pt x="33" y="869"/>
                    </a:lnTo>
                    <a:lnTo>
                      <a:pt x="33" y="849"/>
                    </a:lnTo>
                    <a:lnTo>
                      <a:pt x="33" y="827"/>
                    </a:lnTo>
                    <a:lnTo>
                      <a:pt x="11" y="827"/>
                    </a:lnTo>
                    <a:lnTo>
                      <a:pt x="0" y="805"/>
                    </a:lnTo>
                    <a:lnTo>
                      <a:pt x="22" y="783"/>
                    </a:lnTo>
                    <a:lnTo>
                      <a:pt x="33" y="761"/>
                    </a:lnTo>
                    <a:lnTo>
                      <a:pt x="33" y="739"/>
                    </a:lnTo>
                    <a:lnTo>
                      <a:pt x="33" y="717"/>
                    </a:lnTo>
                    <a:lnTo>
                      <a:pt x="11" y="707"/>
                    </a:lnTo>
                    <a:lnTo>
                      <a:pt x="11" y="685"/>
                    </a:lnTo>
                    <a:lnTo>
                      <a:pt x="11" y="663"/>
                    </a:lnTo>
                    <a:lnTo>
                      <a:pt x="33" y="652"/>
                    </a:lnTo>
                    <a:lnTo>
                      <a:pt x="11" y="641"/>
                    </a:lnTo>
                    <a:lnTo>
                      <a:pt x="11" y="620"/>
                    </a:lnTo>
                    <a:lnTo>
                      <a:pt x="0" y="620"/>
                    </a:lnTo>
                  </a:path>
                </a:pathLst>
              </a:custGeom>
              <a:noFill/>
              <a:ln w="50800" cap="rnd" cmpd="sng">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5"/>
              <p:cNvSpPr>
                <a:spLocks/>
              </p:cNvSpPr>
              <p:nvPr/>
            </p:nvSpPr>
            <p:spPr bwMode="auto">
              <a:xfrm>
                <a:off x="3324225" y="2362200"/>
                <a:ext cx="2413000" cy="2211388"/>
              </a:xfrm>
              <a:custGeom>
                <a:avLst/>
                <a:gdLst>
                  <a:gd name="T0" fmla="*/ 23 w 1403"/>
                  <a:gd name="T1" fmla="*/ 539 h 1393"/>
                  <a:gd name="T2" fmla="*/ 23 w 1403"/>
                  <a:gd name="T3" fmla="*/ 464 h 1393"/>
                  <a:gd name="T4" fmla="*/ 35 w 1403"/>
                  <a:gd name="T5" fmla="*/ 388 h 1393"/>
                  <a:gd name="T6" fmla="*/ 47 w 1403"/>
                  <a:gd name="T7" fmla="*/ 313 h 1393"/>
                  <a:gd name="T8" fmla="*/ 108 w 1403"/>
                  <a:gd name="T9" fmla="*/ 263 h 1393"/>
                  <a:gd name="T10" fmla="*/ 143 w 1403"/>
                  <a:gd name="T11" fmla="*/ 213 h 1393"/>
                  <a:gd name="T12" fmla="*/ 240 w 1403"/>
                  <a:gd name="T13" fmla="*/ 200 h 1393"/>
                  <a:gd name="T14" fmla="*/ 287 w 1403"/>
                  <a:gd name="T15" fmla="*/ 137 h 1393"/>
                  <a:gd name="T16" fmla="*/ 347 w 1403"/>
                  <a:gd name="T17" fmla="*/ 87 h 1393"/>
                  <a:gd name="T18" fmla="*/ 407 w 1403"/>
                  <a:gd name="T19" fmla="*/ 25 h 1393"/>
                  <a:gd name="T20" fmla="*/ 479 w 1403"/>
                  <a:gd name="T21" fmla="*/ 25 h 1393"/>
                  <a:gd name="T22" fmla="*/ 526 w 1403"/>
                  <a:gd name="T23" fmla="*/ 25 h 1393"/>
                  <a:gd name="T24" fmla="*/ 611 w 1403"/>
                  <a:gd name="T25" fmla="*/ 12 h 1393"/>
                  <a:gd name="T26" fmla="*/ 682 w 1403"/>
                  <a:gd name="T27" fmla="*/ 0 h 1393"/>
                  <a:gd name="T28" fmla="*/ 755 w 1403"/>
                  <a:gd name="T29" fmla="*/ 12 h 1393"/>
                  <a:gd name="T30" fmla="*/ 875 w 1403"/>
                  <a:gd name="T31" fmla="*/ 12 h 1393"/>
                  <a:gd name="T32" fmla="*/ 970 w 1403"/>
                  <a:gd name="T33" fmla="*/ 12 h 1393"/>
                  <a:gd name="T34" fmla="*/ 1042 w 1403"/>
                  <a:gd name="T35" fmla="*/ 25 h 1393"/>
                  <a:gd name="T36" fmla="*/ 1138 w 1403"/>
                  <a:gd name="T37" fmla="*/ 87 h 1393"/>
                  <a:gd name="T38" fmla="*/ 1210 w 1403"/>
                  <a:gd name="T39" fmla="*/ 137 h 1393"/>
                  <a:gd name="T40" fmla="*/ 1281 w 1403"/>
                  <a:gd name="T41" fmla="*/ 188 h 1393"/>
                  <a:gd name="T42" fmla="*/ 1317 w 1403"/>
                  <a:gd name="T43" fmla="*/ 250 h 1393"/>
                  <a:gd name="T44" fmla="*/ 1317 w 1403"/>
                  <a:gd name="T45" fmla="*/ 338 h 1393"/>
                  <a:gd name="T46" fmla="*/ 1342 w 1403"/>
                  <a:gd name="T47" fmla="*/ 451 h 1393"/>
                  <a:gd name="T48" fmla="*/ 1378 w 1403"/>
                  <a:gd name="T49" fmla="*/ 551 h 1393"/>
                  <a:gd name="T50" fmla="*/ 1390 w 1403"/>
                  <a:gd name="T51" fmla="*/ 627 h 1393"/>
                  <a:gd name="T52" fmla="*/ 1402 w 1403"/>
                  <a:gd name="T53" fmla="*/ 714 h 1393"/>
                  <a:gd name="T54" fmla="*/ 1390 w 1403"/>
                  <a:gd name="T55" fmla="*/ 802 h 1393"/>
                  <a:gd name="T56" fmla="*/ 1378 w 1403"/>
                  <a:gd name="T57" fmla="*/ 890 h 1393"/>
                  <a:gd name="T58" fmla="*/ 1354 w 1403"/>
                  <a:gd name="T59" fmla="*/ 965 h 1393"/>
                  <a:gd name="T60" fmla="*/ 1317 w 1403"/>
                  <a:gd name="T61" fmla="*/ 1040 h 1393"/>
                  <a:gd name="T62" fmla="*/ 1258 w 1403"/>
                  <a:gd name="T63" fmla="*/ 1078 h 1393"/>
                  <a:gd name="T64" fmla="*/ 1210 w 1403"/>
                  <a:gd name="T65" fmla="*/ 1116 h 1393"/>
                  <a:gd name="T66" fmla="*/ 1126 w 1403"/>
                  <a:gd name="T67" fmla="*/ 1153 h 1393"/>
                  <a:gd name="T68" fmla="*/ 1054 w 1403"/>
                  <a:gd name="T69" fmla="*/ 1191 h 1393"/>
                  <a:gd name="T70" fmla="*/ 982 w 1403"/>
                  <a:gd name="T71" fmla="*/ 1228 h 1393"/>
                  <a:gd name="T72" fmla="*/ 922 w 1403"/>
                  <a:gd name="T73" fmla="*/ 1254 h 1393"/>
                  <a:gd name="T74" fmla="*/ 850 w 1403"/>
                  <a:gd name="T75" fmla="*/ 1266 h 1393"/>
                  <a:gd name="T76" fmla="*/ 790 w 1403"/>
                  <a:gd name="T77" fmla="*/ 1316 h 1393"/>
                  <a:gd name="T78" fmla="*/ 707 w 1403"/>
                  <a:gd name="T79" fmla="*/ 1354 h 1393"/>
                  <a:gd name="T80" fmla="*/ 611 w 1403"/>
                  <a:gd name="T81" fmla="*/ 1379 h 1393"/>
                  <a:gd name="T82" fmla="*/ 551 w 1403"/>
                  <a:gd name="T83" fmla="*/ 1341 h 1393"/>
                  <a:gd name="T84" fmla="*/ 479 w 1403"/>
                  <a:gd name="T85" fmla="*/ 1341 h 1393"/>
                  <a:gd name="T86" fmla="*/ 419 w 1403"/>
                  <a:gd name="T87" fmla="*/ 1304 h 1393"/>
                  <a:gd name="T88" fmla="*/ 371 w 1403"/>
                  <a:gd name="T89" fmla="*/ 1228 h 1393"/>
                  <a:gd name="T90" fmla="*/ 287 w 1403"/>
                  <a:gd name="T91" fmla="*/ 1203 h 1393"/>
                  <a:gd name="T92" fmla="*/ 215 w 1403"/>
                  <a:gd name="T93" fmla="*/ 1191 h 1393"/>
                  <a:gd name="T94" fmla="*/ 143 w 1403"/>
                  <a:gd name="T95" fmla="*/ 1166 h 1393"/>
                  <a:gd name="T96" fmla="*/ 84 w 1403"/>
                  <a:gd name="T97" fmla="*/ 1091 h 1393"/>
                  <a:gd name="T98" fmla="*/ 35 w 1403"/>
                  <a:gd name="T99" fmla="*/ 1040 h 1393"/>
                  <a:gd name="T100" fmla="*/ 23 w 1403"/>
                  <a:gd name="T101" fmla="*/ 965 h 1393"/>
                  <a:gd name="T102" fmla="*/ 23 w 1403"/>
                  <a:gd name="T103" fmla="*/ 877 h 1393"/>
                  <a:gd name="T104" fmla="*/ 0 w 1403"/>
                  <a:gd name="T105" fmla="*/ 802 h 1393"/>
                  <a:gd name="T106" fmla="*/ 11 w 1403"/>
                  <a:gd name="T107" fmla="*/ 702 h 1393"/>
                  <a:gd name="T108" fmla="*/ 11 w 1403"/>
                  <a:gd name="T109" fmla="*/ 627 h 1393"/>
                  <a:gd name="T110" fmla="*/ 35 w 1403"/>
                  <a:gd name="T111" fmla="*/ 576 h 1393"/>
                  <a:gd name="T112" fmla="*/ 11 w 1403"/>
                  <a:gd name="T113" fmla="*/ 514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03" h="1393">
                    <a:moveTo>
                      <a:pt x="11" y="589"/>
                    </a:moveTo>
                    <a:lnTo>
                      <a:pt x="11" y="564"/>
                    </a:lnTo>
                    <a:lnTo>
                      <a:pt x="23" y="539"/>
                    </a:lnTo>
                    <a:lnTo>
                      <a:pt x="23" y="514"/>
                    </a:lnTo>
                    <a:lnTo>
                      <a:pt x="23" y="489"/>
                    </a:lnTo>
                    <a:lnTo>
                      <a:pt x="23" y="464"/>
                    </a:lnTo>
                    <a:lnTo>
                      <a:pt x="35" y="438"/>
                    </a:lnTo>
                    <a:lnTo>
                      <a:pt x="35" y="413"/>
                    </a:lnTo>
                    <a:lnTo>
                      <a:pt x="35" y="388"/>
                    </a:lnTo>
                    <a:lnTo>
                      <a:pt x="35" y="363"/>
                    </a:lnTo>
                    <a:lnTo>
                      <a:pt x="35" y="338"/>
                    </a:lnTo>
                    <a:lnTo>
                      <a:pt x="47" y="313"/>
                    </a:lnTo>
                    <a:lnTo>
                      <a:pt x="71" y="313"/>
                    </a:lnTo>
                    <a:lnTo>
                      <a:pt x="96" y="288"/>
                    </a:lnTo>
                    <a:lnTo>
                      <a:pt x="108" y="263"/>
                    </a:lnTo>
                    <a:lnTo>
                      <a:pt x="108" y="238"/>
                    </a:lnTo>
                    <a:lnTo>
                      <a:pt x="120" y="213"/>
                    </a:lnTo>
                    <a:lnTo>
                      <a:pt x="143" y="213"/>
                    </a:lnTo>
                    <a:lnTo>
                      <a:pt x="179" y="213"/>
                    </a:lnTo>
                    <a:lnTo>
                      <a:pt x="215" y="200"/>
                    </a:lnTo>
                    <a:lnTo>
                      <a:pt x="240" y="200"/>
                    </a:lnTo>
                    <a:lnTo>
                      <a:pt x="263" y="200"/>
                    </a:lnTo>
                    <a:lnTo>
                      <a:pt x="287" y="163"/>
                    </a:lnTo>
                    <a:lnTo>
                      <a:pt x="287" y="137"/>
                    </a:lnTo>
                    <a:lnTo>
                      <a:pt x="299" y="100"/>
                    </a:lnTo>
                    <a:lnTo>
                      <a:pt x="323" y="87"/>
                    </a:lnTo>
                    <a:lnTo>
                      <a:pt x="347" y="87"/>
                    </a:lnTo>
                    <a:lnTo>
                      <a:pt x="371" y="75"/>
                    </a:lnTo>
                    <a:lnTo>
                      <a:pt x="395" y="50"/>
                    </a:lnTo>
                    <a:lnTo>
                      <a:pt x="407" y="25"/>
                    </a:lnTo>
                    <a:lnTo>
                      <a:pt x="431" y="25"/>
                    </a:lnTo>
                    <a:lnTo>
                      <a:pt x="455" y="25"/>
                    </a:lnTo>
                    <a:lnTo>
                      <a:pt x="479" y="25"/>
                    </a:lnTo>
                    <a:lnTo>
                      <a:pt x="491" y="50"/>
                    </a:lnTo>
                    <a:lnTo>
                      <a:pt x="503" y="25"/>
                    </a:lnTo>
                    <a:lnTo>
                      <a:pt x="526" y="25"/>
                    </a:lnTo>
                    <a:lnTo>
                      <a:pt x="551" y="25"/>
                    </a:lnTo>
                    <a:lnTo>
                      <a:pt x="587" y="12"/>
                    </a:lnTo>
                    <a:lnTo>
                      <a:pt x="611" y="12"/>
                    </a:lnTo>
                    <a:lnTo>
                      <a:pt x="635" y="12"/>
                    </a:lnTo>
                    <a:lnTo>
                      <a:pt x="658" y="0"/>
                    </a:lnTo>
                    <a:lnTo>
                      <a:pt x="682" y="0"/>
                    </a:lnTo>
                    <a:lnTo>
                      <a:pt x="707" y="0"/>
                    </a:lnTo>
                    <a:lnTo>
                      <a:pt x="731" y="12"/>
                    </a:lnTo>
                    <a:lnTo>
                      <a:pt x="755" y="12"/>
                    </a:lnTo>
                    <a:lnTo>
                      <a:pt x="778" y="12"/>
                    </a:lnTo>
                    <a:lnTo>
                      <a:pt x="826" y="12"/>
                    </a:lnTo>
                    <a:lnTo>
                      <a:pt x="875" y="12"/>
                    </a:lnTo>
                    <a:lnTo>
                      <a:pt x="898" y="12"/>
                    </a:lnTo>
                    <a:lnTo>
                      <a:pt x="946" y="12"/>
                    </a:lnTo>
                    <a:lnTo>
                      <a:pt x="970" y="12"/>
                    </a:lnTo>
                    <a:lnTo>
                      <a:pt x="994" y="12"/>
                    </a:lnTo>
                    <a:lnTo>
                      <a:pt x="1019" y="12"/>
                    </a:lnTo>
                    <a:lnTo>
                      <a:pt x="1042" y="25"/>
                    </a:lnTo>
                    <a:lnTo>
                      <a:pt x="1078" y="50"/>
                    </a:lnTo>
                    <a:lnTo>
                      <a:pt x="1102" y="75"/>
                    </a:lnTo>
                    <a:lnTo>
                      <a:pt x="1138" y="87"/>
                    </a:lnTo>
                    <a:lnTo>
                      <a:pt x="1161" y="125"/>
                    </a:lnTo>
                    <a:lnTo>
                      <a:pt x="1186" y="137"/>
                    </a:lnTo>
                    <a:lnTo>
                      <a:pt x="1210" y="137"/>
                    </a:lnTo>
                    <a:lnTo>
                      <a:pt x="1258" y="163"/>
                    </a:lnTo>
                    <a:lnTo>
                      <a:pt x="1281" y="163"/>
                    </a:lnTo>
                    <a:lnTo>
                      <a:pt x="1281" y="188"/>
                    </a:lnTo>
                    <a:lnTo>
                      <a:pt x="1281" y="213"/>
                    </a:lnTo>
                    <a:lnTo>
                      <a:pt x="1317" y="225"/>
                    </a:lnTo>
                    <a:lnTo>
                      <a:pt x="1317" y="250"/>
                    </a:lnTo>
                    <a:lnTo>
                      <a:pt x="1317" y="288"/>
                    </a:lnTo>
                    <a:lnTo>
                      <a:pt x="1317" y="313"/>
                    </a:lnTo>
                    <a:lnTo>
                      <a:pt x="1317" y="338"/>
                    </a:lnTo>
                    <a:lnTo>
                      <a:pt x="1317" y="376"/>
                    </a:lnTo>
                    <a:lnTo>
                      <a:pt x="1330" y="413"/>
                    </a:lnTo>
                    <a:lnTo>
                      <a:pt x="1342" y="451"/>
                    </a:lnTo>
                    <a:lnTo>
                      <a:pt x="1342" y="476"/>
                    </a:lnTo>
                    <a:lnTo>
                      <a:pt x="1342" y="514"/>
                    </a:lnTo>
                    <a:lnTo>
                      <a:pt x="1378" y="551"/>
                    </a:lnTo>
                    <a:lnTo>
                      <a:pt x="1378" y="576"/>
                    </a:lnTo>
                    <a:lnTo>
                      <a:pt x="1378" y="601"/>
                    </a:lnTo>
                    <a:lnTo>
                      <a:pt x="1390" y="627"/>
                    </a:lnTo>
                    <a:lnTo>
                      <a:pt x="1402" y="652"/>
                    </a:lnTo>
                    <a:lnTo>
                      <a:pt x="1402" y="677"/>
                    </a:lnTo>
                    <a:lnTo>
                      <a:pt x="1402" y="714"/>
                    </a:lnTo>
                    <a:lnTo>
                      <a:pt x="1390" y="739"/>
                    </a:lnTo>
                    <a:lnTo>
                      <a:pt x="1390" y="764"/>
                    </a:lnTo>
                    <a:lnTo>
                      <a:pt x="1390" y="802"/>
                    </a:lnTo>
                    <a:lnTo>
                      <a:pt x="1390" y="827"/>
                    </a:lnTo>
                    <a:lnTo>
                      <a:pt x="1390" y="852"/>
                    </a:lnTo>
                    <a:lnTo>
                      <a:pt x="1378" y="890"/>
                    </a:lnTo>
                    <a:lnTo>
                      <a:pt x="1378" y="915"/>
                    </a:lnTo>
                    <a:lnTo>
                      <a:pt x="1354" y="928"/>
                    </a:lnTo>
                    <a:lnTo>
                      <a:pt x="1354" y="965"/>
                    </a:lnTo>
                    <a:lnTo>
                      <a:pt x="1342" y="990"/>
                    </a:lnTo>
                    <a:lnTo>
                      <a:pt x="1330" y="1015"/>
                    </a:lnTo>
                    <a:lnTo>
                      <a:pt x="1317" y="1040"/>
                    </a:lnTo>
                    <a:lnTo>
                      <a:pt x="1281" y="1040"/>
                    </a:lnTo>
                    <a:lnTo>
                      <a:pt x="1258" y="1040"/>
                    </a:lnTo>
                    <a:lnTo>
                      <a:pt x="1258" y="1078"/>
                    </a:lnTo>
                    <a:lnTo>
                      <a:pt x="1258" y="1103"/>
                    </a:lnTo>
                    <a:lnTo>
                      <a:pt x="1234" y="1116"/>
                    </a:lnTo>
                    <a:lnTo>
                      <a:pt x="1210" y="1116"/>
                    </a:lnTo>
                    <a:lnTo>
                      <a:pt x="1198" y="1141"/>
                    </a:lnTo>
                    <a:lnTo>
                      <a:pt x="1161" y="1141"/>
                    </a:lnTo>
                    <a:lnTo>
                      <a:pt x="1126" y="1153"/>
                    </a:lnTo>
                    <a:lnTo>
                      <a:pt x="1102" y="1153"/>
                    </a:lnTo>
                    <a:lnTo>
                      <a:pt x="1078" y="1166"/>
                    </a:lnTo>
                    <a:lnTo>
                      <a:pt x="1054" y="1191"/>
                    </a:lnTo>
                    <a:lnTo>
                      <a:pt x="1019" y="1203"/>
                    </a:lnTo>
                    <a:lnTo>
                      <a:pt x="1006" y="1228"/>
                    </a:lnTo>
                    <a:lnTo>
                      <a:pt x="982" y="1228"/>
                    </a:lnTo>
                    <a:lnTo>
                      <a:pt x="982" y="1254"/>
                    </a:lnTo>
                    <a:lnTo>
                      <a:pt x="946" y="1254"/>
                    </a:lnTo>
                    <a:lnTo>
                      <a:pt x="922" y="1254"/>
                    </a:lnTo>
                    <a:lnTo>
                      <a:pt x="898" y="1254"/>
                    </a:lnTo>
                    <a:lnTo>
                      <a:pt x="875" y="1254"/>
                    </a:lnTo>
                    <a:lnTo>
                      <a:pt x="850" y="1266"/>
                    </a:lnTo>
                    <a:lnTo>
                      <a:pt x="826" y="1291"/>
                    </a:lnTo>
                    <a:lnTo>
                      <a:pt x="802" y="1291"/>
                    </a:lnTo>
                    <a:lnTo>
                      <a:pt x="790" y="1316"/>
                    </a:lnTo>
                    <a:lnTo>
                      <a:pt x="766" y="1341"/>
                    </a:lnTo>
                    <a:lnTo>
                      <a:pt x="731" y="1354"/>
                    </a:lnTo>
                    <a:lnTo>
                      <a:pt x="707" y="1354"/>
                    </a:lnTo>
                    <a:lnTo>
                      <a:pt x="670" y="1379"/>
                    </a:lnTo>
                    <a:lnTo>
                      <a:pt x="646" y="1379"/>
                    </a:lnTo>
                    <a:lnTo>
                      <a:pt x="611" y="1379"/>
                    </a:lnTo>
                    <a:lnTo>
                      <a:pt x="587" y="1392"/>
                    </a:lnTo>
                    <a:lnTo>
                      <a:pt x="575" y="1354"/>
                    </a:lnTo>
                    <a:lnTo>
                      <a:pt x="551" y="1341"/>
                    </a:lnTo>
                    <a:lnTo>
                      <a:pt x="526" y="1341"/>
                    </a:lnTo>
                    <a:lnTo>
                      <a:pt x="503" y="1341"/>
                    </a:lnTo>
                    <a:lnTo>
                      <a:pt x="479" y="1341"/>
                    </a:lnTo>
                    <a:lnTo>
                      <a:pt x="455" y="1341"/>
                    </a:lnTo>
                    <a:lnTo>
                      <a:pt x="443" y="1316"/>
                    </a:lnTo>
                    <a:lnTo>
                      <a:pt x="419" y="1304"/>
                    </a:lnTo>
                    <a:lnTo>
                      <a:pt x="382" y="1279"/>
                    </a:lnTo>
                    <a:lnTo>
                      <a:pt x="371" y="1254"/>
                    </a:lnTo>
                    <a:lnTo>
                      <a:pt x="371" y="1228"/>
                    </a:lnTo>
                    <a:lnTo>
                      <a:pt x="347" y="1228"/>
                    </a:lnTo>
                    <a:lnTo>
                      <a:pt x="311" y="1203"/>
                    </a:lnTo>
                    <a:lnTo>
                      <a:pt x="287" y="1203"/>
                    </a:lnTo>
                    <a:lnTo>
                      <a:pt x="263" y="1203"/>
                    </a:lnTo>
                    <a:lnTo>
                      <a:pt x="240" y="1203"/>
                    </a:lnTo>
                    <a:lnTo>
                      <a:pt x="215" y="1191"/>
                    </a:lnTo>
                    <a:lnTo>
                      <a:pt x="191" y="1191"/>
                    </a:lnTo>
                    <a:lnTo>
                      <a:pt x="167" y="1191"/>
                    </a:lnTo>
                    <a:lnTo>
                      <a:pt x="143" y="1166"/>
                    </a:lnTo>
                    <a:lnTo>
                      <a:pt x="120" y="1153"/>
                    </a:lnTo>
                    <a:lnTo>
                      <a:pt x="108" y="1116"/>
                    </a:lnTo>
                    <a:lnTo>
                      <a:pt x="84" y="1091"/>
                    </a:lnTo>
                    <a:lnTo>
                      <a:pt x="59" y="1091"/>
                    </a:lnTo>
                    <a:lnTo>
                      <a:pt x="59" y="1065"/>
                    </a:lnTo>
                    <a:lnTo>
                      <a:pt x="35" y="1040"/>
                    </a:lnTo>
                    <a:lnTo>
                      <a:pt x="23" y="1015"/>
                    </a:lnTo>
                    <a:lnTo>
                      <a:pt x="23" y="990"/>
                    </a:lnTo>
                    <a:lnTo>
                      <a:pt x="23" y="965"/>
                    </a:lnTo>
                    <a:lnTo>
                      <a:pt x="23" y="940"/>
                    </a:lnTo>
                    <a:lnTo>
                      <a:pt x="23" y="902"/>
                    </a:lnTo>
                    <a:lnTo>
                      <a:pt x="23" y="877"/>
                    </a:lnTo>
                    <a:lnTo>
                      <a:pt x="11" y="852"/>
                    </a:lnTo>
                    <a:lnTo>
                      <a:pt x="11" y="827"/>
                    </a:lnTo>
                    <a:lnTo>
                      <a:pt x="0" y="802"/>
                    </a:lnTo>
                    <a:lnTo>
                      <a:pt x="0" y="777"/>
                    </a:lnTo>
                    <a:lnTo>
                      <a:pt x="0" y="739"/>
                    </a:lnTo>
                    <a:lnTo>
                      <a:pt x="11" y="702"/>
                    </a:lnTo>
                    <a:lnTo>
                      <a:pt x="11" y="677"/>
                    </a:lnTo>
                    <a:lnTo>
                      <a:pt x="11" y="652"/>
                    </a:lnTo>
                    <a:lnTo>
                      <a:pt x="11" y="627"/>
                    </a:lnTo>
                    <a:lnTo>
                      <a:pt x="11" y="601"/>
                    </a:lnTo>
                    <a:lnTo>
                      <a:pt x="35" y="601"/>
                    </a:lnTo>
                    <a:lnTo>
                      <a:pt x="35" y="576"/>
                    </a:lnTo>
                    <a:lnTo>
                      <a:pt x="35" y="539"/>
                    </a:lnTo>
                    <a:lnTo>
                      <a:pt x="35" y="514"/>
                    </a:lnTo>
                    <a:lnTo>
                      <a:pt x="11" y="514"/>
                    </a:lnTo>
                    <a:lnTo>
                      <a:pt x="11" y="589"/>
                    </a:lnTo>
                  </a:path>
                </a:pathLst>
              </a:custGeom>
              <a:solidFill>
                <a:schemeClr val="accent6">
                  <a:lumMod val="20000"/>
                  <a:lumOff val="80000"/>
                </a:schemeClr>
              </a:solidFill>
              <a:ln w="50800" cap="rnd" cmpd="sng">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6"/>
              <p:cNvSpPr>
                <a:spLocks noChangeArrowheads="1"/>
              </p:cNvSpPr>
              <p:nvPr/>
            </p:nvSpPr>
            <p:spPr bwMode="auto">
              <a:xfrm>
                <a:off x="3960813" y="2971800"/>
                <a:ext cx="976312" cy="768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45" name="Line 7"/>
              <p:cNvSpPr>
                <a:spLocks noChangeShapeType="1"/>
              </p:cNvSpPr>
              <p:nvPr/>
            </p:nvSpPr>
            <p:spPr bwMode="auto">
              <a:xfrm flipV="1">
                <a:off x="2970213" y="3505200"/>
                <a:ext cx="990600" cy="3810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8"/>
              <p:cNvSpPr>
                <a:spLocks noChangeShapeType="1"/>
              </p:cNvSpPr>
              <p:nvPr/>
            </p:nvSpPr>
            <p:spPr bwMode="auto">
              <a:xfrm>
                <a:off x="1154113" y="2819400"/>
                <a:ext cx="2779712" cy="590550"/>
              </a:xfrm>
              <a:prstGeom prst="line">
                <a:avLst/>
              </a:prstGeom>
              <a:noFill/>
              <a:ln w="12700">
                <a:solidFill>
                  <a:schemeClr val="tx1"/>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9"/>
              <p:cNvSpPr>
                <a:spLocks noChangeArrowheads="1"/>
              </p:cNvSpPr>
              <p:nvPr/>
            </p:nvSpPr>
            <p:spPr bwMode="auto">
              <a:xfrm>
                <a:off x="7678738" y="3048000"/>
                <a:ext cx="1484381"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latin typeface="+mj-lt"/>
                  </a:rPr>
                  <a:t>System</a:t>
                </a:r>
              </a:p>
              <a:p>
                <a:r>
                  <a:rPr lang="en-US" altLang="en-US" sz="2400" dirty="0">
                    <a:latin typeface="+mj-lt"/>
                  </a:rPr>
                  <a:t>boundary?</a:t>
                </a:r>
              </a:p>
            </p:txBody>
          </p:sp>
          <p:sp>
            <p:nvSpPr>
              <p:cNvPr id="48" name="Line 10"/>
              <p:cNvSpPr>
                <a:spLocks noChangeShapeType="1"/>
              </p:cNvSpPr>
              <p:nvPr/>
            </p:nvSpPr>
            <p:spPr bwMode="auto">
              <a:xfrm flipH="1">
                <a:off x="5740400" y="3257550"/>
                <a:ext cx="1925638" cy="29845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
              <p:cNvSpPr>
                <a:spLocks noChangeShapeType="1"/>
              </p:cNvSpPr>
              <p:nvPr/>
            </p:nvSpPr>
            <p:spPr bwMode="auto">
              <a:xfrm flipH="1">
                <a:off x="6973888" y="3803650"/>
                <a:ext cx="868362" cy="592138"/>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2"/>
              <p:cNvSpPr>
                <a:spLocks noChangeArrowheads="1"/>
              </p:cNvSpPr>
              <p:nvPr/>
            </p:nvSpPr>
            <p:spPr bwMode="auto">
              <a:xfrm>
                <a:off x="3714750" y="3743325"/>
                <a:ext cx="112986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b="1" i="1" dirty="0">
                    <a:latin typeface="+mj-lt"/>
                  </a:rPr>
                  <a:t>ATM System</a:t>
                </a:r>
              </a:p>
            </p:txBody>
          </p:sp>
          <p:sp>
            <p:nvSpPr>
              <p:cNvPr id="51" name="Rectangle 13"/>
              <p:cNvSpPr>
                <a:spLocks noChangeArrowheads="1"/>
              </p:cNvSpPr>
              <p:nvPr/>
            </p:nvSpPr>
            <p:spPr bwMode="auto">
              <a:xfrm>
                <a:off x="1905000" y="43434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600" b="1" i="1" dirty="0">
                    <a:latin typeface="+mj-lt"/>
                  </a:rPr>
                  <a:t>Bank Teller</a:t>
                </a:r>
              </a:p>
              <a:p>
                <a:pPr algn="ctr"/>
                <a:r>
                  <a:rPr lang="en-US" altLang="en-US" sz="1600" b="1" i="1" dirty="0" smtClean="0">
                    <a:latin typeface="+mj-lt"/>
                  </a:rPr>
                  <a:t>(Thu </a:t>
                </a:r>
                <a:r>
                  <a:rPr lang="en-US" altLang="en-US" sz="1600" b="1" i="1" dirty="0" err="1" smtClean="0">
                    <a:latin typeface="+mj-lt"/>
                  </a:rPr>
                  <a:t>ngân</a:t>
                </a:r>
                <a:r>
                  <a:rPr lang="en-US" altLang="en-US" sz="1600" b="1" i="1" dirty="0" smtClean="0">
                    <a:latin typeface="+mj-lt"/>
                  </a:rPr>
                  <a:t>)</a:t>
                </a:r>
                <a:endParaRPr lang="en-US" altLang="en-US" sz="1600" b="1" i="1" dirty="0">
                  <a:latin typeface="+mj-lt"/>
                </a:endParaRPr>
              </a:p>
            </p:txBody>
          </p:sp>
          <p:grpSp>
            <p:nvGrpSpPr>
              <p:cNvPr id="52" name="Group 14"/>
              <p:cNvGrpSpPr>
                <a:grpSpLocks/>
              </p:cNvGrpSpPr>
              <p:nvPr/>
            </p:nvGrpSpPr>
            <p:grpSpPr bwMode="auto">
              <a:xfrm>
                <a:off x="2144713" y="3352800"/>
                <a:ext cx="812800" cy="990600"/>
                <a:chOff x="1296" y="2400"/>
                <a:chExt cx="473" cy="624"/>
              </a:xfrm>
            </p:grpSpPr>
            <p:sp>
              <p:nvSpPr>
                <p:cNvPr id="65" name="Rectangle 15"/>
                <p:cNvSpPr>
                  <a:spLocks noChangeArrowheads="1"/>
                </p:cNvSpPr>
                <p:nvPr/>
              </p:nvSpPr>
              <p:spPr bwMode="auto">
                <a:xfrm>
                  <a:off x="1296" y="2400"/>
                  <a:ext cx="473"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16"/>
                <p:cNvSpPr>
                  <a:spLocks noChangeArrowheads="1"/>
                </p:cNvSpPr>
                <p:nvPr/>
              </p:nvSpPr>
              <p:spPr bwMode="auto">
                <a:xfrm>
                  <a:off x="1358" y="2485"/>
                  <a:ext cx="342"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 name="Group 17"/>
                <p:cNvGrpSpPr>
                  <a:grpSpLocks/>
                </p:cNvGrpSpPr>
                <p:nvPr/>
              </p:nvGrpSpPr>
              <p:grpSpPr bwMode="auto">
                <a:xfrm>
                  <a:off x="1440" y="2496"/>
                  <a:ext cx="255" cy="479"/>
                  <a:chOff x="1451" y="1453"/>
                  <a:chExt cx="255" cy="479"/>
                </a:xfrm>
              </p:grpSpPr>
              <p:grpSp>
                <p:nvGrpSpPr>
                  <p:cNvPr id="68" name="Group 18"/>
                  <p:cNvGrpSpPr>
                    <a:grpSpLocks/>
                  </p:cNvGrpSpPr>
                  <p:nvPr/>
                </p:nvGrpSpPr>
                <p:grpSpPr bwMode="auto">
                  <a:xfrm>
                    <a:off x="1459" y="1758"/>
                    <a:ext cx="239" cy="174"/>
                    <a:chOff x="1459" y="1758"/>
                    <a:chExt cx="239" cy="174"/>
                  </a:xfrm>
                </p:grpSpPr>
                <p:sp>
                  <p:nvSpPr>
                    <p:cNvPr id="72" name="Line 19"/>
                    <p:cNvSpPr>
                      <a:spLocks noChangeShapeType="1"/>
                    </p:cNvSpPr>
                    <p:nvPr/>
                  </p:nvSpPr>
                  <p:spPr bwMode="auto">
                    <a:xfrm flipH="1">
                      <a:off x="1459" y="1766"/>
                      <a:ext cx="109" cy="16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20"/>
                    <p:cNvSpPr>
                      <a:spLocks noChangeShapeType="1"/>
                    </p:cNvSpPr>
                    <p:nvPr/>
                  </p:nvSpPr>
                  <p:spPr bwMode="auto">
                    <a:xfrm flipH="1" flipV="1">
                      <a:off x="1573" y="1758"/>
                      <a:ext cx="125" cy="17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 name="Line 21"/>
                  <p:cNvSpPr>
                    <a:spLocks noChangeShapeType="1"/>
                  </p:cNvSpPr>
                  <p:nvPr/>
                </p:nvSpPr>
                <p:spPr bwMode="auto">
                  <a:xfrm flipV="1">
                    <a:off x="1451" y="1655"/>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22"/>
                  <p:cNvSpPr>
                    <a:spLocks noChangeShapeType="1"/>
                  </p:cNvSpPr>
                  <p:nvPr/>
                </p:nvSpPr>
                <p:spPr bwMode="auto">
                  <a:xfrm>
                    <a:off x="1571" y="1613"/>
                    <a:ext cx="0" cy="15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3"/>
                  <p:cNvSpPr>
                    <a:spLocks noChangeArrowheads="1"/>
                  </p:cNvSpPr>
                  <p:nvPr/>
                </p:nvSpPr>
                <p:spPr bwMode="auto">
                  <a:xfrm>
                    <a:off x="1484" y="1453"/>
                    <a:ext cx="169" cy="1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3" name="Rectangle 33"/>
              <p:cNvSpPr>
                <a:spLocks noChangeArrowheads="1"/>
              </p:cNvSpPr>
              <p:nvPr/>
            </p:nvSpPr>
            <p:spPr bwMode="auto">
              <a:xfrm>
                <a:off x="5708650" y="2932113"/>
                <a:ext cx="128721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i="1" dirty="0">
                    <a:latin typeface="+mj-lt"/>
                  </a:rPr>
                  <a:t>Bank System</a:t>
                </a:r>
              </a:p>
            </p:txBody>
          </p:sp>
          <p:grpSp>
            <p:nvGrpSpPr>
              <p:cNvPr id="54" name="Group 34"/>
              <p:cNvGrpSpPr>
                <a:grpSpLocks/>
              </p:cNvGrpSpPr>
              <p:nvPr/>
            </p:nvGrpSpPr>
            <p:grpSpPr bwMode="auto">
              <a:xfrm>
                <a:off x="5694363" y="1981200"/>
                <a:ext cx="812800" cy="990600"/>
                <a:chOff x="3360" y="1440"/>
                <a:chExt cx="473" cy="624"/>
              </a:xfrm>
            </p:grpSpPr>
            <p:sp>
              <p:nvSpPr>
                <p:cNvPr id="57" name="Rectangle 35"/>
                <p:cNvSpPr>
                  <a:spLocks noChangeArrowheads="1"/>
                </p:cNvSpPr>
                <p:nvPr/>
              </p:nvSpPr>
              <p:spPr bwMode="auto">
                <a:xfrm>
                  <a:off x="3360" y="1440"/>
                  <a:ext cx="473"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ectangle 36"/>
                <p:cNvSpPr>
                  <a:spLocks noChangeArrowheads="1"/>
                </p:cNvSpPr>
                <p:nvPr/>
              </p:nvSpPr>
              <p:spPr bwMode="auto">
                <a:xfrm>
                  <a:off x="3422" y="1525"/>
                  <a:ext cx="342"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37"/>
                <p:cNvGrpSpPr>
                  <a:grpSpLocks/>
                </p:cNvGrpSpPr>
                <p:nvPr/>
              </p:nvGrpSpPr>
              <p:grpSpPr bwMode="auto">
                <a:xfrm>
                  <a:off x="3512" y="1841"/>
                  <a:ext cx="239" cy="174"/>
                  <a:chOff x="1459" y="1758"/>
                  <a:chExt cx="239" cy="174"/>
                </a:xfrm>
              </p:grpSpPr>
              <p:sp>
                <p:nvSpPr>
                  <p:cNvPr id="63" name="Line 38"/>
                  <p:cNvSpPr>
                    <a:spLocks noChangeShapeType="1"/>
                  </p:cNvSpPr>
                  <p:nvPr/>
                </p:nvSpPr>
                <p:spPr bwMode="auto">
                  <a:xfrm flipH="1">
                    <a:off x="1459" y="1766"/>
                    <a:ext cx="109" cy="16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39"/>
                  <p:cNvSpPr>
                    <a:spLocks noChangeShapeType="1"/>
                  </p:cNvSpPr>
                  <p:nvPr/>
                </p:nvSpPr>
                <p:spPr bwMode="auto">
                  <a:xfrm flipH="1" flipV="1">
                    <a:off x="1573" y="1758"/>
                    <a:ext cx="125" cy="17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0" name="Line 40"/>
                <p:cNvSpPr>
                  <a:spLocks noChangeShapeType="1"/>
                </p:cNvSpPr>
                <p:nvPr/>
              </p:nvSpPr>
              <p:spPr bwMode="auto">
                <a:xfrm flipV="1">
                  <a:off x="3504" y="1738"/>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1"/>
                <p:cNvSpPr>
                  <a:spLocks noChangeShapeType="1"/>
                </p:cNvSpPr>
                <p:nvPr/>
              </p:nvSpPr>
              <p:spPr bwMode="auto">
                <a:xfrm>
                  <a:off x="3624" y="1696"/>
                  <a:ext cx="0" cy="15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42"/>
                <p:cNvSpPr>
                  <a:spLocks noChangeArrowheads="1"/>
                </p:cNvSpPr>
                <p:nvPr/>
              </p:nvSpPr>
              <p:spPr bwMode="auto">
                <a:xfrm>
                  <a:off x="3537" y="1536"/>
                  <a:ext cx="169" cy="1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 name="Line 43"/>
              <p:cNvSpPr>
                <a:spLocks noChangeShapeType="1"/>
              </p:cNvSpPr>
              <p:nvPr/>
            </p:nvSpPr>
            <p:spPr bwMode="auto">
              <a:xfrm flipV="1">
                <a:off x="4951413" y="2362200"/>
                <a:ext cx="742950" cy="838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4"/>
              <p:cNvSpPr>
                <a:spLocks noChangeShapeType="1"/>
              </p:cNvSpPr>
              <p:nvPr/>
            </p:nvSpPr>
            <p:spPr bwMode="auto">
              <a:xfrm>
                <a:off x="1071563" y="3048000"/>
                <a:ext cx="107315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17538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47625" y="745173"/>
            <a:ext cx="9144000" cy="4754880"/>
          </a:xfrm>
        </p:spPr>
        <p:txBody>
          <a:bodyPr/>
          <a:lstStyle/>
          <a:p>
            <a:pPr marL="0" indent="0">
              <a:buNone/>
            </a:pPr>
            <a:r>
              <a:rPr lang="en-US" altLang="en-US" dirty="0">
                <a:latin typeface="+mj-lt"/>
              </a:rPr>
              <a:t>Use-Case </a:t>
            </a:r>
            <a:r>
              <a:rPr lang="en-US" altLang="en-US" dirty="0" smtClean="0">
                <a:latin typeface="+mj-lt"/>
              </a:rPr>
              <a:t>Model</a:t>
            </a:r>
          </a:p>
          <a:p>
            <a:r>
              <a:rPr lang="en-US" altLang="en-US" dirty="0" err="1">
                <a:latin typeface="+mj-lt"/>
              </a:rPr>
              <a:t>Giới</a:t>
            </a:r>
            <a:r>
              <a:rPr lang="en-US" altLang="en-US" dirty="0">
                <a:latin typeface="+mj-lt"/>
              </a:rPr>
              <a:t> </a:t>
            </a:r>
            <a:r>
              <a:rPr lang="en-US" altLang="en-US" dirty="0" err="1">
                <a:latin typeface="+mj-lt"/>
              </a:rPr>
              <a:t>thiệu</a:t>
            </a:r>
            <a:endParaRPr lang="en-US" altLang="en-US" dirty="0">
              <a:latin typeface="+mj-lt"/>
            </a:endParaRPr>
          </a:p>
          <a:p>
            <a:r>
              <a:rPr lang="en-US" altLang="en-US" dirty="0">
                <a:latin typeface="+mj-lt"/>
              </a:rPr>
              <a:t>Survey Description</a:t>
            </a:r>
          </a:p>
          <a:p>
            <a:r>
              <a:rPr lang="en-US" altLang="en-US" dirty="0">
                <a:latin typeface="+mj-lt"/>
              </a:rPr>
              <a:t>Use-Case Packages</a:t>
            </a:r>
          </a:p>
          <a:p>
            <a:r>
              <a:rPr lang="en-US" altLang="en-US" dirty="0">
                <a:latin typeface="+mj-lt"/>
              </a:rPr>
              <a:t>Use Cases</a:t>
            </a:r>
          </a:p>
          <a:p>
            <a:r>
              <a:rPr lang="en-US" altLang="en-US" dirty="0">
                <a:latin typeface="+mj-lt"/>
              </a:rPr>
              <a:t>Actors</a:t>
            </a:r>
          </a:p>
          <a:p>
            <a:r>
              <a:rPr lang="en-US" altLang="en-US" dirty="0">
                <a:latin typeface="+mj-lt"/>
              </a:rPr>
              <a:t>Relationships</a:t>
            </a:r>
          </a:p>
          <a:p>
            <a:r>
              <a:rPr lang="en-US" altLang="en-US" dirty="0">
                <a:latin typeface="+mj-lt"/>
              </a:rPr>
              <a:t>Diagrams</a:t>
            </a:r>
          </a:p>
          <a:p>
            <a:r>
              <a:rPr lang="en-US" altLang="en-US" dirty="0">
                <a:latin typeface="+mj-lt"/>
              </a:rPr>
              <a:t>Use-Case View</a:t>
            </a:r>
          </a:p>
          <a:p>
            <a:endParaRPr lang="en-US" dirty="0">
              <a:latin typeface="+mj-lt"/>
            </a:endParaRP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17</a:t>
            </a:fld>
            <a:endParaRPr lang="en-US" dirty="0"/>
          </a:p>
        </p:txBody>
      </p:sp>
      <p:grpSp>
        <p:nvGrpSpPr>
          <p:cNvPr id="82" name="Group 4"/>
          <p:cNvGrpSpPr>
            <a:grpSpLocks/>
          </p:cNvGrpSpPr>
          <p:nvPr/>
        </p:nvGrpSpPr>
        <p:grpSpPr bwMode="auto">
          <a:xfrm>
            <a:off x="3863975" y="707707"/>
            <a:ext cx="5118100" cy="4800600"/>
            <a:chOff x="2448" y="576"/>
            <a:chExt cx="3216" cy="3120"/>
          </a:xfrm>
        </p:grpSpPr>
        <p:sp>
          <p:nvSpPr>
            <p:cNvPr id="83" name="Rectangle 5"/>
            <p:cNvSpPr>
              <a:spLocks noChangeArrowheads="1"/>
            </p:cNvSpPr>
            <p:nvPr/>
          </p:nvSpPr>
          <p:spPr bwMode="auto">
            <a:xfrm>
              <a:off x="2448" y="576"/>
              <a:ext cx="3216" cy="3120"/>
            </a:xfrm>
            <a:prstGeom prst="rect">
              <a:avLst/>
            </a:prstGeom>
            <a:noFill/>
            <a:ln w="28575">
              <a:solidFill>
                <a:schemeClr val="tx2"/>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latin typeface="Arial Unicode MS" panose="020B0604020202020204" pitchFamily="34" charset="-128"/>
              </a:endParaRPr>
            </a:p>
          </p:txBody>
        </p:sp>
        <p:grpSp>
          <p:nvGrpSpPr>
            <p:cNvPr id="84" name="Group 6"/>
            <p:cNvGrpSpPr>
              <a:grpSpLocks/>
            </p:cNvGrpSpPr>
            <p:nvPr/>
          </p:nvGrpSpPr>
          <p:grpSpPr bwMode="auto">
            <a:xfrm>
              <a:off x="3240" y="2256"/>
              <a:ext cx="754" cy="1008"/>
              <a:chOff x="365" y="2533"/>
              <a:chExt cx="754" cy="1008"/>
            </a:xfrm>
          </p:grpSpPr>
          <p:sp>
            <p:nvSpPr>
              <p:cNvPr id="127" name="Oval 7"/>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8"/>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Line 9"/>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Line 10"/>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11"/>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12"/>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3"/>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Line 14"/>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Line 15"/>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6"/>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Line 17"/>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Line 18"/>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19"/>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0"/>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21"/>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Line 22"/>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23"/>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Line 24"/>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Line 25"/>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5" name="Text Box 26"/>
            <p:cNvSpPr txBox="1">
              <a:spLocks noChangeArrowheads="1"/>
            </p:cNvSpPr>
            <p:nvPr/>
          </p:nvSpPr>
          <p:spPr bwMode="auto">
            <a:xfrm>
              <a:off x="3504" y="3360"/>
              <a:ext cx="1405"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Arial Unicode MS" panose="020B0604020202020204" pitchFamily="34" charset="-128"/>
                </a:rPr>
                <a:t>Use-Case Reports</a:t>
              </a:r>
            </a:p>
          </p:txBody>
        </p:sp>
        <p:grpSp>
          <p:nvGrpSpPr>
            <p:cNvPr id="86" name="Group 27"/>
            <p:cNvGrpSpPr>
              <a:grpSpLocks/>
            </p:cNvGrpSpPr>
            <p:nvPr/>
          </p:nvGrpSpPr>
          <p:grpSpPr bwMode="auto">
            <a:xfrm>
              <a:off x="4056" y="2256"/>
              <a:ext cx="754" cy="1008"/>
              <a:chOff x="365" y="2533"/>
              <a:chExt cx="754" cy="1008"/>
            </a:xfrm>
          </p:grpSpPr>
          <p:sp>
            <p:nvSpPr>
              <p:cNvPr id="108" name="Oval 28"/>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Rectangle 29"/>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30"/>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31"/>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32"/>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33"/>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Line 34"/>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35"/>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36"/>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37"/>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38"/>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39"/>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Line 40"/>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41"/>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42"/>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43"/>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Line 44"/>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Line 45"/>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Line 46"/>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7" name="Text Box 47"/>
            <p:cNvSpPr txBox="1">
              <a:spLocks noChangeArrowheads="1"/>
            </p:cNvSpPr>
            <p:nvPr/>
          </p:nvSpPr>
          <p:spPr bwMode="auto">
            <a:xfrm>
              <a:off x="4056" y="2832"/>
              <a:ext cx="289"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Unicode MS" panose="020B0604020202020204" pitchFamily="34" charset="-128"/>
                </a:rPr>
                <a:t>...</a:t>
              </a:r>
            </a:p>
          </p:txBody>
        </p:sp>
        <p:grpSp>
          <p:nvGrpSpPr>
            <p:cNvPr id="88" name="Group 48"/>
            <p:cNvGrpSpPr>
              <a:grpSpLocks/>
            </p:cNvGrpSpPr>
            <p:nvPr/>
          </p:nvGrpSpPr>
          <p:grpSpPr bwMode="auto">
            <a:xfrm>
              <a:off x="2784" y="1056"/>
              <a:ext cx="442" cy="505"/>
              <a:chOff x="7654" y="3380"/>
              <a:chExt cx="554" cy="754"/>
            </a:xfrm>
          </p:grpSpPr>
          <p:sp>
            <p:nvSpPr>
              <p:cNvPr id="104" name="Oval 49"/>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Line 50"/>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51"/>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Freeform 52"/>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9" name="Oval 53"/>
            <p:cNvSpPr>
              <a:spLocks noChangeArrowheads="1"/>
            </p:cNvSpPr>
            <p:nvPr/>
          </p:nvSpPr>
          <p:spPr bwMode="auto">
            <a:xfrm>
              <a:off x="3744" y="960"/>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4"/>
            <p:cNvSpPr>
              <a:spLocks noChangeArrowheads="1"/>
            </p:cNvSpPr>
            <p:nvPr/>
          </p:nvSpPr>
          <p:spPr bwMode="auto">
            <a:xfrm>
              <a:off x="3408" y="1536"/>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55"/>
            <p:cNvSpPr>
              <a:spLocks noChangeShapeType="1"/>
            </p:cNvSpPr>
            <p:nvPr/>
          </p:nvSpPr>
          <p:spPr bwMode="auto">
            <a:xfrm flipV="1">
              <a:off x="3312" y="1104"/>
              <a:ext cx="432"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6"/>
            <p:cNvSpPr>
              <a:spLocks noChangeArrowheads="1"/>
            </p:cNvSpPr>
            <p:nvPr/>
          </p:nvSpPr>
          <p:spPr bwMode="auto">
            <a:xfrm>
              <a:off x="4074" y="1542"/>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57"/>
            <p:cNvSpPr>
              <a:spLocks noChangeShapeType="1"/>
            </p:cNvSpPr>
            <p:nvPr/>
          </p:nvSpPr>
          <p:spPr bwMode="auto">
            <a:xfrm flipH="1" flipV="1">
              <a:off x="4093" y="1259"/>
              <a:ext cx="288" cy="276"/>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58"/>
            <p:cNvSpPr>
              <a:spLocks noChangeShapeType="1"/>
            </p:cNvSpPr>
            <p:nvPr/>
          </p:nvSpPr>
          <p:spPr bwMode="auto">
            <a:xfrm>
              <a:off x="3312" y="1392"/>
              <a:ext cx="38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 name="Group 59"/>
            <p:cNvGrpSpPr>
              <a:grpSpLocks/>
            </p:cNvGrpSpPr>
            <p:nvPr/>
          </p:nvGrpSpPr>
          <p:grpSpPr bwMode="auto">
            <a:xfrm>
              <a:off x="4896" y="1104"/>
              <a:ext cx="442" cy="505"/>
              <a:chOff x="7654" y="3380"/>
              <a:chExt cx="554" cy="754"/>
            </a:xfrm>
          </p:grpSpPr>
          <p:sp>
            <p:nvSpPr>
              <p:cNvPr id="100" name="Oval 60"/>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Line 61"/>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62"/>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Freeform 63"/>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 name="Line 64"/>
            <p:cNvSpPr>
              <a:spLocks noChangeShapeType="1"/>
            </p:cNvSpPr>
            <p:nvPr/>
          </p:nvSpPr>
          <p:spPr bwMode="auto">
            <a:xfrm flipV="1">
              <a:off x="4608" y="1440"/>
              <a:ext cx="336"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Text Box 65"/>
            <p:cNvSpPr txBox="1">
              <a:spLocks noChangeArrowheads="1"/>
            </p:cNvSpPr>
            <p:nvPr/>
          </p:nvSpPr>
          <p:spPr bwMode="auto">
            <a:xfrm>
              <a:off x="2496" y="576"/>
              <a:ext cx="1393"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tx2"/>
                  </a:solidFill>
                  <a:latin typeface="Arial Unicode MS" panose="020B0604020202020204" pitchFamily="34" charset="-128"/>
                </a:rPr>
                <a:t>Use-Case Model</a:t>
              </a:r>
            </a:p>
          </p:txBody>
        </p:sp>
        <p:sp>
          <p:nvSpPr>
            <p:cNvPr id="98" name="Text Box 66"/>
            <p:cNvSpPr txBox="1">
              <a:spLocks noChangeArrowheads="1"/>
            </p:cNvSpPr>
            <p:nvPr/>
          </p:nvSpPr>
          <p:spPr bwMode="auto">
            <a:xfrm>
              <a:off x="2688" y="1680"/>
              <a:ext cx="57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latin typeface="Arial Unicode MS" panose="020B0604020202020204" pitchFamily="34" charset="-128"/>
                </a:rPr>
                <a:t>Actors</a:t>
              </a:r>
            </a:p>
          </p:txBody>
        </p:sp>
        <p:sp>
          <p:nvSpPr>
            <p:cNvPr id="99" name="Text Box 67"/>
            <p:cNvSpPr txBox="1">
              <a:spLocks noChangeArrowheads="1"/>
            </p:cNvSpPr>
            <p:nvPr/>
          </p:nvSpPr>
          <p:spPr bwMode="auto">
            <a:xfrm>
              <a:off x="3696" y="1920"/>
              <a:ext cx="91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latin typeface="Arial Unicode MS" panose="020B0604020202020204" pitchFamily="34" charset="-128"/>
                </a:rPr>
                <a:t>Use Cases</a:t>
              </a:r>
            </a:p>
          </p:txBody>
        </p:sp>
      </p:grpSp>
    </p:spTree>
    <p:extLst>
      <p:ext uri="{BB962C8B-B14F-4D97-AF65-F5344CB8AC3E}">
        <p14:creationId xmlns:p14="http://schemas.microsoft.com/office/powerpoint/2010/main" val="180121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0" y="745173"/>
            <a:ext cx="9144000" cy="4754880"/>
          </a:xfrm>
        </p:spPr>
        <p:txBody>
          <a:bodyPr/>
          <a:lstStyle/>
          <a:p>
            <a:pPr marL="0" indent="0">
              <a:buNone/>
            </a:pPr>
            <a:r>
              <a:rPr lang="en-US" altLang="en-US" dirty="0" err="1">
                <a:latin typeface="+mj-lt"/>
              </a:rPr>
              <a:t>Ví</a:t>
            </a:r>
            <a:r>
              <a:rPr lang="en-US" altLang="en-US" dirty="0">
                <a:latin typeface="+mj-lt"/>
              </a:rPr>
              <a:t> </a:t>
            </a:r>
            <a:r>
              <a:rPr lang="en-US" altLang="en-US" dirty="0" err="1">
                <a:latin typeface="+mj-lt"/>
              </a:rPr>
              <a:t>dụ</a:t>
            </a:r>
            <a:r>
              <a:rPr lang="en-US" altLang="en-US" dirty="0">
                <a:latin typeface="+mj-lt"/>
              </a:rPr>
              <a:t>: </a:t>
            </a:r>
            <a:r>
              <a:rPr lang="en-US" altLang="en-US" dirty="0" smtClean="0">
                <a:latin typeface="+mj-lt"/>
              </a:rPr>
              <a:t>Use-Case </a:t>
            </a:r>
            <a:r>
              <a:rPr lang="en-US" altLang="en-US" dirty="0">
                <a:latin typeface="+mj-lt"/>
              </a:rPr>
              <a:t>Diagram</a:t>
            </a:r>
            <a:endParaRPr lang="en-US" dirty="0">
              <a:latin typeface="+mj-lt"/>
            </a:endParaRP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18</a:t>
            </a:fld>
            <a:endParaRPr lang="en-US" dirty="0"/>
          </a:p>
        </p:txBody>
      </p:sp>
      <p:grpSp>
        <p:nvGrpSpPr>
          <p:cNvPr id="70" name="Group 69"/>
          <p:cNvGrpSpPr/>
          <p:nvPr/>
        </p:nvGrpSpPr>
        <p:grpSpPr>
          <a:xfrm>
            <a:off x="319490" y="1288679"/>
            <a:ext cx="8154155" cy="4211374"/>
            <a:chOff x="298450" y="855663"/>
            <a:chExt cx="9329738" cy="5073650"/>
          </a:xfrm>
        </p:grpSpPr>
        <p:sp>
          <p:nvSpPr>
            <p:cNvPr id="71" name="Oval 3"/>
            <p:cNvSpPr>
              <a:spLocks noChangeArrowheads="1"/>
            </p:cNvSpPr>
            <p:nvPr/>
          </p:nvSpPr>
          <p:spPr bwMode="auto">
            <a:xfrm>
              <a:off x="2562225" y="5160963"/>
              <a:ext cx="842963" cy="4143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 name="Rectangle 4"/>
            <p:cNvSpPr>
              <a:spLocks noChangeArrowheads="1"/>
            </p:cNvSpPr>
            <p:nvPr/>
          </p:nvSpPr>
          <p:spPr bwMode="auto">
            <a:xfrm>
              <a:off x="2376488" y="5700713"/>
              <a:ext cx="1271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Submit Grades</a:t>
              </a:r>
            </a:p>
          </p:txBody>
        </p:sp>
        <p:sp>
          <p:nvSpPr>
            <p:cNvPr id="73" name="Oval 5"/>
            <p:cNvSpPr>
              <a:spLocks noChangeArrowheads="1"/>
            </p:cNvSpPr>
            <p:nvPr/>
          </p:nvSpPr>
          <p:spPr bwMode="auto">
            <a:xfrm>
              <a:off x="620713" y="4381500"/>
              <a:ext cx="230187" cy="2016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4" name="Line 6"/>
            <p:cNvSpPr>
              <a:spLocks noChangeShapeType="1"/>
            </p:cNvSpPr>
            <p:nvPr/>
          </p:nvSpPr>
          <p:spPr bwMode="auto">
            <a:xfrm>
              <a:off x="728663" y="4570413"/>
              <a:ext cx="1587" cy="174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7"/>
            <p:cNvSpPr>
              <a:spLocks noChangeShapeType="1"/>
            </p:cNvSpPr>
            <p:nvPr/>
          </p:nvSpPr>
          <p:spPr bwMode="auto">
            <a:xfrm>
              <a:off x="565150" y="4619625"/>
              <a:ext cx="327025"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Freeform 8"/>
            <p:cNvSpPr>
              <a:spLocks/>
            </p:cNvSpPr>
            <p:nvPr/>
          </p:nvSpPr>
          <p:spPr bwMode="auto">
            <a:xfrm>
              <a:off x="498475" y="4745038"/>
              <a:ext cx="461963" cy="201612"/>
            </a:xfrm>
            <a:custGeom>
              <a:avLst/>
              <a:gdLst>
                <a:gd name="T0" fmla="*/ 0 w 34"/>
                <a:gd name="T1" fmla="*/ 16 h 16"/>
                <a:gd name="T2" fmla="*/ 17 w 34"/>
                <a:gd name="T3" fmla="*/ 0 h 16"/>
                <a:gd name="T4" fmla="*/ 34 w 34"/>
                <a:gd name="T5" fmla="*/ 16 h 16"/>
              </a:gdLst>
              <a:ahLst/>
              <a:cxnLst>
                <a:cxn ang="0">
                  <a:pos x="T0" y="T1"/>
                </a:cxn>
                <a:cxn ang="0">
                  <a:pos x="T2" y="T3"/>
                </a:cxn>
                <a:cxn ang="0">
                  <a:pos x="T4" y="T5"/>
                </a:cxn>
              </a:cxnLst>
              <a:rect l="0" t="0" r="r" b="b"/>
              <a:pathLst>
                <a:path w="34" h="16">
                  <a:moveTo>
                    <a:pt x="0" y="16"/>
                  </a:moveTo>
                  <a:lnTo>
                    <a:pt x="17" y="0"/>
                  </a:lnTo>
                  <a:lnTo>
                    <a:pt x="34"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Rectangle 9"/>
            <p:cNvSpPr>
              <a:spLocks noChangeArrowheads="1"/>
            </p:cNvSpPr>
            <p:nvPr/>
          </p:nvSpPr>
          <p:spPr bwMode="auto">
            <a:xfrm>
              <a:off x="347663" y="5084763"/>
              <a:ext cx="8159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Professor</a:t>
              </a:r>
            </a:p>
          </p:txBody>
        </p:sp>
        <p:sp>
          <p:nvSpPr>
            <p:cNvPr id="78" name="Line 10"/>
            <p:cNvSpPr>
              <a:spLocks noChangeShapeType="1"/>
            </p:cNvSpPr>
            <p:nvPr/>
          </p:nvSpPr>
          <p:spPr bwMode="auto">
            <a:xfrm>
              <a:off x="1749425" y="4972050"/>
              <a:ext cx="801688" cy="250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11"/>
            <p:cNvSpPr>
              <a:spLocks noChangeShapeType="1"/>
            </p:cNvSpPr>
            <p:nvPr/>
          </p:nvSpPr>
          <p:spPr bwMode="auto">
            <a:xfrm flipH="1" flipV="1">
              <a:off x="2439988" y="5122863"/>
              <a:ext cx="111125" cy="1000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12"/>
            <p:cNvSpPr>
              <a:spLocks noChangeShapeType="1"/>
            </p:cNvSpPr>
            <p:nvPr/>
          </p:nvSpPr>
          <p:spPr bwMode="auto">
            <a:xfrm flipH="1">
              <a:off x="2400300" y="5222875"/>
              <a:ext cx="150813"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13"/>
            <p:cNvSpPr>
              <a:spLocks noChangeShapeType="1"/>
            </p:cNvSpPr>
            <p:nvPr/>
          </p:nvSpPr>
          <p:spPr bwMode="auto">
            <a:xfrm flipH="1" flipV="1">
              <a:off x="960438" y="4733925"/>
              <a:ext cx="788987"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Oval 14"/>
            <p:cNvSpPr>
              <a:spLocks noChangeArrowheads="1"/>
            </p:cNvSpPr>
            <p:nvPr/>
          </p:nvSpPr>
          <p:spPr bwMode="auto">
            <a:xfrm>
              <a:off x="2495550" y="1743075"/>
              <a:ext cx="855663" cy="41433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7" name="Rectangle 15"/>
            <p:cNvSpPr>
              <a:spLocks noChangeArrowheads="1"/>
            </p:cNvSpPr>
            <p:nvPr/>
          </p:nvSpPr>
          <p:spPr bwMode="auto">
            <a:xfrm>
              <a:off x="2190750" y="2282825"/>
              <a:ext cx="1506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View Report Card</a:t>
              </a:r>
            </a:p>
          </p:txBody>
        </p:sp>
        <p:sp>
          <p:nvSpPr>
            <p:cNvPr id="148" name="Oval 16"/>
            <p:cNvSpPr>
              <a:spLocks noChangeArrowheads="1"/>
            </p:cNvSpPr>
            <p:nvPr/>
          </p:nvSpPr>
          <p:spPr bwMode="auto">
            <a:xfrm>
              <a:off x="2495550" y="4054475"/>
              <a:ext cx="855663" cy="41433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9" name="Rectangle 17"/>
            <p:cNvSpPr>
              <a:spLocks noChangeArrowheads="1"/>
            </p:cNvSpPr>
            <p:nvPr/>
          </p:nvSpPr>
          <p:spPr bwMode="auto">
            <a:xfrm>
              <a:off x="1898650" y="4594225"/>
              <a:ext cx="2087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Select Courses to Teach</a:t>
              </a:r>
            </a:p>
          </p:txBody>
        </p:sp>
        <p:sp>
          <p:nvSpPr>
            <p:cNvPr id="150" name="Line 18"/>
            <p:cNvSpPr>
              <a:spLocks noChangeShapeType="1"/>
            </p:cNvSpPr>
            <p:nvPr/>
          </p:nvSpPr>
          <p:spPr bwMode="auto">
            <a:xfrm flipV="1">
              <a:off x="1300163" y="4481513"/>
              <a:ext cx="366712" cy="63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 name="Line 19"/>
            <p:cNvSpPr>
              <a:spLocks noChangeShapeType="1"/>
            </p:cNvSpPr>
            <p:nvPr/>
          </p:nvSpPr>
          <p:spPr bwMode="auto">
            <a:xfrm flipH="1">
              <a:off x="1530350" y="4481513"/>
              <a:ext cx="136525"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 name="Line 20"/>
            <p:cNvSpPr>
              <a:spLocks noChangeShapeType="1"/>
            </p:cNvSpPr>
            <p:nvPr/>
          </p:nvSpPr>
          <p:spPr bwMode="auto">
            <a:xfrm flipH="1" flipV="1">
              <a:off x="1517650" y="4456113"/>
              <a:ext cx="149225" cy="25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21"/>
            <p:cNvSpPr>
              <a:spLocks noChangeShapeType="1"/>
            </p:cNvSpPr>
            <p:nvPr/>
          </p:nvSpPr>
          <p:spPr bwMode="auto">
            <a:xfrm flipH="1">
              <a:off x="960438" y="4545013"/>
              <a:ext cx="339725" cy="61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Oval 22"/>
            <p:cNvSpPr>
              <a:spLocks noChangeArrowheads="1"/>
            </p:cNvSpPr>
            <p:nvPr/>
          </p:nvSpPr>
          <p:spPr bwMode="auto">
            <a:xfrm>
              <a:off x="498475" y="2295525"/>
              <a:ext cx="230188" cy="2143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55" name="Line 23"/>
            <p:cNvSpPr>
              <a:spLocks noChangeShapeType="1"/>
            </p:cNvSpPr>
            <p:nvPr/>
          </p:nvSpPr>
          <p:spPr bwMode="auto">
            <a:xfrm>
              <a:off x="606425" y="2497138"/>
              <a:ext cx="3175" cy="1762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24"/>
            <p:cNvSpPr>
              <a:spLocks noChangeShapeType="1"/>
            </p:cNvSpPr>
            <p:nvPr/>
          </p:nvSpPr>
          <p:spPr bwMode="auto">
            <a:xfrm>
              <a:off x="444500" y="2546350"/>
              <a:ext cx="32543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Freeform 25"/>
            <p:cNvSpPr>
              <a:spLocks/>
            </p:cNvSpPr>
            <p:nvPr/>
          </p:nvSpPr>
          <p:spPr bwMode="auto">
            <a:xfrm>
              <a:off x="376238" y="2673350"/>
              <a:ext cx="461962" cy="200025"/>
            </a:xfrm>
            <a:custGeom>
              <a:avLst/>
              <a:gdLst>
                <a:gd name="T0" fmla="*/ 0 w 34"/>
                <a:gd name="T1" fmla="*/ 16 h 16"/>
                <a:gd name="T2" fmla="*/ 17 w 34"/>
                <a:gd name="T3" fmla="*/ 0 h 16"/>
                <a:gd name="T4" fmla="*/ 34 w 34"/>
                <a:gd name="T5" fmla="*/ 16 h 16"/>
              </a:gdLst>
              <a:ahLst/>
              <a:cxnLst>
                <a:cxn ang="0">
                  <a:pos x="T0" y="T1"/>
                </a:cxn>
                <a:cxn ang="0">
                  <a:pos x="T2" y="T3"/>
                </a:cxn>
                <a:cxn ang="0">
                  <a:pos x="T4" y="T5"/>
                </a:cxn>
              </a:cxnLst>
              <a:rect l="0" t="0" r="r" b="b"/>
              <a:pathLst>
                <a:path w="34" h="16">
                  <a:moveTo>
                    <a:pt x="0" y="16"/>
                  </a:moveTo>
                  <a:lnTo>
                    <a:pt x="17" y="0"/>
                  </a:lnTo>
                  <a:lnTo>
                    <a:pt x="34"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Rectangle 26"/>
            <p:cNvSpPr>
              <a:spLocks noChangeArrowheads="1"/>
            </p:cNvSpPr>
            <p:nvPr/>
          </p:nvSpPr>
          <p:spPr bwMode="auto">
            <a:xfrm>
              <a:off x="298450" y="2998788"/>
              <a:ext cx="657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Student</a:t>
              </a:r>
            </a:p>
          </p:txBody>
        </p:sp>
        <p:sp>
          <p:nvSpPr>
            <p:cNvPr id="159" name="Line 27"/>
            <p:cNvSpPr>
              <a:spLocks noChangeShapeType="1"/>
            </p:cNvSpPr>
            <p:nvPr/>
          </p:nvSpPr>
          <p:spPr bwMode="auto">
            <a:xfrm flipV="1">
              <a:off x="1244600" y="2295525"/>
              <a:ext cx="422275" cy="100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Line 28"/>
            <p:cNvSpPr>
              <a:spLocks noChangeShapeType="1"/>
            </p:cNvSpPr>
            <p:nvPr/>
          </p:nvSpPr>
          <p:spPr bwMode="auto">
            <a:xfrm flipH="1">
              <a:off x="1544638" y="2295525"/>
              <a:ext cx="122237"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Line 29"/>
            <p:cNvSpPr>
              <a:spLocks noChangeShapeType="1"/>
            </p:cNvSpPr>
            <p:nvPr/>
          </p:nvSpPr>
          <p:spPr bwMode="auto">
            <a:xfrm flipH="1" flipV="1">
              <a:off x="1503363" y="2270125"/>
              <a:ext cx="163512" cy="25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Line 30"/>
            <p:cNvSpPr>
              <a:spLocks noChangeShapeType="1"/>
            </p:cNvSpPr>
            <p:nvPr/>
          </p:nvSpPr>
          <p:spPr bwMode="auto">
            <a:xfrm flipH="1">
              <a:off x="823913" y="2395538"/>
              <a:ext cx="420687" cy="127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Oval 31"/>
            <p:cNvSpPr>
              <a:spLocks noChangeArrowheads="1"/>
            </p:cNvSpPr>
            <p:nvPr/>
          </p:nvSpPr>
          <p:spPr bwMode="auto">
            <a:xfrm>
              <a:off x="5076825" y="3402013"/>
              <a:ext cx="230188" cy="2000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64" name="Line 32"/>
            <p:cNvSpPr>
              <a:spLocks noChangeShapeType="1"/>
            </p:cNvSpPr>
            <p:nvPr/>
          </p:nvSpPr>
          <p:spPr bwMode="auto">
            <a:xfrm>
              <a:off x="5172075" y="3589338"/>
              <a:ext cx="1588" cy="1762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Line 33"/>
            <p:cNvSpPr>
              <a:spLocks noChangeShapeType="1"/>
            </p:cNvSpPr>
            <p:nvPr/>
          </p:nvSpPr>
          <p:spPr bwMode="auto">
            <a:xfrm>
              <a:off x="5008563" y="3640138"/>
              <a:ext cx="32702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Freeform 34"/>
            <p:cNvSpPr>
              <a:spLocks/>
            </p:cNvSpPr>
            <p:nvPr/>
          </p:nvSpPr>
          <p:spPr bwMode="auto">
            <a:xfrm>
              <a:off x="4954588" y="3765550"/>
              <a:ext cx="447675" cy="201613"/>
            </a:xfrm>
            <a:custGeom>
              <a:avLst/>
              <a:gdLst>
                <a:gd name="T0" fmla="*/ 0 w 33"/>
                <a:gd name="T1" fmla="*/ 16 h 16"/>
                <a:gd name="T2" fmla="*/ 16 w 33"/>
                <a:gd name="T3" fmla="*/ 0 h 16"/>
                <a:gd name="T4" fmla="*/ 33 w 33"/>
                <a:gd name="T5" fmla="*/ 16 h 16"/>
              </a:gdLst>
              <a:ahLst/>
              <a:cxnLst>
                <a:cxn ang="0">
                  <a:pos x="T0" y="T1"/>
                </a:cxn>
                <a:cxn ang="0">
                  <a:pos x="T2" y="T3"/>
                </a:cxn>
                <a:cxn ang="0">
                  <a:pos x="T4" y="T5"/>
                </a:cxn>
              </a:cxnLst>
              <a:rect l="0" t="0" r="r" b="b"/>
              <a:pathLst>
                <a:path w="33" h="16">
                  <a:moveTo>
                    <a:pt x="0" y="16"/>
                  </a:moveTo>
                  <a:lnTo>
                    <a:pt x="16" y="0"/>
                  </a:lnTo>
                  <a:lnTo>
                    <a:pt x="33"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7" name="Rectangle 35"/>
            <p:cNvSpPr>
              <a:spLocks noChangeArrowheads="1"/>
            </p:cNvSpPr>
            <p:nvPr/>
          </p:nvSpPr>
          <p:spPr bwMode="auto">
            <a:xfrm>
              <a:off x="4535488" y="4105275"/>
              <a:ext cx="1327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Course Catalog</a:t>
              </a:r>
            </a:p>
          </p:txBody>
        </p:sp>
        <p:sp>
          <p:nvSpPr>
            <p:cNvPr id="168" name="Line 36"/>
            <p:cNvSpPr>
              <a:spLocks noChangeShapeType="1"/>
            </p:cNvSpPr>
            <p:nvPr/>
          </p:nvSpPr>
          <p:spPr bwMode="auto">
            <a:xfrm flipV="1">
              <a:off x="4140200" y="3740150"/>
              <a:ext cx="800100" cy="201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Line 37"/>
            <p:cNvSpPr>
              <a:spLocks noChangeShapeType="1"/>
            </p:cNvSpPr>
            <p:nvPr/>
          </p:nvSpPr>
          <p:spPr bwMode="auto">
            <a:xfrm flipH="1">
              <a:off x="4819650" y="3740150"/>
              <a:ext cx="12065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 name="Line 38"/>
            <p:cNvSpPr>
              <a:spLocks noChangeShapeType="1"/>
            </p:cNvSpPr>
            <p:nvPr/>
          </p:nvSpPr>
          <p:spPr bwMode="auto">
            <a:xfrm flipH="1" flipV="1">
              <a:off x="4778375" y="3714750"/>
              <a:ext cx="161925" cy="25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Line 39"/>
            <p:cNvSpPr>
              <a:spLocks noChangeShapeType="1"/>
            </p:cNvSpPr>
            <p:nvPr/>
          </p:nvSpPr>
          <p:spPr bwMode="auto">
            <a:xfrm flipH="1">
              <a:off x="3338513" y="3941763"/>
              <a:ext cx="801687" cy="2016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Oval 40"/>
            <p:cNvSpPr>
              <a:spLocks noChangeArrowheads="1"/>
            </p:cNvSpPr>
            <p:nvPr/>
          </p:nvSpPr>
          <p:spPr bwMode="auto">
            <a:xfrm>
              <a:off x="2495550" y="2786063"/>
              <a:ext cx="855663" cy="4143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73" name="Rectangle 41"/>
            <p:cNvSpPr>
              <a:spLocks noChangeArrowheads="1"/>
            </p:cNvSpPr>
            <p:nvPr/>
          </p:nvSpPr>
          <p:spPr bwMode="auto">
            <a:xfrm>
              <a:off x="2081213" y="3325813"/>
              <a:ext cx="174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Register for Courses</a:t>
              </a:r>
            </a:p>
          </p:txBody>
        </p:sp>
        <p:sp>
          <p:nvSpPr>
            <p:cNvPr id="174" name="Line 42"/>
            <p:cNvSpPr>
              <a:spLocks noChangeShapeType="1"/>
            </p:cNvSpPr>
            <p:nvPr/>
          </p:nvSpPr>
          <p:spPr bwMode="auto">
            <a:xfrm>
              <a:off x="1652588" y="2760663"/>
              <a:ext cx="842962"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Line 43"/>
            <p:cNvSpPr>
              <a:spLocks noChangeShapeType="1"/>
            </p:cNvSpPr>
            <p:nvPr/>
          </p:nvSpPr>
          <p:spPr bwMode="auto">
            <a:xfrm flipH="1" flipV="1">
              <a:off x="2359025" y="2822575"/>
              <a:ext cx="136525"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 name="Line 44"/>
            <p:cNvSpPr>
              <a:spLocks noChangeShapeType="1"/>
            </p:cNvSpPr>
            <p:nvPr/>
          </p:nvSpPr>
          <p:spPr bwMode="auto">
            <a:xfrm flipH="1">
              <a:off x="2346325" y="2898775"/>
              <a:ext cx="149225" cy="38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 name="Line 45"/>
            <p:cNvSpPr>
              <a:spLocks noChangeShapeType="1"/>
            </p:cNvSpPr>
            <p:nvPr/>
          </p:nvSpPr>
          <p:spPr bwMode="auto">
            <a:xfrm flipH="1" flipV="1">
              <a:off x="823913" y="2622550"/>
              <a:ext cx="828675" cy="138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8" name="Line 46"/>
            <p:cNvSpPr>
              <a:spLocks noChangeShapeType="1"/>
            </p:cNvSpPr>
            <p:nvPr/>
          </p:nvSpPr>
          <p:spPr bwMode="auto">
            <a:xfrm>
              <a:off x="4560888" y="3476625"/>
              <a:ext cx="379412" cy="125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9" name="Line 47"/>
            <p:cNvSpPr>
              <a:spLocks noChangeShapeType="1"/>
            </p:cNvSpPr>
            <p:nvPr/>
          </p:nvSpPr>
          <p:spPr bwMode="auto">
            <a:xfrm flipH="1" flipV="1">
              <a:off x="4819650" y="3502025"/>
              <a:ext cx="120650" cy="100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 name="Line 48"/>
            <p:cNvSpPr>
              <a:spLocks noChangeShapeType="1"/>
            </p:cNvSpPr>
            <p:nvPr/>
          </p:nvSpPr>
          <p:spPr bwMode="auto">
            <a:xfrm flipH="1">
              <a:off x="4778375" y="3602038"/>
              <a:ext cx="16192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Line 49"/>
            <p:cNvSpPr>
              <a:spLocks noChangeShapeType="1"/>
            </p:cNvSpPr>
            <p:nvPr/>
          </p:nvSpPr>
          <p:spPr bwMode="auto">
            <a:xfrm flipH="1" flipV="1">
              <a:off x="4179888" y="3363913"/>
              <a:ext cx="381000" cy="112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 name="Oval 50"/>
            <p:cNvSpPr>
              <a:spLocks noChangeArrowheads="1"/>
            </p:cNvSpPr>
            <p:nvPr/>
          </p:nvSpPr>
          <p:spPr bwMode="auto">
            <a:xfrm>
              <a:off x="6369050" y="2660650"/>
              <a:ext cx="881063" cy="4413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83" name="Rectangle 51"/>
            <p:cNvSpPr>
              <a:spLocks noChangeArrowheads="1"/>
            </p:cNvSpPr>
            <p:nvPr/>
          </p:nvSpPr>
          <p:spPr bwMode="auto">
            <a:xfrm>
              <a:off x="5597525" y="321945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Maintain Student Information</a:t>
              </a:r>
            </a:p>
          </p:txBody>
        </p:sp>
        <p:sp>
          <p:nvSpPr>
            <p:cNvPr id="184" name="Oval 52"/>
            <p:cNvSpPr>
              <a:spLocks noChangeArrowheads="1"/>
            </p:cNvSpPr>
            <p:nvPr/>
          </p:nvSpPr>
          <p:spPr bwMode="auto">
            <a:xfrm>
              <a:off x="6229350" y="1352550"/>
              <a:ext cx="895350" cy="43973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85" name="Rectangle 53"/>
            <p:cNvSpPr>
              <a:spLocks noChangeArrowheads="1"/>
            </p:cNvSpPr>
            <p:nvPr/>
          </p:nvSpPr>
          <p:spPr bwMode="auto">
            <a:xfrm>
              <a:off x="5426075" y="1909763"/>
              <a:ext cx="2597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Maintain Professor Information</a:t>
              </a:r>
            </a:p>
          </p:txBody>
        </p:sp>
        <p:sp>
          <p:nvSpPr>
            <p:cNvPr id="186" name="Oval 54"/>
            <p:cNvSpPr>
              <a:spLocks noChangeArrowheads="1"/>
            </p:cNvSpPr>
            <p:nvPr/>
          </p:nvSpPr>
          <p:spPr bwMode="auto">
            <a:xfrm>
              <a:off x="4184650" y="1274763"/>
              <a:ext cx="236538" cy="1936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87" name="Line 55"/>
            <p:cNvSpPr>
              <a:spLocks noChangeShapeType="1"/>
            </p:cNvSpPr>
            <p:nvPr/>
          </p:nvSpPr>
          <p:spPr bwMode="auto">
            <a:xfrm>
              <a:off x="4283075" y="1468438"/>
              <a:ext cx="1588" cy="180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Line 56"/>
            <p:cNvSpPr>
              <a:spLocks noChangeShapeType="1"/>
            </p:cNvSpPr>
            <p:nvPr/>
          </p:nvSpPr>
          <p:spPr bwMode="auto">
            <a:xfrm>
              <a:off x="4113213" y="1520825"/>
              <a:ext cx="3508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9" name="Freeform 57"/>
            <p:cNvSpPr>
              <a:spLocks/>
            </p:cNvSpPr>
            <p:nvPr/>
          </p:nvSpPr>
          <p:spPr bwMode="auto">
            <a:xfrm>
              <a:off x="4059238" y="1649413"/>
              <a:ext cx="460375" cy="207962"/>
            </a:xfrm>
            <a:custGeom>
              <a:avLst/>
              <a:gdLst>
                <a:gd name="T0" fmla="*/ 0 w 33"/>
                <a:gd name="T1" fmla="*/ 16 h 16"/>
                <a:gd name="T2" fmla="*/ 16 w 33"/>
                <a:gd name="T3" fmla="*/ 0 h 16"/>
                <a:gd name="T4" fmla="*/ 33 w 33"/>
                <a:gd name="T5" fmla="*/ 16 h 16"/>
              </a:gdLst>
              <a:ahLst/>
              <a:cxnLst>
                <a:cxn ang="0">
                  <a:pos x="T0" y="T1"/>
                </a:cxn>
                <a:cxn ang="0">
                  <a:pos x="T2" y="T3"/>
                </a:cxn>
                <a:cxn ang="0">
                  <a:pos x="T4" y="T5"/>
                </a:cxn>
              </a:cxnLst>
              <a:rect l="0" t="0" r="r" b="b"/>
              <a:pathLst>
                <a:path w="33" h="16">
                  <a:moveTo>
                    <a:pt x="0" y="16"/>
                  </a:moveTo>
                  <a:lnTo>
                    <a:pt x="16" y="0"/>
                  </a:lnTo>
                  <a:lnTo>
                    <a:pt x="33"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0" name="Rectangle 58"/>
            <p:cNvSpPr>
              <a:spLocks noChangeArrowheads="1"/>
            </p:cNvSpPr>
            <p:nvPr/>
          </p:nvSpPr>
          <p:spPr bwMode="auto">
            <a:xfrm>
              <a:off x="3956050" y="1987550"/>
              <a:ext cx="774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Registrar</a:t>
              </a:r>
            </a:p>
          </p:txBody>
        </p:sp>
        <p:sp>
          <p:nvSpPr>
            <p:cNvPr id="191" name="Line 59"/>
            <p:cNvSpPr>
              <a:spLocks noChangeShapeType="1"/>
            </p:cNvSpPr>
            <p:nvPr/>
          </p:nvSpPr>
          <p:spPr bwMode="auto">
            <a:xfrm>
              <a:off x="5681663" y="2286000"/>
              <a:ext cx="714375" cy="374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60"/>
            <p:cNvSpPr>
              <a:spLocks noChangeShapeType="1"/>
            </p:cNvSpPr>
            <p:nvPr/>
          </p:nvSpPr>
          <p:spPr bwMode="auto">
            <a:xfrm flipH="1" flipV="1">
              <a:off x="6297613" y="2544763"/>
              <a:ext cx="98425" cy="1158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61"/>
            <p:cNvSpPr>
              <a:spLocks noChangeShapeType="1"/>
            </p:cNvSpPr>
            <p:nvPr/>
          </p:nvSpPr>
          <p:spPr bwMode="auto">
            <a:xfrm flipH="1" flipV="1">
              <a:off x="6243638" y="2635250"/>
              <a:ext cx="152400" cy="25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62"/>
            <p:cNvSpPr>
              <a:spLocks noChangeShapeType="1"/>
            </p:cNvSpPr>
            <p:nvPr/>
          </p:nvSpPr>
          <p:spPr bwMode="auto">
            <a:xfrm flipH="1" flipV="1">
              <a:off x="4968875" y="1909763"/>
              <a:ext cx="712788" cy="376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63"/>
            <p:cNvSpPr>
              <a:spLocks noChangeShapeType="1"/>
            </p:cNvSpPr>
            <p:nvPr/>
          </p:nvSpPr>
          <p:spPr bwMode="auto">
            <a:xfrm>
              <a:off x="5373688" y="1558925"/>
              <a:ext cx="855662"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Line 64"/>
            <p:cNvSpPr>
              <a:spLocks noChangeShapeType="1"/>
            </p:cNvSpPr>
            <p:nvPr/>
          </p:nvSpPr>
          <p:spPr bwMode="auto">
            <a:xfrm flipH="1">
              <a:off x="6088063" y="1558925"/>
              <a:ext cx="141287" cy="65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65"/>
            <p:cNvSpPr>
              <a:spLocks noChangeShapeType="1"/>
            </p:cNvSpPr>
            <p:nvPr/>
          </p:nvSpPr>
          <p:spPr bwMode="auto">
            <a:xfrm flipH="1" flipV="1">
              <a:off x="6088063" y="1508125"/>
              <a:ext cx="141287" cy="5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Line 66"/>
            <p:cNvSpPr>
              <a:spLocks noChangeShapeType="1"/>
            </p:cNvSpPr>
            <p:nvPr/>
          </p:nvSpPr>
          <p:spPr bwMode="auto">
            <a:xfrm flipH="1">
              <a:off x="4519613" y="1558925"/>
              <a:ext cx="854075"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Oval 67"/>
            <p:cNvSpPr>
              <a:spLocks noChangeArrowheads="1"/>
            </p:cNvSpPr>
            <p:nvPr/>
          </p:nvSpPr>
          <p:spPr bwMode="auto">
            <a:xfrm>
              <a:off x="8897938" y="3651250"/>
              <a:ext cx="238125" cy="2079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200" name="Line 68"/>
            <p:cNvSpPr>
              <a:spLocks noChangeShapeType="1"/>
            </p:cNvSpPr>
            <p:nvPr/>
          </p:nvSpPr>
          <p:spPr bwMode="auto">
            <a:xfrm>
              <a:off x="9010650" y="3846513"/>
              <a:ext cx="1588" cy="180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69"/>
            <p:cNvSpPr>
              <a:spLocks noChangeShapeType="1"/>
            </p:cNvSpPr>
            <p:nvPr/>
          </p:nvSpPr>
          <p:spPr bwMode="auto">
            <a:xfrm>
              <a:off x="8840788" y="3897313"/>
              <a:ext cx="338137"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Freeform 70"/>
            <p:cNvSpPr>
              <a:spLocks/>
            </p:cNvSpPr>
            <p:nvPr/>
          </p:nvSpPr>
          <p:spPr bwMode="auto">
            <a:xfrm>
              <a:off x="8772525" y="4027488"/>
              <a:ext cx="460375" cy="207962"/>
            </a:xfrm>
            <a:custGeom>
              <a:avLst/>
              <a:gdLst>
                <a:gd name="T0" fmla="*/ 0 w 33"/>
                <a:gd name="T1" fmla="*/ 16 h 16"/>
                <a:gd name="T2" fmla="*/ 17 w 33"/>
                <a:gd name="T3" fmla="*/ 0 h 16"/>
                <a:gd name="T4" fmla="*/ 33 w 33"/>
                <a:gd name="T5" fmla="*/ 16 h 16"/>
              </a:gdLst>
              <a:ahLst/>
              <a:cxnLst>
                <a:cxn ang="0">
                  <a:pos x="T0" y="T1"/>
                </a:cxn>
                <a:cxn ang="0">
                  <a:pos x="T2" y="T3"/>
                </a:cxn>
                <a:cxn ang="0">
                  <a:pos x="T4" y="T5"/>
                </a:cxn>
              </a:cxnLst>
              <a:rect l="0" t="0" r="r" b="b"/>
              <a:pathLst>
                <a:path w="33" h="16">
                  <a:moveTo>
                    <a:pt x="0" y="16"/>
                  </a:moveTo>
                  <a:lnTo>
                    <a:pt x="17" y="0"/>
                  </a:lnTo>
                  <a:lnTo>
                    <a:pt x="33"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 name="Rectangle 71"/>
            <p:cNvSpPr>
              <a:spLocks noChangeArrowheads="1"/>
            </p:cNvSpPr>
            <p:nvPr/>
          </p:nvSpPr>
          <p:spPr bwMode="auto">
            <a:xfrm>
              <a:off x="8429625" y="4378325"/>
              <a:ext cx="1198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Billing System</a:t>
              </a:r>
            </a:p>
          </p:txBody>
        </p:sp>
        <p:sp>
          <p:nvSpPr>
            <p:cNvPr id="204" name="Oval 72"/>
            <p:cNvSpPr>
              <a:spLocks noChangeArrowheads="1"/>
            </p:cNvSpPr>
            <p:nvPr/>
          </p:nvSpPr>
          <p:spPr bwMode="auto">
            <a:xfrm>
              <a:off x="6369050" y="3736975"/>
              <a:ext cx="881063" cy="4413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205" name="Rectangle 73"/>
            <p:cNvSpPr>
              <a:spLocks noChangeArrowheads="1"/>
            </p:cNvSpPr>
            <p:nvPr/>
          </p:nvSpPr>
          <p:spPr bwMode="auto">
            <a:xfrm>
              <a:off x="6064250" y="4294188"/>
              <a:ext cx="15605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Close Registration</a:t>
              </a:r>
            </a:p>
          </p:txBody>
        </p:sp>
        <p:sp>
          <p:nvSpPr>
            <p:cNvPr id="206" name="Line 74"/>
            <p:cNvSpPr>
              <a:spLocks noChangeShapeType="1"/>
            </p:cNvSpPr>
            <p:nvPr/>
          </p:nvSpPr>
          <p:spPr bwMode="auto">
            <a:xfrm>
              <a:off x="5765800" y="2971800"/>
              <a:ext cx="812800" cy="765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 name="Line 75"/>
            <p:cNvSpPr>
              <a:spLocks noChangeShapeType="1"/>
            </p:cNvSpPr>
            <p:nvPr/>
          </p:nvSpPr>
          <p:spPr bwMode="auto">
            <a:xfrm flipH="1" flipV="1">
              <a:off x="6521450" y="3594100"/>
              <a:ext cx="5715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76"/>
            <p:cNvSpPr>
              <a:spLocks noChangeShapeType="1"/>
            </p:cNvSpPr>
            <p:nvPr/>
          </p:nvSpPr>
          <p:spPr bwMode="auto">
            <a:xfrm flipH="1" flipV="1">
              <a:off x="6423025" y="3686175"/>
              <a:ext cx="155575" cy="5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77"/>
            <p:cNvSpPr>
              <a:spLocks noChangeShapeType="1"/>
            </p:cNvSpPr>
            <p:nvPr/>
          </p:nvSpPr>
          <p:spPr bwMode="auto">
            <a:xfrm flipH="1" flipV="1">
              <a:off x="4968875" y="2208213"/>
              <a:ext cx="796925" cy="763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0" name="Group 78"/>
            <p:cNvGrpSpPr>
              <a:grpSpLocks/>
            </p:cNvGrpSpPr>
            <p:nvPr/>
          </p:nvGrpSpPr>
          <p:grpSpPr bwMode="auto">
            <a:xfrm>
              <a:off x="8618538" y="3884613"/>
              <a:ext cx="138112" cy="117475"/>
              <a:chOff x="5266" y="2452"/>
              <a:chExt cx="81" cy="74"/>
            </a:xfrm>
          </p:grpSpPr>
          <p:sp>
            <p:nvSpPr>
              <p:cNvPr id="217" name="Line 79"/>
              <p:cNvSpPr>
                <a:spLocks noChangeShapeType="1"/>
              </p:cNvSpPr>
              <p:nvPr/>
            </p:nvSpPr>
            <p:spPr bwMode="auto">
              <a:xfrm flipH="1">
                <a:off x="5266" y="2493"/>
                <a:ext cx="81" cy="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80"/>
              <p:cNvSpPr>
                <a:spLocks noChangeShapeType="1"/>
              </p:cNvSpPr>
              <p:nvPr/>
            </p:nvSpPr>
            <p:spPr bwMode="auto">
              <a:xfrm flipH="1" flipV="1">
                <a:off x="5266" y="2452"/>
                <a:ext cx="81" cy="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1" name="Line 81"/>
            <p:cNvSpPr>
              <a:spLocks noChangeShapeType="1"/>
            </p:cNvSpPr>
            <p:nvPr/>
          </p:nvSpPr>
          <p:spPr bwMode="auto">
            <a:xfrm flipH="1">
              <a:off x="7250113" y="3949700"/>
              <a:ext cx="15065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82"/>
            <p:cNvSpPr>
              <a:spLocks noChangeArrowheads="1"/>
            </p:cNvSpPr>
            <p:nvPr/>
          </p:nvSpPr>
          <p:spPr bwMode="auto">
            <a:xfrm>
              <a:off x="1812925" y="855663"/>
              <a:ext cx="842963" cy="4143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213" name="Rectangle 83"/>
            <p:cNvSpPr>
              <a:spLocks noChangeArrowheads="1"/>
            </p:cNvSpPr>
            <p:nvPr/>
          </p:nvSpPr>
          <p:spPr bwMode="auto">
            <a:xfrm>
              <a:off x="2033588" y="1395413"/>
              <a:ext cx="4683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Login</a:t>
              </a:r>
            </a:p>
          </p:txBody>
        </p:sp>
        <p:sp>
          <p:nvSpPr>
            <p:cNvPr id="214" name="Line 84"/>
            <p:cNvSpPr>
              <a:spLocks noChangeShapeType="1"/>
            </p:cNvSpPr>
            <p:nvPr/>
          </p:nvSpPr>
          <p:spPr bwMode="auto">
            <a:xfrm flipV="1">
              <a:off x="730250" y="1270000"/>
              <a:ext cx="922338" cy="868363"/>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Line 85"/>
            <p:cNvSpPr>
              <a:spLocks noChangeShapeType="1"/>
            </p:cNvSpPr>
            <p:nvPr/>
          </p:nvSpPr>
          <p:spPr bwMode="auto">
            <a:xfrm flipV="1">
              <a:off x="984250" y="1270000"/>
              <a:ext cx="828675" cy="296545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Line 86"/>
            <p:cNvSpPr>
              <a:spLocks noChangeShapeType="1"/>
            </p:cNvSpPr>
            <p:nvPr/>
          </p:nvSpPr>
          <p:spPr bwMode="auto">
            <a:xfrm flipH="1" flipV="1">
              <a:off x="2889250" y="1066800"/>
              <a:ext cx="1169988" cy="328613"/>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53874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0" y="745173"/>
            <a:ext cx="9144000" cy="4754880"/>
          </a:xfrm>
        </p:spPr>
        <p:txBody>
          <a:bodyPr/>
          <a:lstStyle/>
          <a:p>
            <a:pPr marL="0" indent="0">
              <a:buNone/>
            </a:pPr>
            <a:r>
              <a:rPr lang="en-US" dirty="0" err="1"/>
              <a:t>Mô</a:t>
            </a:r>
            <a:r>
              <a:rPr lang="en-US" dirty="0"/>
              <a:t> </a:t>
            </a:r>
            <a:r>
              <a:rPr lang="en-US" dirty="0" err="1"/>
              <a:t>hình</a:t>
            </a:r>
            <a:r>
              <a:rPr lang="en-US" dirty="0"/>
              <a:t> </a:t>
            </a:r>
            <a:r>
              <a:rPr lang="en-US" dirty="0" err="1"/>
              <a:t>hóa</a:t>
            </a:r>
            <a:r>
              <a:rPr lang="en-US" dirty="0"/>
              <a:t> </a:t>
            </a:r>
            <a:r>
              <a:rPr lang="en-US" dirty="0" err="1"/>
              <a:t>yêu</a:t>
            </a:r>
            <a:r>
              <a:rPr lang="en-US" dirty="0"/>
              <a:t> </a:t>
            </a:r>
            <a:r>
              <a:rPr lang="en-US" dirty="0" err="1"/>
              <a:t>cầu</a:t>
            </a:r>
            <a:r>
              <a:rPr lang="en-US" dirty="0"/>
              <a:t> </a:t>
            </a:r>
            <a:r>
              <a:rPr lang="en-US" dirty="0" err="1"/>
              <a:t>chức</a:t>
            </a:r>
            <a:r>
              <a:rPr lang="en-US" dirty="0"/>
              <a:t> </a:t>
            </a:r>
            <a:r>
              <a:rPr lang="en-US" dirty="0" err="1"/>
              <a:t>năng</a:t>
            </a:r>
            <a:r>
              <a:rPr lang="en-US" dirty="0"/>
              <a:t> </a:t>
            </a:r>
            <a:r>
              <a:rPr lang="en-US" dirty="0" err="1"/>
              <a:t>sử</a:t>
            </a:r>
            <a:r>
              <a:rPr lang="en-US" dirty="0"/>
              <a:t> </a:t>
            </a:r>
            <a:r>
              <a:rPr lang="en-US" dirty="0" err="1"/>
              <a:t>dụng</a:t>
            </a:r>
            <a:r>
              <a:rPr lang="en-US" dirty="0"/>
              <a:t> use case </a:t>
            </a:r>
            <a:r>
              <a:rPr lang="en-US" dirty="0" smtClean="0"/>
              <a:t>model</a:t>
            </a:r>
          </a:p>
          <a:p>
            <a:pPr marL="0" indent="0">
              <a:buNone/>
            </a:pPr>
            <a:endParaRPr lang="en-US" dirty="0"/>
          </a:p>
          <a:p>
            <a:pPr marL="0" indent="0">
              <a:buNone/>
            </a:pPr>
            <a:r>
              <a:rPr lang="en-US" dirty="0" err="1" smtClean="0"/>
              <a:t>Sử</a:t>
            </a:r>
            <a:r>
              <a:rPr lang="en-US" dirty="0" smtClean="0"/>
              <a:t> </a:t>
            </a:r>
            <a:r>
              <a:rPr lang="en-US" dirty="0" err="1"/>
              <a:t>dụng</a:t>
            </a:r>
            <a:r>
              <a:rPr lang="en-US" dirty="0"/>
              <a:t> </a:t>
            </a:r>
            <a:r>
              <a:rPr lang="en-US" dirty="0" err="1"/>
              <a:t>mô</a:t>
            </a:r>
            <a:r>
              <a:rPr lang="en-US" dirty="0"/>
              <a:t> </a:t>
            </a:r>
            <a:r>
              <a:rPr lang="en-US" dirty="0" err="1"/>
              <a:t>hình</a:t>
            </a:r>
            <a:r>
              <a:rPr lang="en-US" dirty="0"/>
              <a:t> use case </a:t>
            </a:r>
            <a:r>
              <a:rPr lang="en-US" dirty="0" err="1"/>
              <a:t>của</a:t>
            </a:r>
            <a:r>
              <a:rPr lang="en-US" dirty="0"/>
              <a:t> UML </a:t>
            </a:r>
            <a:r>
              <a:rPr lang="en-US" dirty="0" err="1"/>
              <a:t>để</a:t>
            </a:r>
            <a:r>
              <a:rPr lang="en-US" dirty="0"/>
              <a:t> </a:t>
            </a:r>
            <a:r>
              <a:rPr lang="en-US" dirty="0" err="1"/>
              <a:t>thể</a:t>
            </a:r>
            <a:r>
              <a:rPr lang="en-US" dirty="0"/>
              <a:t> </a:t>
            </a:r>
            <a:r>
              <a:rPr lang="en-US" dirty="0" err="1"/>
              <a:t>hiện</a:t>
            </a:r>
            <a:r>
              <a:rPr lang="en-US" dirty="0"/>
              <a:t> </a:t>
            </a:r>
            <a:r>
              <a:rPr lang="en-US" dirty="0" err="1"/>
              <a:t>một</a:t>
            </a:r>
            <a:r>
              <a:rPr lang="en-US" dirty="0"/>
              <a:t> </a:t>
            </a:r>
            <a:r>
              <a:rPr lang="en-US" dirty="0" err="1"/>
              <a:t>cách</a:t>
            </a:r>
            <a:r>
              <a:rPr lang="en-US" dirty="0"/>
              <a:t> </a:t>
            </a:r>
            <a:r>
              <a:rPr lang="en-US" dirty="0" err="1"/>
              <a:t>trực</a:t>
            </a:r>
            <a:r>
              <a:rPr lang="en-US" dirty="0"/>
              <a:t> </a:t>
            </a:r>
            <a:r>
              <a:rPr lang="en-US" dirty="0" err="1"/>
              <a:t>quan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smtClean="0"/>
              <a:t>thống</a:t>
            </a:r>
            <a:r>
              <a:rPr lang="en-US" dirty="0" smtClean="0"/>
              <a:t>. </a:t>
            </a:r>
            <a:r>
              <a:rPr lang="en-US" dirty="0" err="1" smtClean="0"/>
              <a:t>Cách</a:t>
            </a:r>
            <a:r>
              <a:rPr lang="en-US" dirty="0" smtClean="0"/>
              <a:t> </a:t>
            </a:r>
            <a:r>
              <a:rPr lang="en-US" dirty="0" err="1"/>
              <a:t>thực</a:t>
            </a:r>
            <a:r>
              <a:rPr lang="en-US" dirty="0"/>
              <a:t> </a:t>
            </a:r>
            <a:r>
              <a:rPr lang="en-US" dirty="0" err="1"/>
              <a:t>hiện</a:t>
            </a:r>
            <a:r>
              <a:rPr lang="en-US" dirty="0"/>
              <a:t>:</a:t>
            </a:r>
          </a:p>
          <a:p>
            <a:r>
              <a:rPr lang="en-US" b="1" i="1" dirty="0" err="1"/>
              <a:t>Bước</a:t>
            </a:r>
            <a:r>
              <a:rPr lang="en-US" b="1" i="1" dirty="0"/>
              <a:t> 1</a:t>
            </a:r>
            <a:r>
              <a:rPr lang="en-US" dirty="0"/>
              <a:t>: </a:t>
            </a:r>
            <a:r>
              <a:rPr lang="en-US" dirty="0" err="1"/>
              <a:t>Xác</a:t>
            </a:r>
            <a:r>
              <a:rPr lang="en-US" dirty="0"/>
              <a:t> </a:t>
            </a:r>
            <a:r>
              <a:rPr lang="en-US" dirty="0" err="1"/>
              <a:t>định</a:t>
            </a:r>
            <a:r>
              <a:rPr lang="en-US" dirty="0"/>
              <a:t> actor.  Actor </a:t>
            </a:r>
            <a:r>
              <a:rPr lang="en-US" dirty="0" err="1"/>
              <a:t>chính</a:t>
            </a:r>
            <a:r>
              <a:rPr lang="en-US" dirty="0"/>
              <a:t> </a:t>
            </a:r>
            <a:r>
              <a:rPr lang="en-US" dirty="0" err="1"/>
              <a:t>là</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hệ</a:t>
            </a:r>
            <a:r>
              <a:rPr lang="en-US" dirty="0"/>
              <a:t> </a:t>
            </a:r>
            <a:r>
              <a:rPr lang="en-US" dirty="0" err="1"/>
              <a:t>thống</a:t>
            </a:r>
            <a:r>
              <a:rPr lang="en-US" dirty="0"/>
              <a:t>. Actor </a:t>
            </a:r>
            <a:r>
              <a:rPr lang="en-US" dirty="0" err="1"/>
              <a:t>có</a:t>
            </a:r>
            <a:r>
              <a:rPr lang="en-US" dirty="0"/>
              <a:t> </a:t>
            </a:r>
            <a:r>
              <a:rPr lang="en-US" dirty="0" err="1"/>
              <a:t>thể</a:t>
            </a:r>
            <a:r>
              <a:rPr lang="en-US" dirty="0"/>
              <a:t> </a:t>
            </a:r>
            <a:r>
              <a:rPr lang="en-US" dirty="0" err="1"/>
              <a:t>là</a:t>
            </a:r>
            <a:r>
              <a:rPr lang="en-US" dirty="0"/>
              <a:t> </a:t>
            </a:r>
            <a:r>
              <a:rPr lang="en-US" dirty="0" err="1"/>
              <a:t>người</a:t>
            </a:r>
            <a:r>
              <a:rPr lang="en-US" dirty="0"/>
              <a:t> </a:t>
            </a:r>
            <a:r>
              <a:rPr lang="en-US" dirty="0" err="1"/>
              <a:t>dùng</a:t>
            </a:r>
            <a:r>
              <a:rPr lang="en-US" dirty="0"/>
              <a:t>, </a:t>
            </a:r>
            <a:r>
              <a:rPr lang="en-US" dirty="0" err="1"/>
              <a:t>phần</a:t>
            </a:r>
            <a:r>
              <a:rPr lang="en-US" dirty="0"/>
              <a:t> </a:t>
            </a:r>
            <a:r>
              <a:rPr lang="en-US" dirty="0" err="1"/>
              <a:t>cứng</a:t>
            </a:r>
            <a:r>
              <a:rPr lang="en-US" dirty="0"/>
              <a:t> </a:t>
            </a:r>
            <a:r>
              <a:rPr lang="en-US" dirty="0" err="1"/>
              <a:t>mở</a:t>
            </a:r>
            <a:r>
              <a:rPr lang="en-US" dirty="0"/>
              <a:t> </a:t>
            </a:r>
            <a:r>
              <a:rPr lang="en-US" dirty="0" err="1"/>
              <a:t>rộng</a:t>
            </a:r>
            <a:r>
              <a:rPr lang="en-US" dirty="0"/>
              <a:t>, </a:t>
            </a:r>
            <a:r>
              <a:rPr lang="en-US" dirty="0" err="1"/>
              <a:t>hoặc</a:t>
            </a:r>
            <a:r>
              <a:rPr lang="en-US" dirty="0"/>
              <a:t> </a:t>
            </a:r>
            <a:r>
              <a:rPr lang="en-US" dirty="0" err="1"/>
              <a:t>những</a:t>
            </a:r>
            <a:r>
              <a:rPr lang="en-US" dirty="0"/>
              <a:t> </a:t>
            </a:r>
            <a:r>
              <a:rPr lang="en-US" dirty="0" err="1"/>
              <a:t>chủ</a:t>
            </a:r>
            <a:r>
              <a:rPr lang="en-US" dirty="0"/>
              <a:t> </a:t>
            </a:r>
            <a:r>
              <a:rPr lang="en-US" dirty="0" err="1"/>
              <a:t>thể</a:t>
            </a:r>
            <a:r>
              <a:rPr lang="en-US" dirty="0"/>
              <a:t> </a:t>
            </a:r>
            <a:r>
              <a:rPr lang="en-US" dirty="0" err="1"/>
              <a:t>khác</a:t>
            </a:r>
            <a:r>
              <a:rPr lang="en-US" dirty="0"/>
              <a:t>. </a:t>
            </a:r>
            <a:r>
              <a:rPr lang="en-US" dirty="0" smtClean="0"/>
              <a:t>Actor </a:t>
            </a:r>
            <a:r>
              <a:rPr lang="en-US" dirty="0" err="1" smtClean="0"/>
              <a:t>là</a:t>
            </a:r>
            <a:r>
              <a:rPr lang="en-US" dirty="0" smtClean="0"/>
              <a:t> </a:t>
            </a:r>
            <a:r>
              <a:rPr lang="en-US" dirty="0" err="1"/>
              <a:t>câu</a:t>
            </a:r>
            <a:r>
              <a:rPr lang="en-US" dirty="0"/>
              <a:t> </a:t>
            </a:r>
            <a:r>
              <a:rPr lang="en-US" dirty="0" err="1"/>
              <a:t>trả</a:t>
            </a:r>
            <a:r>
              <a:rPr lang="en-US" dirty="0"/>
              <a:t> </a:t>
            </a:r>
            <a:r>
              <a:rPr lang="en-US" dirty="0" err="1"/>
              <a:t>lời</a:t>
            </a:r>
            <a:r>
              <a:rPr lang="en-US" dirty="0"/>
              <a:t> </a:t>
            </a:r>
            <a:r>
              <a:rPr lang="en-US" dirty="0" err="1"/>
              <a:t>của</a:t>
            </a:r>
            <a:r>
              <a:rPr lang="en-US" dirty="0"/>
              <a:t> </a:t>
            </a:r>
            <a:r>
              <a:rPr lang="en-US" dirty="0" err="1"/>
              <a:t>câu</a:t>
            </a:r>
            <a:r>
              <a:rPr lang="en-US" dirty="0"/>
              <a:t> </a:t>
            </a:r>
            <a:r>
              <a:rPr lang="en-US" dirty="0" err="1"/>
              <a:t>hỏi</a:t>
            </a:r>
            <a:r>
              <a:rPr lang="en-US" dirty="0"/>
              <a:t> “Ai/</a:t>
            </a:r>
            <a:r>
              <a:rPr lang="en-US" dirty="0" err="1"/>
              <a:t>đối</a:t>
            </a:r>
            <a:r>
              <a:rPr lang="en-US" dirty="0"/>
              <a:t> </a:t>
            </a:r>
            <a:r>
              <a:rPr lang="en-US" dirty="0" err="1"/>
              <a:t>tượng</a:t>
            </a:r>
            <a:r>
              <a:rPr lang="en-US" dirty="0"/>
              <a:t> </a:t>
            </a:r>
            <a:r>
              <a:rPr lang="en-US" dirty="0" err="1"/>
              <a:t>nào</a:t>
            </a:r>
            <a:r>
              <a:rPr lang="en-US" dirty="0"/>
              <a:t> </a:t>
            </a:r>
            <a:r>
              <a:rPr lang="en-US" dirty="0" err="1"/>
              <a:t>kích</a:t>
            </a:r>
            <a:r>
              <a:rPr lang="en-US" dirty="0"/>
              <a:t> </a:t>
            </a:r>
            <a:r>
              <a:rPr lang="en-US" dirty="0" err="1"/>
              <a:t>hoạt</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a:t>
            </a:r>
          </a:p>
          <a:p>
            <a:r>
              <a:rPr lang="en-US" b="1" i="1" dirty="0" err="1"/>
              <a:t>Bước</a:t>
            </a:r>
            <a:r>
              <a:rPr lang="en-US" b="1" i="1" dirty="0"/>
              <a:t> 2</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smtClean="0"/>
              <a:t>tình</a:t>
            </a:r>
            <a:r>
              <a:rPr lang="en-US" dirty="0" smtClean="0"/>
              <a:t> </a:t>
            </a:r>
            <a:r>
              <a:rPr lang="en-US" dirty="0" err="1" smtClean="0"/>
              <a:t>huống</a:t>
            </a:r>
            <a:r>
              <a:rPr lang="en-US" dirty="0" smtClean="0"/>
              <a:t> (use case). </a:t>
            </a:r>
            <a:r>
              <a:rPr lang="en-US" dirty="0" err="1" smtClean="0"/>
              <a:t>Tình</a:t>
            </a:r>
            <a:r>
              <a:rPr lang="en-US" dirty="0" smtClean="0"/>
              <a:t> </a:t>
            </a:r>
            <a:r>
              <a:rPr lang="en-US" dirty="0" err="1" smtClean="0"/>
              <a:t>huống</a:t>
            </a:r>
            <a:r>
              <a:rPr lang="en-US" dirty="0" smtClean="0"/>
              <a:t> </a:t>
            </a:r>
            <a:r>
              <a:rPr lang="en-US" dirty="0" err="1" smtClean="0"/>
              <a:t>xử</a:t>
            </a:r>
            <a:r>
              <a:rPr lang="en-US" dirty="0" smtClean="0"/>
              <a:t> </a:t>
            </a:r>
            <a:r>
              <a:rPr lang="en-US" dirty="0" err="1" smtClean="0"/>
              <a:t>lý</a:t>
            </a:r>
            <a:r>
              <a:rPr lang="en-US" dirty="0" smtClean="0"/>
              <a:t> </a:t>
            </a:r>
            <a:r>
              <a:rPr lang="en-US" dirty="0" err="1" smtClean="0"/>
              <a:t>biểu</a:t>
            </a:r>
            <a:r>
              <a:rPr lang="en-US" dirty="0" smtClean="0"/>
              <a:t> </a:t>
            </a:r>
            <a:r>
              <a:rPr lang="en-US" dirty="0" err="1"/>
              <a:t>diễn</a:t>
            </a:r>
            <a:r>
              <a:rPr lang="en-US" dirty="0"/>
              <a:t> </a:t>
            </a:r>
            <a:r>
              <a:rPr lang="en-US" dirty="0" err="1"/>
              <a:t>hành</a:t>
            </a:r>
            <a:r>
              <a:rPr lang="en-US" dirty="0"/>
              <a:t> vi </a:t>
            </a:r>
            <a:r>
              <a:rPr lang="en-US" dirty="0" err="1"/>
              <a:t>tương</a:t>
            </a:r>
            <a:r>
              <a:rPr lang="en-US" dirty="0"/>
              <a:t> </a:t>
            </a:r>
            <a:r>
              <a:rPr lang="en-US" dirty="0" err="1"/>
              <a:t>tác</a:t>
            </a:r>
            <a:r>
              <a:rPr lang="en-US" dirty="0"/>
              <a:t> </a:t>
            </a:r>
            <a:r>
              <a:rPr lang="en-US" dirty="0" err="1"/>
              <a:t>của</a:t>
            </a:r>
            <a:r>
              <a:rPr lang="en-US" dirty="0"/>
              <a:t> actor </a:t>
            </a:r>
            <a:r>
              <a:rPr lang="en-US" dirty="0" err="1"/>
              <a:t>với</a:t>
            </a:r>
            <a:r>
              <a:rPr lang="en-US" dirty="0"/>
              <a:t> </a:t>
            </a:r>
            <a:r>
              <a:rPr lang="en-US" dirty="0" err="1"/>
              <a:t>hệ</a:t>
            </a:r>
            <a:r>
              <a:rPr lang="en-US" dirty="0"/>
              <a:t> </a:t>
            </a:r>
            <a:r>
              <a:rPr lang="en-US" dirty="0" err="1"/>
              <a:t>thống</a:t>
            </a:r>
            <a:endParaRPr lang="en-US" dirty="0"/>
          </a:p>
          <a:p>
            <a:r>
              <a:rPr lang="en-US" b="1" i="1" dirty="0" err="1"/>
              <a:t>Bước</a:t>
            </a:r>
            <a:r>
              <a:rPr lang="en-US" b="1" i="1" dirty="0"/>
              <a:t> 3</a:t>
            </a:r>
            <a:r>
              <a:rPr lang="en-US" dirty="0"/>
              <a:t>: </a:t>
            </a:r>
            <a:r>
              <a:rPr lang="en-US" dirty="0" err="1"/>
              <a:t>Xây</a:t>
            </a:r>
            <a:r>
              <a:rPr lang="en-US" dirty="0"/>
              <a:t> </a:t>
            </a:r>
            <a:r>
              <a:rPr lang="en-US" dirty="0" err="1"/>
              <a:t>dựng</a:t>
            </a:r>
            <a:r>
              <a:rPr lang="en-US" dirty="0"/>
              <a:t> </a:t>
            </a:r>
            <a:r>
              <a:rPr lang="en-US" dirty="0" err="1"/>
              <a:t>mô</a:t>
            </a:r>
            <a:r>
              <a:rPr lang="en-US" dirty="0"/>
              <a:t> </a:t>
            </a:r>
            <a:r>
              <a:rPr lang="en-US" dirty="0" err="1"/>
              <a:t>hình</a:t>
            </a:r>
            <a:r>
              <a:rPr lang="en-US" dirty="0"/>
              <a:t> use case</a:t>
            </a:r>
          </a:p>
          <a:p>
            <a:r>
              <a:rPr lang="en-US" b="1" i="1" dirty="0" err="1"/>
              <a:t>Bước</a:t>
            </a:r>
            <a:r>
              <a:rPr lang="en-US" b="1" i="1" dirty="0"/>
              <a:t> </a:t>
            </a:r>
            <a:r>
              <a:rPr lang="en-US" b="1" i="1" dirty="0" smtClean="0"/>
              <a:t>4</a:t>
            </a:r>
            <a:r>
              <a:rPr lang="en-US" dirty="0" smtClean="0"/>
              <a:t>: </a:t>
            </a:r>
            <a:r>
              <a:rPr lang="en-US" dirty="0" err="1"/>
              <a:t>Đặc</a:t>
            </a:r>
            <a:r>
              <a:rPr lang="en-US" dirty="0"/>
              <a:t> </a:t>
            </a:r>
            <a:r>
              <a:rPr lang="en-US" dirty="0" err="1"/>
              <a:t>tả</a:t>
            </a:r>
            <a:r>
              <a:rPr lang="en-US" dirty="0"/>
              <a:t> use case, </a:t>
            </a:r>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use case, </a:t>
            </a:r>
            <a:r>
              <a:rPr lang="en-US" dirty="0" err="1"/>
              <a:t>mô</a:t>
            </a:r>
            <a:r>
              <a:rPr lang="en-US" dirty="0"/>
              <a:t> </a:t>
            </a:r>
            <a:r>
              <a:rPr lang="en-US" dirty="0" err="1"/>
              <a:t>hình</a:t>
            </a:r>
            <a:r>
              <a:rPr lang="en-US" dirty="0"/>
              <a:t> </a:t>
            </a:r>
            <a:r>
              <a:rPr lang="en-US" dirty="0" err="1"/>
              <a:t>hóa</a:t>
            </a:r>
            <a:r>
              <a:rPr lang="en-US" dirty="0"/>
              <a:t> </a:t>
            </a:r>
            <a:r>
              <a:rPr lang="en-US" dirty="0" err="1"/>
              <a:t>các</a:t>
            </a:r>
            <a:r>
              <a:rPr lang="en-US" dirty="0"/>
              <a:t> </a:t>
            </a:r>
            <a:r>
              <a:rPr lang="en-US" dirty="0" err="1"/>
              <a:t>bước</a:t>
            </a:r>
            <a:r>
              <a:rPr lang="en-US" dirty="0"/>
              <a:t> </a:t>
            </a:r>
            <a:r>
              <a:rPr lang="en-US" dirty="0" err="1"/>
              <a:t>bằng</a:t>
            </a:r>
            <a:r>
              <a:rPr lang="en-US" dirty="0"/>
              <a:t> </a:t>
            </a:r>
            <a:r>
              <a:rPr lang="en-US" dirty="0" err="1"/>
              <a:t>sơ</a:t>
            </a:r>
            <a:r>
              <a:rPr lang="en-US" dirty="0"/>
              <a:t> </a:t>
            </a:r>
            <a:r>
              <a:rPr lang="en-US" dirty="0" err="1"/>
              <a:t>đồ</a:t>
            </a:r>
            <a:r>
              <a:rPr lang="en-US" dirty="0"/>
              <a:t> activity (</a:t>
            </a:r>
            <a:r>
              <a:rPr lang="en-US" dirty="0" err="1"/>
              <a:t>có</a:t>
            </a:r>
            <a:r>
              <a:rPr lang="en-US" dirty="0"/>
              <a:t> </a:t>
            </a:r>
            <a:r>
              <a:rPr lang="en-US" dirty="0" err="1"/>
              <a:t>thể</a:t>
            </a:r>
            <a:r>
              <a:rPr lang="en-US" dirty="0"/>
              <a:t> </a:t>
            </a:r>
            <a:r>
              <a:rPr lang="en-US" dirty="0" err="1"/>
              <a:t>tạo</a:t>
            </a:r>
            <a:r>
              <a:rPr lang="en-US" dirty="0"/>
              <a:t> </a:t>
            </a:r>
            <a:r>
              <a:rPr lang="en-US" dirty="0" err="1"/>
              <a:t>ra</a:t>
            </a:r>
            <a:r>
              <a:rPr lang="en-US" dirty="0"/>
              <a:t> </a:t>
            </a:r>
            <a:r>
              <a:rPr lang="en-US" dirty="0" err="1"/>
              <a:t>từ</a:t>
            </a:r>
            <a:r>
              <a:rPr lang="en-US" dirty="0"/>
              <a:t> </a:t>
            </a:r>
            <a:r>
              <a:rPr lang="en-US" dirty="0" err="1"/>
              <a:t>các</a:t>
            </a:r>
            <a:r>
              <a:rPr lang="en-US" dirty="0"/>
              <a:t> </a:t>
            </a:r>
            <a:r>
              <a:rPr lang="en-US" dirty="0" err="1"/>
              <a:t>bước</a:t>
            </a:r>
            <a:r>
              <a:rPr lang="en-US" dirty="0"/>
              <a:t> </a:t>
            </a:r>
            <a:r>
              <a:rPr lang="en-US" dirty="0" err="1"/>
              <a:t>trong</a:t>
            </a:r>
            <a:r>
              <a:rPr lang="en-US" dirty="0"/>
              <a:t> </a:t>
            </a:r>
            <a:r>
              <a:rPr lang="en-US" dirty="0" err="1"/>
              <a:t>đặc</a:t>
            </a:r>
            <a:r>
              <a:rPr lang="en-US" dirty="0"/>
              <a:t> </a:t>
            </a:r>
            <a:r>
              <a:rPr lang="en-US" dirty="0" err="1"/>
              <a:t>tả</a:t>
            </a:r>
            <a:r>
              <a:rPr lang="en-US" dirty="0"/>
              <a:t>)</a:t>
            </a:r>
          </a:p>
          <a:p>
            <a:pPr marL="0" indent="0">
              <a:buNone/>
            </a:pPr>
            <a:endParaRPr lang="en-US" b="1" dirty="0"/>
          </a:p>
          <a:p>
            <a:pPr marL="0" indent="0">
              <a:buNone/>
            </a:pPr>
            <a:endParaRPr lang="en-US" dirty="0">
              <a:latin typeface="+mj-lt"/>
            </a:endParaRP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19</a:t>
            </a:fld>
            <a:endParaRPr lang="en-US" dirty="0"/>
          </a:p>
        </p:txBody>
      </p:sp>
    </p:spTree>
    <p:extLst>
      <p:ext uri="{BB962C8B-B14F-4D97-AF65-F5344CB8AC3E}">
        <p14:creationId xmlns:p14="http://schemas.microsoft.com/office/powerpoint/2010/main" val="226414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spcBef>
                <a:spcPts val="0"/>
              </a:spcBef>
              <a:buNone/>
            </a:pPr>
            <a:r>
              <a:rPr lang="vi-VN" smtClean="0"/>
              <a:t>1</a:t>
            </a:r>
            <a:r>
              <a:rPr lang="vi-VN" dirty="0" smtClean="0"/>
              <a:t>.</a:t>
            </a:r>
            <a:r>
              <a:rPr lang="en-US" dirty="0" smtClean="0"/>
              <a:t> </a:t>
            </a:r>
            <a:r>
              <a:rPr lang="vi-VN" dirty="0" smtClean="0"/>
              <a:t>Các </a:t>
            </a:r>
            <a:r>
              <a:rPr lang="vi-VN" dirty="0"/>
              <a:t>khái niệm trong phân tích thiết kế hướng đối tượng</a:t>
            </a:r>
          </a:p>
          <a:p>
            <a:pPr marL="938696" lvl="1" indent="-342900">
              <a:spcBef>
                <a:spcPts val="0"/>
              </a:spcBef>
            </a:pPr>
            <a:r>
              <a:rPr lang="vi-VN" dirty="0" smtClean="0"/>
              <a:t>Đối </a:t>
            </a:r>
            <a:r>
              <a:rPr lang="vi-VN" dirty="0"/>
              <a:t>tượng, lớp</a:t>
            </a:r>
          </a:p>
          <a:p>
            <a:pPr marL="938696" lvl="1" indent="-342900">
              <a:spcBef>
                <a:spcPts val="0"/>
              </a:spcBef>
            </a:pPr>
            <a:r>
              <a:rPr lang="vi-VN" dirty="0" smtClean="0"/>
              <a:t>Thừa </a:t>
            </a:r>
            <a:r>
              <a:rPr lang="vi-VN" dirty="0"/>
              <a:t>kế, đa hình, trừu tượng hóa, che dấu thông tin</a:t>
            </a:r>
          </a:p>
          <a:p>
            <a:pPr marL="0" indent="0">
              <a:spcBef>
                <a:spcPts val="0"/>
              </a:spcBef>
              <a:buNone/>
            </a:pPr>
            <a:r>
              <a:rPr lang="vi-VN" smtClean="0"/>
              <a:t>2</a:t>
            </a:r>
            <a:r>
              <a:rPr lang="vi-VN" dirty="0" smtClean="0"/>
              <a:t>.</a:t>
            </a:r>
            <a:r>
              <a:rPr lang="en-US" dirty="0" smtClean="0"/>
              <a:t> </a:t>
            </a:r>
            <a:r>
              <a:rPr lang="vi-VN" dirty="0" smtClean="0"/>
              <a:t>Use </a:t>
            </a:r>
            <a:r>
              <a:rPr lang="vi-VN" dirty="0"/>
              <a:t>cases và phân tích yêu cầu</a:t>
            </a:r>
          </a:p>
          <a:p>
            <a:pPr marL="938696" lvl="1" indent="-342900">
              <a:spcBef>
                <a:spcPts val="0"/>
              </a:spcBef>
            </a:pPr>
            <a:r>
              <a:rPr lang="vi-VN" dirty="0" smtClean="0"/>
              <a:t>Phân </a:t>
            </a:r>
            <a:r>
              <a:rPr lang="vi-VN" dirty="0"/>
              <a:t>tích yêu cầu xác định các actors</a:t>
            </a:r>
          </a:p>
          <a:p>
            <a:pPr marL="938696" lvl="1" indent="-342900">
              <a:spcBef>
                <a:spcPts val="0"/>
              </a:spcBef>
            </a:pPr>
            <a:r>
              <a:rPr lang="vi-VN" dirty="0" smtClean="0"/>
              <a:t>Use </a:t>
            </a:r>
            <a:r>
              <a:rPr lang="vi-VN" dirty="0"/>
              <a:t>case tổng quan, use case chi tiết và mô tả</a:t>
            </a:r>
          </a:p>
          <a:p>
            <a:pPr marL="0" indent="0">
              <a:spcBef>
                <a:spcPts val="0"/>
              </a:spcBef>
              <a:buNone/>
            </a:pPr>
            <a:r>
              <a:rPr lang="vi-VN" smtClean="0"/>
              <a:t>3</a:t>
            </a:r>
            <a:r>
              <a:rPr lang="vi-VN" dirty="0" smtClean="0"/>
              <a:t>.</a:t>
            </a:r>
            <a:r>
              <a:rPr lang="en-US" dirty="0" smtClean="0"/>
              <a:t> </a:t>
            </a:r>
            <a:r>
              <a:rPr lang="vi-VN" dirty="0" smtClean="0"/>
              <a:t>Các </a:t>
            </a:r>
            <a:r>
              <a:rPr lang="vi-VN" dirty="0"/>
              <a:t>mô hình trong phân tích thiết kế hướng đối tượng</a:t>
            </a:r>
          </a:p>
          <a:p>
            <a:pPr marL="938696" lvl="1" indent="-342900">
              <a:spcBef>
                <a:spcPts val="0"/>
              </a:spcBef>
            </a:pPr>
            <a:r>
              <a:rPr lang="vi-VN" dirty="0" smtClean="0"/>
              <a:t>Domain </a:t>
            </a:r>
            <a:r>
              <a:rPr lang="vi-VN" dirty="0"/>
              <a:t>models</a:t>
            </a:r>
          </a:p>
          <a:p>
            <a:pPr marL="938696" lvl="1" indent="-342900">
              <a:spcBef>
                <a:spcPts val="0"/>
              </a:spcBef>
            </a:pPr>
            <a:r>
              <a:rPr lang="vi-VN" dirty="0" smtClean="0"/>
              <a:t>Sequence </a:t>
            </a:r>
            <a:r>
              <a:rPr lang="vi-VN" dirty="0"/>
              <a:t>diagram</a:t>
            </a:r>
          </a:p>
          <a:p>
            <a:pPr marL="938696" lvl="1" indent="-342900">
              <a:spcBef>
                <a:spcPts val="0"/>
              </a:spcBef>
            </a:pPr>
            <a:r>
              <a:rPr lang="vi-VN" dirty="0" smtClean="0"/>
              <a:t>State </a:t>
            </a:r>
            <a:r>
              <a:rPr lang="vi-VN" dirty="0"/>
              <a:t>diagram</a:t>
            </a:r>
          </a:p>
          <a:p>
            <a:pPr marL="938696" lvl="1" indent="-342900">
              <a:spcBef>
                <a:spcPts val="0"/>
              </a:spcBef>
            </a:pPr>
            <a:r>
              <a:rPr lang="vi-VN" dirty="0" smtClean="0"/>
              <a:t>Activity </a:t>
            </a:r>
            <a:r>
              <a:rPr lang="vi-VN" dirty="0"/>
              <a:t>diagram</a:t>
            </a:r>
          </a:p>
          <a:p>
            <a:pPr marL="938696" lvl="1" indent="-342900">
              <a:spcBef>
                <a:spcPts val="0"/>
              </a:spcBef>
            </a:pPr>
            <a:r>
              <a:rPr lang="vi-VN" dirty="0" smtClean="0"/>
              <a:t>Class </a:t>
            </a:r>
            <a:r>
              <a:rPr lang="vi-VN" dirty="0"/>
              <a:t>diagram</a:t>
            </a:r>
          </a:p>
          <a:p>
            <a:pPr marL="0" indent="0">
              <a:spcBef>
                <a:spcPts val="0"/>
              </a:spcBef>
              <a:buNone/>
            </a:pPr>
            <a:r>
              <a:rPr lang="vi-VN" smtClean="0"/>
              <a:t>4</a:t>
            </a:r>
            <a:r>
              <a:rPr lang="vi-VN" dirty="0" smtClean="0"/>
              <a:t>.</a:t>
            </a:r>
            <a:r>
              <a:rPr lang="en-US" dirty="0" smtClean="0"/>
              <a:t> </a:t>
            </a:r>
            <a:r>
              <a:rPr lang="vi-VN" dirty="0" smtClean="0"/>
              <a:t>Lược </a:t>
            </a:r>
            <a:r>
              <a:rPr lang="vi-VN" dirty="0"/>
              <a:t>đồ </a:t>
            </a:r>
            <a:r>
              <a:rPr lang="vi-VN" dirty="0" smtClean="0"/>
              <a:t>lớp</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878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0" y="745173"/>
            <a:ext cx="9144000" cy="4754880"/>
          </a:xfrm>
        </p:spPr>
        <p:txBody>
          <a:bodyPr/>
          <a:lstStyle/>
          <a:p>
            <a:pPr marL="0" indent="0">
              <a:buNone/>
            </a:pPr>
            <a:r>
              <a:rPr lang="en-US" dirty="0" err="1"/>
              <a:t>Đặc</a:t>
            </a:r>
            <a:r>
              <a:rPr lang="en-US" dirty="0"/>
              <a:t> </a:t>
            </a:r>
            <a:r>
              <a:rPr lang="en-US" dirty="0" err="1"/>
              <a:t>tả</a:t>
            </a:r>
            <a:r>
              <a:rPr lang="en-US" dirty="0"/>
              <a:t> use </a:t>
            </a:r>
            <a:r>
              <a:rPr lang="en-US" dirty="0" smtClean="0"/>
              <a:t>case - </a:t>
            </a:r>
            <a:r>
              <a:rPr lang="en-US" dirty="0" err="1" smtClean="0"/>
              <a:t>Ví</a:t>
            </a:r>
            <a:r>
              <a:rPr lang="en-US" dirty="0" smtClean="0"/>
              <a:t> </a:t>
            </a:r>
            <a:r>
              <a:rPr lang="en-US" dirty="0" err="1" smtClean="0"/>
              <a:t>dụ</a:t>
            </a:r>
            <a:endParaRPr lang="en-US" dirty="0">
              <a:latin typeface="+mj-lt"/>
            </a:endParaRP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72451378"/>
              </p:ext>
            </p:extLst>
          </p:nvPr>
        </p:nvGraphicFramePr>
        <p:xfrm>
          <a:off x="176270" y="1203096"/>
          <a:ext cx="8791460" cy="4245465"/>
        </p:xfrm>
        <a:graphic>
          <a:graphicData uri="http://schemas.openxmlformats.org/drawingml/2006/table">
            <a:tbl>
              <a:tblPr firstRow="1" firstCol="1" bandRow="1">
                <a:tableStyleId>{72833802-FEF1-4C79-8D5D-14CF1EAF98D9}</a:tableStyleId>
              </a:tblPr>
              <a:tblGrid>
                <a:gridCol w="8791460"/>
              </a:tblGrid>
              <a:tr h="282945">
                <a:tc>
                  <a:txBody>
                    <a:bodyPr/>
                    <a:lstStyle/>
                    <a:p>
                      <a:pPr algn="l">
                        <a:lnSpc>
                          <a:spcPct val="150000"/>
                        </a:lnSpc>
                        <a:spcAft>
                          <a:spcPts val="0"/>
                        </a:spcAft>
                      </a:pPr>
                      <a:r>
                        <a:rPr lang="en-US" sz="1400" b="0" dirty="0" err="1">
                          <a:effectLst/>
                        </a:rPr>
                        <a:t>Tên</a:t>
                      </a:r>
                      <a:r>
                        <a:rPr lang="en-US" sz="1400" b="0" dirty="0">
                          <a:effectLst/>
                        </a:rPr>
                        <a:t> use case: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solidFill>
                      <a:schemeClr val="accent6">
                        <a:lumMod val="40000"/>
                        <a:lumOff val="60000"/>
                      </a:schemeClr>
                    </a:solidFill>
                  </a:tcPr>
                </a:tc>
              </a:tr>
              <a:tr h="210212">
                <a:tc>
                  <a:txBody>
                    <a:bodyPr/>
                    <a:lstStyle/>
                    <a:p>
                      <a:pPr algn="l">
                        <a:lnSpc>
                          <a:spcPct val="100000"/>
                        </a:lnSpc>
                        <a:spcAft>
                          <a:spcPts val="0"/>
                        </a:spcAft>
                      </a:pPr>
                      <a:r>
                        <a:rPr lang="en-US" sz="1400" b="1" dirty="0">
                          <a:effectLst/>
                        </a:rPr>
                        <a:t>Actor: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thủ</a:t>
                      </a:r>
                      <a:r>
                        <a:rPr lang="en-US" sz="1400" b="0" dirty="0">
                          <a:effectLst/>
                        </a:rPr>
                        <a:t> </a:t>
                      </a:r>
                      <a:r>
                        <a:rPr lang="en-US" sz="1400" b="0" dirty="0" err="1">
                          <a:effectLst/>
                        </a:rPr>
                        <a:t>thư</a:t>
                      </a:r>
                      <a:r>
                        <a:rPr lang="en-US" sz="1400" b="0" dirty="0">
                          <a:effectLst/>
                        </a:rPr>
                        <a:t> </a:t>
                      </a:r>
                      <a:r>
                        <a:rPr lang="en-US" sz="1400" b="0" dirty="0" err="1">
                          <a:effectLst/>
                        </a:rPr>
                        <a:t>đóng</a:t>
                      </a:r>
                      <a:r>
                        <a:rPr lang="en-US" sz="1400" b="0" dirty="0">
                          <a:effectLst/>
                        </a:rPr>
                        <a:t> </a:t>
                      </a:r>
                      <a:r>
                        <a:rPr lang="en-US" sz="1400" b="0" dirty="0" err="1">
                          <a:effectLst/>
                        </a:rPr>
                        <a:t>vai</a:t>
                      </a:r>
                      <a:r>
                        <a:rPr lang="en-US" sz="1400" b="0" dirty="0">
                          <a:effectLst/>
                        </a:rPr>
                        <a:t> </a:t>
                      </a:r>
                      <a:r>
                        <a:rPr lang="en-US" sz="1400" b="0" dirty="0" err="1">
                          <a:effectLst/>
                        </a:rPr>
                        <a:t>trò</a:t>
                      </a:r>
                      <a:r>
                        <a:rPr lang="en-US" sz="1400" b="0" dirty="0">
                          <a:effectLst/>
                        </a:rPr>
                        <a:t> </a:t>
                      </a:r>
                      <a:r>
                        <a:rPr lang="en-US" sz="1400" b="0" dirty="0" err="1">
                          <a:effectLst/>
                        </a:rPr>
                        <a:t>là</a:t>
                      </a:r>
                      <a:r>
                        <a:rPr lang="en-US" sz="1400" b="0" dirty="0">
                          <a:effectLst/>
                        </a:rPr>
                        <a:t> </a:t>
                      </a:r>
                      <a:r>
                        <a:rPr lang="en-US" sz="1400" b="0" dirty="0" err="1">
                          <a:effectLst/>
                        </a:rPr>
                        <a:t>độc</a:t>
                      </a:r>
                      <a:r>
                        <a:rPr lang="en-US" sz="1400" b="0" dirty="0">
                          <a:effectLst/>
                        </a:rPr>
                        <a:t> </a:t>
                      </a:r>
                      <a:r>
                        <a:rPr lang="en-US" sz="1400" b="0" dirty="0" err="1">
                          <a:effectLst/>
                        </a:rPr>
                        <a:t>giả</a:t>
                      </a:r>
                      <a:r>
                        <a:rPr lang="en-US" sz="1400" b="0" dirty="0">
                          <a:effectLst/>
                        </a:rPr>
                        <a:t>)</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tr>
              <a:tr h="404534">
                <a:tc>
                  <a:txBody>
                    <a:bodyPr/>
                    <a:lstStyle/>
                    <a:p>
                      <a:pPr algn="just">
                        <a:lnSpc>
                          <a:spcPct val="100000"/>
                        </a:lnSpc>
                        <a:spcAft>
                          <a:spcPts val="0"/>
                        </a:spcAft>
                      </a:pPr>
                      <a:r>
                        <a:rPr lang="en-US" sz="1400" b="1" dirty="0" err="1">
                          <a:effectLst/>
                        </a:rPr>
                        <a:t>Mô</a:t>
                      </a:r>
                      <a:r>
                        <a:rPr lang="en-US" sz="1400" b="1" dirty="0">
                          <a:effectLst/>
                        </a:rPr>
                        <a:t> </a:t>
                      </a:r>
                      <a:r>
                        <a:rPr lang="en-US" sz="1400" b="1" dirty="0" err="1">
                          <a:effectLst/>
                        </a:rPr>
                        <a:t>tả</a:t>
                      </a:r>
                      <a:r>
                        <a:rPr lang="en-US" sz="1400" b="1" dirty="0">
                          <a:effectLst/>
                        </a:rPr>
                        <a:t>: </a:t>
                      </a:r>
                      <a:r>
                        <a:rPr lang="en-US" sz="1400" b="0" dirty="0">
                          <a:effectLst/>
                        </a:rPr>
                        <a:t>Use case </a:t>
                      </a:r>
                      <a:r>
                        <a:rPr lang="en-US" sz="1400" b="0" dirty="0" err="1">
                          <a:effectLst/>
                        </a:rPr>
                        <a:t>thực</a:t>
                      </a:r>
                      <a:r>
                        <a:rPr lang="en-US" sz="1400" b="0" dirty="0">
                          <a:effectLst/>
                        </a:rPr>
                        <a:t> </a:t>
                      </a:r>
                      <a:r>
                        <a:rPr lang="en-US" sz="1400" b="0" dirty="0" err="1">
                          <a:effectLst/>
                        </a:rPr>
                        <a:t>hiện</a:t>
                      </a:r>
                      <a:r>
                        <a:rPr lang="en-US" sz="1400" b="0" dirty="0">
                          <a:effectLst/>
                        </a:rPr>
                        <a:t> </a:t>
                      </a:r>
                      <a:r>
                        <a:rPr lang="en-US" sz="1400" b="0" dirty="0" err="1">
                          <a:effectLst/>
                        </a:rPr>
                        <a:t>việc</a:t>
                      </a:r>
                      <a:r>
                        <a:rPr lang="en-US" sz="1400" b="0" dirty="0">
                          <a:effectLst/>
                        </a:rPr>
                        <a:t>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theo</a:t>
                      </a:r>
                      <a:r>
                        <a:rPr lang="en-US" sz="1400" b="0" dirty="0">
                          <a:effectLst/>
                        </a:rPr>
                        <a:t> </a:t>
                      </a:r>
                      <a:r>
                        <a:rPr lang="en-US" sz="1400" b="0" dirty="0" err="1">
                          <a:effectLst/>
                        </a:rPr>
                        <a:t>một</a:t>
                      </a:r>
                      <a:r>
                        <a:rPr lang="en-US" sz="1400" b="0" dirty="0">
                          <a:effectLst/>
                        </a:rPr>
                        <a:t> </a:t>
                      </a:r>
                      <a:r>
                        <a:rPr lang="en-US" sz="1400" b="0" dirty="0" err="1">
                          <a:effectLst/>
                        </a:rPr>
                        <a:t>trong</a:t>
                      </a:r>
                      <a:r>
                        <a:rPr lang="en-US" sz="1400" b="0" dirty="0">
                          <a:effectLst/>
                        </a:rPr>
                        <a:t> </a:t>
                      </a:r>
                      <a:r>
                        <a:rPr lang="en-US" sz="1400" b="0" dirty="0" err="1">
                          <a:effectLst/>
                        </a:rPr>
                        <a:t>các</a:t>
                      </a:r>
                      <a:r>
                        <a:rPr lang="en-US" sz="1400" b="0" dirty="0">
                          <a:effectLst/>
                        </a:rPr>
                        <a:t> </a:t>
                      </a:r>
                      <a:r>
                        <a:rPr lang="en-US" sz="1400" b="0" dirty="0" err="1">
                          <a:effectLst/>
                        </a:rPr>
                        <a:t>tiêu</a:t>
                      </a:r>
                      <a:r>
                        <a:rPr lang="en-US" sz="1400" b="0" dirty="0">
                          <a:effectLst/>
                        </a:rPr>
                        <a:t> </a:t>
                      </a:r>
                      <a:r>
                        <a:rPr lang="en-US" sz="1400" b="0" dirty="0" err="1">
                          <a:effectLst/>
                        </a:rPr>
                        <a:t>chí</a:t>
                      </a:r>
                      <a:r>
                        <a:rPr lang="en-US" sz="1400" b="0" dirty="0">
                          <a:effectLst/>
                        </a:rPr>
                        <a:t>: </a:t>
                      </a:r>
                      <a:r>
                        <a:rPr lang="en-US" sz="1400" b="0" dirty="0" err="1">
                          <a:effectLst/>
                        </a:rPr>
                        <a:t>loại</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tên</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chủ</a:t>
                      </a:r>
                      <a:r>
                        <a:rPr lang="en-US" sz="1400" b="0" dirty="0">
                          <a:effectLst/>
                        </a:rPr>
                        <a:t> </a:t>
                      </a:r>
                      <a:r>
                        <a:rPr lang="en-US" sz="1400" b="0" dirty="0" err="1">
                          <a:effectLst/>
                        </a:rPr>
                        <a:t>đề</a:t>
                      </a:r>
                      <a:r>
                        <a:rPr lang="en-US" sz="1400" b="0" dirty="0">
                          <a:effectLst/>
                        </a:rPr>
                        <a:t>, </a:t>
                      </a:r>
                      <a:r>
                        <a:rPr lang="en-US" sz="1400" b="0" dirty="0" err="1">
                          <a:effectLst/>
                        </a:rPr>
                        <a:t>tên</a:t>
                      </a:r>
                      <a:r>
                        <a:rPr lang="en-US" sz="1400" b="0" dirty="0">
                          <a:effectLst/>
                        </a:rPr>
                        <a:t> </a:t>
                      </a:r>
                      <a:r>
                        <a:rPr lang="en-US" sz="1400" b="0" dirty="0" err="1">
                          <a:effectLst/>
                        </a:rPr>
                        <a:t>tác</a:t>
                      </a:r>
                      <a:r>
                        <a:rPr lang="en-US" sz="1400" b="0" dirty="0">
                          <a:effectLst/>
                        </a:rPr>
                        <a:t> </a:t>
                      </a:r>
                      <a:r>
                        <a:rPr lang="en-US" sz="1400" b="0" dirty="0" err="1">
                          <a:effectLst/>
                        </a:rPr>
                        <a:t>giả</a:t>
                      </a:r>
                      <a:r>
                        <a:rPr lang="en-US" sz="1400" b="0" dirty="0">
                          <a:effectLst/>
                        </a:rPr>
                        <a:t>, </a:t>
                      </a:r>
                      <a:r>
                        <a:rPr lang="en-US" sz="1400" b="0" dirty="0" err="1">
                          <a:effectLst/>
                        </a:rPr>
                        <a:t>năm</a:t>
                      </a:r>
                      <a:r>
                        <a:rPr lang="en-US" sz="1400" b="0" dirty="0">
                          <a:effectLst/>
                        </a:rPr>
                        <a:t> </a:t>
                      </a:r>
                      <a:r>
                        <a:rPr lang="en-US" sz="1400" b="0" dirty="0" err="1">
                          <a:effectLst/>
                        </a:rPr>
                        <a:t>xuất</a:t>
                      </a:r>
                      <a:r>
                        <a:rPr lang="en-US" sz="1400" b="0" dirty="0">
                          <a:effectLst/>
                        </a:rPr>
                        <a:t> </a:t>
                      </a:r>
                      <a:r>
                        <a:rPr lang="en-US" sz="1400" b="0" dirty="0" err="1">
                          <a:effectLst/>
                        </a:rPr>
                        <a:t>bản</a:t>
                      </a:r>
                      <a:r>
                        <a:rPr lang="en-US" sz="1400" b="0" dirty="0">
                          <a:effectLst/>
                        </a:rPr>
                        <a:t>.</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tr>
              <a:tr h="210212">
                <a:tc>
                  <a:txBody>
                    <a:bodyPr/>
                    <a:lstStyle/>
                    <a:p>
                      <a:pPr algn="just">
                        <a:lnSpc>
                          <a:spcPct val="100000"/>
                        </a:lnSpc>
                        <a:spcAft>
                          <a:spcPts val="0"/>
                        </a:spcAft>
                      </a:pPr>
                      <a:r>
                        <a:rPr lang="en-US" sz="1400" b="1" dirty="0">
                          <a:effectLst/>
                        </a:rPr>
                        <a:t>Precondition: </a:t>
                      </a:r>
                      <a:r>
                        <a:rPr lang="en-US" sz="1400" b="0" dirty="0" err="1">
                          <a:effectLst/>
                        </a:rPr>
                        <a:t>Chức</a:t>
                      </a:r>
                      <a:r>
                        <a:rPr lang="en-US" sz="1400" b="0" dirty="0">
                          <a:effectLst/>
                        </a:rPr>
                        <a:t> </a:t>
                      </a:r>
                      <a:r>
                        <a:rPr lang="en-US" sz="1400" b="0" dirty="0" err="1">
                          <a:effectLst/>
                        </a:rPr>
                        <a:t>năng</a:t>
                      </a:r>
                      <a:r>
                        <a:rPr lang="en-US" sz="1400" b="0" dirty="0">
                          <a:effectLst/>
                        </a:rPr>
                        <a:t>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được</a:t>
                      </a:r>
                      <a:r>
                        <a:rPr lang="en-US" sz="1400" b="0" dirty="0">
                          <a:effectLst/>
                        </a:rPr>
                        <a:t> </a:t>
                      </a:r>
                      <a:r>
                        <a:rPr lang="en-US" sz="1400" b="0" dirty="0" err="1">
                          <a:effectLst/>
                        </a:rPr>
                        <a:t>chọn</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tr>
              <a:tr h="511914">
                <a:tc>
                  <a:txBody>
                    <a:bodyPr/>
                    <a:lstStyle/>
                    <a:p>
                      <a:pPr algn="just">
                        <a:lnSpc>
                          <a:spcPct val="100000"/>
                        </a:lnSpc>
                        <a:spcAft>
                          <a:spcPts val="0"/>
                        </a:spcAft>
                      </a:pPr>
                      <a:r>
                        <a:rPr lang="en-US" sz="1400" b="1" dirty="0" err="1" smtClean="0">
                          <a:effectLst/>
                        </a:rPr>
                        <a:t>Poscondition</a:t>
                      </a:r>
                      <a:r>
                        <a:rPr lang="en-US" sz="1400" b="1" dirty="0" smtClean="0">
                          <a:effectLst/>
                        </a:rPr>
                        <a:t>: </a:t>
                      </a:r>
                      <a:r>
                        <a:rPr lang="en-US" sz="1400" b="0" dirty="0" err="1" smtClean="0">
                          <a:effectLst/>
                        </a:rPr>
                        <a:t>Nếu</a:t>
                      </a:r>
                      <a:r>
                        <a:rPr lang="en-US" sz="1400" b="0" dirty="0" smtClean="0">
                          <a:effectLst/>
                        </a:rPr>
                        <a:t> </a:t>
                      </a:r>
                      <a:r>
                        <a:rPr lang="en-US" sz="1400" b="0" dirty="0" err="1">
                          <a:effectLst/>
                        </a:rPr>
                        <a:t>tìm</a:t>
                      </a:r>
                      <a:r>
                        <a:rPr lang="en-US" sz="1400" b="0" dirty="0">
                          <a:effectLst/>
                        </a:rPr>
                        <a:t> </a:t>
                      </a:r>
                      <a:r>
                        <a:rPr lang="en-US" sz="1400" b="0" dirty="0" err="1">
                          <a:effectLst/>
                        </a:rPr>
                        <a:t>kiến</a:t>
                      </a:r>
                      <a:r>
                        <a:rPr lang="en-US" sz="1400" b="0" dirty="0">
                          <a:effectLst/>
                        </a:rPr>
                        <a:t> </a:t>
                      </a:r>
                      <a:r>
                        <a:rPr lang="en-US" sz="1400" b="0" dirty="0" err="1">
                          <a:effectLst/>
                        </a:rPr>
                        <a:t>thành</a:t>
                      </a:r>
                      <a:r>
                        <a:rPr lang="en-US" sz="1400" b="0" dirty="0">
                          <a:effectLst/>
                        </a:rPr>
                        <a:t> </a:t>
                      </a:r>
                      <a:r>
                        <a:rPr lang="en-US" sz="1400" b="0" dirty="0" err="1">
                          <a:effectLst/>
                        </a:rPr>
                        <a:t>công</a:t>
                      </a:r>
                      <a:r>
                        <a:rPr lang="en-US" sz="1400" b="0" dirty="0">
                          <a:effectLst/>
                        </a:rPr>
                        <a:t> </a:t>
                      </a:r>
                      <a:r>
                        <a:rPr lang="en-US" sz="1400" b="0" dirty="0" err="1">
                          <a:effectLst/>
                        </a:rPr>
                        <a:t>thì</a:t>
                      </a:r>
                      <a:r>
                        <a:rPr lang="en-US" sz="1400" b="0" dirty="0">
                          <a:effectLst/>
                        </a:rPr>
                        <a:t> </a:t>
                      </a:r>
                      <a:r>
                        <a:rPr lang="en-US" sz="1400" b="0" dirty="0" err="1">
                          <a:effectLst/>
                        </a:rPr>
                        <a:t>danh</a:t>
                      </a:r>
                      <a:r>
                        <a:rPr lang="en-US" sz="1400" b="0" dirty="0">
                          <a:effectLst/>
                        </a:rPr>
                        <a:t> </a:t>
                      </a:r>
                      <a:r>
                        <a:rPr lang="en-US" sz="1400" b="0" dirty="0" err="1">
                          <a:effectLst/>
                        </a:rPr>
                        <a:t>mục</a:t>
                      </a:r>
                      <a:r>
                        <a:rPr lang="en-US" sz="1400" b="0" dirty="0">
                          <a:effectLst/>
                        </a:rPr>
                        <a:t> </a:t>
                      </a:r>
                      <a:r>
                        <a:rPr lang="en-US" sz="1400" b="0" dirty="0" err="1">
                          <a:effectLst/>
                        </a:rPr>
                        <a:t>các</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được</a:t>
                      </a:r>
                      <a:r>
                        <a:rPr lang="en-US" sz="1400" b="0" dirty="0">
                          <a:effectLst/>
                        </a:rPr>
                        <a:t> </a:t>
                      </a:r>
                      <a:r>
                        <a:rPr lang="en-US" sz="1400" b="0" dirty="0" err="1">
                          <a:effectLst/>
                        </a:rPr>
                        <a:t>hiển</a:t>
                      </a:r>
                      <a:r>
                        <a:rPr lang="en-US" sz="1400" b="0" dirty="0">
                          <a:effectLst/>
                        </a:rPr>
                        <a:t> </a:t>
                      </a:r>
                      <a:r>
                        <a:rPr lang="en-US" sz="1400" b="0" dirty="0" err="1">
                          <a:effectLst/>
                        </a:rPr>
                        <a:t>thị</a:t>
                      </a:r>
                      <a:r>
                        <a:rPr lang="en-US" sz="1400" b="0" dirty="0">
                          <a:effectLst/>
                        </a:rPr>
                        <a:t> </a:t>
                      </a:r>
                      <a:r>
                        <a:rPr lang="en-US" sz="1400" b="0" dirty="0" err="1">
                          <a:effectLst/>
                        </a:rPr>
                        <a:t>để</a:t>
                      </a:r>
                      <a:r>
                        <a:rPr lang="en-US" sz="1400" b="0" dirty="0">
                          <a:effectLst/>
                        </a:rPr>
                        <a:t>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có</a:t>
                      </a:r>
                      <a:r>
                        <a:rPr lang="en-US" sz="1400" b="0" dirty="0">
                          <a:effectLst/>
                        </a:rPr>
                        <a:t> </a:t>
                      </a:r>
                      <a:r>
                        <a:rPr lang="en-US" sz="1400" b="0" dirty="0" err="1">
                          <a:effectLst/>
                        </a:rPr>
                        <a:t>thể</a:t>
                      </a:r>
                      <a:r>
                        <a:rPr lang="en-US" sz="1400" b="0" dirty="0">
                          <a:effectLst/>
                        </a:rPr>
                        <a:t> </a:t>
                      </a:r>
                      <a:r>
                        <a:rPr lang="en-US" sz="1400" b="0" dirty="0" err="1">
                          <a:effectLst/>
                        </a:rPr>
                        <a:t>thực</a:t>
                      </a:r>
                      <a:r>
                        <a:rPr lang="en-US" sz="1400" b="0" dirty="0">
                          <a:effectLst/>
                        </a:rPr>
                        <a:t> </a:t>
                      </a:r>
                      <a:r>
                        <a:rPr lang="en-US" sz="1400" b="0" dirty="0" err="1">
                          <a:effectLst/>
                        </a:rPr>
                        <a:t>hiện</a:t>
                      </a:r>
                      <a:r>
                        <a:rPr lang="en-US" sz="1400" b="0" dirty="0">
                          <a:effectLst/>
                        </a:rPr>
                        <a:t> </a:t>
                      </a:r>
                      <a:r>
                        <a:rPr lang="en-US" sz="1400" b="0" dirty="0" err="1">
                          <a:effectLst/>
                        </a:rPr>
                        <a:t>các</a:t>
                      </a:r>
                      <a:r>
                        <a:rPr lang="en-US" sz="1400" b="0" dirty="0">
                          <a:effectLst/>
                        </a:rPr>
                        <a:t> </a:t>
                      </a:r>
                      <a:r>
                        <a:rPr lang="en-US" sz="1400" b="0" dirty="0" err="1">
                          <a:effectLst/>
                        </a:rPr>
                        <a:t>thao</a:t>
                      </a:r>
                      <a:r>
                        <a:rPr lang="en-US" sz="1400" b="0" dirty="0">
                          <a:effectLst/>
                        </a:rPr>
                        <a:t> </a:t>
                      </a:r>
                      <a:r>
                        <a:rPr lang="en-US" sz="1400" b="0" dirty="0" err="1">
                          <a:effectLst/>
                        </a:rPr>
                        <a:t>tác</a:t>
                      </a:r>
                      <a:r>
                        <a:rPr lang="en-US" sz="1400" b="0" dirty="0">
                          <a:effectLst/>
                        </a:rPr>
                        <a:t> </a:t>
                      </a:r>
                      <a:r>
                        <a:rPr lang="en-US" sz="1400" b="0" dirty="0" err="1">
                          <a:effectLst/>
                        </a:rPr>
                        <a:t>tiếp</a:t>
                      </a:r>
                      <a:r>
                        <a:rPr lang="en-US" sz="1400" b="0" dirty="0">
                          <a:effectLst/>
                        </a:rPr>
                        <a:t> </a:t>
                      </a:r>
                      <a:r>
                        <a:rPr lang="en-US" sz="1400" b="0" dirty="0" err="1">
                          <a:effectLst/>
                        </a:rPr>
                        <a:t>theo</a:t>
                      </a:r>
                      <a:r>
                        <a:rPr lang="en-US" sz="1400" b="0" dirty="0">
                          <a:effectLst/>
                        </a:rPr>
                        <a:t>: </a:t>
                      </a:r>
                      <a:r>
                        <a:rPr lang="en-US" sz="1400" b="0" dirty="0" err="1">
                          <a:effectLst/>
                        </a:rPr>
                        <a:t>đọc</a:t>
                      </a:r>
                      <a:r>
                        <a:rPr lang="en-US" sz="1400" b="0" dirty="0">
                          <a:effectLst/>
                        </a:rPr>
                        <a:t>, </a:t>
                      </a:r>
                      <a:r>
                        <a:rPr lang="en-US" sz="1400" b="0" dirty="0" err="1">
                          <a:effectLst/>
                        </a:rPr>
                        <a:t>tải</a:t>
                      </a:r>
                      <a:r>
                        <a:rPr lang="en-US" sz="1400" b="0" dirty="0">
                          <a:effectLst/>
                        </a:rPr>
                        <a:t>, </a:t>
                      </a:r>
                      <a:r>
                        <a:rPr lang="en-US" sz="1400" b="0" dirty="0" err="1">
                          <a:effectLst/>
                        </a:rPr>
                        <a:t>đăng</a:t>
                      </a:r>
                      <a:r>
                        <a:rPr lang="en-US" sz="1400" b="0" dirty="0">
                          <a:effectLst/>
                        </a:rPr>
                        <a:t> </a:t>
                      </a:r>
                      <a:r>
                        <a:rPr lang="en-US" sz="1400" b="0" dirty="0" err="1">
                          <a:effectLst/>
                        </a:rPr>
                        <a:t>ký</a:t>
                      </a:r>
                      <a:r>
                        <a:rPr lang="en-US" sz="1400" b="0" dirty="0">
                          <a:effectLst/>
                        </a:rPr>
                        <a:t> </a:t>
                      </a:r>
                      <a:r>
                        <a:rPr lang="en-US" sz="1400" b="0" dirty="0" err="1">
                          <a:effectLst/>
                        </a:rPr>
                        <a:t>đặt</a:t>
                      </a:r>
                      <a:r>
                        <a:rPr lang="en-US" sz="1400" b="0" dirty="0">
                          <a:effectLst/>
                        </a:rPr>
                        <a:t> </a:t>
                      </a:r>
                      <a:r>
                        <a:rPr lang="en-US" sz="1400" b="0" dirty="0" err="1">
                          <a:effectLst/>
                        </a:rPr>
                        <a:t>mượn</a:t>
                      </a:r>
                      <a:r>
                        <a:rPr lang="en-US" sz="1400" b="0" dirty="0">
                          <a:effectLst/>
                        </a:rPr>
                        <a:t>. </a:t>
                      </a:r>
                      <a:r>
                        <a:rPr lang="en-US" sz="1400" b="0" dirty="0" err="1">
                          <a:effectLst/>
                        </a:rPr>
                        <a:t>Ngược</a:t>
                      </a:r>
                      <a:r>
                        <a:rPr lang="en-US" sz="1400" b="0" dirty="0">
                          <a:effectLst/>
                        </a:rPr>
                        <a:t> </a:t>
                      </a:r>
                      <a:r>
                        <a:rPr lang="en-US" sz="1400" b="0" dirty="0" err="1">
                          <a:effectLst/>
                        </a:rPr>
                        <a:t>lại</a:t>
                      </a:r>
                      <a:r>
                        <a:rPr lang="en-US" sz="1400" b="0" dirty="0">
                          <a:effectLst/>
                        </a:rPr>
                        <a:t>, </a:t>
                      </a:r>
                      <a:r>
                        <a:rPr lang="en-US" sz="1400" b="0" dirty="0" err="1">
                          <a:effectLst/>
                        </a:rPr>
                        <a:t>thông</a:t>
                      </a:r>
                      <a:r>
                        <a:rPr lang="en-US" sz="1400" b="0" dirty="0">
                          <a:effectLst/>
                        </a:rPr>
                        <a:t> </a:t>
                      </a:r>
                      <a:r>
                        <a:rPr lang="en-US" sz="1400" b="0" dirty="0" err="1">
                          <a:effectLst/>
                        </a:rPr>
                        <a:t>báo</a:t>
                      </a:r>
                      <a:r>
                        <a:rPr lang="en-US" sz="1400" b="0" dirty="0">
                          <a:effectLst/>
                        </a:rPr>
                        <a:t> </a:t>
                      </a:r>
                      <a:r>
                        <a:rPr lang="en-US" sz="1400" b="0" dirty="0" err="1">
                          <a:effectLst/>
                        </a:rPr>
                        <a:t>cho</a:t>
                      </a:r>
                      <a:r>
                        <a:rPr lang="en-US" sz="1400" b="0" dirty="0">
                          <a:effectLst/>
                        </a:rPr>
                        <a:t>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biết</a:t>
                      </a:r>
                      <a:r>
                        <a:rPr lang="en-US" sz="1400" b="0" dirty="0">
                          <a:effectLst/>
                        </a:rPr>
                        <a:t> </a:t>
                      </a:r>
                      <a:r>
                        <a:rPr lang="en-US" sz="1400" b="0" dirty="0" err="1">
                          <a:effectLst/>
                        </a:rPr>
                        <a:t>là</a:t>
                      </a:r>
                      <a:r>
                        <a:rPr lang="en-US" sz="1400" b="0" dirty="0">
                          <a:effectLst/>
                        </a:rPr>
                        <a:t> </a:t>
                      </a:r>
                      <a:r>
                        <a:rPr lang="en-US" sz="1400" b="0" dirty="0" err="1">
                          <a:effectLst/>
                        </a:rPr>
                        <a:t>không</a:t>
                      </a:r>
                      <a:r>
                        <a:rPr lang="en-US" sz="1400" b="0" dirty="0">
                          <a:effectLst/>
                        </a:rPr>
                        <a:t> </a:t>
                      </a:r>
                      <a:r>
                        <a:rPr lang="en-US" sz="1400" b="0" dirty="0" err="1">
                          <a:effectLst/>
                        </a:rPr>
                        <a:t>tìm</a:t>
                      </a:r>
                      <a:r>
                        <a:rPr lang="en-US" sz="1400" b="0" dirty="0">
                          <a:effectLst/>
                        </a:rPr>
                        <a:t> </a:t>
                      </a:r>
                      <a:r>
                        <a:rPr lang="en-US" sz="1400" b="0" dirty="0" err="1">
                          <a:effectLst/>
                        </a:rPr>
                        <a:t>ra</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tr>
              <a:tr h="210212">
                <a:tc>
                  <a:txBody>
                    <a:bodyPr/>
                    <a:lstStyle/>
                    <a:p>
                      <a:pPr algn="just">
                        <a:lnSpc>
                          <a:spcPct val="100000"/>
                        </a:lnSpc>
                        <a:spcAft>
                          <a:spcPts val="0"/>
                        </a:spcAft>
                      </a:pPr>
                      <a:r>
                        <a:rPr lang="en-US" sz="1400" b="1" dirty="0">
                          <a:effectLst/>
                        </a:rPr>
                        <a:t>Basic flow</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tr>
              <a:tr h="1213601">
                <a:tc>
                  <a:txBody>
                    <a:bodyPr/>
                    <a:lstStyle/>
                    <a:p>
                      <a:pPr marL="342900" lvl="0" indent="-342900" algn="just">
                        <a:lnSpc>
                          <a:spcPct val="100000"/>
                        </a:lnSpc>
                        <a:spcAft>
                          <a:spcPts val="0"/>
                        </a:spcAft>
                        <a:buFont typeface="+mj-lt"/>
                        <a:buAutoNum type="arabicPeriod"/>
                      </a:pPr>
                      <a:r>
                        <a:rPr lang="fr-FR" sz="1400" b="0" dirty="0" err="1">
                          <a:effectLst/>
                        </a:rPr>
                        <a:t>Hệ</a:t>
                      </a:r>
                      <a:r>
                        <a:rPr lang="fr-FR" sz="1400" b="0" dirty="0">
                          <a:effectLst/>
                        </a:rPr>
                        <a:t> </a:t>
                      </a:r>
                      <a:r>
                        <a:rPr lang="fr-FR" sz="1400" b="0" dirty="0" err="1">
                          <a:effectLst/>
                        </a:rPr>
                        <a:t>thống</a:t>
                      </a:r>
                      <a:r>
                        <a:rPr lang="fr-FR" sz="1400" b="0" dirty="0">
                          <a:effectLst/>
                        </a:rPr>
                        <a:t> </a:t>
                      </a:r>
                      <a:r>
                        <a:rPr lang="fr-FR" sz="1400" b="0" dirty="0" err="1">
                          <a:effectLst/>
                        </a:rPr>
                        <a:t>hiển</a:t>
                      </a:r>
                      <a:r>
                        <a:rPr lang="fr-FR" sz="1400" b="0" dirty="0">
                          <a:effectLst/>
                        </a:rPr>
                        <a:t> </a:t>
                      </a:r>
                      <a:r>
                        <a:rPr lang="fr-FR" sz="1400" b="0" dirty="0" err="1">
                          <a:effectLst/>
                        </a:rPr>
                        <a:t>thị</a:t>
                      </a:r>
                      <a:r>
                        <a:rPr lang="fr-FR" sz="1400" b="0" dirty="0">
                          <a:effectLst/>
                        </a:rPr>
                        <a:t> </a:t>
                      </a:r>
                      <a:r>
                        <a:rPr lang="fr-FR" sz="1400" b="0" dirty="0" err="1">
                          <a:effectLst/>
                        </a:rPr>
                        <a:t>giao</a:t>
                      </a:r>
                      <a:r>
                        <a:rPr lang="fr-FR" sz="1400" b="0" dirty="0">
                          <a:effectLst/>
                        </a:rPr>
                        <a:t> </a:t>
                      </a:r>
                      <a:r>
                        <a:rPr lang="fr-FR" sz="1400" b="0" dirty="0" err="1">
                          <a:effectLst/>
                        </a:rPr>
                        <a:t>diện</a:t>
                      </a:r>
                      <a:r>
                        <a:rPr lang="fr-FR" sz="1400" b="0" dirty="0">
                          <a:effectLst/>
                        </a:rPr>
                        <a:t> </a:t>
                      </a:r>
                      <a:r>
                        <a:rPr lang="fr-FR" sz="1400" b="0" dirty="0" err="1">
                          <a:effectLst/>
                        </a:rPr>
                        <a:t>tìm</a:t>
                      </a:r>
                      <a:r>
                        <a:rPr lang="fr-FR" sz="1400" b="0" dirty="0">
                          <a:effectLst/>
                        </a:rPr>
                        <a:t> </a:t>
                      </a:r>
                      <a:r>
                        <a:rPr lang="fr-FR" sz="1400" b="0" dirty="0" err="1">
                          <a:effectLst/>
                        </a:rPr>
                        <a:t>kiếm</a:t>
                      </a:r>
                      <a:r>
                        <a:rPr lang="fr-FR" sz="1400" b="0" dirty="0">
                          <a:effectLst/>
                        </a:rPr>
                        <a:t> </a:t>
                      </a:r>
                      <a:r>
                        <a:rPr lang="fr-FR" sz="1400" b="0" dirty="0" err="1">
                          <a:effectLst/>
                        </a:rPr>
                        <a:t>tài</a:t>
                      </a:r>
                      <a:r>
                        <a:rPr lang="fr-FR" sz="1400" b="0" dirty="0">
                          <a:effectLst/>
                        </a:rPr>
                        <a:t> </a:t>
                      </a:r>
                      <a:r>
                        <a:rPr lang="fr-FR" sz="1400" b="0" dirty="0" err="1">
                          <a:effectLst/>
                        </a:rPr>
                        <a:t>liệu</a:t>
                      </a:r>
                      <a:endParaRPr lang="en-US" sz="1400" b="0" dirty="0">
                        <a:effectLst/>
                      </a:endParaRPr>
                    </a:p>
                    <a:p>
                      <a:pPr marL="342900" lvl="0" indent="-342900" algn="just">
                        <a:lnSpc>
                          <a:spcPct val="100000"/>
                        </a:lnSpc>
                        <a:spcAft>
                          <a:spcPts val="0"/>
                        </a:spcAft>
                        <a:buFont typeface="+mj-lt"/>
                        <a:buAutoNum type="arabicPeriod"/>
                      </a:pPr>
                      <a:r>
                        <a:rPr lang="fr-FR" sz="1400" b="0" dirty="0" err="1">
                          <a:effectLst/>
                        </a:rPr>
                        <a:t>Độc</a:t>
                      </a:r>
                      <a:r>
                        <a:rPr lang="fr-FR" sz="1400" b="0" dirty="0">
                          <a:effectLst/>
                        </a:rPr>
                        <a:t> </a:t>
                      </a:r>
                      <a:r>
                        <a:rPr lang="fr-FR" sz="1400" b="0" dirty="0" err="1">
                          <a:effectLst/>
                        </a:rPr>
                        <a:t>giả</a:t>
                      </a:r>
                      <a:r>
                        <a:rPr lang="fr-FR" sz="1400" b="0" dirty="0">
                          <a:effectLst/>
                        </a:rPr>
                        <a:t> </a:t>
                      </a:r>
                      <a:r>
                        <a:rPr lang="fr-FR" sz="1400" b="0" dirty="0" err="1">
                          <a:effectLst/>
                        </a:rPr>
                        <a:t>chọn</a:t>
                      </a:r>
                      <a:r>
                        <a:rPr lang="fr-FR" sz="1400" b="0" dirty="0">
                          <a:effectLst/>
                        </a:rPr>
                        <a:t> </a:t>
                      </a:r>
                      <a:r>
                        <a:rPr lang="fr-FR" sz="1400" b="0" dirty="0" err="1">
                          <a:effectLst/>
                        </a:rPr>
                        <a:t>loại</a:t>
                      </a:r>
                      <a:r>
                        <a:rPr lang="fr-FR" sz="1400" b="0" dirty="0">
                          <a:effectLst/>
                        </a:rPr>
                        <a:t> </a:t>
                      </a:r>
                      <a:r>
                        <a:rPr lang="fr-FR" sz="1400" b="0" dirty="0" err="1">
                          <a:effectLst/>
                        </a:rPr>
                        <a:t>tài</a:t>
                      </a:r>
                      <a:r>
                        <a:rPr lang="fr-FR" sz="1400" b="0" dirty="0">
                          <a:effectLst/>
                        </a:rPr>
                        <a:t> </a:t>
                      </a:r>
                      <a:r>
                        <a:rPr lang="fr-FR" sz="1400" b="0" dirty="0" err="1">
                          <a:effectLst/>
                        </a:rPr>
                        <a:t>liệu</a:t>
                      </a:r>
                      <a:r>
                        <a:rPr lang="fr-FR" sz="1400" b="0" dirty="0">
                          <a:effectLst/>
                        </a:rPr>
                        <a:t> </a:t>
                      </a:r>
                      <a:r>
                        <a:rPr lang="fr-FR" sz="1400" b="0" dirty="0" err="1">
                          <a:effectLst/>
                        </a:rPr>
                        <a:t>chọn</a:t>
                      </a:r>
                      <a:r>
                        <a:rPr lang="fr-FR" sz="1400" b="0" dirty="0">
                          <a:effectLst/>
                        </a:rPr>
                        <a:t> </a:t>
                      </a:r>
                      <a:r>
                        <a:rPr lang="fr-FR" sz="1400" b="0" dirty="0" err="1">
                          <a:effectLst/>
                        </a:rPr>
                        <a:t>loại</a:t>
                      </a:r>
                      <a:r>
                        <a:rPr lang="fr-FR" sz="1400" b="0" dirty="0">
                          <a:effectLst/>
                        </a:rPr>
                        <a:t> </a:t>
                      </a:r>
                      <a:r>
                        <a:rPr lang="fr-FR" sz="1400" b="0" dirty="0" err="1">
                          <a:effectLst/>
                        </a:rPr>
                        <a:t>bản</a:t>
                      </a:r>
                      <a:r>
                        <a:rPr lang="fr-FR" sz="1400" b="0" dirty="0">
                          <a:effectLst/>
                        </a:rPr>
                        <a:t> in </a:t>
                      </a:r>
                      <a:r>
                        <a:rPr lang="fr-FR" sz="1400" b="0" dirty="0" err="1">
                          <a:effectLst/>
                        </a:rPr>
                        <a:t>hay</a:t>
                      </a:r>
                      <a:r>
                        <a:rPr lang="fr-FR" sz="1400" b="0" dirty="0">
                          <a:effectLst/>
                        </a:rPr>
                        <a:t> </a:t>
                      </a:r>
                      <a:r>
                        <a:rPr lang="fr-FR" sz="1400" b="0" dirty="0" err="1">
                          <a:effectLst/>
                        </a:rPr>
                        <a:t>bản</a:t>
                      </a:r>
                      <a:r>
                        <a:rPr lang="fr-FR" sz="1400" b="0" dirty="0">
                          <a:effectLst/>
                        </a:rPr>
                        <a:t> </a:t>
                      </a:r>
                      <a:r>
                        <a:rPr lang="fr-FR" sz="1400" b="0" dirty="0" err="1">
                          <a:effectLst/>
                        </a:rPr>
                        <a:t>điện</a:t>
                      </a:r>
                      <a:r>
                        <a:rPr lang="fr-FR" sz="1400" b="0" dirty="0">
                          <a:effectLst/>
                        </a:rPr>
                        <a:t> </a:t>
                      </a:r>
                      <a:r>
                        <a:rPr lang="fr-FR" sz="1400" b="0" dirty="0" err="1">
                          <a:effectLst/>
                        </a:rPr>
                        <a:t>tử</a:t>
                      </a:r>
                      <a:r>
                        <a:rPr lang="fr-FR" sz="1400" b="0" dirty="0">
                          <a:effectLst/>
                        </a:rPr>
                        <a:t>, </a:t>
                      </a:r>
                      <a:r>
                        <a:rPr lang="fr-FR" sz="1400" b="0" dirty="0" err="1">
                          <a:effectLst/>
                        </a:rPr>
                        <a:t>nhập</a:t>
                      </a:r>
                      <a:r>
                        <a:rPr lang="fr-FR" sz="1400" b="0" dirty="0">
                          <a:effectLst/>
                        </a:rPr>
                        <a:t> </a:t>
                      </a:r>
                      <a:r>
                        <a:rPr lang="fr-FR" sz="1400" b="0" dirty="0" err="1">
                          <a:effectLst/>
                        </a:rPr>
                        <a:t>các</a:t>
                      </a:r>
                      <a:r>
                        <a:rPr lang="fr-FR" sz="1400" b="0" dirty="0">
                          <a:effectLst/>
                        </a:rPr>
                        <a:t> </a:t>
                      </a:r>
                      <a:r>
                        <a:rPr lang="fr-FR" sz="1400" b="0" dirty="0" err="1">
                          <a:effectLst/>
                        </a:rPr>
                        <a:t>từ</a:t>
                      </a:r>
                      <a:r>
                        <a:rPr lang="fr-FR" sz="1400" b="0" dirty="0">
                          <a:effectLst/>
                        </a:rPr>
                        <a:t> </a:t>
                      </a:r>
                      <a:r>
                        <a:rPr lang="fr-FR" sz="1400" b="0" dirty="0" err="1">
                          <a:effectLst/>
                        </a:rPr>
                        <a:t>khóa</a:t>
                      </a:r>
                      <a:r>
                        <a:rPr lang="fr-FR" sz="1400" b="0" dirty="0">
                          <a:effectLst/>
                        </a:rPr>
                        <a:t> </a:t>
                      </a:r>
                      <a:r>
                        <a:rPr lang="fr-FR" sz="1400" b="0" dirty="0" err="1">
                          <a:effectLst/>
                        </a:rPr>
                        <a:t>cho</a:t>
                      </a:r>
                      <a:r>
                        <a:rPr lang="fr-FR" sz="1400" b="0" dirty="0">
                          <a:effectLst/>
                        </a:rPr>
                        <a:t> </a:t>
                      </a:r>
                      <a:r>
                        <a:rPr lang="fr-FR" sz="1400" b="0" dirty="0" err="1">
                          <a:effectLst/>
                        </a:rPr>
                        <a:t>tên</a:t>
                      </a:r>
                      <a:r>
                        <a:rPr lang="fr-FR" sz="1400" b="0" dirty="0">
                          <a:effectLst/>
                        </a:rPr>
                        <a:t> </a:t>
                      </a:r>
                      <a:r>
                        <a:rPr lang="fr-FR" sz="1400" b="0" dirty="0" err="1">
                          <a:effectLst/>
                        </a:rPr>
                        <a:t>tài</a:t>
                      </a:r>
                      <a:r>
                        <a:rPr lang="fr-FR" sz="1400" b="0" dirty="0">
                          <a:effectLst/>
                        </a:rPr>
                        <a:t> </a:t>
                      </a:r>
                      <a:r>
                        <a:rPr lang="fr-FR" sz="1400" b="0" dirty="0" err="1">
                          <a:effectLst/>
                        </a:rPr>
                        <a:t>liệu</a:t>
                      </a:r>
                      <a:r>
                        <a:rPr lang="fr-FR" sz="1400" b="0" dirty="0">
                          <a:effectLst/>
                        </a:rPr>
                        <a:t>, </a:t>
                      </a:r>
                      <a:r>
                        <a:rPr lang="fr-FR" sz="1400" b="0" dirty="0" err="1">
                          <a:effectLst/>
                        </a:rPr>
                        <a:t>chủ</a:t>
                      </a:r>
                      <a:r>
                        <a:rPr lang="fr-FR" sz="1400" b="0" dirty="0">
                          <a:effectLst/>
                        </a:rPr>
                        <a:t> </a:t>
                      </a:r>
                      <a:r>
                        <a:rPr lang="fr-FR" sz="1400" b="0" dirty="0" err="1">
                          <a:effectLst/>
                        </a:rPr>
                        <a:t>đề</a:t>
                      </a:r>
                      <a:r>
                        <a:rPr lang="fr-FR" sz="1400" b="0" dirty="0">
                          <a:effectLst/>
                        </a:rPr>
                        <a:t>, </a:t>
                      </a:r>
                      <a:r>
                        <a:rPr lang="fr-FR" sz="1400" b="0" dirty="0" err="1">
                          <a:effectLst/>
                        </a:rPr>
                        <a:t>tên</a:t>
                      </a:r>
                      <a:r>
                        <a:rPr lang="fr-FR" sz="1400" b="0" dirty="0">
                          <a:effectLst/>
                        </a:rPr>
                        <a:t> </a:t>
                      </a:r>
                      <a:r>
                        <a:rPr lang="fr-FR" sz="1400" b="0" dirty="0" err="1">
                          <a:effectLst/>
                        </a:rPr>
                        <a:t>tác</a:t>
                      </a:r>
                      <a:r>
                        <a:rPr lang="fr-FR" sz="1400" b="0" dirty="0">
                          <a:effectLst/>
                        </a:rPr>
                        <a:t> </a:t>
                      </a:r>
                      <a:r>
                        <a:rPr lang="fr-FR" sz="1400" b="0" dirty="0" err="1">
                          <a:effectLst/>
                        </a:rPr>
                        <a:t>giả</a:t>
                      </a:r>
                      <a:r>
                        <a:rPr lang="fr-FR" sz="1400" b="0" dirty="0">
                          <a:effectLst/>
                        </a:rPr>
                        <a:t>, </a:t>
                      </a:r>
                      <a:r>
                        <a:rPr lang="fr-FR" sz="1400" b="0" dirty="0" err="1">
                          <a:effectLst/>
                        </a:rPr>
                        <a:t>năm</a:t>
                      </a:r>
                      <a:r>
                        <a:rPr lang="fr-FR" sz="1400" b="0" dirty="0">
                          <a:effectLst/>
                        </a:rPr>
                        <a:t> </a:t>
                      </a:r>
                      <a:r>
                        <a:rPr lang="fr-FR" sz="1400" b="0" dirty="0" err="1">
                          <a:effectLst/>
                        </a:rPr>
                        <a:t>xuất</a:t>
                      </a:r>
                      <a:r>
                        <a:rPr lang="fr-FR" sz="1400" b="0" dirty="0">
                          <a:effectLst/>
                        </a:rPr>
                        <a:t> </a:t>
                      </a:r>
                      <a:r>
                        <a:rPr lang="fr-FR" sz="1400" b="0" dirty="0" err="1">
                          <a:effectLst/>
                        </a:rPr>
                        <a:t>bản</a:t>
                      </a:r>
                      <a:r>
                        <a:rPr lang="fr-FR" sz="1400" b="0" dirty="0">
                          <a:effectLst/>
                        </a:rPr>
                        <a:t>.  </a:t>
                      </a:r>
                      <a:endParaRPr lang="en-US" sz="1400" b="0" dirty="0">
                        <a:effectLst/>
                      </a:endParaRPr>
                    </a:p>
                    <a:p>
                      <a:pPr marL="342900" lvl="0" indent="-342900" algn="just">
                        <a:lnSpc>
                          <a:spcPct val="100000"/>
                        </a:lnSpc>
                        <a:spcAft>
                          <a:spcPts val="0"/>
                        </a:spcAft>
                        <a:buFont typeface="+mj-lt"/>
                        <a:buAutoNum type="arabicPeriod"/>
                      </a:pPr>
                      <a:r>
                        <a:rPr lang="fr-FR" sz="1400" b="0" dirty="0" err="1">
                          <a:effectLst/>
                        </a:rPr>
                        <a:t>Độc</a:t>
                      </a:r>
                      <a:r>
                        <a:rPr lang="fr-FR" sz="1400" b="0" dirty="0">
                          <a:effectLst/>
                        </a:rPr>
                        <a:t> </a:t>
                      </a:r>
                      <a:r>
                        <a:rPr lang="fr-FR" sz="1400" b="0" dirty="0" err="1">
                          <a:effectLst/>
                        </a:rPr>
                        <a:t>giả</a:t>
                      </a:r>
                      <a:r>
                        <a:rPr lang="fr-FR" sz="1400" b="0" dirty="0">
                          <a:effectLst/>
                        </a:rPr>
                        <a:t> </a:t>
                      </a:r>
                      <a:r>
                        <a:rPr lang="fr-FR" sz="1400" b="0" dirty="0" err="1">
                          <a:effectLst/>
                        </a:rPr>
                        <a:t>chọn</a:t>
                      </a:r>
                      <a:r>
                        <a:rPr lang="fr-FR" sz="1400" b="0" dirty="0">
                          <a:effectLst/>
                        </a:rPr>
                        <a:t> </a:t>
                      </a:r>
                      <a:r>
                        <a:rPr lang="fr-FR" sz="1400" b="0" dirty="0" err="1">
                          <a:effectLst/>
                        </a:rPr>
                        <a:t>nút</a:t>
                      </a:r>
                      <a:r>
                        <a:rPr lang="fr-FR" sz="1400" b="0" dirty="0">
                          <a:effectLst/>
                        </a:rPr>
                        <a:t> </a:t>
                      </a:r>
                      <a:r>
                        <a:rPr lang="fr-FR" sz="1400" b="0" dirty="0" err="1">
                          <a:effectLst/>
                        </a:rPr>
                        <a:t>Tìm</a:t>
                      </a:r>
                      <a:r>
                        <a:rPr lang="fr-FR" sz="1400" b="0" dirty="0">
                          <a:effectLst/>
                        </a:rPr>
                        <a:t> </a:t>
                      </a:r>
                      <a:r>
                        <a:rPr lang="fr-FR" sz="1400" b="0" dirty="0" err="1">
                          <a:effectLst/>
                        </a:rPr>
                        <a:t>kiếm</a:t>
                      </a:r>
                      <a:endParaRPr lang="en-US" sz="1400" b="0" dirty="0">
                        <a:effectLst/>
                      </a:endParaRPr>
                    </a:p>
                    <a:p>
                      <a:pPr marL="342900" lvl="0" indent="-342900" algn="just">
                        <a:lnSpc>
                          <a:spcPct val="100000"/>
                        </a:lnSpc>
                        <a:spcAft>
                          <a:spcPts val="0"/>
                        </a:spcAft>
                        <a:buFont typeface="+mj-lt"/>
                        <a:buAutoNum type="arabicPeriod"/>
                      </a:pPr>
                      <a:r>
                        <a:rPr lang="fr-FR" sz="1400" b="0" dirty="0" err="1">
                          <a:effectLst/>
                        </a:rPr>
                        <a:t>Hệ</a:t>
                      </a:r>
                      <a:r>
                        <a:rPr lang="fr-FR" sz="1400" b="0" dirty="0">
                          <a:effectLst/>
                        </a:rPr>
                        <a:t> </a:t>
                      </a:r>
                      <a:r>
                        <a:rPr lang="fr-FR" sz="1400" b="0" dirty="0" err="1">
                          <a:effectLst/>
                        </a:rPr>
                        <a:t>thống</a:t>
                      </a:r>
                      <a:r>
                        <a:rPr lang="fr-FR" sz="1400" b="0" dirty="0">
                          <a:effectLst/>
                        </a:rPr>
                        <a:t> </a:t>
                      </a:r>
                      <a:r>
                        <a:rPr lang="fr-FR" sz="1400" b="0" dirty="0" err="1">
                          <a:effectLst/>
                        </a:rPr>
                        <a:t>sẽ</a:t>
                      </a:r>
                      <a:r>
                        <a:rPr lang="fr-FR" sz="1400" b="0" dirty="0">
                          <a:effectLst/>
                        </a:rPr>
                        <a:t> </a:t>
                      </a:r>
                      <a:r>
                        <a:rPr lang="fr-FR" sz="1400" b="0" dirty="0" err="1">
                          <a:effectLst/>
                        </a:rPr>
                        <a:t>thực</a:t>
                      </a:r>
                      <a:r>
                        <a:rPr lang="fr-FR" sz="1400" b="0" dirty="0">
                          <a:effectLst/>
                        </a:rPr>
                        <a:t> </a:t>
                      </a:r>
                      <a:r>
                        <a:rPr lang="fr-FR" sz="1400" b="0" dirty="0" err="1">
                          <a:effectLst/>
                        </a:rPr>
                        <a:t>hiện</a:t>
                      </a:r>
                      <a:r>
                        <a:rPr lang="fr-FR" sz="1400" b="0" dirty="0">
                          <a:effectLst/>
                        </a:rPr>
                        <a:t> </a:t>
                      </a:r>
                      <a:r>
                        <a:rPr lang="fr-FR" sz="1400" b="0" dirty="0" err="1">
                          <a:effectLst/>
                        </a:rPr>
                        <a:t>tìm</a:t>
                      </a:r>
                      <a:r>
                        <a:rPr lang="fr-FR" sz="1400" b="0" dirty="0">
                          <a:effectLst/>
                        </a:rPr>
                        <a:t> </a:t>
                      </a:r>
                      <a:r>
                        <a:rPr lang="fr-FR" sz="1400" b="0" dirty="0" err="1">
                          <a:effectLst/>
                        </a:rPr>
                        <a:t>tài</a:t>
                      </a:r>
                      <a:r>
                        <a:rPr lang="fr-FR" sz="1400" b="0" dirty="0">
                          <a:effectLst/>
                        </a:rPr>
                        <a:t> </a:t>
                      </a:r>
                      <a:r>
                        <a:rPr lang="fr-FR" sz="1400" b="0" dirty="0" err="1">
                          <a:effectLst/>
                        </a:rPr>
                        <a:t>liệu</a:t>
                      </a:r>
                      <a:r>
                        <a:rPr lang="fr-FR" sz="1400" b="0" dirty="0">
                          <a:effectLst/>
                        </a:rPr>
                        <a:t> </a:t>
                      </a:r>
                      <a:r>
                        <a:rPr lang="fr-FR" sz="1400" b="0" dirty="0" err="1">
                          <a:effectLst/>
                        </a:rPr>
                        <a:t>dựa</a:t>
                      </a:r>
                      <a:r>
                        <a:rPr lang="fr-FR" sz="1400" b="0" dirty="0">
                          <a:effectLst/>
                        </a:rPr>
                        <a:t> </a:t>
                      </a:r>
                      <a:r>
                        <a:rPr lang="fr-FR" sz="1400" b="0" dirty="0" err="1">
                          <a:effectLst/>
                        </a:rPr>
                        <a:t>trên</a:t>
                      </a:r>
                      <a:r>
                        <a:rPr lang="fr-FR" sz="1400" b="0" dirty="0">
                          <a:effectLst/>
                        </a:rPr>
                        <a:t> </a:t>
                      </a:r>
                      <a:r>
                        <a:rPr lang="fr-FR" sz="1400" b="0" dirty="0" err="1">
                          <a:effectLst/>
                        </a:rPr>
                        <a:t>các</a:t>
                      </a:r>
                      <a:r>
                        <a:rPr lang="fr-FR" sz="1400" b="0" dirty="0">
                          <a:effectLst/>
                        </a:rPr>
                        <a:t> </a:t>
                      </a:r>
                      <a:r>
                        <a:rPr lang="fr-FR" sz="1400" b="0" dirty="0" err="1">
                          <a:effectLst/>
                        </a:rPr>
                        <a:t>thông</a:t>
                      </a:r>
                      <a:r>
                        <a:rPr lang="fr-FR" sz="1400" b="0" dirty="0">
                          <a:effectLst/>
                        </a:rPr>
                        <a:t> tin </a:t>
                      </a:r>
                      <a:r>
                        <a:rPr lang="fr-FR" sz="1400" b="0" dirty="0" err="1">
                          <a:effectLst/>
                        </a:rPr>
                        <a:t>mà</a:t>
                      </a:r>
                      <a:r>
                        <a:rPr lang="fr-FR" sz="1400" b="0" dirty="0">
                          <a:effectLst/>
                        </a:rPr>
                        <a:t> </a:t>
                      </a:r>
                      <a:r>
                        <a:rPr lang="fr-FR" sz="1400" b="0" dirty="0" err="1">
                          <a:effectLst/>
                        </a:rPr>
                        <a:t>độc</a:t>
                      </a:r>
                      <a:r>
                        <a:rPr lang="fr-FR" sz="1400" b="0" dirty="0">
                          <a:effectLst/>
                        </a:rPr>
                        <a:t> </a:t>
                      </a:r>
                      <a:r>
                        <a:rPr lang="fr-FR" sz="1400" b="0" dirty="0" err="1">
                          <a:effectLst/>
                        </a:rPr>
                        <a:t>giả</a:t>
                      </a:r>
                      <a:r>
                        <a:rPr lang="fr-FR" sz="1400" b="0" dirty="0">
                          <a:effectLst/>
                        </a:rPr>
                        <a:t> </a:t>
                      </a:r>
                      <a:r>
                        <a:rPr lang="fr-FR" sz="1400" b="0" dirty="0" err="1">
                          <a:effectLst/>
                        </a:rPr>
                        <a:t>nhập</a:t>
                      </a:r>
                      <a:r>
                        <a:rPr lang="fr-FR" sz="1400" b="0" dirty="0">
                          <a:effectLst/>
                        </a:rPr>
                        <a:t>.</a:t>
                      </a:r>
                      <a:endParaRPr lang="en-US" sz="1400" b="0" dirty="0">
                        <a:effectLst/>
                      </a:endParaRPr>
                    </a:p>
                    <a:p>
                      <a:pPr marL="342900" lvl="0" indent="-342900" algn="just">
                        <a:lnSpc>
                          <a:spcPct val="100000"/>
                        </a:lnSpc>
                        <a:spcAft>
                          <a:spcPts val="0"/>
                        </a:spcAft>
                        <a:buFont typeface="+mj-lt"/>
                        <a:buAutoNum type="arabicPeriod"/>
                      </a:pPr>
                      <a:r>
                        <a:rPr lang="fr-FR" sz="1400" b="0" dirty="0" err="1">
                          <a:effectLst/>
                        </a:rPr>
                        <a:t>Nếu</a:t>
                      </a:r>
                      <a:r>
                        <a:rPr lang="fr-FR" sz="1400" b="0" dirty="0">
                          <a:effectLst/>
                        </a:rPr>
                        <a:t> </a:t>
                      </a:r>
                      <a:r>
                        <a:rPr lang="fr-FR" sz="1400" b="0" dirty="0" err="1">
                          <a:effectLst/>
                        </a:rPr>
                        <a:t>có</a:t>
                      </a:r>
                      <a:r>
                        <a:rPr lang="fr-FR" sz="1400" b="0" dirty="0">
                          <a:effectLst/>
                        </a:rPr>
                        <a:t>, </a:t>
                      </a:r>
                      <a:r>
                        <a:rPr lang="fr-FR" sz="1400" b="0" dirty="0" err="1">
                          <a:effectLst/>
                        </a:rPr>
                        <a:t>hệ</a:t>
                      </a:r>
                      <a:r>
                        <a:rPr lang="fr-FR" sz="1400" b="0" dirty="0">
                          <a:effectLst/>
                        </a:rPr>
                        <a:t> </a:t>
                      </a:r>
                      <a:r>
                        <a:rPr lang="fr-FR" sz="1400" b="0" dirty="0" err="1">
                          <a:effectLst/>
                        </a:rPr>
                        <a:t>thống</a:t>
                      </a:r>
                      <a:r>
                        <a:rPr lang="fr-FR" sz="1400" b="0" dirty="0">
                          <a:effectLst/>
                        </a:rPr>
                        <a:t> </a:t>
                      </a:r>
                      <a:r>
                        <a:rPr lang="fr-FR" sz="1400" b="0" dirty="0" err="1">
                          <a:effectLst/>
                        </a:rPr>
                        <a:t>hiển</a:t>
                      </a:r>
                      <a:r>
                        <a:rPr lang="fr-FR" sz="1400" b="0" dirty="0">
                          <a:effectLst/>
                        </a:rPr>
                        <a:t> </a:t>
                      </a:r>
                      <a:r>
                        <a:rPr lang="fr-FR" sz="1400" b="0" dirty="0" err="1">
                          <a:effectLst/>
                        </a:rPr>
                        <a:t>thị</a:t>
                      </a:r>
                      <a:r>
                        <a:rPr lang="fr-FR" sz="1400" b="0" dirty="0">
                          <a:effectLst/>
                        </a:rPr>
                        <a:t> </a:t>
                      </a:r>
                      <a:r>
                        <a:rPr lang="fr-FR" sz="1400" b="0" dirty="0" err="1">
                          <a:effectLst/>
                        </a:rPr>
                        <a:t>danh</a:t>
                      </a:r>
                      <a:r>
                        <a:rPr lang="fr-FR" sz="1400" b="0" dirty="0">
                          <a:effectLst/>
                        </a:rPr>
                        <a:t> </a:t>
                      </a:r>
                      <a:r>
                        <a:rPr lang="fr-FR" sz="1400" b="0" dirty="0" err="1">
                          <a:effectLst/>
                        </a:rPr>
                        <a:t>sách</a:t>
                      </a:r>
                      <a:r>
                        <a:rPr lang="fr-FR" sz="1400" b="0" dirty="0">
                          <a:effectLst/>
                        </a:rPr>
                        <a:t> </a:t>
                      </a:r>
                      <a:r>
                        <a:rPr lang="fr-FR" sz="1400" b="0" dirty="0" err="1">
                          <a:effectLst/>
                        </a:rPr>
                        <a:t>các</a:t>
                      </a:r>
                      <a:r>
                        <a:rPr lang="fr-FR" sz="1400" b="0" dirty="0">
                          <a:effectLst/>
                        </a:rPr>
                        <a:t> </a:t>
                      </a:r>
                      <a:r>
                        <a:rPr lang="fr-FR" sz="1400" b="0" dirty="0" err="1">
                          <a:effectLst/>
                        </a:rPr>
                        <a:t>tài</a:t>
                      </a:r>
                      <a:r>
                        <a:rPr lang="fr-FR" sz="1400" b="0" dirty="0">
                          <a:effectLst/>
                        </a:rPr>
                        <a:t> </a:t>
                      </a:r>
                      <a:r>
                        <a:rPr lang="fr-FR" sz="1400" b="0" dirty="0" err="1">
                          <a:effectLst/>
                        </a:rPr>
                        <a:t>liệu</a:t>
                      </a:r>
                      <a:r>
                        <a:rPr lang="fr-FR" sz="1400" b="0" dirty="0">
                          <a:effectLst/>
                        </a:rPr>
                        <a:t> </a:t>
                      </a:r>
                      <a:r>
                        <a:rPr lang="fr-FR" sz="1400" b="0" dirty="0" err="1">
                          <a:effectLst/>
                        </a:rPr>
                        <a:t>trong</a:t>
                      </a:r>
                      <a:r>
                        <a:rPr lang="fr-FR" sz="1400" b="0" dirty="0">
                          <a:effectLst/>
                        </a:rPr>
                        <a:t> </a:t>
                      </a:r>
                      <a:r>
                        <a:rPr lang="fr-FR" sz="1400" b="0" dirty="0" err="1">
                          <a:effectLst/>
                        </a:rPr>
                        <a:t>Giao</a:t>
                      </a:r>
                      <a:r>
                        <a:rPr lang="fr-FR" sz="1400" b="0" dirty="0">
                          <a:effectLst/>
                        </a:rPr>
                        <a:t> </a:t>
                      </a:r>
                      <a:r>
                        <a:rPr lang="fr-FR" sz="1400" b="0" dirty="0" err="1">
                          <a:effectLst/>
                        </a:rPr>
                        <a:t>diện</a:t>
                      </a:r>
                      <a:r>
                        <a:rPr lang="fr-FR" sz="1400" b="0" dirty="0">
                          <a:effectLst/>
                        </a:rPr>
                        <a:t> </a:t>
                      </a:r>
                      <a:r>
                        <a:rPr lang="fr-FR" sz="1400" b="0" dirty="0" err="1">
                          <a:effectLst/>
                        </a:rPr>
                        <a:t>Kết</a:t>
                      </a:r>
                      <a:r>
                        <a:rPr lang="fr-FR" sz="1400" b="0" dirty="0">
                          <a:effectLst/>
                        </a:rPr>
                        <a:t> </a:t>
                      </a:r>
                      <a:r>
                        <a:rPr lang="fr-FR" sz="1400" b="0" dirty="0" err="1">
                          <a:effectLst/>
                        </a:rPr>
                        <a:t>quả</a:t>
                      </a:r>
                      <a:r>
                        <a:rPr lang="fr-FR" sz="1400" b="0" dirty="0">
                          <a:effectLst/>
                        </a:rPr>
                        <a:t>.</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980" marR="55980" marT="0" marB="0"/>
                </a:tc>
              </a:tr>
              <a:tr h="210212">
                <a:tc>
                  <a:txBody>
                    <a:bodyPr/>
                    <a:lstStyle/>
                    <a:p>
                      <a:pPr algn="just">
                        <a:lnSpc>
                          <a:spcPct val="100000"/>
                        </a:lnSpc>
                        <a:spcAft>
                          <a:spcPts val="0"/>
                        </a:spcAft>
                      </a:pPr>
                      <a:r>
                        <a:rPr lang="en-US" sz="1400" b="1" dirty="0">
                          <a:effectLst/>
                        </a:rPr>
                        <a:t>Alternate flow</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tr>
              <a:tr h="853191">
                <a:tc>
                  <a:txBody>
                    <a:bodyPr/>
                    <a:lstStyle/>
                    <a:p>
                      <a:pPr marL="228600" algn="just">
                        <a:lnSpc>
                          <a:spcPct val="100000"/>
                        </a:lnSpc>
                        <a:spcAft>
                          <a:spcPts val="0"/>
                        </a:spcAft>
                      </a:pPr>
                      <a:r>
                        <a:rPr lang="en-US" sz="1400" b="0" dirty="0">
                          <a:effectLst/>
                        </a:rPr>
                        <a:t>5.1 </a:t>
                      </a:r>
                      <a:r>
                        <a:rPr lang="en-US" sz="1400" b="0" dirty="0" err="1">
                          <a:effectLst/>
                        </a:rPr>
                        <a:t>Nếu</a:t>
                      </a:r>
                      <a:r>
                        <a:rPr lang="en-US" sz="1400" b="0" dirty="0">
                          <a:effectLst/>
                        </a:rPr>
                        <a:t> </a:t>
                      </a:r>
                      <a:r>
                        <a:rPr lang="en-US" sz="1400" b="0" dirty="0" err="1">
                          <a:effectLst/>
                        </a:rPr>
                        <a:t>không</a:t>
                      </a:r>
                      <a:r>
                        <a:rPr lang="en-US" sz="1400" b="0" dirty="0">
                          <a:effectLst/>
                        </a:rPr>
                        <a:t> </a:t>
                      </a:r>
                      <a:r>
                        <a:rPr lang="en-US" sz="1400" b="0" dirty="0" err="1">
                          <a:effectLst/>
                        </a:rPr>
                        <a:t>tìm</a:t>
                      </a:r>
                      <a:r>
                        <a:rPr lang="en-US" sz="1400" b="0" dirty="0">
                          <a:effectLst/>
                        </a:rPr>
                        <a:t> </a:t>
                      </a:r>
                      <a:r>
                        <a:rPr lang="en-US" sz="1400" b="0" dirty="0" err="1">
                          <a:effectLst/>
                        </a:rPr>
                        <a:t>thấy</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theo</a:t>
                      </a:r>
                      <a:r>
                        <a:rPr lang="en-US" sz="1400" b="0" dirty="0">
                          <a:effectLst/>
                        </a:rPr>
                        <a:t> </a:t>
                      </a:r>
                      <a:r>
                        <a:rPr lang="en-US" sz="1400" b="0" dirty="0" err="1">
                          <a:effectLst/>
                        </a:rPr>
                        <a:t>yêu</a:t>
                      </a:r>
                      <a:r>
                        <a:rPr lang="en-US" sz="1400" b="0" dirty="0">
                          <a:effectLst/>
                        </a:rPr>
                        <a:t> </a:t>
                      </a:r>
                      <a:r>
                        <a:rPr lang="en-US" sz="1400" b="0" dirty="0" err="1">
                          <a:effectLst/>
                        </a:rPr>
                        <a:t>cầu</a:t>
                      </a:r>
                      <a:r>
                        <a:rPr lang="en-US" sz="1400" b="0" dirty="0">
                          <a:effectLst/>
                        </a:rPr>
                        <a:t> </a:t>
                      </a:r>
                      <a:r>
                        <a:rPr lang="en-US" sz="1400" b="0" dirty="0" err="1">
                          <a:effectLst/>
                        </a:rPr>
                        <a:t>thì</a:t>
                      </a:r>
                      <a:r>
                        <a:rPr lang="en-US" sz="1400" b="0" dirty="0">
                          <a:effectLst/>
                        </a:rPr>
                        <a:t> </a:t>
                      </a:r>
                      <a:r>
                        <a:rPr lang="en-US" sz="1400" b="0" dirty="0" err="1">
                          <a:effectLst/>
                        </a:rPr>
                        <a:t>hệ</a:t>
                      </a:r>
                      <a:r>
                        <a:rPr lang="en-US" sz="1400" b="0" dirty="0">
                          <a:effectLst/>
                        </a:rPr>
                        <a:t> </a:t>
                      </a:r>
                      <a:r>
                        <a:rPr lang="en-US" sz="1400" b="0" dirty="0" err="1">
                          <a:effectLst/>
                        </a:rPr>
                        <a:t>thống</a:t>
                      </a:r>
                      <a:r>
                        <a:rPr lang="en-US" sz="1400" b="0" dirty="0">
                          <a:effectLst/>
                        </a:rPr>
                        <a:t> </a:t>
                      </a:r>
                      <a:r>
                        <a:rPr lang="en-US" sz="1400" b="0" dirty="0" err="1">
                          <a:effectLst/>
                        </a:rPr>
                        <a:t>hiển</a:t>
                      </a:r>
                      <a:r>
                        <a:rPr lang="en-US" sz="1400" b="0" dirty="0">
                          <a:effectLst/>
                        </a:rPr>
                        <a:t> </a:t>
                      </a:r>
                      <a:r>
                        <a:rPr lang="en-US" sz="1400" b="0" dirty="0" err="1">
                          <a:effectLst/>
                        </a:rPr>
                        <a:t>thị</a:t>
                      </a:r>
                      <a:r>
                        <a:rPr lang="en-US" sz="1400" b="0" dirty="0">
                          <a:effectLst/>
                        </a:rPr>
                        <a:t> </a:t>
                      </a:r>
                      <a:r>
                        <a:rPr lang="en-US" sz="1400" b="0" dirty="0" err="1">
                          <a:effectLst/>
                        </a:rPr>
                        <a:t>thông</a:t>
                      </a:r>
                      <a:r>
                        <a:rPr lang="en-US" sz="1400" b="0" dirty="0">
                          <a:effectLst/>
                        </a:rPr>
                        <a:t> </a:t>
                      </a:r>
                      <a:r>
                        <a:rPr lang="en-US" sz="1400" b="0" dirty="0" err="1">
                          <a:effectLst/>
                        </a:rPr>
                        <a:t>báo</a:t>
                      </a:r>
                      <a:r>
                        <a:rPr lang="en-US" sz="1400" b="0" dirty="0">
                          <a:effectLst/>
                        </a:rPr>
                        <a:t> </a:t>
                      </a:r>
                      <a:r>
                        <a:rPr lang="en-US" sz="1400" b="0" dirty="0" err="1">
                          <a:effectLst/>
                        </a:rPr>
                        <a:t>không</a:t>
                      </a:r>
                      <a:r>
                        <a:rPr lang="en-US" sz="1400" b="0" dirty="0">
                          <a:effectLst/>
                        </a:rPr>
                        <a:t> </a:t>
                      </a:r>
                      <a:r>
                        <a:rPr lang="en-US" sz="1400" b="0" dirty="0" err="1">
                          <a:effectLst/>
                        </a:rPr>
                        <a:t>có</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theo</a:t>
                      </a:r>
                      <a:r>
                        <a:rPr lang="en-US" sz="1400" b="0" dirty="0">
                          <a:effectLst/>
                        </a:rPr>
                        <a:t> </a:t>
                      </a:r>
                      <a:r>
                        <a:rPr lang="en-US" sz="1400" b="0" dirty="0" err="1">
                          <a:effectLst/>
                        </a:rPr>
                        <a:t>yêu</a:t>
                      </a:r>
                      <a:r>
                        <a:rPr lang="en-US" sz="1400" b="0" dirty="0">
                          <a:effectLst/>
                        </a:rPr>
                        <a:t> </a:t>
                      </a:r>
                      <a:r>
                        <a:rPr lang="en-US" sz="1400" b="0" dirty="0" err="1">
                          <a:effectLst/>
                        </a:rPr>
                        <a:t>cầu</a:t>
                      </a:r>
                      <a:endParaRPr lang="en-US" sz="1400" b="0" dirty="0">
                        <a:effectLst/>
                      </a:endParaRPr>
                    </a:p>
                    <a:p>
                      <a:pPr marL="228600" algn="just">
                        <a:lnSpc>
                          <a:spcPct val="100000"/>
                        </a:lnSpc>
                        <a:spcAft>
                          <a:spcPts val="0"/>
                        </a:spcAft>
                      </a:pPr>
                      <a:r>
                        <a:rPr lang="en-US" sz="1400" b="0" dirty="0">
                          <a:effectLst/>
                        </a:rPr>
                        <a:t>5.2a.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chọn</a:t>
                      </a:r>
                      <a:r>
                        <a:rPr lang="en-US" sz="1400" b="0" dirty="0">
                          <a:effectLst/>
                        </a:rPr>
                        <a:t> </a:t>
                      </a:r>
                      <a:r>
                        <a:rPr lang="en-US" sz="1400" b="0" dirty="0" err="1">
                          <a:effectLst/>
                        </a:rPr>
                        <a:t>lại</a:t>
                      </a:r>
                      <a:r>
                        <a:rPr lang="en-US" sz="1400" b="0" dirty="0">
                          <a:effectLst/>
                        </a:rPr>
                        <a:t> </a:t>
                      </a:r>
                      <a:r>
                        <a:rPr lang="en-US" sz="1400" b="0" dirty="0" err="1">
                          <a:effectLst/>
                        </a:rPr>
                        <a:t>chức</a:t>
                      </a:r>
                      <a:r>
                        <a:rPr lang="en-US" sz="1400" b="0" dirty="0">
                          <a:effectLst/>
                        </a:rPr>
                        <a:t> </a:t>
                      </a:r>
                      <a:r>
                        <a:rPr lang="en-US" sz="1400" b="0" dirty="0" err="1">
                          <a:effectLst/>
                        </a:rPr>
                        <a:t>năng</a:t>
                      </a:r>
                      <a:r>
                        <a:rPr lang="en-US" sz="1400" b="0" dirty="0">
                          <a:effectLst/>
                        </a:rPr>
                        <a:t>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để</a:t>
                      </a:r>
                      <a:r>
                        <a:rPr lang="en-US" sz="1400" b="0" dirty="0">
                          <a:effectLst/>
                        </a:rPr>
                        <a:t> </a:t>
                      </a:r>
                      <a:r>
                        <a:rPr lang="en-US" sz="1400" b="0" dirty="0" err="1">
                          <a:effectLst/>
                        </a:rPr>
                        <a:t>tìm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khác</a:t>
                      </a:r>
                      <a:r>
                        <a:rPr lang="en-US" sz="1400" b="0" dirty="0">
                          <a:effectLst/>
                        </a:rPr>
                        <a:t>, </a:t>
                      </a:r>
                      <a:r>
                        <a:rPr lang="en-US" sz="1400" b="0" dirty="0" err="1">
                          <a:effectLst/>
                        </a:rPr>
                        <a:t>lặp</a:t>
                      </a:r>
                      <a:r>
                        <a:rPr lang="en-US" sz="1400" b="0" dirty="0">
                          <a:effectLst/>
                        </a:rPr>
                        <a:t> </a:t>
                      </a:r>
                      <a:r>
                        <a:rPr lang="en-US" sz="1400" b="0" dirty="0" err="1">
                          <a:effectLst/>
                        </a:rPr>
                        <a:t>lại</a:t>
                      </a:r>
                      <a:r>
                        <a:rPr lang="en-US" sz="1400" b="0" dirty="0">
                          <a:effectLst/>
                        </a:rPr>
                        <a:t> </a:t>
                      </a:r>
                      <a:r>
                        <a:rPr lang="en-US" sz="1400" b="0" dirty="0" err="1">
                          <a:effectLst/>
                        </a:rPr>
                        <a:t>bước</a:t>
                      </a:r>
                      <a:r>
                        <a:rPr lang="en-US" sz="1400" b="0" dirty="0">
                          <a:effectLst/>
                        </a:rPr>
                        <a:t> 1 </a:t>
                      </a:r>
                      <a:r>
                        <a:rPr lang="en-US" sz="1400" b="0" dirty="0" err="1">
                          <a:effectLst/>
                        </a:rPr>
                        <a:t>đến</a:t>
                      </a:r>
                      <a:r>
                        <a:rPr lang="en-US" sz="1400" b="0" dirty="0">
                          <a:effectLst/>
                        </a:rPr>
                        <a:t> 3</a:t>
                      </a:r>
                    </a:p>
                    <a:p>
                      <a:pPr marL="192405" algn="just">
                        <a:lnSpc>
                          <a:spcPct val="100000"/>
                        </a:lnSpc>
                        <a:spcAft>
                          <a:spcPts val="0"/>
                        </a:spcAft>
                      </a:pPr>
                      <a:r>
                        <a:rPr lang="en-US" sz="1400" b="0" dirty="0" smtClean="0">
                          <a:effectLst/>
                        </a:rPr>
                        <a:t> 5.2b</a:t>
                      </a:r>
                      <a:r>
                        <a:rPr lang="en-US" sz="1400" b="0" dirty="0">
                          <a:effectLst/>
                        </a:rPr>
                        <a:t>.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kết</a:t>
                      </a:r>
                      <a:r>
                        <a:rPr lang="en-US" sz="1400" b="0" dirty="0">
                          <a:effectLst/>
                        </a:rPr>
                        <a:t> </a:t>
                      </a:r>
                      <a:r>
                        <a:rPr lang="en-US" sz="1400" b="0" dirty="0" err="1">
                          <a:effectLst/>
                        </a:rPr>
                        <a:t>thúc</a:t>
                      </a:r>
                      <a:r>
                        <a:rPr lang="en-US" sz="1400" b="0" dirty="0">
                          <a:effectLst/>
                        </a:rPr>
                        <a:t> </a:t>
                      </a:r>
                      <a:r>
                        <a:rPr lang="en-US" sz="1400" b="0" dirty="0" err="1">
                          <a:effectLst/>
                        </a:rPr>
                        <a:t>việc</a:t>
                      </a:r>
                      <a:r>
                        <a:rPr lang="en-US" sz="1400" b="0" dirty="0">
                          <a:effectLst/>
                        </a:rPr>
                        <a:t>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bằng</a:t>
                      </a:r>
                      <a:r>
                        <a:rPr lang="en-US" sz="1400" b="0" dirty="0">
                          <a:effectLst/>
                        </a:rPr>
                        <a:t> </a:t>
                      </a:r>
                      <a:r>
                        <a:rPr lang="en-US" sz="1400" b="0" dirty="0" err="1">
                          <a:effectLst/>
                        </a:rPr>
                        <a:t>cách</a:t>
                      </a:r>
                      <a:r>
                        <a:rPr lang="en-US" sz="1400" b="0" dirty="0">
                          <a:effectLst/>
                        </a:rPr>
                        <a:t> </a:t>
                      </a:r>
                      <a:r>
                        <a:rPr lang="en-US" sz="1400" b="0" dirty="0" err="1">
                          <a:effectLst/>
                        </a:rPr>
                        <a:t>chọn</a:t>
                      </a:r>
                      <a:r>
                        <a:rPr lang="en-US" sz="1400" b="0" dirty="0">
                          <a:effectLst/>
                        </a:rPr>
                        <a:t> </a:t>
                      </a:r>
                      <a:r>
                        <a:rPr lang="en-US" sz="1400" b="0" dirty="0" err="1">
                          <a:effectLst/>
                        </a:rPr>
                        <a:t>nút</a:t>
                      </a:r>
                      <a:r>
                        <a:rPr lang="en-US" sz="1400" b="0" dirty="0">
                          <a:effectLst/>
                        </a:rPr>
                        <a:t> “</a:t>
                      </a:r>
                      <a:r>
                        <a:rPr lang="en-US" sz="1400" b="0" dirty="0" err="1">
                          <a:effectLst/>
                        </a:rPr>
                        <a:t>Đóng</a:t>
                      </a:r>
                      <a:r>
                        <a:rPr lang="en-US" sz="1400" b="0" dirty="0">
                          <a:effectLst/>
                        </a:rPr>
                        <a:t>”</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tr>
            </a:tbl>
          </a:graphicData>
        </a:graphic>
      </p:graphicFrame>
    </p:spTree>
    <p:extLst>
      <p:ext uri="{BB962C8B-B14F-4D97-AF65-F5344CB8AC3E}">
        <p14:creationId xmlns:p14="http://schemas.microsoft.com/office/powerpoint/2010/main" val="226646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smtClean="0"/>
              <a:t>PTTK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a:p>
        </p:txBody>
      </p:sp>
      <p:sp>
        <p:nvSpPr>
          <p:cNvPr id="3" name="Content Placeholder 2"/>
          <p:cNvSpPr>
            <a:spLocks noGrp="1"/>
          </p:cNvSpPr>
          <p:nvPr>
            <p:ph idx="1"/>
          </p:nvPr>
        </p:nvSpPr>
        <p:spPr/>
        <p:txBody>
          <a:bodyPr/>
          <a:lstStyle/>
          <a:p>
            <a:pPr marL="0" indent="0">
              <a:buNone/>
            </a:pPr>
            <a:r>
              <a:rPr lang="en-US" altLang="en-US" dirty="0" smtClean="0"/>
              <a:t>Activity diagram</a:t>
            </a:r>
          </a:p>
          <a:p>
            <a:pPr algn="just"/>
            <a:r>
              <a:rPr lang="en-US" dirty="0" err="1"/>
              <a:t>Biểu</a:t>
            </a:r>
            <a:r>
              <a:rPr lang="en-US" dirty="0"/>
              <a:t> </a:t>
            </a:r>
            <a:r>
              <a:rPr lang="en-US" dirty="0" err="1"/>
              <a:t>dồ</a:t>
            </a:r>
            <a:r>
              <a:rPr lang="en-US" dirty="0"/>
              <a:t> Activity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luồng</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smtClean="0"/>
              <a:t>tình</a:t>
            </a:r>
            <a:r>
              <a:rPr lang="en-US" dirty="0" smtClean="0"/>
              <a:t> </a:t>
            </a:r>
            <a:r>
              <a:rPr lang="en-US" dirty="0" err="1" smtClean="0"/>
              <a:t>huống</a:t>
            </a:r>
            <a:r>
              <a:rPr lang="en-US" dirty="0" smtClean="0"/>
              <a:t> (use case) </a:t>
            </a:r>
            <a:r>
              <a:rPr lang="en-US" dirty="0" err="1"/>
              <a:t>bằng</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đồ</a:t>
            </a:r>
            <a:r>
              <a:rPr lang="en-US" dirty="0"/>
              <a:t> </a:t>
            </a:r>
            <a:r>
              <a:rPr lang="en-US" dirty="0" err="1" smtClean="0"/>
              <a:t>họa</a:t>
            </a:r>
            <a:r>
              <a:rPr lang="en-US" dirty="0" smtClean="0"/>
              <a:t>.</a:t>
            </a:r>
            <a:endParaRPr lang="en-US" dirty="0"/>
          </a:p>
          <a:p>
            <a:pPr algn="just"/>
            <a:r>
              <a:rPr lang="en-US" dirty="0" err="1"/>
              <a:t>Nó</a:t>
            </a:r>
            <a:r>
              <a:rPr lang="en-US" dirty="0"/>
              <a:t> </a:t>
            </a:r>
            <a:r>
              <a:rPr lang="en-US" dirty="0" err="1"/>
              <a:t>chỉ</a:t>
            </a:r>
            <a:r>
              <a:rPr lang="en-US" dirty="0"/>
              <a:t> </a:t>
            </a:r>
            <a:r>
              <a:rPr lang="en-US" dirty="0" err="1"/>
              <a:t>ra</a:t>
            </a:r>
            <a:r>
              <a:rPr lang="en-US" dirty="0"/>
              <a:t>:</a:t>
            </a:r>
          </a:p>
          <a:p>
            <a:pPr lvl="1" algn="just"/>
            <a:r>
              <a:rPr lang="en-US" dirty="0"/>
              <a:t> </a:t>
            </a:r>
            <a:r>
              <a:rPr lang="en-US" dirty="0" err="1"/>
              <a:t>các</a:t>
            </a:r>
            <a:r>
              <a:rPr lang="en-US" dirty="0"/>
              <a:t> </a:t>
            </a:r>
            <a:r>
              <a:rPr lang="en-US" dirty="0" err="1"/>
              <a:t>buớc</a:t>
            </a:r>
            <a:r>
              <a:rPr lang="en-US" dirty="0"/>
              <a:t> </a:t>
            </a:r>
            <a:r>
              <a:rPr lang="en-US" dirty="0" err="1"/>
              <a:t>trong</a:t>
            </a:r>
            <a:r>
              <a:rPr lang="en-US" dirty="0"/>
              <a:t> </a:t>
            </a:r>
            <a:r>
              <a:rPr lang="en-US" dirty="0" err="1"/>
              <a:t>luồng</a:t>
            </a:r>
            <a:r>
              <a:rPr lang="en-US" dirty="0"/>
              <a:t> </a:t>
            </a:r>
            <a:r>
              <a:rPr lang="en-US" dirty="0" err="1"/>
              <a:t>công</a:t>
            </a:r>
            <a:r>
              <a:rPr lang="en-US" dirty="0"/>
              <a:t> </a:t>
            </a:r>
            <a:r>
              <a:rPr lang="en-US" dirty="0" err="1"/>
              <a:t>việc</a:t>
            </a:r>
            <a:r>
              <a:rPr lang="en-US" dirty="0"/>
              <a:t> </a:t>
            </a:r>
          </a:p>
          <a:p>
            <a:pPr lvl="1" algn="just"/>
            <a:r>
              <a:rPr lang="en-US" dirty="0"/>
              <a:t> </a:t>
            </a:r>
            <a:r>
              <a:rPr lang="en-US" dirty="0" err="1"/>
              <a:t>các</a:t>
            </a:r>
            <a:r>
              <a:rPr lang="en-US" dirty="0"/>
              <a:t> </a:t>
            </a:r>
            <a:r>
              <a:rPr lang="en-US" dirty="0" err="1"/>
              <a:t>điểm</a:t>
            </a:r>
            <a:r>
              <a:rPr lang="en-US" dirty="0"/>
              <a:t> </a:t>
            </a:r>
            <a:r>
              <a:rPr lang="en-US" dirty="0" err="1"/>
              <a:t>quyết</a:t>
            </a:r>
            <a:r>
              <a:rPr lang="en-US" dirty="0"/>
              <a:t> </a:t>
            </a:r>
            <a:r>
              <a:rPr lang="en-US" dirty="0" err="1"/>
              <a:t>định</a:t>
            </a:r>
            <a:endParaRPr lang="en-US" dirty="0"/>
          </a:p>
          <a:p>
            <a:pPr lvl="1" algn="just"/>
            <a:r>
              <a:rPr lang="en-US" dirty="0"/>
              <a:t> </a:t>
            </a:r>
            <a:r>
              <a:rPr lang="en-US" dirty="0" err="1"/>
              <a:t>ai</a:t>
            </a:r>
            <a:r>
              <a:rPr lang="en-US" dirty="0"/>
              <a:t> </a:t>
            </a:r>
            <a:r>
              <a:rPr lang="en-US" dirty="0" err="1"/>
              <a:t>có</a:t>
            </a:r>
            <a:r>
              <a:rPr lang="en-US" dirty="0"/>
              <a:t> </a:t>
            </a:r>
            <a:r>
              <a:rPr lang="en-US" dirty="0" err="1"/>
              <a:t>trách</a:t>
            </a:r>
            <a:r>
              <a:rPr lang="en-US" dirty="0"/>
              <a:t> </a:t>
            </a:r>
            <a:r>
              <a:rPr lang="en-US" dirty="0" err="1"/>
              <a:t>nhiệm</a:t>
            </a:r>
            <a:r>
              <a:rPr lang="en-US" dirty="0"/>
              <a:t> </a:t>
            </a:r>
            <a:r>
              <a:rPr lang="en-US" dirty="0" err="1"/>
              <a:t>thực</a:t>
            </a:r>
            <a:r>
              <a:rPr lang="en-US" dirty="0"/>
              <a:t> </a:t>
            </a:r>
            <a:r>
              <a:rPr lang="en-US" dirty="0" err="1"/>
              <a:t>hiện</a:t>
            </a:r>
            <a:r>
              <a:rPr lang="en-US" dirty="0"/>
              <a:t> </a:t>
            </a:r>
            <a:r>
              <a:rPr lang="en-US" dirty="0" err="1"/>
              <a:t>từng</a:t>
            </a:r>
            <a:r>
              <a:rPr lang="en-US" dirty="0"/>
              <a:t> </a:t>
            </a:r>
            <a:r>
              <a:rPr lang="en-US" dirty="0" err="1"/>
              <a:t>buớc</a:t>
            </a:r>
            <a:endParaRPr lang="en-US" dirty="0"/>
          </a:p>
          <a:p>
            <a:pPr lvl="1" algn="just"/>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luồng</a:t>
            </a:r>
            <a:r>
              <a:rPr lang="en-US" dirty="0"/>
              <a:t> </a:t>
            </a:r>
            <a:r>
              <a:rPr lang="en-US" dirty="0" err="1"/>
              <a:t>công</a:t>
            </a:r>
            <a:r>
              <a:rPr lang="en-US" dirty="0"/>
              <a:t> </a:t>
            </a:r>
            <a:r>
              <a:rPr lang="en-US" dirty="0" err="1"/>
              <a:t>việc</a:t>
            </a:r>
            <a:endParaRPr lang="en-US" dirty="0"/>
          </a:p>
          <a:p>
            <a:pPr algn="just"/>
            <a:r>
              <a:rPr lang="vi-VN" dirty="0"/>
              <a:t>Lược đồ hoạt động thường được sử dụng để biểu diễn cho hoạt động một </a:t>
            </a:r>
            <a:r>
              <a:rPr lang="en-US" dirty="0" err="1" smtClean="0"/>
              <a:t>tình</a:t>
            </a:r>
            <a:r>
              <a:rPr lang="en-US" dirty="0" smtClean="0"/>
              <a:t> </a:t>
            </a:r>
            <a:r>
              <a:rPr lang="en-US" dirty="0" err="1" smtClean="0"/>
              <a:t>huống</a:t>
            </a:r>
            <a:r>
              <a:rPr lang="en-US" dirty="0" smtClean="0"/>
              <a:t> </a:t>
            </a:r>
            <a:r>
              <a:rPr lang="en-US" dirty="0" err="1" smtClean="0"/>
              <a:t>xử</a:t>
            </a:r>
            <a:r>
              <a:rPr lang="en-US" dirty="0" smtClean="0"/>
              <a:t> </a:t>
            </a:r>
            <a:r>
              <a:rPr lang="en-US" dirty="0" err="1" smtClean="0"/>
              <a:t>lý</a:t>
            </a:r>
            <a:r>
              <a:rPr lang="en-US" dirty="0" smtClean="0"/>
              <a:t> (</a:t>
            </a:r>
            <a:r>
              <a:rPr lang="vi-VN" dirty="0" smtClean="0"/>
              <a:t>use case</a:t>
            </a:r>
            <a:r>
              <a:rPr lang="en-US" dirty="0" smtClean="0"/>
              <a:t>)</a:t>
            </a:r>
            <a:r>
              <a:rPr lang="vi-VN" dirty="0" smtClean="0"/>
              <a:t> </a:t>
            </a:r>
            <a:endParaRPr lang="vi-VN" dirty="0"/>
          </a:p>
          <a:p>
            <a:pPr algn="just"/>
            <a:r>
              <a:rPr lang="vi-VN" dirty="0"/>
              <a:t>Lược đồ hoạt động cũng thường được mô tả qui trình xử lý nghiệp vụ. </a:t>
            </a:r>
          </a:p>
          <a:p>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21</a:t>
            </a:fld>
            <a:endParaRPr lang="en-US" dirty="0"/>
          </a:p>
        </p:txBody>
      </p:sp>
    </p:spTree>
    <p:extLst>
      <p:ext uri="{BB962C8B-B14F-4D97-AF65-F5344CB8AC3E}">
        <p14:creationId xmlns:p14="http://schemas.microsoft.com/office/powerpoint/2010/main" val="260582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altLang="en-US" dirty="0" smtClean="0"/>
              <a:t>Activity diagram (</a:t>
            </a:r>
            <a:r>
              <a:rPr lang="en-US" altLang="en-US" dirty="0" err="1" smtClean="0"/>
              <a:t>tt</a:t>
            </a:r>
            <a:r>
              <a:rPr lang="en-US" altLang="en-US" dirty="0" smtClean="0"/>
              <a:t>)</a:t>
            </a:r>
          </a:p>
          <a:p>
            <a:r>
              <a:rPr lang="en-US" dirty="0" err="1"/>
              <a:t>Các</a:t>
            </a:r>
            <a:r>
              <a:rPr lang="en-US" dirty="0"/>
              <a:t> </a:t>
            </a:r>
            <a:r>
              <a:rPr lang="en-US" dirty="0" err="1"/>
              <a:t>phần</a:t>
            </a:r>
            <a:r>
              <a:rPr lang="en-US" dirty="0"/>
              <a:t> </a:t>
            </a:r>
            <a:r>
              <a:rPr lang="en-US" dirty="0" err="1"/>
              <a:t>tử</a:t>
            </a:r>
            <a:r>
              <a:rPr lang="en-US" dirty="0"/>
              <a:t> </a:t>
            </a:r>
            <a:r>
              <a:rPr lang="en-US" dirty="0" err="1"/>
              <a:t>chính</a:t>
            </a:r>
            <a:r>
              <a:rPr lang="en-US" dirty="0"/>
              <a:t> </a:t>
            </a:r>
            <a:r>
              <a:rPr lang="en-US" dirty="0" err="1"/>
              <a:t>của</a:t>
            </a:r>
            <a:r>
              <a:rPr lang="en-US" dirty="0"/>
              <a:t> </a:t>
            </a:r>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a:p>
            <a:pPr lvl="1"/>
            <a:r>
              <a:rPr lang="en-US" dirty="0" err="1" smtClean="0"/>
              <a:t>Swimlines</a:t>
            </a:r>
            <a:r>
              <a:rPr lang="en-US" dirty="0"/>
              <a:t>: </a:t>
            </a:r>
            <a:r>
              <a:rPr lang="en-US" dirty="0" err="1" smtClean="0"/>
              <a:t>phân</a:t>
            </a:r>
            <a:r>
              <a:rPr lang="en-US" dirty="0" smtClean="0"/>
              <a:t> chia actor </a:t>
            </a:r>
            <a:r>
              <a:rPr lang="en-US" dirty="0" err="1"/>
              <a:t>có</a:t>
            </a:r>
            <a:r>
              <a:rPr lang="en-US" dirty="0"/>
              <a:t> </a:t>
            </a:r>
            <a:r>
              <a:rPr lang="en-US" dirty="0" err="1"/>
              <a:t>trách</a:t>
            </a:r>
            <a:r>
              <a:rPr lang="en-US" dirty="0"/>
              <a:t> </a:t>
            </a:r>
            <a:r>
              <a:rPr lang="en-US" dirty="0" err="1"/>
              <a:t>nhiệm</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nhiệm</a:t>
            </a:r>
            <a:r>
              <a:rPr lang="en-US" dirty="0"/>
              <a:t> </a:t>
            </a:r>
            <a:r>
              <a:rPr lang="en-US" dirty="0" err="1"/>
              <a:t>vụ</a:t>
            </a:r>
            <a:r>
              <a:rPr lang="en-US" dirty="0"/>
              <a:t> </a:t>
            </a:r>
            <a:r>
              <a:rPr lang="en-US" dirty="0" err="1"/>
              <a:t>trong</a:t>
            </a:r>
            <a:r>
              <a:rPr lang="en-US" dirty="0"/>
              <a:t> </a:t>
            </a:r>
            <a:r>
              <a:rPr lang="en-US" dirty="0" err="1"/>
              <a:t>biểu</a:t>
            </a:r>
            <a:r>
              <a:rPr lang="en-US" dirty="0"/>
              <a:t> </a:t>
            </a:r>
            <a:r>
              <a:rPr lang="en-US" dirty="0" err="1"/>
              <a:t>đồ</a:t>
            </a:r>
            <a:endParaRPr lang="en-US" dirty="0"/>
          </a:p>
          <a:p>
            <a:pPr lvl="1"/>
            <a:r>
              <a:rPr lang="en-US" i="1" dirty="0"/>
              <a:t>rounded rectangles</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i="1" dirty="0"/>
              <a:t>actions</a:t>
            </a:r>
          </a:p>
          <a:p>
            <a:pPr lvl="1" algn="just"/>
            <a:r>
              <a:rPr lang="en-US" i="1" dirty="0"/>
              <a:t>diamonds</a:t>
            </a:r>
            <a:r>
              <a:rPr lang="en-US" dirty="0"/>
              <a:t> </a:t>
            </a:r>
            <a:r>
              <a:rPr lang="en-US" dirty="0" err="1"/>
              <a:t>mô</a:t>
            </a:r>
            <a:r>
              <a:rPr lang="en-US" dirty="0"/>
              <a:t> </a:t>
            </a:r>
            <a:r>
              <a:rPr lang="en-US" dirty="0" err="1"/>
              <a:t>tả</a:t>
            </a:r>
            <a:r>
              <a:rPr lang="en-US" dirty="0"/>
              <a:t> </a:t>
            </a:r>
            <a:r>
              <a:rPr lang="en-US" dirty="0" err="1"/>
              <a:t>điều</a:t>
            </a:r>
            <a:r>
              <a:rPr lang="en-US" dirty="0"/>
              <a:t> </a:t>
            </a:r>
            <a:r>
              <a:rPr lang="en-US" dirty="0" err="1"/>
              <a:t>kiện</a:t>
            </a:r>
            <a:r>
              <a:rPr lang="en-US" dirty="0"/>
              <a:t> </a:t>
            </a:r>
            <a:r>
              <a:rPr lang="en-US" dirty="0" err="1"/>
              <a:t>quyết</a:t>
            </a:r>
            <a:r>
              <a:rPr lang="en-US" dirty="0"/>
              <a:t> </a:t>
            </a:r>
            <a:r>
              <a:rPr lang="en-US" dirty="0" err="1"/>
              <a:t>định</a:t>
            </a:r>
            <a:r>
              <a:rPr lang="en-US" dirty="0"/>
              <a:t> </a:t>
            </a:r>
            <a:r>
              <a:rPr lang="en-US" i="1" dirty="0"/>
              <a:t>decisions</a:t>
            </a:r>
          </a:p>
          <a:p>
            <a:pPr lvl="1"/>
            <a:r>
              <a:rPr lang="en-US" dirty="0"/>
              <a:t>a </a:t>
            </a:r>
            <a:r>
              <a:rPr lang="en-US" i="1" dirty="0"/>
              <a:t>black circle </a:t>
            </a:r>
            <a:r>
              <a:rPr lang="en-US" i="1" dirty="0" err="1"/>
              <a:t>mô</a:t>
            </a:r>
            <a:r>
              <a:rPr lang="en-US" i="1" dirty="0"/>
              <a:t> </a:t>
            </a:r>
            <a:r>
              <a:rPr lang="en-US" i="1" dirty="0" err="1"/>
              <a:t>tả</a:t>
            </a:r>
            <a:r>
              <a:rPr lang="en-US" i="1" dirty="0"/>
              <a:t> </a:t>
            </a:r>
            <a:r>
              <a:rPr lang="en-US" i="1" dirty="0" err="1"/>
              <a:t>bắt</a:t>
            </a:r>
            <a:r>
              <a:rPr lang="en-US" i="1" dirty="0"/>
              <a:t> </a:t>
            </a:r>
            <a:r>
              <a:rPr lang="en-US" i="1" dirty="0" err="1"/>
              <a:t>đầu</a:t>
            </a:r>
            <a:r>
              <a:rPr lang="en-US" i="1" dirty="0"/>
              <a:t> workflow</a:t>
            </a:r>
            <a:r>
              <a:rPr lang="en-US" dirty="0"/>
              <a:t>.</a:t>
            </a:r>
          </a:p>
          <a:p>
            <a:pPr lvl="1"/>
            <a:r>
              <a:rPr lang="en-US" dirty="0"/>
              <a:t>an </a:t>
            </a:r>
            <a:r>
              <a:rPr lang="en-US" i="1" dirty="0"/>
              <a:t>encircled black circle </a:t>
            </a:r>
            <a:r>
              <a:rPr lang="en-US" i="1" dirty="0" err="1"/>
              <a:t>mô</a:t>
            </a:r>
            <a:r>
              <a:rPr lang="en-US" i="1" dirty="0"/>
              <a:t> </a:t>
            </a:r>
            <a:r>
              <a:rPr lang="en-US" i="1" dirty="0" err="1"/>
              <a:t>tả</a:t>
            </a:r>
            <a:r>
              <a:rPr lang="en-US" i="1" dirty="0"/>
              <a:t> </a:t>
            </a:r>
            <a:r>
              <a:rPr lang="en-US" i="1" dirty="0" err="1"/>
              <a:t>kết</a:t>
            </a:r>
            <a:r>
              <a:rPr lang="en-US" i="1" dirty="0"/>
              <a:t> </a:t>
            </a:r>
            <a:r>
              <a:rPr lang="en-US" i="1" dirty="0" err="1"/>
              <a:t>thúc</a:t>
            </a:r>
            <a:r>
              <a:rPr lang="en-US" i="1" dirty="0"/>
              <a:t> workflow</a:t>
            </a:r>
            <a:endParaRPr lang="en-US" dirty="0"/>
          </a:p>
          <a:p>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22</a:t>
            </a:fld>
            <a:endParaRPr lang="en-US" dirty="0"/>
          </a:p>
        </p:txBody>
      </p:sp>
    </p:spTree>
    <p:extLst>
      <p:ext uri="{BB962C8B-B14F-4D97-AF65-F5344CB8AC3E}">
        <p14:creationId xmlns:p14="http://schemas.microsoft.com/office/powerpoint/2010/main" val="24984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b="1" dirty="0" smtClean="0"/>
              <a:t>Activity diagram (</a:t>
            </a:r>
            <a:r>
              <a:rPr lang="en-US" altLang="en-US" b="1" dirty="0" err="1" smtClean="0"/>
              <a:t>tt</a:t>
            </a:r>
            <a:r>
              <a:rPr lang="en-US" altLang="en-US" b="1" dirty="0" smtClean="0"/>
              <a:t>)</a:t>
            </a:r>
          </a:p>
          <a:p>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23</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853967"/>
            <a:ext cx="4495800" cy="449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71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err="1" smtClean="0"/>
              <a:t>Ví</a:t>
            </a:r>
            <a:r>
              <a:rPr lang="en-US" altLang="en-US" dirty="0" smtClean="0"/>
              <a:t> </a:t>
            </a:r>
            <a:r>
              <a:rPr lang="en-US" altLang="en-US" dirty="0" err="1" smtClean="0"/>
              <a:t>dụ</a:t>
            </a:r>
            <a:r>
              <a:rPr lang="en-US" altLang="en-US" dirty="0" smtClean="0"/>
              <a:t> Activity diagram </a:t>
            </a:r>
            <a:r>
              <a:rPr lang="en-US" altLang="en-US" dirty="0" err="1" smtClean="0"/>
              <a:t>cho</a:t>
            </a:r>
            <a:r>
              <a:rPr lang="en-US" altLang="en-US" dirty="0" smtClean="0"/>
              <a:t> use case </a:t>
            </a:r>
            <a:r>
              <a:rPr lang="en-US" altLang="en-US" dirty="0" err="1" smtClean="0"/>
              <a:t>người</a:t>
            </a:r>
            <a:r>
              <a:rPr lang="en-US" altLang="en-US" dirty="0" smtClean="0"/>
              <a:t> </a:t>
            </a:r>
            <a:r>
              <a:rPr lang="en-US" altLang="en-US" dirty="0" err="1" smtClean="0"/>
              <a:t>dùng</a:t>
            </a:r>
            <a:r>
              <a:rPr lang="en-US" altLang="en-US" dirty="0" smtClean="0"/>
              <a:t> </a:t>
            </a:r>
            <a:r>
              <a:rPr lang="en-US" altLang="en-US" dirty="0" err="1" smtClean="0"/>
              <a:t>đăng</a:t>
            </a:r>
            <a:r>
              <a:rPr lang="en-US" altLang="en-US" dirty="0" smtClean="0"/>
              <a:t> </a:t>
            </a:r>
            <a:r>
              <a:rPr lang="en-US" altLang="en-US" dirty="0" err="1" smtClean="0"/>
              <a:t>nhập</a:t>
            </a:r>
            <a:r>
              <a:rPr lang="en-US" altLang="en-US" dirty="0" smtClean="0"/>
              <a:t> </a:t>
            </a:r>
            <a:r>
              <a:rPr lang="en-US" altLang="en-US" dirty="0" err="1" smtClean="0"/>
              <a:t>hệ</a:t>
            </a:r>
            <a:r>
              <a:rPr lang="en-US" altLang="en-US" dirty="0" smtClean="0"/>
              <a:t> </a:t>
            </a:r>
            <a:r>
              <a:rPr lang="en-US" altLang="en-US" dirty="0" err="1" smtClean="0"/>
              <a:t>thống</a:t>
            </a:r>
            <a:endParaRPr lang="en-US" altLang="en-US" dirty="0" smtClean="0"/>
          </a:p>
          <a:p>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24</a:t>
            </a:fld>
            <a:endParaRPr lang="en-US" dirty="0"/>
          </a:p>
        </p:txBody>
      </p:sp>
      <p:pic>
        <p:nvPicPr>
          <p:cNvPr id="7" name="Picture 6"/>
          <p:cNvPicPr>
            <a:picLocks noChangeAspect="1"/>
          </p:cNvPicPr>
          <p:nvPr/>
        </p:nvPicPr>
        <p:blipFill>
          <a:blip r:embed="rId2"/>
          <a:stretch>
            <a:fillRect/>
          </a:stretch>
        </p:blipFill>
        <p:spPr>
          <a:xfrm>
            <a:off x="2031552" y="1206500"/>
            <a:ext cx="7036248" cy="4179570"/>
          </a:xfrm>
          <a:prstGeom prst="rect">
            <a:avLst/>
          </a:prstGeom>
        </p:spPr>
      </p:pic>
      <p:pic>
        <p:nvPicPr>
          <p:cNvPr id="11268" name="Picture 4" descr="http://www.signupfacebook.com/wp-content/uploads/2015/01/f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8" y="1727835"/>
            <a:ext cx="1884994" cy="275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54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err="1" smtClean="0"/>
              <a:t>Ví</a:t>
            </a:r>
            <a:r>
              <a:rPr lang="en-US" altLang="en-US" dirty="0" smtClean="0"/>
              <a:t> </a:t>
            </a:r>
            <a:r>
              <a:rPr lang="en-US" altLang="en-US" dirty="0" err="1" smtClean="0"/>
              <a:t>dụ</a:t>
            </a:r>
            <a:r>
              <a:rPr lang="en-US" altLang="en-US" dirty="0" smtClean="0"/>
              <a:t> Activity diagram </a:t>
            </a:r>
            <a:r>
              <a:rPr lang="en-US" altLang="en-US" dirty="0" err="1" smtClean="0"/>
              <a:t>cho</a:t>
            </a:r>
            <a:r>
              <a:rPr lang="en-US" altLang="en-US" dirty="0" smtClean="0"/>
              <a:t> use case </a:t>
            </a:r>
            <a:r>
              <a:rPr lang="en-US" altLang="en-US" dirty="0" err="1" smtClean="0"/>
              <a:t>tạo</a:t>
            </a:r>
            <a:r>
              <a:rPr lang="en-US" altLang="en-US" dirty="0" smtClean="0"/>
              <a:t> </a:t>
            </a:r>
            <a:r>
              <a:rPr lang="en-US" altLang="en-US" dirty="0" err="1" smtClean="0"/>
              <a:t>mới</a:t>
            </a:r>
            <a:r>
              <a:rPr lang="en-US" altLang="en-US" dirty="0" smtClean="0"/>
              <a:t> </a:t>
            </a:r>
            <a:r>
              <a:rPr lang="en-US" altLang="en-US" dirty="0" err="1" smtClean="0"/>
              <a:t>người</a:t>
            </a:r>
            <a:r>
              <a:rPr lang="en-US" altLang="en-US" dirty="0" smtClean="0"/>
              <a:t> </a:t>
            </a:r>
            <a:r>
              <a:rPr lang="en-US" altLang="en-US" dirty="0" err="1" smtClean="0"/>
              <a:t>dùng</a:t>
            </a:r>
            <a:endParaRPr lang="en-US" altLang="en-US" dirty="0" smtClean="0"/>
          </a:p>
          <a:p>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25</a:t>
            </a:fld>
            <a:endParaRPr lang="en-US" dirty="0"/>
          </a:p>
        </p:txBody>
      </p:sp>
      <p:pic>
        <p:nvPicPr>
          <p:cNvPr id="10242" name="Picture 2" descr="http://requirements.typepad.com/.a/6a014e600aa752970c015435a3d4c7970c-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096" y="1147286"/>
            <a:ext cx="3911204" cy="435102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www.zabbix.com/documentation/1.8/_media/manual/quickstart/new_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6" y="1147286"/>
            <a:ext cx="3409813" cy="433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err="1" smtClean="0"/>
              <a:t>Ví</a:t>
            </a:r>
            <a:r>
              <a:rPr lang="en-US" altLang="en-US" dirty="0" smtClean="0"/>
              <a:t> </a:t>
            </a:r>
            <a:r>
              <a:rPr lang="en-US" altLang="en-US" dirty="0" err="1" smtClean="0"/>
              <a:t>dụ</a:t>
            </a:r>
            <a:r>
              <a:rPr lang="en-US" altLang="en-US" dirty="0" smtClean="0"/>
              <a:t> Activity diagram </a:t>
            </a:r>
            <a:r>
              <a:rPr lang="en-US" altLang="en-US" dirty="0" err="1" smtClean="0"/>
              <a:t>cho</a:t>
            </a:r>
            <a:r>
              <a:rPr lang="en-US" altLang="en-US" dirty="0" smtClean="0"/>
              <a:t> use case “Passenger checks in”</a:t>
            </a:r>
          </a:p>
          <a:p>
            <a:endParaRPr lang="en-US" dirty="0"/>
          </a:p>
        </p:txBody>
      </p:sp>
      <p:sp>
        <p:nvSpPr>
          <p:cNvPr id="4" name="Footer Placeholder 3"/>
          <p:cNvSpPr>
            <a:spLocks noGrp="1"/>
          </p:cNvSpPr>
          <p:nvPr>
            <p:ph type="ftr" sz="quarter" idx="10"/>
          </p:nvPr>
        </p:nvSpPr>
        <p:spPr>
          <a:xfrm>
            <a:off x="0" y="5579110"/>
            <a:ext cx="7467600" cy="264160"/>
          </a:xfrm>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26</a:t>
            </a:fld>
            <a:endParaRPr lang="en-US" dirty="0"/>
          </a:p>
        </p:txBody>
      </p:sp>
      <p:pic>
        <p:nvPicPr>
          <p:cNvPr id="14338" name="Picture 2" descr="https://sourcemaking.com/files/sm/images/uml/img_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975" y="1169093"/>
            <a:ext cx="4184772" cy="431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10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a:t>
            </a:r>
          </a:p>
          <a:p>
            <a:r>
              <a:rPr lang="vi-VN" dirty="0" smtClean="0"/>
              <a:t>Thứ tự </a:t>
            </a:r>
            <a:r>
              <a:rPr lang="vi-VN" dirty="0"/>
              <a:t>tương tác </a:t>
            </a:r>
            <a:r>
              <a:rPr lang="vi-VN" dirty="0" smtClean="0"/>
              <a:t>giữa </a:t>
            </a:r>
            <a:r>
              <a:rPr lang="vi-VN" dirty="0"/>
              <a:t>các đối tượng </a:t>
            </a:r>
            <a:endParaRPr lang="en-US" dirty="0" smtClean="0"/>
          </a:p>
          <a:p>
            <a:r>
              <a:rPr lang="vi-VN" dirty="0" smtClean="0"/>
              <a:t>Biểu diễn </a:t>
            </a:r>
            <a:r>
              <a:rPr lang="vi-VN" dirty="0"/>
              <a:t>theo </a:t>
            </a:r>
            <a:r>
              <a:rPr lang="vi-VN" dirty="0" smtClean="0"/>
              <a:t>thứ tự thời </a:t>
            </a:r>
            <a:r>
              <a:rPr lang="vi-VN" dirty="0"/>
              <a:t>gian </a:t>
            </a:r>
            <a:endParaRPr lang="en-US" dirty="0" smtClean="0"/>
          </a:p>
          <a:p>
            <a:r>
              <a:rPr lang="vi-VN" dirty="0" smtClean="0"/>
              <a:t>Đọc biểu </a:t>
            </a:r>
            <a:r>
              <a:rPr lang="vi-VN" dirty="0"/>
              <a:t>đồ </a:t>
            </a:r>
            <a:r>
              <a:rPr lang="vi-VN" dirty="0" smtClean="0"/>
              <a:t>từ </a:t>
            </a:r>
            <a:r>
              <a:rPr lang="vi-VN" dirty="0"/>
              <a:t>đỉnh </a:t>
            </a:r>
            <a:r>
              <a:rPr lang="vi-VN" dirty="0" smtClean="0"/>
              <a:t>xuống </a:t>
            </a:r>
            <a:r>
              <a:rPr lang="vi-VN" dirty="0"/>
              <a:t>đáy </a:t>
            </a:r>
            <a:endParaRPr lang="en-US" dirty="0"/>
          </a:p>
          <a:p>
            <a:pPr lvl="1"/>
            <a:r>
              <a:rPr lang="vi-VN" dirty="0" smtClean="0"/>
              <a:t>Mỗi </a:t>
            </a:r>
            <a:r>
              <a:rPr lang="vi-VN" dirty="0"/>
              <a:t>đối tượng có vòng đời (Lifeline) </a:t>
            </a:r>
            <a:endParaRPr lang="en-US" dirty="0"/>
          </a:p>
          <a:p>
            <a:pPr lvl="1"/>
            <a:r>
              <a:rPr lang="vi-VN" dirty="0" smtClean="0"/>
              <a:t>Bắt </a:t>
            </a:r>
            <a:r>
              <a:rPr lang="vi-VN" dirty="0"/>
              <a:t>đầu khi hình thành đối tượng, </a:t>
            </a:r>
            <a:r>
              <a:rPr lang="vi-VN" dirty="0" smtClean="0"/>
              <a:t>kết </a:t>
            </a:r>
            <a:r>
              <a:rPr lang="vi-VN" dirty="0"/>
              <a:t>thúc khi phá </a:t>
            </a:r>
            <a:r>
              <a:rPr lang="vi-VN" dirty="0" smtClean="0"/>
              <a:t>hủy </a:t>
            </a:r>
            <a:r>
              <a:rPr lang="vi-VN" dirty="0"/>
              <a:t>đối tượng </a:t>
            </a:r>
            <a:endParaRPr lang="en-US" dirty="0" smtClean="0"/>
          </a:p>
          <a:p>
            <a:pPr lvl="1"/>
            <a:r>
              <a:rPr lang="vi-VN" dirty="0" smtClean="0"/>
              <a:t>Thông </a:t>
            </a:r>
            <a:r>
              <a:rPr lang="vi-VN" dirty="0"/>
              <a:t>điệp được </a:t>
            </a:r>
            <a:r>
              <a:rPr lang="vi-VN" dirty="0" smtClean="0"/>
              <a:t>vẽ giữa </a:t>
            </a:r>
            <a:r>
              <a:rPr lang="vi-VN" dirty="0"/>
              <a:t>hai đối tượng – </a:t>
            </a:r>
            <a:r>
              <a:rPr lang="vi-VN" dirty="0" smtClean="0"/>
              <a:t>thể hiện </a:t>
            </a:r>
            <a:r>
              <a:rPr lang="vi-VN" dirty="0"/>
              <a:t>đối tượng </a:t>
            </a:r>
            <a:r>
              <a:rPr lang="vi-VN" dirty="0" smtClean="0"/>
              <a:t>gọi </a:t>
            </a:r>
            <a:r>
              <a:rPr lang="vi-VN" dirty="0"/>
              <a:t>phương </a:t>
            </a:r>
            <a:r>
              <a:rPr lang="vi-VN" dirty="0" smtClean="0"/>
              <a:t>thức của </a:t>
            </a:r>
            <a:r>
              <a:rPr lang="vi-VN" dirty="0"/>
              <a:t>đối tượng khác </a:t>
            </a:r>
            <a:endParaRPr lang="en-US" dirty="0" smtClean="0"/>
          </a:p>
          <a:p>
            <a:pPr lvl="1"/>
            <a:r>
              <a:rPr lang="vi-VN" dirty="0" smtClean="0"/>
              <a:t>Thông </a:t>
            </a:r>
            <a:r>
              <a:rPr lang="vi-VN" dirty="0"/>
              <a:t>điệp </a:t>
            </a:r>
            <a:r>
              <a:rPr lang="vi-VN" dirty="0" smtClean="0"/>
              <a:t>phản </a:t>
            </a:r>
            <a:r>
              <a:rPr lang="vi-VN" dirty="0"/>
              <a:t>thân: đối tượng yêu </a:t>
            </a:r>
            <a:r>
              <a:rPr lang="vi-VN" dirty="0" smtClean="0"/>
              <a:t>cầu thực hiện </a:t>
            </a:r>
            <a:r>
              <a:rPr lang="vi-VN" dirty="0"/>
              <a:t>phương </a:t>
            </a:r>
            <a:r>
              <a:rPr lang="vi-VN" dirty="0" smtClean="0"/>
              <a:t>thức của </a:t>
            </a:r>
            <a:r>
              <a:rPr lang="vi-VN" dirty="0"/>
              <a:t>chính nó</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27</a:t>
            </a:fld>
            <a:endParaRPr lang="en-US" dirty="0"/>
          </a:p>
        </p:txBody>
      </p:sp>
    </p:spTree>
    <p:extLst>
      <p:ext uri="{BB962C8B-B14F-4D97-AF65-F5344CB8AC3E}">
        <p14:creationId xmlns:p14="http://schemas.microsoft.com/office/powerpoint/2010/main" val="415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Ví</a:t>
            </a:r>
            <a:r>
              <a:rPr lang="en-US" altLang="en-US" dirty="0" smtClean="0"/>
              <a:t> </a:t>
            </a:r>
            <a:r>
              <a:rPr lang="en-US" altLang="en-US" dirty="0" err="1" smtClean="0"/>
              <a:t>dụ</a:t>
            </a:r>
            <a:endParaRPr lang="en-US" altLang="en-US" dirty="0" smtClean="0"/>
          </a:p>
          <a:p>
            <a:r>
              <a:rPr lang="vi-VN" dirty="0"/>
              <a:t>Được sử dụng để xác định và chỉ rõ vai trò của các đối tượng tham gia vào luồng sự kiện của use case </a:t>
            </a:r>
            <a:endParaRPr lang="en-US" dirty="0"/>
          </a:p>
          <a:p>
            <a:r>
              <a:rPr lang="vi-VN" dirty="0" smtClean="0"/>
              <a:t>Là </a:t>
            </a:r>
            <a:r>
              <a:rPr lang="vi-VN" dirty="0"/>
              <a:t>một loại biểu đồ tương tác, mô tả mô hình tương tác giữa các đối tượng, trong đó nhấn mạnh vào trình tự thời gian của các thông điệp trao đổi giữa các đối tượng đó</a:t>
            </a:r>
            <a:r>
              <a:rPr lang="vi-VN" dirty="0" smtClean="0"/>
              <a:t>.</a:t>
            </a:r>
            <a:endParaRPr lang="en-US" dirty="0" smtClean="0"/>
          </a:p>
          <a:p>
            <a:r>
              <a:rPr lang="vi-VN" dirty="0"/>
              <a:t>Biểu đồ trình tự chỉ ra: </a:t>
            </a:r>
            <a:endParaRPr lang="en-US" dirty="0"/>
          </a:p>
          <a:p>
            <a:pPr lvl="1"/>
            <a:r>
              <a:rPr lang="vi-VN" dirty="0" smtClean="0"/>
              <a:t>Các </a:t>
            </a:r>
            <a:r>
              <a:rPr lang="vi-VN" dirty="0"/>
              <a:t>đối tượng tham gia vào tương tác. </a:t>
            </a:r>
            <a:endParaRPr lang="en-US" dirty="0" smtClean="0"/>
          </a:p>
          <a:p>
            <a:pPr lvl="1"/>
            <a:r>
              <a:rPr lang="vi-VN" dirty="0" smtClean="0"/>
              <a:t>Thời </a:t>
            </a:r>
            <a:r>
              <a:rPr lang="vi-VN" dirty="0"/>
              <a:t>gian sống của các đối tượng </a:t>
            </a:r>
            <a:endParaRPr lang="en-US" dirty="0" smtClean="0"/>
          </a:p>
          <a:p>
            <a:pPr lvl="1"/>
            <a:r>
              <a:rPr lang="vi-VN" dirty="0" smtClean="0"/>
              <a:t>Trình </a:t>
            </a:r>
            <a:r>
              <a:rPr lang="vi-VN" dirty="0"/>
              <a:t>tự các thông điệp được trao đổi.</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28</a:t>
            </a:fld>
            <a:endParaRPr lang="en-US" dirty="0"/>
          </a:p>
        </p:txBody>
      </p:sp>
      <p:pic>
        <p:nvPicPr>
          <p:cNvPr id="7" name="Picture 6"/>
          <p:cNvPicPr>
            <a:picLocks noChangeAspect="1"/>
          </p:cNvPicPr>
          <p:nvPr/>
        </p:nvPicPr>
        <p:blipFill>
          <a:blip r:embed="rId2"/>
          <a:stretch>
            <a:fillRect/>
          </a:stretch>
        </p:blipFill>
        <p:spPr>
          <a:xfrm>
            <a:off x="6031095" y="3204210"/>
            <a:ext cx="3099579" cy="1685290"/>
          </a:xfrm>
          <a:prstGeom prst="rect">
            <a:avLst/>
          </a:prstGeom>
        </p:spPr>
      </p:pic>
    </p:spTree>
    <p:extLst>
      <p:ext uri="{BB962C8B-B14F-4D97-AF65-F5344CB8AC3E}">
        <p14:creationId xmlns:p14="http://schemas.microsoft.com/office/powerpoint/2010/main" val="223823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Đối</a:t>
            </a:r>
            <a:r>
              <a:rPr lang="en-US" altLang="en-US" dirty="0" smtClean="0"/>
              <a:t> </a:t>
            </a:r>
            <a:r>
              <a:rPr lang="en-US" altLang="en-US" dirty="0" err="1" smtClean="0"/>
              <a:t>tượng</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1228725" y="1366837"/>
            <a:ext cx="6924675" cy="3819525"/>
          </a:xfrm>
          <a:prstGeom prst="rect">
            <a:avLst/>
          </a:prstGeom>
        </p:spPr>
      </p:pic>
    </p:spTree>
    <p:extLst>
      <p:ext uri="{BB962C8B-B14F-4D97-AF65-F5344CB8AC3E}">
        <p14:creationId xmlns:p14="http://schemas.microsoft.com/office/powerpoint/2010/main" val="389318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a:p>
        </p:txBody>
      </p:sp>
      <p:sp>
        <p:nvSpPr>
          <p:cNvPr id="3" name="Content Placeholder 2"/>
          <p:cNvSpPr>
            <a:spLocks noGrp="1"/>
          </p:cNvSpPr>
          <p:nvPr>
            <p:ph idx="1"/>
          </p:nvPr>
        </p:nvSpPr>
        <p:spPr/>
        <p:txBody>
          <a:bodyPr/>
          <a:lstStyle/>
          <a:p>
            <a:r>
              <a:rPr lang="vi-VN" dirty="0"/>
              <a:t>Phân tích thiết kế hệ thống thông tin là quá trình tìm hiểu và mô phỏng lại hiện tượng, quy trình nghiệp vụ trong thế giới thực từ đó xây dựng hệ thống để giải quyết bài toán đặt ra trên máy </a:t>
            </a:r>
            <a:r>
              <a:rPr lang="vi-VN" dirty="0" smtClean="0"/>
              <a:t>tính</a:t>
            </a:r>
            <a:r>
              <a:rPr lang="en-US" dirty="0" smtClean="0"/>
              <a:t>.</a:t>
            </a:r>
          </a:p>
          <a:p>
            <a:r>
              <a:rPr lang="en-US" dirty="0" smtClean="0"/>
              <a:t>PTTK HĐT l</a:t>
            </a:r>
            <a:r>
              <a:rPr lang="vi-VN" dirty="0" smtClean="0"/>
              <a:t>ấy </a:t>
            </a:r>
            <a:r>
              <a:rPr lang="vi-VN" dirty="0"/>
              <a:t>đối tượng làm trung tâm </a:t>
            </a:r>
            <a:endParaRPr lang="en-US" dirty="0" smtClean="0"/>
          </a:p>
          <a:p>
            <a:r>
              <a:rPr lang="vi-VN" dirty="0" smtClean="0"/>
              <a:t>Đối </a:t>
            </a:r>
            <a:r>
              <a:rPr lang="vi-VN" dirty="0"/>
              <a:t>tượng = </a:t>
            </a:r>
            <a:r>
              <a:rPr lang="vi-VN" dirty="0" smtClean="0"/>
              <a:t>chức năng </a:t>
            </a:r>
            <a:r>
              <a:rPr lang="vi-VN" dirty="0"/>
              <a:t>+ </a:t>
            </a:r>
            <a:r>
              <a:rPr lang="vi-VN" dirty="0" smtClean="0"/>
              <a:t>dữ liệu </a:t>
            </a:r>
            <a:endParaRPr lang="en-US" dirty="0" smtClean="0"/>
          </a:p>
          <a:p>
            <a:r>
              <a:rPr lang="vi-VN" dirty="0" smtClean="0"/>
              <a:t>Hệ thống </a:t>
            </a:r>
            <a:r>
              <a:rPr lang="vi-VN" dirty="0"/>
              <a:t>= </a:t>
            </a:r>
            <a:r>
              <a:rPr lang="vi-VN" dirty="0" smtClean="0"/>
              <a:t>tập hợp </a:t>
            </a:r>
            <a:r>
              <a:rPr lang="vi-VN" dirty="0"/>
              <a:t>các đối tượng + quan </a:t>
            </a:r>
            <a:r>
              <a:rPr lang="vi-VN" dirty="0" smtClean="0"/>
              <a:t>hệ giữa </a:t>
            </a:r>
            <a:r>
              <a:rPr lang="vi-VN" dirty="0"/>
              <a:t>các </a:t>
            </a:r>
            <a:r>
              <a:rPr lang="vi-VN" dirty="0" smtClean="0"/>
              <a:t>đối </a:t>
            </a:r>
            <a:r>
              <a:rPr lang="vi-VN" dirty="0"/>
              <a:t>tượng </a:t>
            </a:r>
            <a:endParaRPr lang="en-US" dirty="0" smtClean="0"/>
          </a:p>
          <a:p>
            <a:r>
              <a:rPr lang="vi-VN" dirty="0" smtClean="0"/>
              <a:t>Cách tiếp cận </a:t>
            </a:r>
            <a:r>
              <a:rPr lang="vi-VN" dirty="0"/>
              <a:t>hướng đối tượng là </a:t>
            </a:r>
            <a:r>
              <a:rPr lang="vi-VN" dirty="0" smtClean="0"/>
              <a:t>một lối </a:t>
            </a:r>
            <a:r>
              <a:rPr lang="vi-VN" dirty="0"/>
              <a:t>tư duy theo cách ánh </a:t>
            </a:r>
            <a:r>
              <a:rPr lang="vi-VN" dirty="0" smtClean="0"/>
              <a:t>xạ </a:t>
            </a:r>
            <a:r>
              <a:rPr lang="vi-VN" dirty="0"/>
              <a:t>các thành </a:t>
            </a:r>
            <a:r>
              <a:rPr lang="vi-VN" dirty="0" smtClean="0"/>
              <a:t>phần </a:t>
            </a:r>
            <a:r>
              <a:rPr lang="vi-VN" dirty="0"/>
              <a:t>trong bài toán vào các đối tượng ngoài đời </a:t>
            </a:r>
            <a:r>
              <a:rPr lang="vi-VN" dirty="0" smtClean="0"/>
              <a:t>thực</a:t>
            </a:r>
            <a:r>
              <a:rPr lang="vi-VN" dirty="0"/>
              <a:t>. </a:t>
            </a:r>
            <a:r>
              <a:rPr lang="vi-VN" dirty="0" smtClean="0"/>
              <a:t>Với </a:t>
            </a:r>
            <a:r>
              <a:rPr lang="vi-VN" dirty="0"/>
              <a:t>cách </a:t>
            </a:r>
            <a:r>
              <a:rPr lang="vi-VN" dirty="0" smtClean="0"/>
              <a:t>tiếp cận </a:t>
            </a:r>
            <a:r>
              <a:rPr lang="vi-VN" dirty="0"/>
              <a:t>này, </a:t>
            </a:r>
            <a:r>
              <a:rPr lang="vi-VN" dirty="0" smtClean="0"/>
              <a:t>một hệ thống </a:t>
            </a:r>
            <a:r>
              <a:rPr lang="vi-VN" dirty="0"/>
              <a:t>được chia tương ứng thành các thành </a:t>
            </a:r>
            <a:r>
              <a:rPr lang="vi-VN" dirty="0" smtClean="0"/>
              <a:t>phần nhỏ gọi </a:t>
            </a:r>
            <a:r>
              <a:rPr lang="vi-VN" dirty="0"/>
              <a:t>là các đối tượng, </a:t>
            </a:r>
            <a:r>
              <a:rPr lang="vi-VN" dirty="0" smtClean="0"/>
              <a:t>mỗi </a:t>
            </a:r>
            <a:r>
              <a:rPr lang="vi-VN" dirty="0"/>
              <a:t>đối tượng bao </a:t>
            </a:r>
            <a:r>
              <a:rPr lang="vi-VN" dirty="0" smtClean="0"/>
              <a:t>gồm </a:t>
            </a:r>
            <a:r>
              <a:rPr lang="vi-VN" dirty="0"/>
              <a:t>đầy đủ </a:t>
            </a:r>
            <a:r>
              <a:rPr lang="vi-VN" dirty="0" smtClean="0"/>
              <a:t>cả dữ liệu </a:t>
            </a:r>
            <a:r>
              <a:rPr lang="vi-VN" dirty="0"/>
              <a:t>và hành động liên quan đến đối tượng đó.</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a:t>
            </a:fld>
            <a:endParaRPr lang="en-US" dirty="0"/>
          </a:p>
        </p:txBody>
      </p:sp>
    </p:spTree>
    <p:extLst>
      <p:ext uri="{BB962C8B-B14F-4D97-AF65-F5344CB8AC3E}">
        <p14:creationId xmlns:p14="http://schemas.microsoft.com/office/powerpoint/2010/main" val="357202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Tác</a:t>
            </a:r>
            <a:r>
              <a:rPr lang="en-US" altLang="en-US" dirty="0" smtClean="0"/>
              <a:t> </a:t>
            </a:r>
            <a:r>
              <a:rPr lang="en-US" altLang="en-US" dirty="0" err="1" smtClean="0"/>
              <a:t>nhân</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30</a:t>
            </a:fld>
            <a:endParaRPr lang="en-US" dirty="0"/>
          </a:p>
        </p:txBody>
      </p:sp>
      <p:pic>
        <p:nvPicPr>
          <p:cNvPr id="7" name="Picture 6"/>
          <p:cNvPicPr>
            <a:picLocks noChangeAspect="1"/>
          </p:cNvPicPr>
          <p:nvPr/>
        </p:nvPicPr>
        <p:blipFill>
          <a:blip r:embed="rId2"/>
          <a:stretch>
            <a:fillRect/>
          </a:stretch>
        </p:blipFill>
        <p:spPr>
          <a:xfrm>
            <a:off x="1214437" y="1277937"/>
            <a:ext cx="6715125" cy="3895725"/>
          </a:xfrm>
          <a:prstGeom prst="rect">
            <a:avLst/>
          </a:prstGeom>
        </p:spPr>
      </p:pic>
    </p:spTree>
    <p:extLst>
      <p:ext uri="{BB962C8B-B14F-4D97-AF65-F5344CB8AC3E}">
        <p14:creationId xmlns:p14="http://schemas.microsoft.com/office/powerpoint/2010/main" val="133088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Thông</a:t>
            </a:r>
            <a:r>
              <a:rPr lang="en-US" altLang="en-US" dirty="0" smtClean="0"/>
              <a:t> </a:t>
            </a:r>
            <a:r>
              <a:rPr lang="en-US" altLang="en-US" dirty="0" err="1" smtClean="0"/>
              <a:t>điệp</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1266825" y="1346200"/>
            <a:ext cx="6610350" cy="3962400"/>
          </a:xfrm>
          <a:prstGeom prst="rect">
            <a:avLst/>
          </a:prstGeom>
        </p:spPr>
      </p:pic>
    </p:spTree>
    <p:extLst>
      <p:ext uri="{BB962C8B-B14F-4D97-AF65-F5344CB8AC3E}">
        <p14:creationId xmlns:p14="http://schemas.microsoft.com/office/powerpoint/2010/main" val="17365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Kích</a:t>
            </a:r>
            <a:r>
              <a:rPr lang="en-US" altLang="en-US" dirty="0" smtClean="0"/>
              <a:t> </a:t>
            </a:r>
            <a:r>
              <a:rPr lang="en-US" altLang="en-US" dirty="0" err="1" smtClean="0"/>
              <a:t>hoạt</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1377950" y="1293812"/>
            <a:ext cx="6591300" cy="4067175"/>
          </a:xfrm>
          <a:prstGeom prst="rect">
            <a:avLst/>
          </a:prstGeom>
        </p:spPr>
      </p:pic>
    </p:spTree>
    <p:extLst>
      <p:ext uri="{BB962C8B-B14F-4D97-AF65-F5344CB8AC3E}">
        <p14:creationId xmlns:p14="http://schemas.microsoft.com/office/powerpoint/2010/main" val="26296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Khung</a:t>
            </a:r>
            <a:r>
              <a:rPr lang="en-US" altLang="en-US" dirty="0" smtClean="0"/>
              <a:t> </a:t>
            </a:r>
            <a:r>
              <a:rPr lang="en-US" altLang="en-US" dirty="0" err="1" smtClean="0"/>
              <a:t>tương</a:t>
            </a:r>
            <a:r>
              <a:rPr lang="en-US" altLang="en-US" dirty="0" smtClean="0"/>
              <a:t> </a:t>
            </a:r>
            <a:r>
              <a:rPr lang="en-US" altLang="en-US" dirty="0" err="1" smtClean="0"/>
              <a:t>tác</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1219200" y="1328420"/>
            <a:ext cx="6705600" cy="4152900"/>
          </a:xfrm>
          <a:prstGeom prst="rect">
            <a:avLst/>
          </a:prstGeom>
        </p:spPr>
      </p:pic>
    </p:spTree>
    <p:extLst>
      <p:ext uri="{BB962C8B-B14F-4D97-AF65-F5344CB8AC3E}">
        <p14:creationId xmlns:p14="http://schemas.microsoft.com/office/powerpoint/2010/main" val="115807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Khung</a:t>
            </a:r>
            <a:r>
              <a:rPr lang="en-US" altLang="en-US" dirty="0" smtClean="0"/>
              <a:t> </a:t>
            </a:r>
            <a:r>
              <a:rPr lang="en-US" altLang="en-US" dirty="0" err="1" smtClean="0"/>
              <a:t>tương</a:t>
            </a:r>
            <a:r>
              <a:rPr lang="en-US" altLang="en-US" dirty="0" smtClean="0"/>
              <a:t> </a:t>
            </a:r>
            <a:r>
              <a:rPr lang="en-US" altLang="en-US" dirty="0" err="1" smtClean="0"/>
              <a:t>tác</a:t>
            </a:r>
            <a:r>
              <a:rPr lang="en-US" altLang="en-US" dirty="0" smtClean="0"/>
              <a:t> (</a:t>
            </a:r>
            <a:r>
              <a:rPr lang="en-US" altLang="en-US" dirty="0" err="1" smtClean="0"/>
              <a:t>tt</a:t>
            </a:r>
            <a:r>
              <a:rPr lang="en-US" altLang="en-US" dirty="0" smtClean="0"/>
              <a:t>)</a:t>
            </a: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86643392"/>
              </p:ext>
            </p:extLst>
          </p:nvPr>
        </p:nvGraphicFramePr>
        <p:xfrm>
          <a:off x="177800" y="1218692"/>
          <a:ext cx="8788400" cy="3940556"/>
        </p:xfrm>
        <a:graphic>
          <a:graphicData uri="http://schemas.openxmlformats.org/drawingml/2006/table">
            <a:tbl>
              <a:tblPr firstRow="1" bandRow="1">
                <a:tableStyleId>{5C22544A-7EE6-4342-B048-85BDC9FD1C3A}</a:tableStyleId>
              </a:tblPr>
              <a:tblGrid>
                <a:gridCol w="1016000"/>
                <a:gridCol w="7772400"/>
              </a:tblGrid>
              <a:tr h="476758">
                <a:tc>
                  <a:txBody>
                    <a:bodyPr/>
                    <a:lstStyle/>
                    <a:p>
                      <a:r>
                        <a:rPr lang="en-US" sz="2000" b="0" dirty="0" err="1" smtClean="0"/>
                        <a:t>Toán</a:t>
                      </a:r>
                      <a:r>
                        <a:rPr lang="en-US" sz="2000" b="0" baseline="0" dirty="0" smtClean="0"/>
                        <a:t> </a:t>
                      </a:r>
                      <a:r>
                        <a:rPr lang="en-US" sz="2000" b="0" baseline="0" dirty="0" err="1" smtClean="0"/>
                        <a:t>tử</a:t>
                      </a:r>
                      <a:endParaRPr lang="en-US" sz="2000" b="0" dirty="0"/>
                    </a:p>
                  </a:txBody>
                  <a:tcPr/>
                </a:tc>
                <a:tc>
                  <a:txBody>
                    <a:bodyPr/>
                    <a:lstStyle/>
                    <a:p>
                      <a:r>
                        <a:rPr lang="en-US" sz="2000" b="0" dirty="0" smtClean="0"/>
                        <a:t>Ý</a:t>
                      </a:r>
                      <a:r>
                        <a:rPr lang="en-US" sz="2000" b="0" baseline="0" dirty="0" smtClean="0"/>
                        <a:t> </a:t>
                      </a:r>
                      <a:r>
                        <a:rPr lang="en-US" sz="2000" b="0" baseline="0" dirty="0" err="1" smtClean="0"/>
                        <a:t>nghĩa</a:t>
                      </a:r>
                      <a:endParaRPr lang="en-US" sz="2000" b="0" dirty="0"/>
                    </a:p>
                  </a:txBody>
                  <a:tcPr/>
                </a:tc>
              </a:tr>
              <a:tr h="564640">
                <a:tc>
                  <a:txBody>
                    <a:bodyPr/>
                    <a:lstStyle/>
                    <a:p>
                      <a:r>
                        <a:rPr lang="en-US" sz="2000" b="0" dirty="0" smtClean="0"/>
                        <a:t>alt</a:t>
                      </a:r>
                      <a:endParaRPr lang="en-US" sz="2000" b="0" dirty="0"/>
                    </a:p>
                  </a:txBody>
                  <a:tcPr/>
                </a:tc>
                <a:tc>
                  <a:txBody>
                    <a:bodyPr/>
                    <a:lstStyle/>
                    <a:p>
                      <a:r>
                        <a:rPr lang="en-US" sz="2000" b="0" dirty="0" err="1" smtClean="0"/>
                        <a:t>Khung</a:t>
                      </a:r>
                      <a:r>
                        <a:rPr lang="en-US" sz="2000" b="0" dirty="0" smtClean="0"/>
                        <a:t> </a:t>
                      </a:r>
                      <a:r>
                        <a:rPr lang="en-US" sz="2000" b="0" dirty="0" err="1" smtClean="0"/>
                        <a:t>lựa</a:t>
                      </a:r>
                      <a:r>
                        <a:rPr lang="en-US" sz="2000" b="0" baseline="0" dirty="0" smtClean="0"/>
                        <a:t> </a:t>
                      </a:r>
                      <a:r>
                        <a:rPr lang="en-US" sz="2000" b="0" baseline="0" dirty="0" err="1" smtClean="0"/>
                        <a:t>chọn</a:t>
                      </a:r>
                      <a:r>
                        <a:rPr lang="en-US" sz="2000" b="0" baseline="0" dirty="0" smtClean="0"/>
                        <a:t> </a:t>
                      </a:r>
                      <a:r>
                        <a:rPr lang="en-US" sz="2000" b="0" baseline="0" dirty="0" err="1" smtClean="0"/>
                        <a:t>nhiều</a:t>
                      </a:r>
                      <a:r>
                        <a:rPr lang="en-US" sz="2000" b="0" baseline="0" dirty="0" smtClean="0"/>
                        <a:t>, </a:t>
                      </a:r>
                      <a:r>
                        <a:rPr lang="en-US" sz="2000" b="0" baseline="0" dirty="0" err="1" smtClean="0"/>
                        <a:t>chỉ</a:t>
                      </a:r>
                      <a:r>
                        <a:rPr lang="en-US" sz="2000" b="0" baseline="0" dirty="0" smtClean="0"/>
                        <a:t> </a:t>
                      </a:r>
                      <a:r>
                        <a:rPr lang="en-US" sz="2000" b="0" baseline="0" dirty="0" err="1" smtClean="0"/>
                        <a:t>có</a:t>
                      </a:r>
                      <a:r>
                        <a:rPr lang="en-US" sz="2000" b="0" baseline="0" dirty="0" smtClean="0"/>
                        <a:t> </a:t>
                      </a:r>
                      <a:r>
                        <a:rPr lang="en-US" sz="2000" b="0" baseline="0" dirty="0" err="1" smtClean="0"/>
                        <a:t>lựa</a:t>
                      </a:r>
                      <a:r>
                        <a:rPr lang="en-US" sz="2000" b="0" baseline="0" dirty="0" smtClean="0"/>
                        <a:t> </a:t>
                      </a:r>
                      <a:r>
                        <a:rPr lang="en-US" sz="2000" b="0" baseline="0" dirty="0" err="1" smtClean="0"/>
                        <a:t>chọn</a:t>
                      </a:r>
                      <a:r>
                        <a:rPr lang="en-US" sz="2000" b="0" baseline="0" dirty="0" smtClean="0"/>
                        <a:t> </a:t>
                      </a:r>
                      <a:r>
                        <a:rPr lang="en-US" sz="2000" b="0" baseline="0" dirty="0" err="1" smtClean="0"/>
                        <a:t>có</a:t>
                      </a:r>
                      <a:r>
                        <a:rPr lang="en-US" sz="2000" b="0" baseline="0" dirty="0" smtClean="0"/>
                        <a:t> </a:t>
                      </a:r>
                      <a:r>
                        <a:rPr lang="en-US" sz="2000" b="0" baseline="0" dirty="0" err="1" smtClean="0"/>
                        <a:t>điều</a:t>
                      </a:r>
                      <a:r>
                        <a:rPr lang="en-US" sz="2000" b="0" baseline="0" dirty="0" smtClean="0"/>
                        <a:t> </a:t>
                      </a:r>
                      <a:r>
                        <a:rPr lang="en-US" sz="2000" b="0" baseline="0" dirty="0" err="1" smtClean="0"/>
                        <a:t>kiện</a:t>
                      </a:r>
                      <a:r>
                        <a:rPr lang="en-US" sz="2000" b="0" baseline="0" dirty="0" smtClean="0"/>
                        <a:t> </a:t>
                      </a:r>
                      <a:r>
                        <a:rPr lang="en-US" sz="2000" b="0" baseline="0" dirty="0" err="1" smtClean="0"/>
                        <a:t>đúng</a:t>
                      </a:r>
                      <a:r>
                        <a:rPr lang="en-US" sz="2000" b="0" baseline="0" dirty="0" smtClean="0"/>
                        <a:t> </a:t>
                      </a:r>
                      <a:r>
                        <a:rPr lang="en-US" sz="2000" b="0" baseline="0" dirty="0" err="1" smtClean="0"/>
                        <a:t>sẽ</a:t>
                      </a:r>
                      <a:r>
                        <a:rPr lang="en-US" sz="2000" b="0" baseline="0" dirty="0" smtClean="0"/>
                        <a:t> </a:t>
                      </a:r>
                      <a:r>
                        <a:rPr lang="en-US" sz="2000" b="0" baseline="0" dirty="0" err="1" smtClean="0"/>
                        <a:t>được</a:t>
                      </a:r>
                      <a:r>
                        <a:rPr lang="en-US" sz="2000" b="0" baseline="0" dirty="0" smtClean="0"/>
                        <a:t> </a:t>
                      </a:r>
                      <a:r>
                        <a:rPr lang="en-US" sz="2000" b="0" baseline="0" dirty="0" err="1" smtClean="0"/>
                        <a:t>thực</a:t>
                      </a:r>
                      <a:r>
                        <a:rPr lang="en-US" sz="2000" b="0" baseline="0" dirty="0" smtClean="0"/>
                        <a:t> </a:t>
                      </a:r>
                      <a:r>
                        <a:rPr lang="en-US" sz="2000" b="0" baseline="0" dirty="0" err="1" smtClean="0"/>
                        <a:t>hiện</a:t>
                      </a:r>
                      <a:endParaRPr lang="en-US" sz="2000" b="0" dirty="0"/>
                    </a:p>
                  </a:txBody>
                  <a:tcPr/>
                </a:tc>
              </a:tr>
              <a:tr h="0">
                <a:tc>
                  <a:txBody>
                    <a:bodyPr/>
                    <a:lstStyle/>
                    <a:p>
                      <a:r>
                        <a:rPr lang="en-US" sz="2000" b="0" dirty="0" smtClean="0"/>
                        <a:t>opt</a:t>
                      </a:r>
                      <a:endParaRPr lang="en-US" sz="2000" b="0" dirty="0"/>
                    </a:p>
                  </a:txBody>
                  <a:tcPr/>
                </a:tc>
                <a:tc>
                  <a:txBody>
                    <a:bodyPr/>
                    <a:lstStyle/>
                    <a:p>
                      <a:r>
                        <a:rPr lang="en-US" sz="2000" b="0" dirty="0" err="1" smtClean="0"/>
                        <a:t>Tùy</a:t>
                      </a:r>
                      <a:r>
                        <a:rPr lang="en-US" sz="2000" b="0" baseline="0" dirty="0" smtClean="0"/>
                        <a:t> </a:t>
                      </a:r>
                      <a:r>
                        <a:rPr lang="en-US" sz="2000" b="0" baseline="0" dirty="0" err="1" smtClean="0"/>
                        <a:t>chọn</a:t>
                      </a:r>
                      <a:r>
                        <a:rPr lang="en-US" sz="2000" b="0" baseline="0" dirty="0" smtClean="0"/>
                        <a:t>, </a:t>
                      </a:r>
                      <a:r>
                        <a:rPr lang="en-US" sz="2000" b="0" baseline="0" dirty="0" err="1" smtClean="0"/>
                        <a:t>chỉ</a:t>
                      </a:r>
                      <a:r>
                        <a:rPr lang="en-US" sz="2000" b="0" baseline="0" dirty="0" smtClean="0"/>
                        <a:t> </a:t>
                      </a:r>
                      <a:r>
                        <a:rPr lang="en-US" sz="2000" b="0" baseline="0" dirty="0" err="1" smtClean="0"/>
                        <a:t>thực</a:t>
                      </a:r>
                      <a:r>
                        <a:rPr lang="en-US" sz="2000" b="0" baseline="0" dirty="0" smtClean="0"/>
                        <a:t> </a:t>
                      </a:r>
                      <a:r>
                        <a:rPr lang="en-US" sz="2000" b="0" baseline="0" dirty="0" err="1" smtClean="0"/>
                        <a:t>hiện</a:t>
                      </a:r>
                      <a:r>
                        <a:rPr lang="en-US" sz="2000" b="0" baseline="0" dirty="0" smtClean="0"/>
                        <a:t> </a:t>
                      </a:r>
                      <a:r>
                        <a:rPr lang="en-US" sz="2000" b="0" baseline="0" dirty="0" err="1" smtClean="0"/>
                        <a:t>khi</a:t>
                      </a:r>
                      <a:r>
                        <a:rPr lang="en-US" sz="2000" b="0" baseline="0" dirty="0" smtClean="0"/>
                        <a:t> </a:t>
                      </a:r>
                      <a:r>
                        <a:rPr lang="en-US" sz="2000" b="0" baseline="0" dirty="0" err="1" smtClean="0"/>
                        <a:t>điều</a:t>
                      </a:r>
                      <a:r>
                        <a:rPr lang="en-US" sz="2000" b="0" baseline="0" dirty="0" smtClean="0"/>
                        <a:t> </a:t>
                      </a:r>
                      <a:r>
                        <a:rPr lang="en-US" sz="2000" b="0" baseline="0" dirty="0" err="1" smtClean="0"/>
                        <a:t>kiện</a:t>
                      </a:r>
                      <a:r>
                        <a:rPr lang="en-US" sz="2000" b="0" baseline="0" dirty="0" smtClean="0"/>
                        <a:t> </a:t>
                      </a:r>
                      <a:r>
                        <a:rPr lang="en-US" sz="2000" b="0" baseline="0" dirty="0" err="1" smtClean="0"/>
                        <a:t>thỏa</a:t>
                      </a:r>
                      <a:r>
                        <a:rPr lang="en-US" sz="2000" b="0" baseline="0" dirty="0" smtClean="0"/>
                        <a:t> </a:t>
                      </a:r>
                      <a:r>
                        <a:rPr lang="en-US" sz="2000" b="0" baseline="0" dirty="0" err="1" smtClean="0"/>
                        <a:t>mãn</a:t>
                      </a:r>
                      <a:endParaRPr lang="en-US" sz="2000" b="0" dirty="0"/>
                    </a:p>
                  </a:txBody>
                  <a:tcPr/>
                </a:tc>
              </a:tr>
              <a:tr h="0">
                <a:tc>
                  <a:txBody>
                    <a:bodyPr/>
                    <a:lstStyle/>
                    <a:p>
                      <a:r>
                        <a:rPr lang="en-US" sz="2000" b="0" dirty="0" smtClean="0"/>
                        <a:t>par</a:t>
                      </a:r>
                      <a:endParaRPr lang="en-US" sz="2000" b="0" dirty="0"/>
                    </a:p>
                  </a:txBody>
                  <a:tcPr/>
                </a:tc>
                <a:tc>
                  <a:txBody>
                    <a:bodyPr/>
                    <a:lstStyle/>
                    <a:p>
                      <a:r>
                        <a:rPr lang="en-US" sz="2000" b="0" dirty="0" smtClean="0"/>
                        <a:t>Song </a:t>
                      </a:r>
                      <a:r>
                        <a:rPr lang="en-US" sz="2000" b="0" dirty="0" err="1" smtClean="0"/>
                        <a:t>song</a:t>
                      </a:r>
                      <a:r>
                        <a:rPr lang="en-US" sz="2000" b="0" dirty="0" smtClean="0"/>
                        <a:t>, </a:t>
                      </a:r>
                      <a:r>
                        <a:rPr lang="en-US" sz="2000" b="0" dirty="0" err="1" smtClean="0"/>
                        <a:t>mỗi</a:t>
                      </a:r>
                      <a:r>
                        <a:rPr lang="en-US" sz="2000" b="0" baseline="0" dirty="0" smtClean="0"/>
                        <a:t> </a:t>
                      </a:r>
                      <a:r>
                        <a:rPr lang="en-US" sz="2000" b="0" baseline="0" dirty="0" err="1" smtClean="0"/>
                        <a:t>khung</a:t>
                      </a:r>
                      <a:r>
                        <a:rPr lang="en-US" sz="2000" b="0" baseline="0" dirty="0" smtClean="0"/>
                        <a:t> </a:t>
                      </a:r>
                      <a:r>
                        <a:rPr lang="en-US" sz="2000" b="0" baseline="0" dirty="0" err="1" smtClean="0"/>
                        <a:t>chạy</a:t>
                      </a:r>
                      <a:r>
                        <a:rPr lang="en-US" sz="2000" b="0" baseline="0" dirty="0" smtClean="0"/>
                        <a:t> song </a:t>
                      </a:r>
                      <a:r>
                        <a:rPr lang="en-US" sz="2000" b="0" baseline="0" dirty="0" err="1" smtClean="0"/>
                        <a:t>song</a:t>
                      </a:r>
                      <a:endParaRPr lang="en-US" sz="2000" b="0" dirty="0"/>
                    </a:p>
                  </a:txBody>
                  <a:tcPr/>
                </a:tc>
              </a:tr>
              <a:tr h="0">
                <a:tc>
                  <a:txBody>
                    <a:bodyPr/>
                    <a:lstStyle/>
                    <a:p>
                      <a:r>
                        <a:rPr lang="en-US" sz="2000" b="0" dirty="0" smtClean="0"/>
                        <a:t>loop</a:t>
                      </a:r>
                      <a:endParaRPr lang="en-US" sz="2000" b="0" dirty="0"/>
                    </a:p>
                  </a:txBody>
                  <a:tcPr/>
                </a:tc>
                <a:tc>
                  <a:txBody>
                    <a:bodyPr/>
                    <a:lstStyle/>
                    <a:p>
                      <a:r>
                        <a:rPr lang="en-US" sz="2000" b="0" dirty="0" err="1" smtClean="0"/>
                        <a:t>Lặp</a:t>
                      </a:r>
                      <a:r>
                        <a:rPr lang="en-US" sz="2000" b="0" baseline="0" dirty="0" smtClean="0"/>
                        <a:t> </a:t>
                      </a:r>
                      <a:r>
                        <a:rPr lang="en-US" sz="2000" b="0" baseline="0" dirty="0" err="1" smtClean="0"/>
                        <a:t>lại</a:t>
                      </a:r>
                      <a:r>
                        <a:rPr lang="en-US" sz="2000" b="0" baseline="0" dirty="0" smtClean="0"/>
                        <a:t>, </a:t>
                      </a:r>
                      <a:r>
                        <a:rPr lang="en-US" sz="2000" b="0" baseline="0" dirty="0" err="1" smtClean="0"/>
                        <a:t>khung</a:t>
                      </a:r>
                      <a:r>
                        <a:rPr lang="en-US" sz="2000" b="0" baseline="0" dirty="0" smtClean="0"/>
                        <a:t> </a:t>
                      </a:r>
                      <a:r>
                        <a:rPr lang="en-US" sz="2000" b="0" baseline="0" dirty="0" err="1" smtClean="0"/>
                        <a:t>có</a:t>
                      </a:r>
                      <a:r>
                        <a:rPr lang="en-US" sz="2000" b="0" baseline="0" dirty="0" smtClean="0"/>
                        <a:t> </a:t>
                      </a:r>
                      <a:r>
                        <a:rPr lang="en-US" sz="2000" b="0" baseline="0" dirty="0" err="1" smtClean="0"/>
                        <a:t>thể</a:t>
                      </a:r>
                      <a:r>
                        <a:rPr lang="en-US" sz="2000" b="0" baseline="0" dirty="0" smtClean="0"/>
                        <a:t> </a:t>
                      </a:r>
                      <a:r>
                        <a:rPr lang="en-US" sz="2000" b="0" baseline="0" dirty="0" err="1" smtClean="0"/>
                        <a:t>thực</a:t>
                      </a:r>
                      <a:r>
                        <a:rPr lang="en-US" sz="2000" b="0" baseline="0" dirty="0" smtClean="0"/>
                        <a:t> </a:t>
                      </a:r>
                      <a:r>
                        <a:rPr lang="en-US" sz="2000" b="0" baseline="0" dirty="0" err="1" smtClean="0"/>
                        <a:t>hiện</a:t>
                      </a:r>
                      <a:r>
                        <a:rPr lang="en-US" sz="2000" b="0" baseline="0" dirty="0" smtClean="0"/>
                        <a:t> </a:t>
                      </a:r>
                      <a:r>
                        <a:rPr lang="en-US" sz="2000" b="0" baseline="0" dirty="0" err="1" smtClean="0"/>
                        <a:t>nhiều</a:t>
                      </a:r>
                      <a:r>
                        <a:rPr lang="en-US" sz="2000" b="0" baseline="0" dirty="0" smtClean="0"/>
                        <a:t> </a:t>
                      </a:r>
                      <a:r>
                        <a:rPr lang="en-US" sz="2000" b="0" baseline="0" dirty="0" err="1" smtClean="0"/>
                        <a:t>lần</a:t>
                      </a:r>
                      <a:endParaRPr lang="en-US" sz="2000" b="0" dirty="0"/>
                    </a:p>
                  </a:txBody>
                  <a:tcPr/>
                </a:tc>
              </a:tr>
              <a:tr h="0">
                <a:tc>
                  <a:txBody>
                    <a:bodyPr/>
                    <a:lstStyle/>
                    <a:p>
                      <a:r>
                        <a:rPr lang="en-US" sz="2000" b="0" dirty="0" smtClean="0"/>
                        <a:t>region</a:t>
                      </a:r>
                      <a:endParaRPr lang="en-US" sz="2000" b="0" dirty="0"/>
                    </a:p>
                  </a:txBody>
                  <a:tcPr/>
                </a:tc>
                <a:tc>
                  <a:txBody>
                    <a:bodyPr/>
                    <a:lstStyle/>
                    <a:p>
                      <a:r>
                        <a:rPr lang="en-US" sz="2000" b="0" dirty="0" err="1" smtClean="0"/>
                        <a:t>Vùn</a:t>
                      </a:r>
                      <a:r>
                        <a:rPr lang="en-US" sz="2000" b="0" baseline="0" dirty="0" err="1" smtClean="0"/>
                        <a:t>g</a:t>
                      </a:r>
                      <a:r>
                        <a:rPr lang="en-US" sz="2000" b="0" baseline="0" dirty="0" smtClean="0"/>
                        <a:t> then </a:t>
                      </a:r>
                      <a:r>
                        <a:rPr lang="en-US" sz="2000" b="0" baseline="0" dirty="0" err="1" smtClean="0"/>
                        <a:t>chốt</a:t>
                      </a:r>
                      <a:r>
                        <a:rPr lang="en-US" sz="2000" b="0" baseline="0" dirty="0" smtClean="0"/>
                        <a:t>, </a:t>
                      </a:r>
                      <a:r>
                        <a:rPr lang="en-US" sz="2000" b="0" baseline="0" dirty="0" err="1" smtClean="0"/>
                        <a:t>tại</a:t>
                      </a:r>
                      <a:r>
                        <a:rPr lang="en-US" sz="2000" b="0" baseline="0" dirty="0" smtClean="0"/>
                        <a:t> </a:t>
                      </a:r>
                      <a:r>
                        <a:rPr lang="en-US" sz="2000" b="0" baseline="0" dirty="0" err="1" smtClean="0"/>
                        <a:t>một</a:t>
                      </a:r>
                      <a:r>
                        <a:rPr lang="en-US" sz="2000" b="0" baseline="0" dirty="0" smtClean="0"/>
                        <a:t> </a:t>
                      </a:r>
                      <a:r>
                        <a:rPr lang="en-US" sz="2000" b="0" baseline="0" dirty="0" err="1" smtClean="0"/>
                        <a:t>thời</a:t>
                      </a:r>
                      <a:r>
                        <a:rPr lang="en-US" sz="2000" b="0" baseline="0" dirty="0" smtClean="0"/>
                        <a:t> </a:t>
                      </a:r>
                      <a:r>
                        <a:rPr lang="en-US" sz="2000" b="0" baseline="0" dirty="0" err="1" smtClean="0"/>
                        <a:t>điểm</a:t>
                      </a:r>
                      <a:r>
                        <a:rPr lang="en-US" sz="2000" b="0" baseline="0" dirty="0" smtClean="0"/>
                        <a:t> </a:t>
                      </a:r>
                      <a:r>
                        <a:rPr lang="en-US" sz="2000" b="0" baseline="0" dirty="0" err="1" smtClean="0"/>
                        <a:t>chỉ</a:t>
                      </a:r>
                      <a:r>
                        <a:rPr lang="en-US" sz="2000" b="0" baseline="0" dirty="0" smtClean="0"/>
                        <a:t> </a:t>
                      </a:r>
                      <a:r>
                        <a:rPr lang="en-US" sz="2000" b="0" baseline="0" dirty="0" err="1" smtClean="0"/>
                        <a:t>có</a:t>
                      </a:r>
                      <a:r>
                        <a:rPr lang="en-US" sz="2000" b="0" baseline="0" dirty="0" smtClean="0"/>
                        <a:t> 1 </a:t>
                      </a:r>
                      <a:r>
                        <a:rPr lang="en-US" sz="2000" b="0" baseline="0" dirty="0" err="1" smtClean="0"/>
                        <a:t>luồng</a:t>
                      </a:r>
                      <a:r>
                        <a:rPr lang="en-US" sz="2000" b="0" baseline="0" dirty="0" smtClean="0"/>
                        <a:t> </a:t>
                      </a:r>
                      <a:r>
                        <a:rPr lang="en-US" sz="2000" b="0" baseline="0" dirty="0" err="1" smtClean="0"/>
                        <a:t>chạy</a:t>
                      </a:r>
                      <a:r>
                        <a:rPr lang="en-US" sz="2000" b="0" baseline="0" dirty="0" smtClean="0"/>
                        <a:t> </a:t>
                      </a:r>
                      <a:r>
                        <a:rPr lang="en-US" sz="2000" b="0" baseline="0" dirty="0" err="1" smtClean="0"/>
                        <a:t>nó</a:t>
                      </a:r>
                      <a:endParaRPr lang="en-US" sz="2000" b="0" baseline="0" dirty="0" smtClean="0"/>
                    </a:p>
                  </a:txBody>
                  <a:tcPr/>
                </a:tc>
              </a:tr>
              <a:tr h="0">
                <a:tc>
                  <a:txBody>
                    <a:bodyPr/>
                    <a:lstStyle/>
                    <a:p>
                      <a:r>
                        <a:rPr lang="en-US" sz="2000" b="0" dirty="0" smtClean="0"/>
                        <a:t>ref</a:t>
                      </a:r>
                      <a:endParaRPr lang="en-US" sz="2000" b="0" dirty="0"/>
                    </a:p>
                  </a:txBody>
                  <a:tcPr/>
                </a:tc>
                <a:tc>
                  <a:txBody>
                    <a:bodyPr/>
                    <a:lstStyle/>
                    <a:p>
                      <a:r>
                        <a:rPr lang="en-US" sz="2000" b="0" baseline="0" dirty="0" err="1" smtClean="0"/>
                        <a:t>Tham</a:t>
                      </a:r>
                      <a:r>
                        <a:rPr lang="en-US" sz="2000" b="0" baseline="0" dirty="0" smtClean="0"/>
                        <a:t> </a:t>
                      </a:r>
                      <a:r>
                        <a:rPr lang="en-US" sz="2000" b="0" baseline="0" dirty="0" err="1" smtClean="0"/>
                        <a:t>chiếu</a:t>
                      </a:r>
                      <a:r>
                        <a:rPr lang="en-US" sz="2000" b="0" baseline="0" dirty="0" smtClean="0"/>
                        <a:t> </a:t>
                      </a:r>
                      <a:r>
                        <a:rPr lang="en-US" sz="2000" b="0" baseline="0" dirty="0" err="1" smtClean="0"/>
                        <a:t>đến</a:t>
                      </a:r>
                      <a:r>
                        <a:rPr lang="en-US" sz="2000" b="0" baseline="0" dirty="0" smtClean="0"/>
                        <a:t> </a:t>
                      </a:r>
                      <a:r>
                        <a:rPr lang="en-US" sz="2000" b="0" baseline="0" dirty="0" err="1" smtClean="0"/>
                        <a:t>một</a:t>
                      </a:r>
                      <a:r>
                        <a:rPr lang="en-US" sz="2000" b="0" baseline="0" dirty="0" smtClean="0"/>
                        <a:t> </a:t>
                      </a:r>
                      <a:r>
                        <a:rPr lang="en-US" sz="2000" b="0" baseline="0" dirty="0" err="1" smtClean="0"/>
                        <a:t>tương</a:t>
                      </a:r>
                      <a:r>
                        <a:rPr lang="en-US" sz="2000" b="0" baseline="0" dirty="0" smtClean="0"/>
                        <a:t> </a:t>
                      </a:r>
                      <a:r>
                        <a:rPr lang="en-US" sz="2000" b="0" baseline="0" dirty="0" err="1" smtClean="0"/>
                        <a:t>tác</a:t>
                      </a:r>
                      <a:r>
                        <a:rPr lang="en-US" sz="2000" b="0" baseline="0" dirty="0" smtClean="0"/>
                        <a:t> </a:t>
                      </a:r>
                      <a:r>
                        <a:rPr lang="en-US" sz="2000" b="0" baseline="0" dirty="0" err="1" smtClean="0"/>
                        <a:t>khác</a:t>
                      </a:r>
                      <a:r>
                        <a:rPr lang="en-US" sz="2000" b="0" baseline="0" dirty="0" smtClean="0"/>
                        <a:t> </a:t>
                      </a:r>
                      <a:r>
                        <a:rPr lang="en-US" sz="2000" b="0" baseline="0" dirty="0" err="1" smtClean="0"/>
                        <a:t>trong</a:t>
                      </a:r>
                      <a:r>
                        <a:rPr lang="en-US" sz="2000" b="0" baseline="0" dirty="0" smtClean="0"/>
                        <a:t> </a:t>
                      </a:r>
                      <a:r>
                        <a:rPr lang="en-US" sz="2000" b="0" baseline="0" dirty="0" err="1" smtClean="0"/>
                        <a:t>biểu</a:t>
                      </a:r>
                      <a:r>
                        <a:rPr lang="en-US" sz="2000" b="0" baseline="0" dirty="0" smtClean="0"/>
                        <a:t> </a:t>
                      </a:r>
                      <a:r>
                        <a:rPr lang="en-US" sz="2000" b="0" baseline="0" dirty="0" err="1" smtClean="0"/>
                        <a:t>đồ</a:t>
                      </a:r>
                      <a:r>
                        <a:rPr lang="en-US" sz="2000" b="0" baseline="0" dirty="0" smtClean="0"/>
                        <a:t> </a:t>
                      </a:r>
                      <a:r>
                        <a:rPr lang="en-US" sz="2000" b="0" baseline="0" dirty="0" err="1" smtClean="0"/>
                        <a:t>khác</a:t>
                      </a:r>
                      <a:r>
                        <a:rPr lang="en-US" sz="2000" b="0" baseline="0" dirty="0" smtClean="0"/>
                        <a:t>, </a:t>
                      </a:r>
                      <a:r>
                        <a:rPr lang="en-US" sz="2000" b="0" baseline="0" dirty="0" err="1" smtClean="0"/>
                        <a:t>vẽ</a:t>
                      </a:r>
                      <a:r>
                        <a:rPr lang="en-US" sz="2000" b="0" baseline="0" dirty="0" smtClean="0"/>
                        <a:t> </a:t>
                      </a:r>
                      <a:r>
                        <a:rPr lang="en-US" sz="2000" b="0" baseline="0" dirty="0" err="1" smtClean="0"/>
                        <a:t>trùm</a:t>
                      </a:r>
                      <a:r>
                        <a:rPr lang="en-US" sz="2000" b="0" baseline="0" dirty="0" smtClean="0"/>
                        <a:t> </a:t>
                      </a:r>
                      <a:r>
                        <a:rPr lang="en-US" sz="2000" b="0" baseline="0" dirty="0" err="1" smtClean="0"/>
                        <a:t>lên</a:t>
                      </a:r>
                      <a:r>
                        <a:rPr lang="en-US" sz="2000" b="0" baseline="0" dirty="0" smtClean="0"/>
                        <a:t> </a:t>
                      </a:r>
                      <a:r>
                        <a:rPr lang="en-US" sz="2000" b="0" baseline="0" dirty="0" err="1" smtClean="0"/>
                        <a:t>các</a:t>
                      </a:r>
                      <a:r>
                        <a:rPr lang="en-US" sz="2000" b="0" baseline="0" dirty="0" smtClean="0"/>
                        <a:t> lifetime </a:t>
                      </a:r>
                      <a:r>
                        <a:rPr lang="en-US" sz="2000" b="0" baseline="0" dirty="0" err="1" smtClean="0"/>
                        <a:t>liên</a:t>
                      </a:r>
                      <a:r>
                        <a:rPr lang="en-US" sz="2000" b="0" baseline="0" dirty="0" smtClean="0"/>
                        <a:t> </a:t>
                      </a:r>
                      <a:r>
                        <a:rPr lang="en-US" sz="2000" b="0" baseline="0" dirty="0" err="1" smtClean="0"/>
                        <a:t>quan</a:t>
                      </a:r>
                      <a:r>
                        <a:rPr lang="en-US" sz="2000" b="0" baseline="0" dirty="0" smtClean="0"/>
                        <a:t>, </a:t>
                      </a:r>
                      <a:r>
                        <a:rPr lang="en-US" sz="2000" b="0" baseline="0" dirty="0" err="1" smtClean="0"/>
                        <a:t>có</a:t>
                      </a:r>
                      <a:r>
                        <a:rPr lang="en-US" sz="2000" b="0" baseline="0" dirty="0" smtClean="0"/>
                        <a:t> </a:t>
                      </a:r>
                      <a:r>
                        <a:rPr lang="en-US" sz="2000" b="0" baseline="0" dirty="0" err="1" smtClean="0"/>
                        <a:t>thể</a:t>
                      </a:r>
                      <a:r>
                        <a:rPr lang="en-US" sz="2000" b="0" baseline="0" dirty="0" smtClean="0"/>
                        <a:t> </a:t>
                      </a:r>
                      <a:r>
                        <a:rPr lang="en-US" sz="2000" b="0" baseline="0" dirty="0" err="1" smtClean="0"/>
                        <a:t>có</a:t>
                      </a:r>
                      <a:r>
                        <a:rPr lang="en-US" sz="2000" b="0" baseline="0" dirty="0" smtClean="0"/>
                        <a:t> </a:t>
                      </a:r>
                      <a:r>
                        <a:rPr lang="en-US" sz="2000" b="0" baseline="0" dirty="0" err="1" smtClean="0"/>
                        <a:t>tham</a:t>
                      </a:r>
                      <a:r>
                        <a:rPr lang="en-US" sz="2000" b="0" baseline="0" dirty="0" smtClean="0"/>
                        <a:t> </a:t>
                      </a:r>
                      <a:r>
                        <a:rPr lang="en-US" sz="2000" b="0" baseline="0" dirty="0" err="1" smtClean="0"/>
                        <a:t>số</a:t>
                      </a:r>
                      <a:r>
                        <a:rPr lang="en-US" sz="2000" b="0" baseline="0" dirty="0" smtClean="0"/>
                        <a:t> </a:t>
                      </a:r>
                      <a:r>
                        <a:rPr lang="en-US" sz="2000" b="0" baseline="0" dirty="0" err="1" smtClean="0"/>
                        <a:t>và</a:t>
                      </a:r>
                      <a:r>
                        <a:rPr lang="en-US" sz="2000" b="0" baseline="0" dirty="0" smtClean="0"/>
                        <a:t> </a:t>
                      </a:r>
                      <a:r>
                        <a:rPr lang="en-US" sz="2000" b="0" baseline="0" dirty="0" err="1" smtClean="0"/>
                        <a:t>giá</a:t>
                      </a:r>
                      <a:r>
                        <a:rPr lang="en-US" sz="2000" b="0" baseline="0" dirty="0" smtClean="0"/>
                        <a:t> </a:t>
                      </a:r>
                      <a:r>
                        <a:rPr lang="en-US" sz="2000" b="0" baseline="0" dirty="0" err="1" smtClean="0"/>
                        <a:t>trị</a:t>
                      </a:r>
                      <a:r>
                        <a:rPr lang="en-US" sz="2000" b="0" baseline="0" dirty="0" smtClean="0"/>
                        <a:t> </a:t>
                      </a:r>
                      <a:r>
                        <a:rPr lang="en-US" sz="2000" b="0" baseline="0" dirty="0" err="1" smtClean="0"/>
                        <a:t>trả</a:t>
                      </a:r>
                      <a:r>
                        <a:rPr lang="en-US" sz="2000" b="0" baseline="0" dirty="0" smtClean="0"/>
                        <a:t> </a:t>
                      </a:r>
                      <a:r>
                        <a:rPr lang="en-US" sz="2000" b="0" baseline="0" dirty="0" err="1" smtClean="0"/>
                        <a:t>về</a:t>
                      </a:r>
                      <a:r>
                        <a:rPr lang="en-US" sz="2000" b="0" baseline="0" dirty="0" smtClean="0"/>
                        <a:t>.</a:t>
                      </a:r>
                    </a:p>
                  </a:txBody>
                  <a:tcPr/>
                </a:tc>
              </a:tr>
              <a:tr h="476758">
                <a:tc>
                  <a:txBody>
                    <a:bodyPr/>
                    <a:lstStyle/>
                    <a:p>
                      <a:r>
                        <a:rPr lang="en-US" sz="2000" b="0" dirty="0" err="1" smtClean="0"/>
                        <a:t>sd</a:t>
                      </a:r>
                      <a:endParaRPr lang="en-US" sz="2000" b="0" dirty="0"/>
                    </a:p>
                  </a:txBody>
                  <a:tcPr/>
                </a:tc>
                <a:tc>
                  <a:txBody>
                    <a:bodyPr/>
                    <a:lstStyle/>
                    <a:p>
                      <a:r>
                        <a:rPr lang="en-US" sz="2000" b="0" baseline="0" dirty="0" err="1" smtClean="0"/>
                        <a:t>Vẽ</a:t>
                      </a:r>
                      <a:r>
                        <a:rPr lang="en-US" sz="2000" b="0" baseline="0" dirty="0" smtClean="0"/>
                        <a:t> </a:t>
                      </a:r>
                      <a:r>
                        <a:rPr lang="en-US" sz="2000" b="0" baseline="0" dirty="0" err="1" smtClean="0"/>
                        <a:t>xung</a:t>
                      </a:r>
                      <a:r>
                        <a:rPr lang="en-US" sz="2000" b="0" baseline="0" dirty="0" smtClean="0"/>
                        <a:t> </a:t>
                      </a:r>
                      <a:r>
                        <a:rPr lang="en-US" sz="2000" b="0" baseline="0" dirty="0" err="1" smtClean="0"/>
                        <a:t>quanh</a:t>
                      </a:r>
                      <a:r>
                        <a:rPr lang="en-US" sz="2000" b="0" baseline="0" dirty="0" smtClean="0"/>
                        <a:t> </a:t>
                      </a:r>
                      <a:r>
                        <a:rPr lang="en-US" sz="2000" b="0" baseline="0" dirty="0" err="1" smtClean="0"/>
                        <a:t>một</a:t>
                      </a:r>
                      <a:r>
                        <a:rPr lang="en-US" sz="2000" b="0" baseline="0" dirty="0" smtClean="0"/>
                        <a:t> </a:t>
                      </a:r>
                      <a:r>
                        <a:rPr lang="en-US" sz="2000" b="0" baseline="0" dirty="0" err="1" smtClean="0"/>
                        <a:t>biểu</a:t>
                      </a:r>
                      <a:r>
                        <a:rPr lang="en-US" sz="2000" b="0" baseline="0" dirty="0" smtClean="0"/>
                        <a:t> </a:t>
                      </a:r>
                      <a:r>
                        <a:rPr lang="en-US" sz="2000" b="0" baseline="0" dirty="0" err="1" smtClean="0"/>
                        <a:t>đồ</a:t>
                      </a:r>
                      <a:r>
                        <a:rPr lang="en-US" sz="2000" b="0" baseline="0" dirty="0" smtClean="0"/>
                        <a:t> </a:t>
                      </a:r>
                      <a:r>
                        <a:rPr lang="en-US" sz="2000" b="0" baseline="0" dirty="0" err="1" smtClean="0"/>
                        <a:t>tuần</a:t>
                      </a:r>
                      <a:r>
                        <a:rPr lang="en-US" sz="2000" b="0" baseline="0" dirty="0" smtClean="0"/>
                        <a:t> </a:t>
                      </a:r>
                      <a:r>
                        <a:rPr lang="en-US" sz="2000" b="0" baseline="0" dirty="0" err="1" smtClean="0"/>
                        <a:t>tự</a:t>
                      </a:r>
                      <a:r>
                        <a:rPr lang="en-US" sz="2000" b="0" baseline="0" dirty="0" smtClean="0"/>
                        <a:t> </a:t>
                      </a:r>
                      <a:r>
                        <a:rPr lang="en-US" sz="2000" b="0" baseline="0" dirty="0" err="1" smtClean="0"/>
                        <a:t>nếu</a:t>
                      </a:r>
                      <a:r>
                        <a:rPr lang="en-US" sz="2000" b="0" baseline="0" dirty="0" smtClean="0"/>
                        <a:t> </a:t>
                      </a:r>
                      <a:r>
                        <a:rPr lang="en-US" sz="2000" b="0" baseline="0" dirty="0" err="1" smtClean="0"/>
                        <a:t>cần</a:t>
                      </a:r>
                      <a:endParaRPr lang="en-US" sz="2000" b="0" baseline="0" dirty="0" smtClean="0"/>
                    </a:p>
                  </a:txBody>
                  <a:tcPr/>
                </a:tc>
              </a:tr>
            </a:tbl>
          </a:graphicData>
        </a:graphic>
      </p:graphicFrame>
    </p:spTree>
    <p:extLst>
      <p:ext uri="{BB962C8B-B14F-4D97-AF65-F5344CB8AC3E}">
        <p14:creationId xmlns:p14="http://schemas.microsoft.com/office/powerpoint/2010/main" val="160241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Ví</a:t>
            </a:r>
            <a:r>
              <a:rPr lang="en-US" altLang="en-US" dirty="0" smtClean="0"/>
              <a:t> </a:t>
            </a:r>
            <a:r>
              <a:rPr lang="en-US" altLang="en-US" dirty="0" err="1" smtClean="0"/>
              <a:t>dụ</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0" y="1577023"/>
            <a:ext cx="3483803" cy="2626677"/>
          </a:xfrm>
          <a:prstGeom prst="rect">
            <a:avLst/>
          </a:prstGeom>
        </p:spPr>
      </p:pic>
      <p:pic>
        <p:nvPicPr>
          <p:cNvPr id="7" name="Picture 6"/>
          <p:cNvPicPr>
            <a:picLocks noChangeAspect="1"/>
          </p:cNvPicPr>
          <p:nvPr/>
        </p:nvPicPr>
        <p:blipFill>
          <a:blip r:embed="rId3"/>
          <a:stretch>
            <a:fillRect/>
          </a:stretch>
        </p:blipFill>
        <p:spPr>
          <a:xfrm>
            <a:off x="3495675" y="594360"/>
            <a:ext cx="5648325" cy="4838700"/>
          </a:xfrm>
          <a:prstGeom prst="rect">
            <a:avLst/>
          </a:prstGeom>
        </p:spPr>
      </p:pic>
    </p:spTree>
    <p:extLst>
      <p:ext uri="{BB962C8B-B14F-4D97-AF65-F5344CB8AC3E}">
        <p14:creationId xmlns:p14="http://schemas.microsoft.com/office/powerpoint/2010/main" val="333981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Ví</a:t>
            </a:r>
            <a:r>
              <a:rPr lang="en-US" altLang="en-US" dirty="0" smtClean="0"/>
              <a:t> </a:t>
            </a:r>
            <a:r>
              <a:rPr lang="en-US" altLang="en-US" dirty="0" err="1" smtClean="0"/>
              <a:t>dụ</a:t>
            </a:r>
            <a:endParaRPr lang="en-US" altLang="en-US" dirty="0" smtClean="0"/>
          </a:p>
          <a:p>
            <a:r>
              <a:rPr lang="vi-VN" dirty="0" smtClean="0"/>
              <a:t>Thông </a:t>
            </a:r>
            <a:r>
              <a:rPr lang="vi-VN" dirty="0"/>
              <a:t>điệp đầu tiên của một biểu đồ trình tự luôn bắt đầu phía trên cùng và thường được đặt phía bên trái của biểu đồ cho dễ đọc. Các thông điệp tiếp theo sau đó được dần dần thêm vào biểu đồ thấp hơn các thông điệp trước đó.</a:t>
            </a:r>
            <a:endParaRPr lang="en-US" altLang="en-US" dirty="0" smtClean="0"/>
          </a:p>
          <a:p>
            <a:pPr marL="0" indent="0">
              <a:buNone/>
            </a:pP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36</a:t>
            </a:fld>
            <a:endParaRPr lang="en-US" dirty="0"/>
          </a:p>
        </p:txBody>
      </p:sp>
      <p:pic>
        <p:nvPicPr>
          <p:cNvPr id="15363" name="Picture 3" descr="Hình 4: Một ví dụ về thông điệp được gửi đi giữa các đối tượ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49" y="2862580"/>
            <a:ext cx="7404101" cy="227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23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Ví</a:t>
            </a:r>
            <a:r>
              <a:rPr lang="en-US" altLang="en-US" dirty="0" smtClean="0"/>
              <a:t> </a:t>
            </a:r>
            <a:r>
              <a:rPr lang="en-US" altLang="en-US" dirty="0" err="1" smtClean="0"/>
              <a:t>dụ</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37</a:t>
            </a:fld>
            <a:endParaRPr lang="en-US" dirty="0"/>
          </a:p>
        </p:txBody>
      </p:sp>
      <p:pic>
        <p:nvPicPr>
          <p:cNvPr id="16386" name="Picture 2" descr="Hình 8: Một mảng biểu đồ trình tự chứa một phần kết hợp thay th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016" y="636116"/>
            <a:ext cx="3682584" cy="530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44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Ví</a:t>
            </a:r>
            <a:r>
              <a:rPr lang="en-US" altLang="en-US" dirty="0" smtClean="0"/>
              <a:t> </a:t>
            </a:r>
            <a:r>
              <a:rPr lang="en-US" altLang="en-US" dirty="0" err="1" smtClean="0"/>
              <a:t>dụ</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38</a:t>
            </a:fld>
            <a:endParaRPr lang="en-US" dirty="0"/>
          </a:p>
        </p:txBody>
      </p:sp>
      <p:pic>
        <p:nvPicPr>
          <p:cNvPr id="16388" name="Picture 4" descr="Hình 9: Một mảng biểu đồ trình tự bao gồm một mảng kết hợp tuỳ chọ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199" y="1164312"/>
            <a:ext cx="5550777" cy="467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0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smtClean="0"/>
              <a:t>Sequence diagram (</a:t>
            </a:r>
            <a:r>
              <a:rPr lang="en-US" altLang="en-US" dirty="0" err="1" smtClean="0"/>
              <a:t>tt</a:t>
            </a:r>
            <a:r>
              <a:rPr lang="en-US" altLang="en-US" dirty="0" smtClean="0"/>
              <a:t>) – </a:t>
            </a:r>
            <a:r>
              <a:rPr lang="en-US" altLang="en-US" dirty="0" err="1" smtClean="0"/>
              <a:t>Ví</a:t>
            </a:r>
            <a:r>
              <a:rPr lang="en-US" altLang="en-US" dirty="0" smtClean="0"/>
              <a:t> </a:t>
            </a:r>
            <a:r>
              <a:rPr lang="en-US" altLang="en-US" dirty="0" err="1" smtClean="0"/>
              <a:t>dụ</a:t>
            </a:r>
            <a:endParaRPr lang="en-US" alt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39</a:t>
            </a:fld>
            <a:endParaRPr lang="en-US" dirty="0"/>
          </a:p>
        </p:txBody>
      </p:sp>
      <p:pic>
        <p:nvPicPr>
          <p:cNvPr id="17412" name="Picture 4" descr="Ví dụ biểu đồ vòng lặp cùng với mảng kết hợp vòng lặ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29201"/>
            <a:ext cx="8077200" cy="476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92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smtClean="0"/>
              <a:t>Ưu</a:t>
            </a:r>
            <a:r>
              <a:rPr lang="en-US" dirty="0" smtClean="0"/>
              <a:t> </a:t>
            </a:r>
            <a:r>
              <a:rPr lang="en-US" dirty="0" err="1" smtClean="0"/>
              <a:t>điểm</a:t>
            </a:r>
            <a:r>
              <a:rPr lang="en-US" dirty="0" smtClean="0"/>
              <a:t> PTTK HĐT</a:t>
            </a:r>
          </a:p>
          <a:p>
            <a:r>
              <a:rPr lang="vi-VN" dirty="0" smtClean="0"/>
              <a:t>Gần </a:t>
            </a:r>
            <a:r>
              <a:rPr lang="vi-VN" dirty="0"/>
              <a:t>gũi với thế giới thực </a:t>
            </a:r>
            <a:endParaRPr lang="en-US" dirty="0" smtClean="0"/>
          </a:p>
          <a:p>
            <a:r>
              <a:rPr lang="vi-VN" dirty="0" smtClean="0"/>
              <a:t>Tái </a:t>
            </a:r>
            <a:r>
              <a:rPr lang="vi-VN" dirty="0"/>
              <a:t>sử dụng dễ dàng </a:t>
            </a:r>
            <a:endParaRPr lang="en-US" dirty="0"/>
          </a:p>
          <a:p>
            <a:r>
              <a:rPr lang="vi-VN" dirty="0" smtClean="0"/>
              <a:t>Đóng </a:t>
            </a:r>
            <a:r>
              <a:rPr lang="vi-VN" dirty="0"/>
              <a:t>gói, che dấu thông tin làm cho hệ thống tin cậy hơn </a:t>
            </a:r>
            <a:endParaRPr lang="en-US" dirty="0" smtClean="0"/>
          </a:p>
          <a:p>
            <a:r>
              <a:rPr lang="vi-VN" dirty="0" smtClean="0"/>
              <a:t>Thừa </a:t>
            </a:r>
            <a:r>
              <a:rPr lang="vi-VN" dirty="0"/>
              <a:t>kế giảm chi phí, hệ thống có tính mở cao </a:t>
            </a:r>
            <a:endParaRPr lang="en-US" dirty="0" smtClean="0"/>
          </a:p>
          <a:p>
            <a:r>
              <a:rPr lang="vi-VN" dirty="0" smtClean="0"/>
              <a:t>Phù </a:t>
            </a:r>
            <a:r>
              <a:rPr lang="vi-VN" dirty="0"/>
              <a:t>hợp với hệ thống lớn và phức </a:t>
            </a:r>
            <a:r>
              <a:rPr lang="vi-VN" dirty="0" smtClean="0"/>
              <a:t>tạp</a:t>
            </a:r>
            <a:endParaRPr lang="en-US" dirty="0" smtClean="0"/>
          </a:p>
          <a:p>
            <a:pPr marL="0" indent="0">
              <a:buNone/>
            </a:pPr>
            <a:r>
              <a:rPr lang="vi-VN" dirty="0"/>
              <a:t>Các khái niệm cơ bản của hướng đối tượng </a:t>
            </a:r>
            <a:endParaRPr lang="en-US" dirty="0" smtClean="0"/>
          </a:p>
          <a:p>
            <a:r>
              <a:rPr lang="vi-VN" dirty="0" smtClean="0"/>
              <a:t>Đối </a:t>
            </a:r>
            <a:r>
              <a:rPr lang="vi-VN" dirty="0"/>
              <a:t>tượng </a:t>
            </a:r>
            <a:r>
              <a:rPr lang="en-US" dirty="0" smtClean="0"/>
              <a:t>(Object)</a:t>
            </a:r>
          </a:p>
          <a:p>
            <a:r>
              <a:rPr lang="vi-VN" dirty="0" smtClean="0"/>
              <a:t>Lớp </a:t>
            </a:r>
            <a:r>
              <a:rPr lang="en-US" dirty="0" smtClean="0"/>
              <a:t>(Class)</a:t>
            </a:r>
          </a:p>
          <a:p>
            <a:r>
              <a:rPr lang="vi-VN" dirty="0" smtClean="0"/>
              <a:t>Gói </a:t>
            </a:r>
            <a:r>
              <a:rPr lang="en-US" dirty="0" smtClean="0"/>
              <a:t>(Package)</a:t>
            </a:r>
          </a:p>
          <a:p>
            <a:r>
              <a:rPr lang="vi-VN" dirty="0" smtClean="0"/>
              <a:t>Kế thừa</a:t>
            </a:r>
            <a:r>
              <a:rPr lang="en-US" dirty="0" smtClean="0"/>
              <a:t> (Inheritance)</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spTree>
    <p:extLst>
      <p:ext uri="{BB962C8B-B14F-4D97-AF65-F5344CB8AC3E}">
        <p14:creationId xmlns:p14="http://schemas.microsoft.com/office/powerpoint/2010/main" val="148754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err="1" smtClean="0"/>
              <a:t>Lớp</a:t>
            </a:r>
            <a:r>
              <a:rPr lang="en-US" dirty="0" smtClean="0"/>
              <a:t> (Class) </a:t>
            </a:r>
          </a:p>
          <a:p>
            <a:r>
              <a:rPr lang="vi-VN" dirty="0" smtClean="0"/>
              <a:t>Sử </a:t>
            </a:r>
            <a:r>
              <a:rPr lang="vi-VN" dirty="0"/>
              <a:t>dụng hình chữ nhật gồm 3 thành phần </a:t>
            </a:r>
            <a:endParaRPr lang="en-US" dirty="0" smtClean="0"/>
          </a:p>
          <a:p>
            <a:pPr lvl="1"/>
            <a:r>
              <a:rPr lang="vi-VN" dirty="0" smtClean="0"/>
              <a:t>Tên </a:t>
            </a:r>
            <a:r>
              <a:rPr lang="vi-VN" dirty="0"/>
              <a:t>lớp </a:t>
            </a:r>
            <a:endParaRPr lang="en-US" dirty="0"/>
          </a:p>
          <a:p>
            <a:pPr lvl="1"/>
            <a:r>
              <a:rPr lang="vi-VN" dirty="0" smtClean="0"/>
              <a:t>Các </a:t>
            </a:r>
            <a:r>
              <a:rPr lang="vi-VN" dirty="0"/>
              <a:t>thuộc tính </a:t>
            </a:r>
            <a:endParaRPr lang="en-US" dirty="0"/>
          </a:p>
          <a:p>
            <a:pPr lvl="1"/>
            <a:r>
              <a:rPr lang="vi-VN" dirty="0" smtClean="0"/>
              <a:t>Các </a:t>
            </a:r>
            <a:r>
              <a:rPr lang="vi-VN" dirty="0"/>
              <a:t>phương </a:t>
            </a:r>
            <a:r>
              <a:rPr lang="vi-VN" dirty="0" smtClean="0"/>
              <a:t>thức</a:t>
            </a:r>
            <a:endParaRPr lang="en-US" dirty="0"/>
          </a:p>
          <a:p>
            <a:r>
              <a:rPr lang="vi-VN" dirty="0"/>
              <a:t>Biểu diễn thuộc </a:t>
            </a:r>
            <a:r>
              <a:rPr lang="vi-VN" dirty="0" smtClean="0"/>
              <a:t>tính</a:t>
            </a:r>
            <a:endParaRPr lang="en-US" dirty="0" smtClean="0"/>
          </a:p>
          <a:p>
            <a:pPr lvl="1"/>
            <a:r>
              <a:rPr lang="vi-VN" dirty="0"/>
              <a:t>Chỉ ra tên, kiểu và giá trị mặc định nếu có </a:t>
            </a:r>
            <a:endParaRPr lang="en-US" dirty="0"/>
          </a:p>
          <a:p>
            <a:pPr lvl="2"/>
            <a:r>
              <a:rPr lang="vi-VN" dirty="0" smtClean="0"/>
              <a:t>attributeName </a:t>
            </a:r>
            <a:r>
              <a:rPr lang="vi-VN" dirty="0"/>
              <a:t>: Type = Default </a:t>
            </a:r>
            <a:endParaRPr lang="en-US" dirty="0" smtClean="0"/>
          </a:p>
          <a:p>
            <a:pPr lvl="1"/>
            <a:r>
              <a:rPr lang="vi-VN" dirty="0" smtClean="0"/>
              <a:t>Tuân </a:t>
            </a:r>
            <a:r>
              <a:rPr lang="vi-VN" dirty="0"/>
              <a:t>theo quy ước đặt tên của ngôn ngữ cài đặt và của dự án. </a:t>
            </a:r>
            <a:endParaRPr lang="en-US" dirty="0" smtClean="0"/>
          </a:p>
          <a:p>
            <a:pPr lvl="1"/>
            <a:r>
              <a:rPr lang="vi-VN" dirty="0" smtClean="0"/>
              <a:t>Kiểu </a:t>
            </a:r>
            <a:r>
              <a:rPr lang="vi-VN" dirty="0"/>
              <a:t>(type) nên là kiểu dữ liệu cơ bản trong ngôn ngữ thực </a:t>
            </a:r>
            <a:r>
              <a:rPr lang="vi-VN" dirty="0" smtClean="0"/>
              <a:t>thi</a:t>
            </a:r>
            <a:endParaRPr lang="en-US" dirty="0" smtClean="0"/>
          </a:p>
          <a:p>
            <a:pPr lvl="2"/>
            <a:r>
              <a:rPr lang="vi-VN" dirty="0" smtClean="0"/>
              <a:t>Kiểu </a:t>
            </a:r>
            <a:r>
              <a:rPr lang="vi-VN" dirty="0"/>
              <a:t>dữ liệu có sẵn, kiểu dữ liệu người dùng định nghĩa, hoặc lớp tự định nghĩa.</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40</a:t>
            </a:fld>
            <a:endParaRPr lang="en-US" dirty="0"/>
          </a:p>
        </p:txBody>
      </p:sp>
      <p:pic>
        <p:nvPicPr>
          <p:cNvPr id="6" name="Picture 5"/>
          <p:cNvPicPr>
            <a:picLocks noChangeAspect="1"/>
          </p:cNvPicPr>
          <p:nvPr/>
        </p:nvPicPr>
        <p:blipFill>
          <a:blip r:embed="rId2"/>
          <a:stretch>
            <a:fillRect/>
          </a:stretch>
        </p:blipFill>
        <p:spPr>
          <a:xfrm>
            <a:off x="6565900" y="726440"/>
            <a:ext cx="2501900" cy="2008694"/>
          </a:xfrm>
          <a:prstGeom prst="rect">
            <a:avLst/>
          </a:prstGeom>
        </p:spPr>
      </p:pic>
    </p:spTree>
    <p:extLst>
      <p:ext uri="{BB962C8B-B14F-4D97-AF65-F5344CB8AC3E}">
        <p14:creationId xmlns:p14="http://schemas.microsoft.com/office/powerpoint/2010/main" val="406328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Lớp</a:t>
            </a:r>
            <a:r>
              <a:rPr lang="en-US" dirty="0"/>
              <a:t> (Class</a:t>
            </a:r>
            <a:r>
              <a:rPr lang="en-US" dirty="0" smtClean="0"/>
              <a:t>) (</a:t>
            </a:r>
            <a:r>
              <a:rPr lang="en-US" dirty="0" err="1" smtClean="0"/>
              <a:t>tt</a:t>
            </a:r>
            <a:r>
              <a:rPr lang="en-US" dirty="0" smtClean="0"/>
              <a:t>)</a:t>
            </a:r>
          </a:p>
          <a:p>
            <a:r>
              <a:rPr lang="vi-VN" dirty="0" smtClean="0"/>
              <a:t>Mô </a:t>
            </a:r>
            <a:r>
              <a:rPr lang="vi-VN" dirty="0"/>
              <a:t>tả phương thức </a:t>
            </a:r>
            <a:endParaRPr lang="en-US" dirty="0" smtClean="0"/>
          </a:p>
          <a:p>
            <a:pPr lvl="1"/>
            <a:r>
              <a:rPr lang="vi-VN" dirty="0" smtClean="0"/>
              <a:t>Tên </a:t>
            </a:r>
            <a:r>
              <a:rPr lang="vi-VN" dirty="0"/>
              <a:t>phương thức: </a:t>
            </a:r>
            <a:endParaRPr lang="en-US" dirty="0" smtClean="0"/>
          </a:p>
          <a:p>
            <a:pPr lvl="2"/>
            <a:r>
              <a:rPr lang="vi-VN" dirty="0" smtClean="0"/>
              <a:t>Mô </a:t>
            </a:r>
            <a:r>
              <a:rPr lang="vi-VN" dirty="0"/>
              <a:t>tả kết quả </a:t>
            </a:r>
            <a:endParaRPr lang="en-US" dirty="0" smtClean="0"/>
          </a:p>
          <a:p>
            <a:pPr lvl="2"/>
            <a:r>
              <a:rPr lang="vi-VN" dirty="0" smtClean="0"/>
              <a:t>Sử </a:t>
            </a:r>
            <a:r>
              <a:rPr lang="vi-VN" dirty="0"/>
              <a:t>dụng góc nhìn của đối tượng khách (client – đối tượng gọi) </a:t>
            </a:r>
            <a:endParaRPr lang="en-US" dirty="0" smtClean="0"/>
          </a:p>
          <a:p>
            <a:pPr lvl="2"/>
            <a:r>
              <a:rPr lang="vi-VN" dirty="0" smtClean="0"/>
              <a:t>Nhất </a:t>
            </a:r>
            <a:r>
              <a:rPr lang="vi-VN" dirty="0"/>
              <a:t>quán giữa các lớp </a:t>
            </a:r>
            <a:endParaRPr lang="en-US" dirty="0" smtClean="0"/>
          </a:p>
          <a:p>
            <a:pPr lvl="1"/>
            <a:r>
              <a:rPr lang="en-US" dirty="0" smtClean="0"/>
              <a:t>Signature</a:t>
            </a:r>
            <a:r>
              <a:rPr lang="vi-VN" dirty="0" smtClean="0"/>
              <a:t> </a:t>
            </a:r>
            <a:r>
              <a:rPr lang="vi-VN" dirty="0"/>
              <a:t>của phương thức: </a:t>
            </a:r>
            <a:r>
              <a:rPr lang="vi-VN" dirty="0">
                <a:solidFill>
                  <a:srgbClr val="FF0000"/>
                </a:solidFill>
              </a:rPr>
              <a:t>operationName([direction] parameter:class,...):returnType </a:t>
            </a:r>
            <a:endParaRPr lang="en-US" dirty="0" smtClean="0">
              <a:solidFill>
                <a:srgbClr val="FF0000"/>
              </a:solidFill>
            </a:endParaRPr>
          </a:p>
          <a:p>
            <a:pPr lvl="2"/>
            <a:r>
              <a:rPr lang="en-US" dirty="0" err="1" smtClean="0"/>
              <a:t>Trong</a:t>
            </a:r>
            <a:r>
              <a:rPr lang="en-US" dirty="0" smtClean="0"/>
              <a:t> </a:t>
            </a:r>
            <a:r>
              <a:rPr lang="en-US" dirty="0" err="1" smtClean="0"/>
              <a:t>đó</a:t>
            </a:r>
            <a:r>
              <a:rPr lang="en-US" dirty="0" smtClean="0"/>
              <a:t> </a:t>
            </a:r>
            <a:r>
              <a:rPr lang="en-US" i="1" dirty="0" smtClean="0"/>
              <a:t>d</a:t>
            </a:r>
            <a:r>
              <a:rPr lang="vi-VN" i="1" dirty="0" smtClean="0"/>
              <a:t>irection</a:t>
            </a:r>
            <a:r>
              <a:rPr lang="vi-VN" dirty="0"/>
              <a:t>: in (mặc định), out hoặc inout </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41</a:t>
            </a:fld>
            <a:endParaRPr lang="en-US" dirty="0"/>
          </a:p>
        </p:txBody>
      </p:sp>
    </p:spTree>
    <p:extLst>
      <p:ext uri="{BB962C8B-B14F-4D97-AF65-F5344CB8AC3E}">
        <p14:creationId xmlns:p14="http://schemas.microsoft.com/office/powerpoint/2010/main" val="170291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a:t>tt</a:t>
            </a:r>
            <a:r>
              <a:rPr lang="en-US" dirty="0"/>
              <a:t>)</a:t>
            </a:r>
            <a:endParaRPr lang="en-US" dirty="0" smtClean="0"/>
          </a:p>
          <a:p>
            <a:r>
              <a:rPr lang="en-US" dirty="0" err="1" smtClean="0"/>
              <a:t>Phạm</a:t>
            </a:r>
            <a:r>
              <a:rPr lang="en-US" dirty="0" smtClean="0"/>
              <a:t> </a:t>
            </a:r>
            <a:r>
              <a:rPr lang="en-US" dirty="0"/>
              <a:t>vi </a:t>
            </a:r>
            <a:r>
              <a:rPr lang="en-US" dirty="0" err="1"/>
              <a:t>truy</a:t>
            </a:r>
            <a:r>
              <a:rPr lang="en-US" dirty="0"/>
              <a:t> </a:t>
            </a:r>
            <a:r>
              <a:rPr lang="en-US" dirty="0" err="1"/>
              <a:t>cập</a:t>
            </a:r>
            <a:r>
              <a:rPr lang="en-US" dirty="0"/>
              <a:t> (</a:t>
            </a:r>
            <a:r>
              <a:rPr lang="en-US" dirty="0" smtClean="0"/>
              <a:t>Visibility)</a:t>
            </a:r>
          </a:p>
          <a:p>
            <a:pPr lvl="1"/>
            <a:r>
              <a:rPr lang="vi-VN" dirty="0" smtClean="0"/>
              <a:t>Phạm </a:t>
            </a:r>
            <a:r>
              <a:rPr lang="vi-VN" dirty="0"/>
              <a:t>vi truy cập được sử dụng để thực hiện khả năng đóng gói </a:t>
            </a:r>
            <a:endParaRPr lang="en-US" dirty="0" smtClean="0"/>
          </a:p>
          <a:p>
            <a:pPr lvl="1"/>
            <a:r>
              <a:rPr lang="vi-VN" dirty="0"/>
              <a:t>Các ký hiệu sau được sử dụng: </a:t>
            </a:r>
            <a:endParaRPr lang="en-US" dirty="0" smtClean="0"/>
          </a:p>
          <a:p>
            <a:pPr marL="1236924" lvl="2" indent="0">
              <a:buNone/>
            </a:pPr>
            <a:r>
              <a:rPr lang="vi-VN" dirty="0" smtClean="0"/>
              <a:t>+ </a:t>
            </a:r>
            <a:r>
              <a:rPr lang="vi-VN" dirty="0"/>
              <a:t>Public access </a:t>
            </a:r>
            <a:endParaRPr lang="en-US" dirty="0" smtClean="0"/>
          </a:p>
          <a:p>
            <a:pPr marL="1236924" lvl="2" indent="0">
              <a:buNone/>
            </a:pPr>
            <a:r>
              <a:rPr lang="vi-VN" dirty="0" smtClean="0"/>
              <a:t># </a:t>
            </a:r>
            <a:r>
              <a:rPr lang="vi-VN" dirty="0"/>
              <a:t>Protected access </a:t>
            </a:r>
            <a:endParaRPr lang="en-US" dirty="0" smtClean="0"/>
          </a:p>
          <a:p>
            <a:pPr marL="1236924" lvl="2" indent="0">
              <a:buNone/>
            </a:pPr>
            <a:r>
              <a:rPr lang="vi-VN" dirty="0" smtClean="0"/>
              <a:t>- Private access</a:t>
            </a:r>
            <a:endParaRPr lang="en-US" dirty="0"/>
          </a:p>
          <a:p>
            <a:pPr marL="444358" indent="-342900"/>
            <a:r>
              <a:rPr lang="en-US" dirty="0" err="1"/>
              <a:t>Phạm</a:t>
            </a:r>
            <a:r>
              <a:rPr lang="en-US" dirty="0"/>
              <a:t> vi (Scope)</a:t>
            </a: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42</a:t>
            </a:fld>
            <a:endParaRPr lang="en-US" dirty="0"/>
          </a:p>
        </p:txBody>
      </p:sp>
      <p:pic>
        <p:nvPicPr>
          <p:cNvPr id="6" name="Picture 5"/>
          <p:cNvPicPr>
            <a:picLocks noChangeAspect="1"/>
          </p:cNvPicPr>
          <p:nvPr/>
        </p:nvPicPr>
        <p:blipFill>
          <a:blip r:embed="rId2"/>
          <a:stretch>
            <a:fillRect/>
          </a:stretch>
        </p:blipFill>
        <p:spPr>
          <a:xfrm>
            <a:off x="5330825" y="1641475"/>
            <a:ext cx="2419350" cy="2000250"/>
          </a:xfrm>
          <a:prstGeom prst="rect">
            <a:avLst/>
          </a:prstGeom>
        </p:spPr>
      </p:pic>
    </p:spTree>
    <p:extLst>
      <p:ext uri="{BB962C8B-B14F-4D97-AF65-F5344CB8AC3E}">
        <p14:creationId xmlns:p14="http://schemas.microsoft.com/office/powerpoint/2010/main" val="6099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smtClean="0"/>
              <a:t>tt</a:t>
            </a:r>
            <a:r>
              <a:rPr lang="en-US" dirty="0" smtClean="0"/>
              <a:t>) - </a:t>
            </a:r>
            <a:r>
              <a:rPr lang="en-US" b="1" dirty="0" smtClean="0">
                <a:solidFill>
                  <a:srgbClr val="C00000"/>
                </a:solidFill>
              </a:rPr>
              <a:t>Boundary class</a:t>
            </a:r>
          </a:p>
          <a:p>
            <a:r>
              <a:rPr lang="en-US" dirty="0" err="1"/>
              <a:t>Thực</a:t>
            </a:r>
            <a:r>
              <a:rPr lang="en-US" dirty="0"/>
              <a:t> </a:t>
            </a:r>
            <a:r>
              <a:rPr lang="en-US" dirty="0" err="1"/>
              <a:t>hiện</a:t>
            </a:r>
            <a:r>
              <a:rPr lang="en-US" dirty="0"/>
              <a:t> </a:t>
            </a:r>
            <a:r>
              <a:rPr lang="en-US" dirty="0" err="1"/>
              <a:t>chức</a:t>
            </a:r>
            <a:r>
              <a:rPr lang="en-US" dirty="0"/>
              <a:t> </a:t>
            </a:r>
            <a:r>
              <a:rPr lang="en-US" dirty="0" err="1"/>
              <a:t>năng</a:t>
            </a:r>
            <a:r>
              <a:rPr lang="en-US" dirty="0"/>
              <a:t> </a:t>
            </a:r>
            <a:r>
              <a:rPr lang="en-US" dirty="0" err="1"/>
              <a:t>giao</a:t>
            </a:r>
            <a:r>
              <a:rPr lang="en-US" dirty="0"/>
              <a:t> </a:t>
            </a:r>
            <a:r>
              <a:rPr lang="en-US" dirty="0" err="1"/>
              <a:t>tiếp</a:t>
            </a:r>
            <a:r>
              <a:rPr lang="en-US" dirty="0"/>
              <a:t> </a:t>
            </a:r>
            <a:r>
              <a:rPr lang="en-US" dirty="0" err="1"/>
              <a:t>với</a:t>
            </a:r>
            <a:r>
              <a:rPr lang="en-US" dirty="0"/>
              <a:t> actor</a:t>
            </a:r>
          </a:p>
          <a:p>
            <a:r>
              <a:rPr lang="en-US" dirty="0" err="1"/>
              <a:t>Thường</a:t>
            </a:r>
            <a:r>
              <a:rPr lang="en-US" dirty="0"/>
              <a:t> </a:t>
            </a:r>
            <a:r>
              <a:rPr lang="en-US" dirty="0" err="1"/>
              <a:t>chứa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giao</a:t>
            </a:r>
            <a:r>
              <a:rPr lang="en-US" dirty="0"/>
              <a:t> </a:t>
            </a:r>
            <a:r>
              <a:rPr lang="en-US" dirty="0" err="1"/>
              <a:t>diện</a:t>
            </a:r>
            <a:r>
              <a:rPr lang="en-US" dirty="0"/>
              <a:t> </a:t>
            </a:r>
            <a:r>
              <a:rPr lang="en-US" dirty="0" err="1"/>
              <a:t>hoặc</a:t>
            </a:r>
            <a:r>
              <a:rPr lang="en-US" dirty="0"/>
              <a:t> </a:t>
            </a:r>
            <a:r>
              <a:rPr lang="en-US" dirty="0" err="1"/>
              <a:t>điều</a:t>
            </a:r>
            <a:r>
              <a:rPr lang="en-US" dirty="0"/>
              <a:t> </a:t>
            </a:r>
            <a:r>
              <a:rPr lang="en-US" dirty="0" err="1"/>
              <a:t>khiển</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button, </a:t>
            </a:r>
            <a:r>
              <a:rPr lang="en-US" dirty="0" err="1"/>
              <a:t>listbox</a:t>
            </a:r>
            <a:r>
              <a:rPr lang="en-US" dirty="0"/>
              <a:t>, option group, menu…)</a:t>
            </a:r>
          </a:p>
          <a:p>
            <a:r>
              <a:rPr lang="en-US" dirty="0" err="1"/>
              <a:t>Trong</a:t>
            </a:r>
            <a:r>
              <a:rPr lang="en-US" dirty="0"/>
              <a:t> UML </a:t>
            </a:r>
            <a:r>
              <a:rPr lang="en-US" dirty="0" err="1"/>
              <a:t>được</a:t>
            </a:r>
            <a:r>
              <a:rPr lang="en-US" dirty="0"/>
              <a:t> </a:t>
            </a:r>
            <a:r>
              <a:rPr lang="en-US" dirty="0" err="1"/>
              <a:t>gán</a:t>
            </a:r>
            <a:r>
              <a:rPr lang="en-US" dirty="0"/>
              <a:t> stereotype </a:t>
            </a:r>
            <a:r>
              <a:rPr lang="en-US" dirty="0" err="1"/>
              <a:t>là</a:t>
            </a:r>
            <a:r>
              <a:rPr lang="en-US" dirty="0"/>
              <a:t> &lt;&lt;boundary&gt;&gt;</a:t>
            </a:r>
          </a:p>
          <a:p>
            <a:r>
              <a:rPr lang="en-US" dirty="0" err="1"/>
              <a:t>Khó</a:t>
            </a:r>
            <a:r>
              <a:rPr lang="en-US" dirty="0"/>
              <a:t> </a:t>
            </a:r>
            <a:r>
              <a:rPr lang="en-US" dirty="0" err="1"/>
              <a:t>nhận</a:t>
            </a:r>
            <a:r>
              <a:rPr lang="en-US" dirty="0"/>
              <a:t> </a:t>
            </a:r>
            <a:r>
              <a:rPr lang="en-US" dirty="0" err="1"/>
              <a:t>biết</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mô</a:t>
            </a:r>
            <a:r>
              <a:rPr lang="en-US" dirty="0"/>
              <a:t> </a:t>
            </a:r>
            <a:r>
              <a:rPr lang="en-US" dirty="0" err="1"/>
              <a:t>hình</a:t>
            </a:r>
            <a:r>
              <a:rPr lang="en-US" dirty="0"/>
              <a:t> </a:t>
            </a:r>
            <a:r>
              <a:rPr lang="en-US" dirty="0" err="1"/>
              <a:t>phân</a:t>
            </a:r>
            <a:r>
              <a:rPr lang="en-US" dirty="0"/>
              <a:t> </a:t>
            </a:r>
            <a:r>
              <a:rPr lang="en-US" dirty="0" err="1"/>
              <a:t>tích</a:t>
            </a:r>
            <a:endParaRPr lang="en-US" dirty="0"/>
          </a:p>
          <a:p>
            <a:endParaRPr lang="en-US" dirty="0" smtClean="0"/>
          </a:p>
          <a:p>
            <a:r>
              <a:rPr lang="en-US" dirty="0" err="1" smtClean="0"/>
              <a:t>Ví</a:t>
            </a:r>
            <a:r>
              <a:rPr lang="en-US" dirty="0" smtClean="0"/>
              <a:t> </a:t>
            </a:r>
            <a:r>
              <a:rPr lang="en-US" dirty="0" err="1"/>
              <a:t>dụ</a:t>
            </a:r>
            <a:r>
              <a:rPr lang="en-US" dirty="0"/>
              <a:t>: </a:t>
            </a:r>
            <a:r>
              <a:rPr lang="en-US" dirty="0" err="1"/>
              <a:t>đối</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thư</a:t>
            </a:r>
            <a:r>
              <a:rPr lang="en-US" dirty="0"/>
              <a:t> </a:t>
            </a:r>
            <a:r>
              <a:rPr lang="en-US" dirty="0" err="1"/>
              <a:t>viện</a:t>
            </a:r>
            <a:r>
              <a:rPr lang="en-US" dirty="0"/>
              <a:t>, </a:t>
            </a:r>
            <a:r>
              <a:rPr lang="en-US" dirty="0" err="1" smtClean="0"/>
              <a:t>các</a:t>
            </a:r>
            <a:r>
              <a:rPr lang="en-US" dirty="0" smtClean="0"/>
              <a:t> Boundary class </a:t>
            </a:r>
            <a:r>
              <a:rPr lang="en-US" dirty="0" err="1" smtClean="0"/>
              <a:t>như</a:t>
            </a:r>
            <a:r>
              <a:rPr lang="en-US" dirty="0"/>
              <a:t>: </a:t>
            </a:r>
            <a:r>
              <a:rPr lang="en-US" dirty="0" err="1"/>
              <a:t>TheMuonForm</a:t>
            </a:r>
            <a:r>
              <a:rPr lang="en-US" dirty="0"/>
              <a:t>, </a:t>
            </a:r>
            <a:r>
              <a:rPr lang="en-US" dirty="0" err="1"/>
              <a:t>BanDocForm</a:t>
            </a:r>
            <a:r>
              <a:rPr lang="en-US" dirty="0"/>
              <a:t>, </a:t>
            </a:r>
            <a:r>
              <a:rPr lang="en-US" dirty="0" err="1"/>
              <a:t>Form_DangNhap</a:t>
            </a:r>
            <a:r>
              <a:rPr lang="en-US" dirty="0"/>
              <a:t>…</a:t>
            </a:r>
          </a:p>
          <a:p>
            <a:pPr marL="0" indent="0">
              <a:buNone/>
            </a:pPr>
            <a:endParaRPr lang="en-US" b="1" dirty="0">
              <a:solidFill>
                <a:srgbClr val="C00000"/>
              </a:solidFill>
            </a:endParaRPr>
          </a:p>
          <a:p>
            <a:pPr marL="0" indent="0">
              <a:buNone/>
            </a:pP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43</a:t>
            </a:fld>
            <a:endParaRPr lang="en-US" dirty="0"/>
          </a:p>
        </p:txBody>
      </p:sp>
    </p:spTree>
    <p:extLst>
      <p:ext uri="{BB962C8B-B14F-4D97-AF65-F5344CB8AC3E}">
        <p14:creationId xmlns:p14="http://schemas.microsoft.com/office/powerpoint/2010/main" val="347061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smtClean="0"/>
              <a:t>tt</a:t>
            </a:r>
            <a:r>
              <a:rPr lang="en-US" dirty="0" smtClean="0"/>
              <a:t>) - </a:t>
            </a:r>
            <a:r>
              <a:rPr lang="en-US" b="1" dirty="0" smtClean="0">
                <a:solidFill>
                  <a:srgbClr val="C00000"/>
                </a:solidFill>
              </a:rPr>
              <a:t>Boundary class (</a:t>
            </a:r>
            <a:r>
              <a:rPr lang="en-US" b="1" dirty="0" err="1" smtClean="0">
                <a:solidFill>
                  <a:srgbClr val="C00000"/>
                </a:solidFill>
              </a:rPr>
              <a:t>tt</a:t>
            </a:r>
            <a:r>
              <a:rPr lang="en-US" b="1" dirty="0" smtClean="0">
                <a:solidFill>
                  <a:srgbClr val="C00000"/>
                </a:solidFill>
              </a:rPr>
              <a:t>)</a:t>
            </a:r>
          </a:p>
          <a:p>
            <a:r>
              <a:rPr lang="en-US" dirty="0" err="1"/>
              <a:t>Là</a:t>
            </a:r>
            <a:r>
              <a:rPr lang="en-US" dirty="0"/>
              <a:t> </a:t>
            </a:r>
            <a:r>
              <a:rPr lang="en-US" dirty="0" err="1"/>
              <a:t>lớp</a:t>
            </a:r>
            <a:r>
              <a:rPr lang="en-US" dirty="0"/>
              <a:t> </a:t>
            </a:r>
            <a:r>
              <a:rPr lang="en-US" dirty="0" err="1"/>
              <a:t>trung</a:t>
            </a:r>
            <a:r>
              <a:rPr lang="en-US" dirty="0"/>
              <a:t> </a:t>
            </a:r>
            <a:r>
              <a:rPr lang="en-US" dirty="0" err="1"/>
              <a:t>gian</a:t>
            </a:r>
            <a:r>
              <a:rPr lang="en-US" dirty="0"/>
              <a:t> </a:t>
            </a:r>
            <a:r>
              <a:rPr lang="en-US" dirty="0" err="1"/>
              <a:t>giữa</a:t>
            </a:r>
            <a:r>
              <a:rPr lang="en-US" dirty="0"/>
              <a:t> </a:t>
            </a:r>
            <a:r>
              <a:rPr lang="en-US" dirty="0" err="1"/>
              <a:t>giao</a:t>
            </a:r>
            <a:r>
              <a:rPr lang="en-US" dirty="0"/>
              <a:t> </a:t>
            </a:r>
            <a:r>
              <a:rPr lang="en-US" dirty="0" err="1"/>
              <a:t>diện</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bên</a:t>
            </a:r>
            <a:r>
              <a:rPr lang="en-US" dirty="0"/>
              <a:t> </a:t>
            </a:r>
            <a:r>
              <a:rPr lang="en-US" dirty="0" err="1"/>
              <a:t>ngoài</a:t>
            </a:r>
            <a:endParaRPr lang="en-US" dirty="0"/>
          </a:p>
          <a:p>
            <a:r>
              <a:rPr lang="en-US" dirty="0" err="1"/>
              <a:t>Phân</a:t>
            </a:r>
            <a:r>
              <a:rPr lang="en-US" dirty="0"/>
              <a:t> </a:t>
            </a:r>
            <a:r>
              <a:rPr lang="en-US" dirty="0" err="1"/>
              <a:t>loại</a:t>
            </a:r>
            <a:endParaRPr lang="en-US" dirty="0"/>
          </a:p>
          <a:p>
            <a:pPr lvl="1"/>
            <a:r>
              <a:rPr lang="en-US" dirty="0"/>
              <a:t>User interface classes</a:t>
            </a:r>
          </a:p>
          <a:p>
            <a:pPr lvl="1"/>
            <a:r>
              <a:rPr lang="en-US" dirty="0"/>
              <a:t>System interface classes </a:t>
            </a:r>
          </a:p>
          <a:p>
            <a:pPr lvl="1"/>
            <a:r>
              <a:rPr lang="en-US" dirty="0"/>
              <a:t>Device interface classes</a:t>
            </a:r>
          </a:p>
          <a:p>
            <a:r>
              <a:rPr lang="en-US" dirty="0" err="1"/>
              <a:t>Cách</a:t>
            </a:r>
            <a:r>
              <a:rPr lang="en-US" dirty="0"/>
              <a:t> </a:t>
            </a:r>
            <a:r>
              <a:rPr lang="en-US" dirty="0" err="1"/>
              <a:t>xác</a:t>
            </a:r>
            <a:r>
              <a:rPr lang="en-US" dirty="0"/>
              <a:t> </a:t>
            </a:r>
            <a:r>
              <a:rPr lang="en-US" dirty="0" err="1"/>
              <a:t>định</a:t>
            </a:r>
            <a:r>
              <a:rPr lang="en-US" dirty="0"/>
              <a:t> </a:t>
            </a:r>
            <a:r>
              <a:rPr lang="en-US" dirty="0" err="1"/>
              <a:t>lớp</a:t>
            </a:r>
            <a:r>
              <a:rPr lang="en-US" dirty="0"/>
              <a:t> boundary:</a:t>
            </a:r>
          </a:p>
          <a:p>
            <a:pPr lvl="1"/>
            <a:r>
              <a:rPr lang="en-US" dirty="0">
                <a:solidFill>
                  <a:srgbClr val="FF0000"/>
                </a:solidFill>
              </a:rPr>
              <a:t>One boundary class per actor/use-case pair</a:t>
            </a:r>
          </a:p>
          <a:p>
            <a:pPr marL="0" indent="0">
              <a:buNone/>
            </a:pPr>
            <a:endParaRPr lang="en-US" b="1" dirty="0">
              <a:solidFill>
                <a:srgbClr val="C00000"/>
              </a:solidFill>
            </a:endParaRPr>
          </a:p>
          <a:p>
            <a:pPr marL="0" indent="0">
              <a:buNone/>
            </a:pP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44</a:t>
            </a:fld>
            <a:endParaRPr lang="en-US" dirty="0"/>
          </a:p>
        </p:txBody>
      </p:sp>
      <p:pic>
        <p:nvPicPr>
          <p:cNvPr id="6" name="Picture 5"/>
          <p:cNvPicPr>
            <a:picLocks noChangeAspect="1"/>
          </p:cNvPicPr>
          <p:nvPr/>
        </p:nvPicPr>
        <p:blipFill>
          <a:blip r:embed="rId2"/>
          <a:stretch>
            <a:fillRect/>
          </a:stretch>
        </p:blipFill>
        <p:spPr>
          <a:xfrm>
            <a:off x="866899" y="3963185"/>
            <a:ext cx="1282411" cy="1067623"/>
          </a:xfrm>
          <a:prstGeom prst="rect">
            <a:avLst/>
          </a:prstGeom>
        </p:spPr>
      </p:pic>
    </p:spTree>
    <p:extLst>
      <p:ext uri="{BB962C8B-B14F-4D97-AF65-F5344CB8AC3E}">
        <p14:creationId xmlns:p14="http://schemas.microsoft.com/office/powerpoint/2010/main" val="316640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a:xfrm>
            <a:off x="0" y="726440"/>
            <a:ext cx="7113319" cy="4754880"/>
          </a:xfrm>
        </p:spPr>
        <p:txBody>
          <a:bodyPr/>
          <a:lstStyle/>
          <a:p>
            <a:pPr marL="0" indent="0">
              <a:buNone/>
            </a:pPr>
            <a:r>
              <a:rPr lang="en-US" dirty="0" err="1"/>
              <a:t>Lớp</a:t>
            </a:r>
            <a:r>
              <a:rPr lang="en-US" dirty="0"/>
              <a:t> (Class) (</a:t>
            </a:r>
            <a:r>
              <a:rPr lang="en-US" dirty="0" err="1" smtClean="0"/>
              <a:t>tt</a:t>
            </a:r>
            <a:r>
              <a:rPr lang="en-US" dirty="0" smtClean="0"/>
              <a:t>) - </a:t>
            </a:r>
            <a:r>
              <a:rPr lang="en-US" b="1" dirty="0" smtClean="0">
                <a:solidFill>
                  <a:srgbClr val="C00000"/>
                </a:solidFill>
              </a:rPr>
              <a:t>Entity class </a:t>
            </a:r>
          </a:p>
          <a:p>
            <a:r>
              <a:rPr lang="en-US" dirty="0" err="1"/>
              <a:t>Biểu</a:t>
            </a:r>
            <a:r>
              <a:rPr lang="en-US" dirty="0"/>
              <a:t> </a:t>
            </a:r>
            <a:r>
              <a:rPr lang="en-US" dirty="0" err="1"/>
              <a:t>diễn</a:t>
            </a:r>
            <a:r>
              <a:rPr lang="en-US" dirty="0"/>
              <a:t> </a:t>
            </a:r>
            <a:r>
              <a:rPr lang="en-US" dirty="0" err="1"/>
              <a:t>cho</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xuất</a:t>
            </a:r>
            <a:r>
              <a:rPr lang="en-US" dirty="0"/>
              <a:t> </a:t>
            </a:r>
            <a:r>
              <a:rPr lang="en-US" dirty="0" err="1"/>
              <a:t>hiện</a:t>
            </a:r>
            <a:r>
              <a:rPr lang="en-US" dirty="0"/>
              <a:t> </a:t>
            </a:r>
            <a:r>
              <a:rPr lang="en-US" dirty="0" err="1"/>
              <a:t>một</a:t>
            </a:r>
            <a:r>
              <a:rPr lang="en-US" dirty="0"/>
              <a:t> </a:t>
            </a:r>
            <a:r>
              <a:rPr lang="en-US" dirty="0" err="1"/>
              <a:t>cách</a:t>
            </a:r>
            <a:r>
              <a:rPr lang="en-US" dirty="0"/>
              <a:t> </a:t>
            </a:r>
            <a:r>
              <a:rPr lang="en-US" dirty="0" err="1"/>
              <a:t>tự</a:t>
            </a:r>
            <a:r>
              <a:rPr lang="en-US" dirty="0"/>
              <a:t> </a:t>
            </a:r>
            <a:r>
              <a:rPr lang="en-US" dirty="0" err="1"/>
              <a:t>nhiên</a:t>
            </a:r>
            <a:r>
              <a:rPr lang="en-US" dirty="0"/>
              <a:t> </a:t>
            </a:r>
            <a:r>
              <a:rPr lang="en-US" dirty="0" err="1"/>
              <a:t>trong</a:t>
            </a:r>
            <a:r>
              <a:rPr lang="en-US" dirty="0"/>
              <a:t> </a:t>
            </a:r>
            <a:r>
              <a:rPr lang="en-US" dirty="0" err="1"/>
              <a:t>hệ</a:t>
            </a:r>
            <a:r>
              <a:rPr lang="en-US" dirty="0"/>
              <a:t> </a:t>
            </a:r>
            <a:r>
              <a:rPr lang="en-US" dirty="0" err="1"/>
              <a:t>thống</a:t>
            </a:r>
            <a:endParaRPr lang="en-US" dirty="0"/>
          </a:p>
          <a:p>
            <a:r>
              <a:rPr lang="en-US" dirty="0" err="1"/>
              <a:t>Thông</a:t>
            </a:r>
            <a:r>
              <a:rPr lang="en-US" dirty="0"/>
              <a:t> tin </a:t>
            </a:r>
            <a:r>
              <a:rPr lang="en-US" dirty="0" err="1"/>
              <a:t>về</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thực</a:t>
            </a:r>
            <a:r>
              <a:rPr lang="en-US" dirty="0"/>
              <a:t> </a:t>
            </a:r>
            <a:r>
              <a:rPr lang="en-US" dirty="0" err="1"/>
              <a:t>thể</a:t>
            </a:r>
            <a:r>
              <a:rPr lang="en-US" dirty="0"/>
              <a:t> </a:t>
            </a:r>
            <a:r>
              <a:rPr lang="en-US" dirty="0" err="1"/>
              <a:t>có</a:t>
            </a:r>
            <a:r>
              <a:rPr lang="en-US" dirty="0"/>
              <a:t> </a:t>
            </a:r>
            <a:r>
              <a:rPr lang="en-US" dirty="0" err="1"/>
              <a:t>thể</a:t>
            </a:r>
            <a:r>
              <a:rPr lang="en-US" dirty="0"/>
              <a:t> </a:t>
            </a:r>
            <a:r>
              <a:rPr lang="en-US" dirty="0" err="1"/>
              <a:t>phải</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lâu</a:t>
            </a:r>
            <a:r>
              <a:rPr lang="en-US" dirty="0"/>
              <a:t> </a:t>
            </a:r>
            <a:r>
              <a:rPr lang="en-US" dirty="0" err="1"/>
              <a:t>dài</a:t>
            </a:r>
            <a:r>
              <a:rPr lang="en-US" dirty="0"/>
              <a:t> (</a:t>
            </a:r>
            <a:r>
              <a:rPr lang="en-US" dirty="0" err="1"/>
              <a:t>database,file</a:t>
            </a:r>
            <a:r>
              <a:rPr lang="en-US" dirty="0"/>
              <a:t>…)</a:t>
            </a:r>
          </a:p>
          <a:p>
            <a:r>
              <a:rPr lang="en-US" dirty="0" err="1"/>
              <a:t>Trong</a:t>
            </a:r>
            <a:r>
              <a:rPr lang="en-US" dirty="0"/>
              <a:t> UML </a:t>
            </a:r>
            <a:r>
              <a:rPr lang="en-US" dirty="0" err="1"/>
              <a:t>được</a:t>
            </a:r>
            <a:r>
              <a:rPr lang="en-US" dirty="0"/>
              <a:t> </a:t>
            </a:r>
            <a:r>
              <a:rPr lang="en-US" dirty="0" err="1"/>
              <a:t>gán</a:t>
            </a:r>
            <a:r>
              <a:rPr lang="en-US" dirty="0"/>
              <a:t> stereotype </a:t>
            </a:r>
            <a:r>
              <a:rPr lang="en-US" dirty="0" err="1"/>
              <a:t>là</a:t>
            </a:r>
            <a:r>
              <a:rPr lang="en-US" dirty="0"/>
              <a:t> &lt;&lt;entity&gt;&gt;</a:t>
            </a:r>
          </a:p>
          <a:p>
            <a:r>
              <a:rPr lang="en-US" dirty="0" err="1"/>
              <a:t>Dễ</a:t>
            </a:r>
            <a:r>
              <a:rPr lang="en-US" dirty="0"/>
              <a:t> </a:t>
            </a:r>
            <a:r>
              <a:rPr lang="en-US" dirty="0" err="1"/>
              <a:t>nhận</a:t>
            </a:r>
            <a:r>
              <a:rPr lang="en-US" dirty="0"/>
              <a:t> </a:t>
            </a:r>
            <a:r>
              <a:rPr lang="en-US" dirty="0" err="1"/>
              <a:t>diện</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chúng</a:t>
            </a:r>
            <a:endParaRPr lang="en-US" dirty="0"/>
          </a:p>
          <a:p>
            <a:endParaRPr lang="en-US" dirty="0" smtClean="0"/>
          </a:p>
          <a:p>
            <a:r>
              <a:rPr lang="en-US" dirty="0" err="1" smtClean="0"/>
              <a:t>Ví</a:t>
            </a:r>
            <a:r>
              <a:rPr lang="en-US" dirty="0" smtClean="0"/>
              <a:t> </a:t>
            </a:r>
            <a:r>
              <a:rPr lang="en-US" dirty="0" err="1"/>
              <a:t>dụ</a:t>
            </a:r>
            <a:r>
              <a:rPr lang="en-US" dirty="0"/>
              <a:t>: </a:t>
            </a:r>
            <a:r>
              <a:rPr lang="en-US" dirty="0" err="1"/>
              <a:t>đối</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thư</a:t>
            </a:r>
            <a:r>
              <a:rPr lang="en-US" dirty="0"/>
              <a:t> </a:t>
            </a:r>
            <a:r>
              <a:rPr lang="en-US" dirty="0" err="1" smtClean="0"/>
              <a:t>viện</a:t>
            </a:r>
            <a:r>
              <a:rPr lang="en-US" dirty="0" smtClean="0"/>
              <a:t>, </a:t>
            </a:r>
            <a:r>
              <a:rPr lang="en-US" dirty="0" err="1"/>
              <a:t>nhận</a:t>
            </a:r>
            <a:r>
              <a:rPr lang="en-US" dirty="0"/>
              <a:t> </a:t>
            </a:r>
            <a:r>
              <a:rPr lang="en-US" dirty="0" err="1"/>
              <a:t>diện</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thực</a:t>
            </a:r>
            <a:r>
              <a:rPr lang="en-US" dirty="0"/>
              <a:t> </a:t>
            </a:r>
            <a:r>
              <a:rPr lang="en-US" dirty="0" err="1"/>
              <a:t>thể</a:t>
            </a:r>
            <a:r>
              <a:rPr lang="en-US" dirty="0"/>
              <a:t> </a:t>
            </a:r>
            <a:r>
              <a:rPr lang="en-US" dirty="0" err="1"/>
              <a:t>như</a:t>
            </a:r>
            <a:r>
              <a:rPr lang="en-US" dirty="0"/>
              <a:t>:</a:t>
            </a:r>
          </a:p>
          <a:p>
            <a:pPr lvl="1"/>
            <a:r>
              <a:rPr lang="en-US" dirty="0" err="1"/>
              <a:t>Sách</a:t>
            </a:r>
            <a:r>
              <a:rPr lang="en-US" dirty="0"/>
              <a:t>, </a:t>
            </a:r>
            <a:r>
              <a:rPr lang="en-US" dirty="0" err="1"/>
              <a:t>Bạn</a:t>
            </a:r>
            <a:r>
              <a:rPr lang="en-US" dirty="0"/>
              <a:t> </a:t>
            </a:r>
            <a:r>
              <a:rPr lang="en-US" dirty="0" err="1"/>
              <a:t>đọc</a:t>
            </a:r>
            <a:r>
              <a:rPr lang="en-US" dirty="0"/>
              <a:t>, </a:t>
            </a:r>
            <a:r>
              <a:rPr lang="en-US" dirty="0" err="1"/>
              <a:t>Thẻ</a:t>
            </a:r>
            <a:r>
              <a:rPr lang="en-US" dirty="0"/>
              <a:t> </a:t>
            </a:r>
            <a:r>
              <a:rPr lang="en-US" dirty="0" err="1"/>
              <a:t>mượn</a:t>
            </a:r>
            <a:r>
              <a:rPr lang="en-US" dirty="0"/>
              <a:t>, </a:t>
            </a:r>
            <a:r>
              <a:rPr lang="en-US" dirty="0" err="1"/>
              <a:t>Thủ</a:t>
            </a:r>
            <a:r>
              <a:rPr lang="en-US" dirty="0"/>
              <a:t> </a:t>
            </a:r>
            <a:r>
              <a:rPr lang="en-US" dirty="0" err="1"/>
              <a:t>thư</a:t>
            </a:r>
            <a:r>
              <a:rPr lang="en-US" dirty="0"/>
              <a:t>.</a:t>
            </a:r>
          </a:p>
          <a:p>
            <a:pPr marL="0" indent="0">
              <a:buNone/>
            </a:pPr>
            <a:endParaRPr lang="en-US" b="1" dirty="0" smtClean="0">
              <a:solidFill>
                <a:srgbClr val="C00000"/>
              </a:solidFill>
            </a:endParaRPr>
          </a:p>
          <a:p>
            <a:pPr marL="0" indent="0">
              <a:buNone/>
            </a:pPr>
            <a:endParaRPr lang="en-US" b="1" dirty="0">
              <a:solidFill>
                <a:srgbClr val="C00000"/>
              </a:solidFill>
            </a:endParaRPr>
          </a:p>
          <a:p>
            <a:pPr marL="0" indent="0">
              <a:buNone/>
            </a:pP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45</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319" y="2816495"/>
            <a:ext cx="1895475" cy="178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a:stretch>
            <a:fillRect/>
          </a:stretch>
        </p:blipFill>
        <p:spPr>
          <a:xfrm>
            <a:off x="7113318" y="1374449"/>
            <a:ext cx="1895475" cy="1133475"/>
          </a:xfrm>
          <a:prstGeom prst="rect">
            <a:avLst/>
          </a:prstGeom>
        </p:spPr>
      </p:pic>
    </p:spTree>
    <p:extLst>
      <p:ext uri="{BB962C8B-B14F-4D97-AF65-F5344CB8AC3E}">
        <p14:creationId xmlns:p14="http://schemas.microsoft.com/office/powerpoint/2010/main" val="327140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smtClean="0"/>
              <a:t>tt</a:t>
            </a:r>
            <a:r>
              <a:rPr lang="en-US" dirty="0" smtClean="0"/>
              <a:t>) - </a:t>
            </a:r>
            <a:r>
              <a:rPr lang="en-US" b="1" dirty="0" smtClean="0">
                <a:solidFill>
                  <a:srgbClr val="C00000"/>
                </a:solidFill>
              </a:rPr>
              <a:t>Control class </a:t>
            </a:r>
          </a:p>
          <a:p>
            <a:r>
              <a:rPr lang="en-US" dirty="0" err="1"/>
              <a:t>Có</a:t>
            </a:r>
            <a:r>
              <a:rPr lang="en-US" dirty="0"/>
              <a:t> </a:t>
            </a:r>
            <a:r>
              <a:rPr lang="en-US" dirty="0" err="1"/>
              <a:t>nhiệm</a:t>
            </a:r>
            <a:r>
              <a:rPr lang="en-US" dirty="0"/>
              <a:t> </a:t>
            </a:r>
            <a:r>
              <a:rPr lang="en-US" dirty="0" err="1"/>
              <a:t>vụ</a:t>
            </a:r>
            <a:r>
              <a:rPr lang="en-US" dirty="0"/>
              <a:t> </a:t>
            </a:r>
            <a:r>
              <a:rPr lang="en-US" dirty="0" err="1"/>
              <a:t>điều</a:t>
            </a:r>
            <a:r>
              <a:rPr lang="en-US" dirty="0"/>
              <a:t> </a:t>
            </a:r>
            <a:r>
              <a:rPr lang="en-US" dirty="0" err="1"/>
              <a:t>khiển</a:t>
            </a:r>
            <a:r>
              <a:rPr lang="en-US" dirty="0"/>
              <a:t> </a:t>
            </a:r>
            <a:r>
              <a:rPr lang="en-US" dirty="0" err="1"/>
              <a:t>các</a:t>
            </a:r>
            <a:r>
              <a:rPr lang="en-US" dirty="0"/>
              <a:t> </a:t>
            </a:r>
            <a:r>
              <a:rPr lang="en-US" dirty="0" err="1"/>
              <a:t>lớp</a:t>
            </a:r>
            <a:r>
              <a:rPr lang="en-US" dirty="0"/>
              <a:t> </a:t>
            </a:r>
            <a:r>
              <a:rPr lang="en-US" dirty="0" err="1"/>
              <a:t>khác</a:t>
            </a:r>
            <a:r>
              <a:rPr lang="en-US" dirty="0"/>
              <a:t> </a:t>
            </a:r>
            <a:r>
              <a:rPr lang="en-US" dirty="0" err="1"/>
              <a:t>hoặc</a:t>
            </a:r>
            <a:r>
              <a:rPr lang="en-US" dirty="0"/>
              <a:t> </a:t>
            </a:r>
            <a:r>
              <a:rPr lang="en-US" dirty="0" err="1"/>
              <a:t>những</a:t>
            </a:r>
            <a:r>
              <a:rPr lang="en-US" dirty="0"/>
              <a:t> </a:t>
            </a:r>
            <a:r>
              <a:rPr lang="en-US" dirty="0" err="1"/>
              <a:t>lớp</a:t>
            </a:r>
            <a:r>
              <a:rPr lang="en-US" dirty="0"/>
              <a:t> </a:t>
            </a:r>
            <a:r>
              <a:rPr lang="en-US" dirty="0" err="1"/>
              <a:t>không</a:t>
            </a:r>
            <a:r>
              <a:rPr lang="en-US" dirty="0"/>
              <a:t> </a:t>
            </a:r>
            <a:r>
              <a:rPr lang="en-US" dirty="0" err="1"/>
              <a:t>phải</a:t>
            </a:r>
            <a:r>
              <a:rPr lang="en-US" dirty="0"/>
              <a:t> </a:t>
            </a:r>
            <a:r>
              <a:rPr lang="en-US" dirty="0" err="1"/>
              <a:t>lớp</a:t>
            </a:r>
            <a:r>
              <a:rPr lang="en-US" dirty="0"/>
              <a:t> </a:t>
            </a:r>
            <a:r>
              <a:rPr lang="en-US" dirty="0" err="1"/>
              <a:t>thực</a:t>
            </a:r>
            <a:r>
              <a:rPr lang="en-US" dirty="0"/>
              <a:t> </a:t>
            </a:r>
            <a:r>
              <a:rPr lang="en-US" dirty="0" err="1"/>
              <a:t>thể</a:t>
            </a:r>
            <a:r>
              <a:rPr lang="en-US" dirty="0"/>
              <a:t> </a:t>
            </a:r>
            <a:r>
              <a:rPr lang="en-US" dirty="0" err="1"/>
              <a:t>và</a:t>
            </a:r>
            <a:r>
              <a:rPr lang="en-US" dirty="0"/>
              <a:t> </a:t>
            </a:r>
            <a:r>
              <a:rPr lang="en-US" dirty="0" err="1"/>
              <a:t>lớp</a:t>
            </a:r>
            <a:r>
              <a:rPr lang="en-US" dirty="0"/>
              <a:t> </a:t>
            </a:r>
            <a:r>
              <a:rPr lang="en-US" dirty="0" err="1"/>
              <a:t>biên</a:t>
            </a:r>
            <a:endParaRPr lang="en-US" dirty="0"/>
          </a:p>
          <a:p>
            <a:r>
              <a:rPr lang="en-US" dirty="0" err="1"/>
              <a:t>Trong</a:t>
            </a:r>
            <a:r>
              <a:rPr lang="en-US" dirty="0"/>
              <a:t> UML, </a:t>
            </a:r>
            <a:r>
              <a:rPr lang="en-US" dirty="0" err="1"/>
              <a:t>được</a:t>
            </a:r>
            <a:r>
              <a:rPr lang="en-US" dirty="0"/>
              <a:t> </a:t>
            </a:r>
            <a:r>
              <a:rPr lang="en-US" dirty="0" err="1"/>
              <a:t>gán</a:t>
            </a:r>
            <a:r>
              <a:rPr lang="en-US" dirty="0"/>
              <a:t> stereotype </a:t>
            </a:r>
            <a:r>
              <a:rPr lang="en-US" dirty="0" err="1"/>
              <a:t>là</a:t>
            </a:r>
            <a:r>
              <a:rPr lang="en-US" dirty="0"/>
              <a:t> &lt;&lt;control&gt;&gt;</a:t>
            </a:r>
          </a:p>
          <a:p>
            <a:r>
              <a:rPr lang="en-US" dirty="0" err="1"/>
              <a:t>Lớp</a:t>
            </a:r>
            <a:r>
              <a:rPr lang="en-US" dirty="0"/>
              <a:t> </a:t>
            </a:r>
            <a:r>
              <a:rPr lang="en-US" dirty="0" err="1"/>
              <a:t>biên</a:t>
            </a:r>
            <a:r>
              <a:rPr lang="en-US" dirty="0"/>
              <a:t> </a:t>
            </a:r>
            <a:r>
              <a:rPr lang="en-US" dirty="0" err="1"/>
              <a:t>thường</a:t>
            </a:r>
            <a:r>
              <a:rPr lang="en-US" dirty="0"/>
              <a:t> </a:t>
            </a:r>
            <a:r>
              <a:rPr lang="en-US" dirty="0" err="1"/>
              <a:t>có</a:t>
            </a:r>
            <a:r>
              <a:rPr lang="en-US" dirty="0"/>
              <a:t> </a:t>
            </a:r>
            <a:r>
              <a:rPr lang="en-US" dirty="0" err="1"/>
              <a:t>quan</a:t>
            </a:r>
            <a:r>
              <a:rPr lang="en-US" dirty="0"/>
              <a:t> </a:t>
            </a:r>
            <a:r>
              <a:rPr lang="en-US" dirty="0" err="1"/>
              <a:t>hệ</a:t>
            </a:r>
            <a:r>
              <a:rPr lang="en-US" dirty="0"/>
              <a:t> </a:t>
            </a:r>
            <a:r>
              <a:rPr lang="en-US" dirty="0" err="1"/>
              <a:t>liên</a:t>
            </a:r>
            <a:r>
              <a:rPr lang="en-US" dirty="0"/>
              <a:t> </a:t>
            </a:r>
            <a:r>
              <a:rPr lang="en-US" dirty="0" err="1"/>
              <a:t>kết</a:t>
            </a:r>
            <a:r>
              <a:rPr lang="en-US" dirty="0"/>
              <a:t> </a:t>
            </a:r>
            <a:r>
              <a:rPr lang="en-US" dirty="0" err="1"/>
              <a:t>hoặc</a:t>
            </a:r>
            <a:r>
              <a:rPr lang="en-US" dirty="0"/>
              <a:t> </a:t>
            </a:r>
            <a:r>
              <a:rPr lang="en-US" dirty="0" err="1"/>
              <a:t>phụ</a:t>
            </a:r>
            <a:r>
              <a:rPr lang="en-US" dirty="0"/>
              <a:t> </a:t>
            </a:r>
            <a:r>
              <a:rPr lang="en-US" dirty="0" err="1"/>
              <a:t>thuộc</a:t>
            </a:r>
            <a:r>
              <a:rPr lang="en-US" dirty="0"/>
              <a:t> </a:t>
            </a:r>
            <a:r>
              <a:rPr lang="en-US" dirty="0" err="1"/>
              <a:t>với</a:t>
            </a:r>
            <a:r>
              <a:rPr lang="en-US" dirty="0"/>
              <a:t> </a:t>
            </a:r>
            <a:r>
              <a:rPr lang="en-US" dirty="0" err="1"/>
              <a:t>các</a:t>
            </a:r>
            <a:r>
              <a:rPr lang="en-US" dirty="0"/>
              <a:t> </a:t>
            </a:r>
            <a:r>
              <a:rPr lang="en-US" dirty="0" err="1"/>
              <a:t>lớp</a:t>
            </a:r>
            <a:r>
              <a:rPr lang="en-US" dirty="0"/>
              <a:t> </a:t>
            </a:r>
            <a:r>
              <a:rPr lang="en-US" dirty="0" err="1"/>
              <a:t>khác</a:t>
            </a:r>
            <a:endParaRPr lang="en-US" dirty="0"/>
          </a:p>
          <a:p>
            <a:r>
              <a:rPr lang="en-US" dirty="0" err="1"/>
              <a:t>Dùng</a:t>
            </a:r>
            <a:r>
              <a:rPr lang="en-US" dirty="0"/>
              <a:t> </a:t>
            </a:r>
            <a:r>
              <a:rPr lang="en-US" dirty="0" err="1"/>
              <a:t>điều</a:t>
            </a:r>
            <a:r>
              <a:rPr lang="en-US" dirty="0"/>
              <a:t> </a:t>
            </a:r>
            <a:r>
              <a:rPr lang="en-US" dirty="0" err="1"/>
              <a:t>phối</a:t>
            </a:r>
            <a:r>
              <a:rPr lang="en-US" dirty="0"/>
              <a:t> </a:t>
            </a:r>
            <a:r>
              <a:rPr lang="en-US" dirty="0" err="1"/>
              <a:t>hành</a:t>
            </a:r>
            <a:r>
              <a:rPr lang="en-US" dirty="0"/>
              <a:t> vi use case</a:t>
            </a:r>
          </a:p>
          <a:p>
            <a:r>
              <a:rPr lang="vi-VN" dirty="0"/>
              <a:t>Use case phức tạp sẽ yêu cầu nhiều hơn một lớp điều khiển</a:t>
            </a:r>
          </a:p>
          <a:p>
            <a:pPr marL="0" indent="0">
              <a:buNone/>
            </a:pPr>
            <a:endParaRPr lang="en-US" b="1" dirty="0" smtClean="0">
              <a:solidFill>
                <a:srgbClr val="C00000"/>
              </a:solidFill>
            </a:endParaRPr>
          </a:p>
          <a:p>
            <a:pPr marL="0" indent="0">
              <a:buNone/>
            </a:pPr>
            <a:endParaRPr lang="en-US" b="1" dirty="0">
              <a:solidFill>
                <a:srgbClr val="C00000"/>
              </a:solidFill>
            </a:endParaRPr>
          </a:p>
          <a:p>
            <a:pPr marL="0" indent="0">
              <a:buNone/>
            </a:pP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46</a:t>
            </a:fld>
            <a:endParaRPr lang="en-US" dirty="0"/>
          </a:p>
        </p:txBody>
      </p:sp>
      <p:grpSp>
        <p:nvGrpSpPr>
          <p:cNvPr id="33" name="Group 32"/>
          <p:cNvGrpSpPr/>
          <p:nvPr/>
        </p:nvGrpSpPr>
        <p:grpSpPr>
          <a:xfrm>
            <a:off x="1757549" y="3895103"/>
            <a:ext cx="5902036" cy="1608047"/>
            <a:chOff x="2052093" y="4021435"/>
            <a:chExt cx="9568469" cy="2647962"/>
          </a:xfrm>
        </p:grpSpPr>
        <p:grpSp>
          <p:nvGrpSpPr>
            <p:cNvPr id="34" name="Group 35"/>
            <p:cNvGrpSpPr>
              <a:grpSpLocks/>
            </p:cNvGrpSpPr>
            <p:nvPr/>
          </p:nvGrpSpPr>
          <p:grpSpPr bwMode="auto">
            <a:xfrm>
              <a:off x="5884863" y="4377035"/>
              <a:ext cx="985837" cy="1014413"/>
              <a:chOff x="1019" y="2289"/>
              <a:chExt cx="418" cy="444"/>
            </a:xfrm>
          </p:grpSpPr>
          <p:sp>
            <p:nvSpPr>
              <p:cNvPr id="60" name="Oval 36"/>
              <p:cNvSpPr>
                <a:spLocks noChangeArrowheads="1"/>
              </p:cNvSpPr>
              <p:nvPr/>
            </p:nvSpPr>
            <p:spPr bwMode="auto">
              <a:xfrm>
                <a:off x="1019" y="2323"/>
                <a:ext cx="418" cy="410"/>
              </a:xfrm>
              <a:prstGeom prst="ellipse">
                <a:avLst/>
              </a:prstGeom>
              <a:noFill/>
              <a:ln w="38100">
                <a:solidFill>
                  <a:srgbClr val="CC3300"/>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D60093"/>
                  </a:solidFill>
                </a:endParaRPr>
              </a:p>
            </p:txBody>
          </p:sp>
          <p:sp>
            <p:nvSpPr>
              <p:cNvPr id="61" name="Line 37"/>
              <p:cNvSpPr>
                <a:spLocks noChangeShapeType="1"/>
              </p:cNvSpPr>
              <p:nvPr/>
            </p:nvSpPr>
            <p:spPr bwMode="auto">
              <a:xfrm flipH="1">
                <a:off x="1178" y="2289"/>
                <a:ext cx="92" cy="4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D60093"/>
                  </a:solidFill>
                </a:endParaRPr>
              </a:p>
            </p:txBody>
          </p:sp>
          <p:sp>
            <p:nvSpPr>
              <p:cNvPr id="62" name="Line 38"/>
              <p:cNvSpPr>
                <a:spLocks noChangeShapeType="1"/>
              </p:cNvSpPr>
              <p:nvPr/>
            </p:nvSpPr>
            <p:spPr bwMode="auto">
              <a:xfrm flipH="1" flipV="1">
                <a:off x="1178" y="2331"/>
                <a:ext cx="92" cy="3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D60093"/>
                  </a:solidFill>
                </a:endParaRPr>
              </a:p>
            </p:txBody>
          </p:sp>
        </p:grpSp>
        <p:grpSp>
          <p:nvGrpSpPr>
            <p:cNvPr id="35" name="Group 34"/>
            <p:cNvGrpSpPr/>
            <p:nvPr/>
          </p:nvGrpSpPr>
          <p:grpSpPr>
            <a:xfrm>
              <a:off x="2052093" y="4021435"/>
              <a:ext cx="9568469" cy="2647962"/>
              <a:chOff x="2052093" y="4021435"/>
              <a:chExt cx="9568469" cy="2647962"/>
            </a:xfrm>
          </p:grpSpPr>
          <p:sp>
            <p:nvSpPr>
              <p:cNvPr id="36" name="Text Box 3"/>
              <p:cNvSpPr txBox="1">
                <a:spLocks noChangeArrowheads="1"/>
              </p:cNvSpPr>
              <p:nvPr/>
            </p:nvSpPr>
            <p:spPr bwMode="auto">
              <a:xfrm>
                <a:off x="2052093" y="5939136"/>
                <a:ext cx="1839414" cy="73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800" i="1" dirty="0">
                    <a:solidFill>
                      <a:srgbClr val="D60093"/>
                    </a:solidFill>
                  </a:rPr>
                  <a:t>Use Case</a:t>
                </a:r>
              </a:p>
            </p:txBody>
          </p:sp>
          <p:grpSp>
            <p:nvGrpSpPr>
              <p:cNvPr id="37" name="Group 4"/>
              <p:cNvGrpSpPr>
                <a:grpSpLocks/>
              </p:cNvGrpSpPr>
              <p:nvPr/>
            </p:nvGrpSpPr>
            <p:grpSpPr bwMode="auto">
              <a:xfrm>
                <a:off x="2235200" y="4021435"/>
                <a:ext cx="1196975" cy="1600200"/>
                <a:chOff x="446" y="2208"/>
                <a:chExt cx="754" cy="1008"/>
              </a:xfrm>
            </p:grpSpPr>
            <p:sp>
              <p:nvSpPr>
                <p:cNvPr id="41" name="Oval 5"/>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2" name="Rectangle 6"/>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3" name="Line 7"/>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4" name="Line 8"/>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5" name="Line 9"/>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6" name="Line 10"/>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7" name="Line 11"/>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8" name="Line 12"/>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9" name="Line 13"/>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0" name="Line 14"/>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1" name="Line 15"/>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2" name="Line 16"/>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3" name="Line 17"/>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4" name="Line 18"/>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5" name="Line 19"/>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6" name="Line 20"/>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7" name="Line 21"/>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8" name="Line 22"/>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9" name="Line 23"/>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grpSp>
          <p:sp>
            <p:nvSpPr>
              <p:cNvPr id="38" name="Text Box 31"/>
              <p:cNvSpPr txBox="1">
                <a:spLocks noChangeArrowheads="1"/>
              </p:cNvSpPr>
              <p:nvPr/>
            </p:nvSpPr>
            <p:spPr bwMode="auto">
              <a:xfrm>
                <a:off x="6553201" y="5791200"/>
                <a:ext cx="5067361" cy="76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lgn="ctr">
                  <a:spcBef>
                    <a:spcPct val="50000"/>
                  </a:spcBef>
                </a:pPr>
                <a:r>
                  <a:rPr lang="en-US" sz="1800" i="1" dirty="0">
                    <a:solidFill>
                      <a:srgbClr val="D60093"/>
                    </a:solidFill>
                  </a:rPr>
                  <a:t>Analysis class stereotype</a:t>
                </a:r>
              </a:p>
            </p:txBody>
          </p:sp>
          <p:sp>
            <p:nvSpPr>
              <p:cNvPr id="39" name="Line 32"/>
              <p:cNvSpPr>
                <a:spLocks noChangeShapeType="1"/>
              </p:cNvSpPr>
              <p:nvPr/>
            </p:nvSpPr>
            <p:spPr bwMode="auto">
              <a:xfrm flipH="1" flipV="1">
                <a:off x="6858000" y="5354935"/>
                <a:ext cx="558800" cy="5715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lIns="107950" tIns="53975" rIns="107950" bIns="53975" anchor="ctr"/>
              <a:lstStyle/>
              <a:p>
                <a:endParaRPr lang="en-US">
                  <a:solidFill>
                    <a:srgbClr val="D60093"/>
                  </a:solidFill>
                </a:endParaRPr>
              </a:p>
            </p:txBody>
          </p:sp>
          <p:sp>
            <p:nvSpPr>
              <p:cNvPr id="40" name="AutoShape 40"/>
              <p:cNvSpPr>
                <a:spLocks noChangeArrowheads="1"/>
              </p:cNvSpPr>
              <p:nvPr/>
            </p:nvSpPr>
            <p:spPr bwMode="auto">
              <a:xfrm>
                <a:off x="4541838" y="4634210"/>
                <a:ext cx="539750" cy="533400"/>
              </a:xfrm>
              <a:prstGeom prst="rightArrow">
                <a:avLst>
                  <a:gd name="adj1" fmla="val 55954"/>
                  <a:gd name="adj2" fmla="val 50295"/>
                </a:avLst>
              </a:prstGeom>
              <a:solidFill>
                <a:schemeClr val="accent2"/>
              </a:solidFill>
              <a:ln>
                <a:noFill/>
              </a:ln>
              <a:effectLst/>
            </p:spPr>
            <p:txBody>
              <a:bodyPr wrap="none" anchor="ctr"/>
              <a:lstStyle/>
              <a:p>
                <a:endParaRPr lang="en-US">
                  <a:solidFill>
                    <a:srgbClr val="D60093"/>
                  </a:solidFill>
                </a:endParaRPr>
              </a:p>
            </p:txBody>
          </p:sp>
        </p:grpSp>
      </p:grpSp>
    </p:spTree>
    <p:extLst>
      <p:ext uri="{BB962C8B-B14F-4D97-AF65-F5344CB8AC3E}">
        <p14:creationId xmlns:p14="http://schemas.microsoft.com/office/powerpoint/2010/main" val="68765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(Class diagram)</a:t>
            </a:r>
          </a:p>
          <a:p>
            <a:r>
              <a:rPr lang="vi-VN" dirty="0"/>
              <a:t>Biểu đồ lớp chỉ ra sự tồn tại của các lớp và mối quan hệ giữa chúng trong bản thiết kế logic của một hệ thống </a:t>
            </a:r>
            <a:endParaRPr lang="en-US" dirty="0" smtClean="0"/>
          </a:p>
          <a:p>
            <a:pPr lvl="1"/>
            <a:r>
              <a:rPr lang="vi-VN" dirty="0" smtClean="0"/>
              <a:t>Chỉ </a:t>
            </a:r>
            <a:r>
              <a:rPr lang="vi-VN" dirty="0"/>
              <a:t>ra cấu trúc tĩnh của mô hình như lớp, cấu trúc bên trong của chúng và mối quan hệ với các lớp khác. </a:t>
            </a:r>
            <a:endParaRPr lang="en-US" dirty="0" smtClean="0"/>
          </a:p>
          <a:p>
            <a:pPr lvl="1"/>
            <a:r>
              <a:rPr lang="vi-VN" dirty="0" smtClean="0"/>
              <a:t>Chỉ </a:t>
            </a:r>
            <a:r>
              <a:rPr lang="vi-VN" dirty="0"/>
              <a:t>ra tất cả hoặc một phần cấu trúc lớp của một hệ thống. </a:t>
            </a:r>
            <a:endParaRPr lang="en-US" dirty="0" smtClean="0"/>
          </a:p>
          <a:p>
            <a:pPr lvl="1"/>
            <a:r>
              <a:rPr lang="vi-VN" dirty="0" smtClean="0"/>
              <a:t>Không </a:t>
            </a:r>
            <a:r>
              <a:rPr lang="vi-VN" dirty="0"/>
              <a:t>đưa ra các thông tin tạm thời. </a:t>
            </a:r>
            <a:endParaRPr lang="en-US" dirty="0" smtClean="0"/>
          </a:p>
          <a:p>
            <a:r>
              <a:rPr lang="vi-VN" dirty="0" smtClean="0"/>
              <a:t>Khung </a:t>
            </a:r>
            <a:r>
              <a:rPr lang="vi-VN" dirty="0"/>
              <a:t>nhìn tĩnh của một hệ thống chủ yếu hỗ trợ các yêu cầu chức năng của hệ thống.</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47</a:t>
            </a:fld>
            <a:endParaRPr lang="en-US" dirty="0"/>
          </a:p>
        </p:txBody>
      </p:sp>
    </p:spTree>
    <p:extLst>
      <p:ext uri="{BB962C8B-B14F-4D97-AF65-F5344CB8AC3E}">
        <p14:creationId xmlns:p14="http://schemas.microsoft.com/office/powerpoint/2010/main" val="195761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 - VD</a:t>
            </a:r>
          </a:p>
          <a:p>
            <a:pPr marL="0" indent="0">
              <a:buNone/>
            </a:pP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48</a:t>
            </a:fld>
            <a:endParaRPr lang="en-US" dirty="0"/>
          </a:p>
        </p:txBody>
      </p:sp>
      <p:pic>
        <p:nvPicPr>
          <p:cNvPr id="6" name="Picture 5"/>
          <p:cNvPicPr>
            <a:picLocks noChangeAspect="1"/>
          </p:cNvPicPr>
          <p:nvPr/>
        </p:nvPicPr>
        <p:blipFill>
          <a:blip r:embed="rId2"/>
          <a:stretch>
            <a:fillRect/>
          </a:stretch>
        </p:blipFill>
        <p:spPr>
          <a:xfrm>
            <a:off x="1247775" y="1219200"/>
            <a:ext cx="7105650" cy="4038600"/>
          </a:xfrm>
          <a:prstGeom prst="rect">
            <a:avLst/>
          </a:prstGeom>
        </p:spPr>
      </p:pic>
    </p:spTree>
    <p:extLst>
      <p:ext uri="{BB962C8B-B14F-4D97-AF65-F5344CB8AC3E}">
        <p14:creationId xmlns:p14="http://schemas.microsoft.com/office/powerpoint/2010/main" val="370666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fr-FR" dirty="0" err="1"/>
              <a:t>Liên</a:t>
            </a:r>
            <a:r>
              <a:rPr lang="fr-FR" dirty="0"/>
              <a:t> </a:t>
            </a:r>
            <a:r>
              <a:rPr lang="fr-FR" dirty="0" err="1"/>
              <a:t>kết</a:t>
            </a:r>
            <a:r>
              <a:rPr lang="fr-FR" dirty="0"/>
              <a:t> (association) là gì</a:t>
            </a:r>
            <a:r>
              <a:rPr lang="fr-FR" dirty="0" smtClean="0"/>
              <a:t>?</a:t>
            </a:r>
          </a:p>
          <a:p>
            <a:pPr lvl="1"/>
            <a:r>
              <a:rPr lang="vi-VN" dirty="0"/>
              <a:t>Mối liên hệ ngữ nghĩa giữa hai hay nhiều lớp chỉ ra sự liên kết giữa các thể hiện của chúng </a:t>
            </a:r>
            <a:endParaRPr lang="en-US" dirty="0" smtClean="0"/>
          </a:p>
          <a:p>
            <a:pPr lvl="1"/>
            <a:r>
              <a:rPr lang="vi-VN" dirty="0" smtClean="0"/>
              <a:t>Mối </a:t>
            </a:r>
            <a:r>
              <a:rPr lang="vi-VN" dirty="0"/>
              <a:t>quan hệ về mặt cấu trúc chỉ ra các đối tượng của lớp này có kết nối với các đối tượng của lớp khác</a:t>
            </a:r>
            <a:r>
              <a:rPr lang="vi-VN" dirty="0" smtClean="0"/>
              <a:t>.</a:t>
            </a:r>
            <a:endParaRPr lang="en-US" dirty="0" smtClean="0"/>
          </a:p>
          <a:p>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49</a:t>
            </a:fld>
            <a:endParaRPr lang="en-US" dirty="0"/>
          </a:p>
        </p:txBody>
      </p:sp>
      <p:pic>
        <p:nvPicPr>
          <p:cNvPr id="6" name="Picture 5"/>
          <p:cNvPicPr>
            <a:picLocks noChangeAspect="1"/>
          </p:cNvPicPr>
          <p:nvPr/>
        </p:nvPicPr>
        <p:blipFill>
          <a:blip r:embed="rId2"/>
          <a:stretch>
            <a:fillRect/>
          </a:stretch>
        </p:blipFill>
        <p:spPr>
          <a:xfrm>
            <a:off x="1590675" y="3286125"/>
            <a:ext cx="5876925" cy="1809750"/>
          </a:xfrm>
          <a:prstGeom prst="rect">
            <a:avLst/>
          </a:prstGeom>
        </p:spPr>
      </p:pic>
    </p:spTree>
    <p:extLst>
      <p:ext uri="{BB962C8B-B14F-4D97-AF65-F5344CB8AC3E}">
        <p14:creationId xmlns:p14="http://schemas.microsoft.com/office/powerpoint/2010/main" val="219488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spcBef>
                <a:spcPts val="0"/>
              </a:spcBef>
              <a:buNone/>
            </a:pPr>
            <a:r>
              <a:rPr lang="vi-VN" dirty="0"/>
              <a:t>Đối </a:t>
            </a:r>
            <a:r>
              <a:rPr lang="vi-VN" dirty="0" smtClean="0"/>
              <a:t>tượng</a:t>
            </a:r>
            <a:endParaRPr lang="en-US" dirty="0" smtClean="0"/>
          </a:p>
          <a:p>
            <a:pPr>
              <a:spcBef>
                <a:spcPts val="0"/>
              </a:spcBef>
            </a:pPr>
            <a:r>
              <a:rPr lang="vi-VN" dirty="0" smtClean="0"/>
              <a:t>Đối </a:t>
            </a:r>
            <a:r>
              <a:rPr lang="vi-VN" dirty="0"/>
              <a:t>tượng là khái niệm cho phép mô tả các sự vật/thực thể trong thế giới </a:t>
            </a:r>
            <a:r>
              <a:rPr lang="vi-VN" dirty="0" smtClean="0"/>
              <a:t>thực</a:t>
            </a:r>
            <a:endParaRPr lang="en-US" dirty="0" smtClean="0"/>
          </a:p>
          <a:p>
            <a:pPr>
              <a:spcBef>
                <a:spcPts val="0"/>
              </a:spcBef>
            </a:pPr>
            <a:r>
              <a:rPr lang="vi-VN" dirty="0"/>
              <a:t>Các tính chất của đối tượng </a:t>
            </a:r>
            <a:endParaRPr lang="en-US" dirty="0" smtClean="0"/>
          </a:p>
          <a:p>
            <a:pPr lvl="1">
              <a:spcBef>
                <a:spcPts val="0"/>
              </a:spcBef>
            </a:pPr>
            <a:r>
              <a:rPr lang="vi-VN" dirty="0" smtClean="0"/>
              <a:t>Đối </a:t>
            </a:r>
            <a:r>
              <a:rPr lang="vi-VN" dirty="0"/>
              <a:t>tượng = trạng thái + hành vi + định danh </a:t>
            </a:r>
            <a:endParaRPr lang="en-US" dirty="0" smtClean="0"/>
          </a:p>
          <a:p>
            <a:pPr lvl="1">
              <a:spcBef>
                <a:spcPts val="0"/>
              </a:spcBef>
            </a:pPr>
            <a:r>
              <a:rPr lang="vi-VN" dirty="0" smtClean="0"/>
              <a:t>Trạng </a:t>
            </a:r>
            <a:r>
              <a:rPr lang="vi-VN" dirty="0"/>
              <a:t>thái là các đặc tính của đối tượng tại một thời điểm </a:t>
            </a:r>
            <a:endParaRPr lang="en-US" dirty="0" smtClean="0"/>
          </a:p>
          <a:p>
            <a:pPr lvl="1">
              <a:spcBef>
                <a:spcPts val="0"/>
              </a:spcBef>
            </a:pPr>
            <a:r>
              <a:rPr lang="vi-VN" dirty="0" smtClean="0"/>
              <a:t>Hành </a:t>
            </a:r>
            <a:r>
              <a:rPr lang="vi-VN" dirty="0"/>
              <a:t>vi thể hiện các chức năng của đối tượng </a:t>
            </a:r>
            <a:endParaRPr lang="en-US" dirty="0" smtClean="0"/>
          </a:p>
          <a:p>
            <a:pPr lvl="1">
              <a:spcBef>
                <a:spcPts val="0"/>
              </a:spcBef>
            </a:pPr>
            <a:r>
              <a:rPr lang="vi-VN" dirty="0" smtClean="0"/>
              <a:t>Định </a:t>
            </a:r>
            <a:r>
              <a:rPr lang="vi-VN" dirty="0"/>
              <a:t>danh thể hiện sự tồn tại duy nhất của đối tượng </a:t>
            </a:r>
            <a:endParaRPr lang="en-US" dirty="0"/>
          </a:p>
          <a:p>
            <a:pPr>
              <a:spcBef>
                <a:spcPts val="0"/>
              </a:spcBef>
            </a:pPr>
            <a:r>
              <a:rPr lang="vi-VN" dirty="0" smtClean="0"/>
              <a:t>Trạng </a:t>
            </a:r>
            <a:r>
              <a:rPr lang="vi-VN" dirty="0"/>
              <a:t>thái = tập hợp các thuộc tính </a:t>
            </a:r>
            <a:endParaRPr lang="en-US" dirty="0" smtClean="0"/>
          </a:p>
          <a:p>
            <a:pPr lvl="1">
              <a:spcBef>
                <a:spcPts val="0"/>
              </a:spcBef>
            </a:pPr>
            <a:r>
              <a:rPr lang="vi-VN" dirty="0" smtClean="0"/>
              <a:t>Mỗi </a:t>
            </a:r>
            <a:r>
              <a:rPr lang="vi-VN" dirty="0"/>
              <a:t>thuộc tính mô tả một đặc tính </a:t>
            </a:r>
            <a:endParaRPr lang="en-US" dirty="0" smtClean="0"/>
          </a:p>
          <a:p>
            <a:pPr lvl="1">
              <a:spcBef>
                <a:spcPts val="0"/>
              </a:spcBef>
            </a:pPr>
            <a:r>
              <a:rPr lang="vi-VN" dirty="0" smtClean="0"/>
              <a:t>Tại </a:t>
            </a:r>
            <a:r>
              <a:rPr lang="vi-VN" dirty="0"/>
              <a:t>một thời điểm cụ thể, các thuộc tính mang các giá trị trong miền xác định</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spTree>
    <p:extLst>
      <p:ext uri="{BB962C8B-B14F-4D97-AF65-F5344CB8AC3E}">
        <p14:creationId xmlns:p14="http://schemas.microsoft.com/office/powerpoint/2010/main" val="425983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en-US" dirty="0" err="1" smtClean="0"/>
              <a:t>Bội</a:t>
            </a:r>
            <a:r>
              <a:rPr lang="en-US" dirty="0" smtClean="0"/>
              <a:t> </a:t>
            </a:r>
            <a:r>
              <a:rPr lang="en-US" dirty="0" err="1"/>
              <a:t>sô</a:t>
            </a:r>
            <a:r>
              <a:rPr lang="en-US" dirty="0"/>
              <a:t>́ </a:t>
            </a:r>
            <a:r>
              <a:rPr lang="en-US" dirty="0" err="1"/>
              <a:t>quan</a:t>
            </a:r>
            <a:r>
              <a:rPr lang="en-US" dirty="0"/>
              <a:t> </a:t>
            </a:r>
            <a:r>
              <a:rPr lang="en-US" dirty="0" err="1"/>
              <a:t>hê</a:t>
            </a:r>
            <a:r>
              <a:rPr lang="en-US" dirty="0"/>
              <a:t>̣ (</a:t>
            </a:r>
            <a:r>
              <a:rPr lang="en-US" dirty="0" smtClean="0"/>
              <a:t>Multiplicity): </a:t>
            </a:r>
            <a:r>
              <a:rPr lang="vi-VN" dirty="0" smtClean="0"/>
              <a:t>Bội </a:t>
            </a:r>
            <a:r>
              <a:rPr lang="vi-VN" dirty="0"/>
              <a:t>số quan hệ là số lượng thể hiện của một lớp liên quan tới MỘT thể hiện của lớp khác. </a:t>
            </a:r>
            <a:endParaRPr lang="en-US" dirty="0" smtClean="0"/>
          </a:p>
          <a:p>
            <a:pPr lvl="1"/>
            <a:r>
              <a:rPr lang="vi-VN" dirty="0" smtClean="0"/>
              <a:t>Với </a:t>
            </a:r>
            <a:r>
              <a:rPr lang="vi-VN" dirty="0"/>
              <a:t>mỗi liên kết, có hai bội số quan hệ cho hai đầu của liên kết. </a:t>
            </a:r>
            <a:endParaRPr lang="en-US" dirty="0" smtClean="0"/>
          </a:p>
          <a:p>
            <a:pPr lvl="1"/>
            <a:r>
              <a:rPr lang="vi-VN" dirty="0" smtClean="0"/>
              <a:t>Với </a:t>
            </a:r>
            <a:r>
              <a:rPr lang="vi-VN" dirty="0"/>
              <a:t>mỗi đối tượng của Professor, có nhiều Course Offerings có thể được dạy. </a:t>
            </a:r>
            <a:endParaRPr lang="en-US" dirty="0" smtClean="0"/>
          </a:p>
          <a:p>
            <a:pPr lvl="1"/>
            <a:r>
              <a:rPr lang="vi-VN" dirty="0" smtClean="0"/>
              <a:t>Với </a:t>
            </a:r>
            <a:r>
              <a:rPr lang="vi-VN" dirty="0"/>
              <a:t>mỗi đối tượng của Course Offering, có thể có 1 hoặc 0 Professor giảng dạy.</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50</a:t>
            </a:fld>
            <a:endParaRPr lang="en-US" dirty="0"/>
          </a:p>
        </p:txBody>
      </p:sp>
      <p:pic>
        <p:nvPicPr>
          <p:cNvPr id="6" name="Picture 5"/>
          <p:cNvPicPr>
            <a:picLocks noChangeAspect="1"/>
          </p:cNvPicPr>
          <p:nvPr/>
        </p:nvPicPr>
        <p:blipFill>
          <a:blip r:embed="rId2"/>
          <a:stretch>
            <a:fillRect/>
          </a:stretch>
        </p:blipFill>
        <p:spPr>
          <a:xfrm>
            <a:off x="1635125" y="4241800"/>
            <a:ext cx="6305550" cy="1143000"/>
          </a:xfrm>
          <a:prstGeom prst="rect">
            <a:avLst/>
          </a:prstGeom>
        </p:spPr>
      </p:pic>
    </p:spTree>
    <p:extLst>
      <p:ext uri="{BB962C8B-B14F-4D97-AF65-F5344CB8AC3E}">
        <p14:creationId xmlns:p14="http://schemas.microsoft.com/office/powerpoint/2010/main" val="213083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en-US" dirty="0" err="1" smtClean="0"/>
              <a:t>Bội</a:t>
            </a:r>
            <a:r>
              <a:rPr lang="en-US" dirty="0" smtClean="0"/>
              <a:t> </a:t>
            </a:r>
            <a:r>
              <a:rPr lang="en-US" dirty="0" err="1"/>
              <a:t>sô</a:t>
            </a:r>
            <a:r>
              <a:rPr lang="en-US" dirty="0"/>
              <a:t>́ </a:t>
            </a:r>
            <a:r>
              <a:rPr lang="en-US" dirty="0" err="1"/>
              <a:t>quan</a:t>
            </a:r>
            <a:r>
              <a:rPr lang="en-US" dirty="0"/>
              <a:t> </a:t>
            </a:r>
            <a:r>
              <a:rPr lang="en-US" dirty="0" err="1"/>
              <a:t>hê</a:t>
            </a:r>
            <a:r>
              <a:rPr lang="en-US" dirty="0"/>
              <a:t>̣ (</a:t>
            </a:r>
            <a:r>
              <a:rPr lang="en-US" dirty="0" smtClean="0"/>
              <a:t>Multiplicity)</a:t>
            </a: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51</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06412932"/>
              </p:ext>
            </p:extLst>
          </p:nvPr>
        </p:nvGraphicFramePr>
        <p:xfrm>
          <a:off x="1701800" y="1600197"/>
          <a:ext cx="6254750" cy="3195115"/>
        </p:xfrm>
        <a:graphic>
          <a:graphicData uri="http://schemas.openxmlformats.org/drawingml/2006/table">
            <a:tbl>
              <a:tblPr firstRow="1" bandRow="1">
                <a:tableStyleId>{BC89EF96-8CEA-46FF-86C4-4CE0E7609802}</a:tableStyleId>
              </a:tblPr>
              <a:tblGrid>
                <a:gridCol w="4165600"/>
                <a:gridCol w="2089150"/>
              </a:tblGrid>
              <a:tr h="354723">
                <a:tc>
                  <a:txBody>
                    <a:bodyPr/>
                    <a:lstStyle/>
                    <a:p>
                      <a:r>
                        <a:rPr lang="en-US" sz="2000" b="0" dirty="0" smtClean="0"/>
                        <a:t>Unspecified</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Exactly One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Zero or More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Zero or More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One or More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Zero or One (optional</a:t>
                      </a:r>
                      <a:r>
                        <a:rPr lang="en-US" sz="2000" baseline="0" dirty="0" smtClean="0"/>
                        <a:t> value)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0..1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Specified Range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2..4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1435">
                <a:tc>
                  <a:txBody>
                    <a:bodyPr/>
                    <a:lstStyle/>
                    <a:p>
                      <a:r>
                        <a:rPr lang="en-US" sz="2000" dirty="0" smtClean="0"/>
                        <a:t>Multiple, Disjoint Ranges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2, 4..6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9225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en-US" smtClean="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en-US" dirty="0" err="1" smtClean="0"/>
              <a:t>Bội</a:t>
            </a:r>
            <a:r>
              <a:rPr lang="en-US" dirty="0" smtClean="0"/>
              <a:t> </a:t>
            </a:r>
            <a:r>
              <a:rPr lang="en-US" dirty="0" err="1"/>
              <a:t>sô</a:t>
            </a:r>
            <a:r>
              <a:rPr lang="en-US" dirty="0"/>
              <a:t>́ </a:t>
            </a:r>
            <a:r>
              <a:rPr lang="en-US" dirty="0" err="1"/>
              <a:t>quan</a:t>
            </a:r>
            <a:r>
              <a:rPr lang="en-US" dirty="0"/>
              <a:t> </a:t>
            </a:r>
            <a:r>
              <a:rPr lang="en-US" dirty="0" err="1"/>
              <a:t>hê</a:t>
            </a:r>
            <a:r>
              <a:rPr lang="en-US" dirty="0"/>
              <a:t>̣ (</a:t>
            </a:r>
            <a:r>
              <a:rPr lang="en-US" dirty="0" smtClean="0"/>
              <a:t>Multiplicity) – </a:t>
            </a:r>
            <a:r>
              <a:rPr lang="en-US" dirty="0" err="1" smtClean="0"/>
              <a:t>Ví</a:t>
            </a:r>
            <a:r>
              <a:rPr lang="en-US" dirty="0" smtClean="0"/>
              <a:t> </a:t>
            </a:r>
            <a:r>
              <a:rPr lang="en-US" dirty="0" err="1" smtClean="0"/>
              <a:t>dụ</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52</a:t>
            </a:fld>
            <a:endParaRPr lang="en-US" dirty="0"/>
          </a:p>
        </p:txBody>
      </p:sp>
      <p:pic>
        <p:nvPicPr>
          <p:cNvPr id="7" name="Picture 6"/>
          <p:cNvPicPr>
            <a:picLocks noChangeAspect="1"/>
          </p:cNvPicPr>
          <p:nvPr/>
        </p:nvPicPr>
        <p:blipFill>
          <a:blip r:embed="rId2"/>
          <a:stretch>
            <a:fillRect/>
          </a:stretch>
        </p:blipFill>
        <p:spPr>
          <a:xfrm>
            <a:off x="957262" y="1671955"/>
            <a:ext cx="7229475" cy="3676650"/>
          </a:xfrm>
          <a:prstGeom prst="rect">
            <a:avLst/>
          </a:prstGeom>
        </p:spPr>
      </p:pic>
    </p:spTree>
    <p:extLst>
      <p:ext uri="{BB962C8B-B14F-4D97-AF65-F5344CB8AC3E}">
        <p14:creationId xmlns:p14="http://schemas.microsoft.com/office/powerpoint/2010/main" val="177448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en-US" dirty="0" err="1"/>
              <a:t>Kết</a:t>
            </a:r>
            <a:r>
              <a:rPr lang="en-US" dirty="0"/>
              <a:t> </a:t>
            </a:r>
            <a:r>
              <a:rPr lang="en-US" dirty="0" err="1"/>
              <a:t>tập</a:t>
            </a:r>
            <a:r>
              <a:rPr lang="en-US" dirty="0"/>
              <a:t> (aggregation</a:t>
            </a:r>
            <a:r>
              <a:rPr lang="en-US" dirty="0" smtClean="0"/>
              <a:t>): </a:t>
            </a:r>
            <a:r>
              <a:rPr lang="vi-VN" dirty="0"/>
              <a:t>Là một dạng đặc biệt của liên kết mô hình hóa mối quan hệ toàn thể-bộ phận (whole-part) giữa đối tượng toàn thể và các bộ phận của nó. </a:t>
            </a:r>
            <a:endParaRPr lang="en-US" dirty="0"/>
          </a:p>
          <a:p>
            <a:pPr lvl="1"/>
            <a:r>
              <a:rPr lang="vi-VN" dirty="0" smtClean="0"/>
              <a:t>Kết </a:t>
            </a:r>
            <a:r>
              <a:rPr lang="vi-VN" dirty="0"/>
              <a:t>tập là mối quan hệ “là một phần” (“is a part-of”). </a:t>
            </a:r>
            <a:endParaRPr lang="en-US" dirty="0"/>
          </a:p>
          <a:p>
            <a:r>
              <a:rPr lang="vi-VN" dirty="0" smtClean="0"/>
              <a:t>Bội </a:t>
            </a:r>
            <a:r>
              <a:rPr lang="vi-VN" dirty="0"/>
              <a:t>số quan hệ được biểu diễn giống như các liên kết khác</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53</a:t>
            </a:fld>
            <a:endParaRPr lang="en-US" dirty="0"/>
          </a:p>
        </p:txBody>
      </p:sp>
      <p:pic>
        <p:nvPicPr>
          <p:cNvPr id="8" name="Picture 7"/>
          <p:cNvPicPr>
            <a:picLocks noChangeAspect="1"/>
          </p:cNvPicPr>
          <p:nvPr/>
        </p:nvPicPr>
        <p:blipFill>
          <a:blip r:embed="rId2"/>
          <a:stretch>
            <a:fillRect/>
          </a:stretch>
        </p:blipFill>
        <p:spPr>
          <a:xfrm>
            <a:off x="1800225" y="3448050"/>
            <a:ext cx="5667375" cy="1333500"/>
          </a:xfrm>
          <a:prstGeom prst="rect">
            <a:avLst/>
          </a:prstGeom>
        </p:spPr>
      </p:pic>
    </p:spTree>
    <p:extLst>
      <p:ext uri="{BB962C8B-B14F-4D97-AF65-F5344CB8AC3E}">
        <p14:creationId xmlns:p14="http://schemas.microsoft.com/office/powerpoint/2010/main" val="228255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en-US" dirty="0" err="1"/>
              <a:t>Kết</a:t>
            </a:r>
            <a:r>
              <a:rPr lang="en-US" dirty="0"/>
              <a:t> </a:t>
            </a:r>
            <a:r>
              <a:rPr lang="en-US" dirty="0" err="1"/>
              <a:t>tập</a:t>
            </a:r>
            <a:r>
              <a:rPr lang="en-US" dirty="0"/>
              <a:t> (</a:t>
            </a:r>
            <a:r>
              <a:rPr lang="en-US" dirty="0" smtClean="0"/>
              <a:t>aggregation) – </a:t>
            </a:r>
            <a:r>
              <a:rPr lang="en-US" dirty="0" err="1" smtClean="0"/>
              <a:t>Ví</a:t>
            </a:r>
            <a:r>
              <a:rPr lang="en-US" dirty="0" smtClean="0"/>
              <a:t> </a:t>
            </a:r>
            <a:r>
              <a:rPr lang="en-US" dirty="0" err="1" smtClean="0"/>
              <a:t>dụ</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54</a:t>
            </a:fld>
            <a:endParaRPr lang="en-US" dirty="0"/>
          </a:p>
        </p:txBody>
      </p:sp>
      <p:pic>
        <p:nvPicPr>
          <p:cNvPr id="6" name="Picture 5"/>
          <p:cNvPicPr>
            <a:picLocks noChangeAspect="1"/>
          </p:cNvPicPr>
          <p:nvPr/>
        </p:nvPicPr>
        <p:blipFill>
          <a:blip r:embed="rId2"/>
          <a:stretch>
            <a:fillRect/>
          </a:stretch>
        </p:blipFill>
        <p:spPr>
          <a:xfrm>
            <a:off x="1041400" y="1620837"/>
            <a:ext cx="7315200" cy="3667125"/>
          </a:xfrm>
          <a:prstGeom prst="rect">
            <a:avLst/>
          </a:prstGeom>
        </p:spPr>
      </p:pic>
    </p:spTree>
    <p:extLst>
      <p:ext uri="{BB962C8B-B14F-4D97-AF65-F5344CB8AC3E}">
        <p14:creationId xmlns:p14="http://schemas.microsoft.com/office/powerpoint/2010/main" val="35707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vi-VN" dirty="0"/>
              <a:t>Cấu thành (Composition</a:t>
            </a:r>
            <a:r>
              <a:rPr lang="vi-VN" dirty="0" smtClean="0"/>
              <a:t>)</a:t>
            </a:r>
            <a:r>
              <a:rPr lang="en-US" dirty="0" smtClean="0"/>
              <a:t>: </a:t>
            </a:r>
            <a:r>
              <a:rPr lang="vi-VN" dirty="0" smtClean="0"/>
              <a:t>Một </a:t>
            </a:r>
            <a:r>
              <a:rPr lang="vi-VN" dirty="0"/>
              <a:t>dạng của kết tập với quyền sở hữu mạnh và các vòng đời trùng khớp giữa hai lớp </a:t>
            </a:r>
            <a:endParaRPr lang="en-US" dirty="0" smtClean="0"/>
          </a:p>
          <a:p>
            <a:pPr lvl="1"/>
            <a:r>
              <a:rPr lang="vi-VN" dirty="0" smtClean="0"/>
              <a:t>Whole </a:t>
            </a:r>
            <a:r>
              <a:rPr lang="vi-VN" dirty="0"/>
              <a:t>sở hữu Part, tạo và hủy Part. </a:t>
            </a:r>
            <a:endParaRPr lang="en-US" dirty="0" smtClean="0"/>
          </a:p>
          <a:p>
            <a:pPr lvl="1"/>
            <a:r>
              <a:rPr lang="vi-VN" dirty="0" smtClean="0"/>
              <a:t>Part </a:t>
            </a:r>
            <a:r>
              <a:rPr lang="vi-VN" dirty="0"/>
              <a:t>bị bỏ đi khi Whole bị bỏ, Part không thể tồn tại nếu Whole không tồn tại.</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55</a:t>
            </a:fld>
            <a:endParaRPr lang="en-US" dirty="0"/>
          </a:p>
        </p:txBody>
      </p:sp>
      <p:pic>
        <p:nvPicPr>
          <p:cNvPr id="6" name="Picture 5"/>
          <p:cNvPicPr>
            <a:picLocks noChangeAspect="1"/>
          </p:cNvPicPr>
          <p:nvPr/>
        </p:nvPicPr>
        <p:blipFill>
          <a:blip r:embed="rId2"/>
          <a:stretch>
            <a:fillRect/>
          </a:stretch>
        </p:blipFill>
        <p:spPr>
          <a:xfrm>
            <a:off x="2295525" y="3103880"/>
            <a:ext cx="5172075" cy="2143125"/>
          </a:xfrm>
          <a:prstGeom prst="rect">
            <a:avLst/>
          </a:prstGeom>
        </p:spPr>
      </p:pic>
    </p:spTree>
    <p:extLst>
      <p:ext uri="{BB962C8B-B14F-4D97-AF65-F5344CB8AC3E}">
        <p14:creationId xmlns:p14="http://schemas.microsoft.com/office/powerpoint/2010/main" val="74647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vi-VN" dirty="0"/>
              <a:t>Association, Aggregation and </a:t>
            </a:r>
            <a:r>
              <a:rPr lang="vi-VN" dirty="0" smtClean="0"/>
              <a:t>Composition</a:t>
            </a:r>
            <a:r>
              <a:rPr lang="en-US" dirty="0" smtClean="0"/>
              <a:t>: </a:t>
            </a:r>
            <a:r>
              <a:rPr lang="vi-VN" dirty="0" smtClean="0"/>
              <a:t>Mối </a:t>
            </a:r>
            <a:r>
              <a:rPr lang="vi-VN" dirty="0"/>
              <a:t>quan hệ giữa các lớp (relationship) </a:t>
            </a:r>
            <a:endParaRPr lang="en-US" dirty="0"/>
          </a:p>
          <a:p>
            <a:pPr lvl="1"/>
            <a:r>
              <a:rPr lang="vi-VN" dirty="0" smtClean="0"/>
              <a:t>Liên </a:t>
            </a:r>
            <a:r>
              <a:rPr lang="vi-VN" dirty="0"/>
              <a:t>kết (</a:t>
            </a:r>
            <a:r>
              <a:rPr lang="vi-VN" dirty="0" smtClean="0"/>
              <a:t>Association)</a:t>
            </a:r>
            <a:endParaRPr lang="en-US" dirty="0" smtClean="0"/>
          </a:p>
          <a:p>
            <a:pPr lvl="2"/>
            <a:r>
              <a:rPr lang="vi-VN" dirty="0" smtClean="0"/>
              <a:t>Sử </a:t>
            </a:r>
            <a:r>
              <a:rPr lang="vi-VN" dirty="0"/>
              <a:t>dụng (use-a) ▫ </a:t>
            </a:r>
            <a:endParaRPr lang="en-US" dirty="0" smtClean="0"/>
          </a:p>
          <a:p>
            <a:pPr lvl="1"/>
            <a:r>
              <a:rPr lang="vi-VN" dirty="0" smtClean="0"/>
              <a:t>Kết </a:t>
            </a:r>
            <a:r>
              <a:rPr lang="vi-VN" dirty="0"/>
              <a:t>tập (Aggregation) </a:t>
            </a:r>
            <a:endParaRPr lang="en-US" dirty="0" smtClean="0"/>
          </a:p>
          <a:p>
            <a:pPr lvl="2"/>
            <a:r>
              <a:rPr lang="vi-VN" dirty="0" smtClean="0"/>
              <a:t>Strong </a:t>
            </a:r>
            <a:r>
              <a:rPr lang="vi-VN" dirty="0"/>
              <a:t>association </a:t>
            </a:r>
            <a:endParaRPr lang="en-US" dirty="0" smtClean="0"/>
          </a:p>
          <a:p>
            <a:pPr lvl="2"/>
            <a:r>
              <a:rPr lang="vi-VN" dirty="0" smtClean="0"/>
              <a:t>has-a/is-a-part </a:t>
            </a:r>
            <a:endParaRPr lang="en-US" dirty="0" smtClean="0"/>
          </a:p>
          <a:p>
            <a:pPr lvl="1"/>
            <a:r>
              <a:rPr lang="vi-VN" dirty="0" smtClean="0"/>
              <a:t>Hợp </a:t>
            </a:r>
            <a:r>
              <a:rPr lang="vi-VN" dirty="0"/>
              <a:t>thành (Composition) </a:t>
            </a:r>
            <a:endParaRPr lang="en-US" dirty="0" smtClean="0"/>
          </a:p>
          <a:p>
            <a:pPr lvl="2"/>
            <a:r>
              <a:rPr lang="vi-VN" dirty="0" smtClean="0"/>
              <a:t>Strong </a:t>
            </a:r>
            <a:r>
              <a:rPr lang="vi-VN" dirty="0"/>
              <a:t>aggregation </a:t>
            </a:r>
            <a:endParaRPr lang="en-US" dirty="0" smtClean="0"/>
          </a:p>
          <a:p>
            <a:pPr lvl="2"/>
            <a:r>
              <a:rPr lang="vi-VN" dirty="0" smtClean="0"/>
              <a:t>Share </a:t>
            </a:r>
            <a:r>
              <a:rPr lang="vi-VN" dirty="0"/>
              <a:t>life-time</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56</a:t>
            </a:fld>
            <a:endParaRPr lang="en-US" dirty="0"/>
          </a:p>
        </p:txBody>
      </p:sp>
      <p:pic>
        <p:nvPicPr>
          <p:cNvPr id="6" name="Picture 5"/>
          <p:cNvPicPr>
            <a:picLocks noChangeAspect="1"/>
          </p:cNvPicPr>
          <p:nvPr/>
        </p:nvPicPr>
        <p:blipFill>
          <a:blip r:embed="rId2"/>
          <a:stretch>
            <a:fillRect/>
          </a:stretch>
        </p:blipFill>
        <p:spPr>
          <a:xfrm>
            <a:off x="5051425" y="2700337"/>
            <a:ext cx="2952750" cy="1304925"/>
          </a:xfrm>
          <a:prstGeom prst="rect">
            <a:avLst/>
          </a:prstGeom>
        </p:spPr>
      </p:pic>
    </p:spTree>
    <p:extLst>
      <p:ext uri="{BB962C8B-B14F-4D97-AF65-F5344CB8AC3E}">
        <p14:creationId xmlns:p14="http://schemas.microsoft.com/office/powerpoint/2010/main" val="281815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vi-VN" dirty="0"/>
              <a:t>Tổng quát hóa (Generalization</a:t>
            </a:r>
            <a:r>
              <a:rPr lang="vi-VN" dirty="0" smtClean="0"/>
              <a:t>)</a:t>
            </a:r>
            <a:endParaRPr lang="en-US" dirty="0" smtClean="0"/>
          </a:p>
          <a:p>
            <a:pPr lvl="1"/>
            <a:r>
              <a:rPr lang="vi-VN" dirty="0"/>
              <a:t>Mối quan hệ giữa các lớp trong đó một lớp chia sẻ cấu trúc và/hoặc hành vi với một hoặc nhiều lớp khác </a:t>
            </a:r>
            <a:endParaRPr lang="en-US" dirty="0" smtClean="0"/>
          </a:p>
          <a:p>
            <a:pPr lvl="1"/>
            <a:r>
              <a:rPr lang="vi-VN" dirty="0" smtClean="0"/>
              <a:t>Xác </a:t>
            </a:r>
            <a:r>
              <a:rPr lang="vi-VN" dirty="0"/>
              <a:t>định sự phân cấp về mức độ trừu tượng hóa trong đó lớp con kế thừa từ một hoặc nhiều lớp cha </a:t>
            </a:r>
            <a:endParaRPr lang="en-US" dirty="0" smtClean="0"/>
          </a:p>
          <a:p>
            <a:pPr lvl="2"/>
            <a:r>
              <a:rPr lang="vi-VN" dirty="0" smtClean="0"/>
              <a:t>Đơn </a:t>
            </a:r>
            <a:r>
              <a:rPr lang="vi-VN" dirty="0"/>
              <a:t>kế thừa (Single inheritance) </a:t>
            </a:r>
            <a:endParaRPr lang="en-US" dirty="0" smtClean="0"/>
          </a:p>
          <a:p>
            <a:pPr lvl="2"/>
            <a:r>
              <a:rPr lang="vi-VN" dirty="0" smtClean="0"/>
              <a:t>Đa </a:t>
            </a:r>
            <a:r>
              <a:rPr lang="vi-VN" dirty="0"/>
              <a:t>kế thừa (Multiple inheritance) </a:t>
            </a:r>
            <a:endParaRPr lang="en-US" dirty="0" smtClean="0"/>
          </a:p>
          <a:p>
            <a:pPr lvl="1"/>
            <a:r>
              <a:rPr lang="vi-VN" dirty="0" smtClean="0"/>
              <a:t>Là </a:t>
            </a:r>
            <a:r>
              <a:rPr lang="vi-VN" dirty="0"/>
              <a:t>mối liên hệ “là một loại” (“is a kind of”) </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57</a:t>
            </a:fld>
            <a:endParaRPr lang="en-US" dirty="0"/>
          </a:p>
        </p:txBody>
      </p:sp>
    </p:spTree>
    <p:extLst>
      <p:ext uri="{BB962C8B-B14F-4D97-AF65-F5344CB8AC3E}">
        <p14:creationId xmlns:p14="http://schemas.microsoft.com/office/powerpoint/2010/main" val="104813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Lớp trừu tượng và lớp cụ thể (Abstract and Concrete Class) </a:t>
            </a:r>
            <a:endParaRPr lang="en-US" dirty="0" smtClean="0"/>
          </a:p>
          <a:p>
            <a:r>
              <a:rPr lang="vi-VN" dirty="0" smtClean="0"/>
              <a:t>Lớp </a:t>
            </a:r>
            <a:r>
              <a:rPr lang="vi-VN" dirty="0"/>
              <a:t>trừu tượng không thể có đối tượng </a:t>
            </a:r>
            <a:endParaRPr lang="en-US" dirty="0" smtClean="0"/>
          </a:p>
          <a:p>
            <a:pPr lvl="1"/>
            <a:r>
              <a:rPr lang="vi-VN" dirty="0" smtClean="0"/>
              <a:t>Chứa </a:t>
            </a:r>
            <a:r>
              <a:rPr lang="vi-VN" dirty="0"/>
              <a:t>phương thức trừu tượng </a:t>
            </a:r>
            <a:endParaRPr lang="en-US" dirty="0" smtClean="0"/>
          </a:p>
          <a:p>
            <a:pPr lvl="1"/>
            <a:r>
              <a:rPr lang="vi-VN" dirty="0" smtClean="0"/>
              <a:t>Chữ </a:t>
            </a:r>
            <a:r>
              <a:rPr lang="vi-VN" dirty="0"/>
              <a:t>nghiêng </a:t>
            </a:r>
            <a:endParaRPr lang="en-US" dirty="0" smtClean="0"/>
          </a:p>
          <a:p>
            <a:r>
              <a:rPr lang="en-US" dirty="0" smtClean="0"/>
              <a:t>L</a:t>
            </a:r>
            <a:r>
              <a:rPr lang="vi-VN" dirty="0" smtClean="0"/>
              <a:t>ớp </a:t>
            </a:r>
            <a:r>
              <a:rPr lang="vi-VN" dirty="0"/>
              <a:t>cụ thể có thể có đối tượng </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58</a:t>
            </a:fld>
            <a:endParaRPr lang="en-US" dirty="0"/>
          </a:p>
        </p:txBody>
      </p:sp>
      <p:pic>
        <p:nvPicPr>
          <p:cNvPr id="6" name="Picture 5"/>
          <p:cNvPicPr>
            <a:picLocks noChangeAspect="1"/>
          </p:cNvPicPr>
          <p:nvPr/>
        </p:nvPicPr>
        <p:blipFill>
          <a:blip r:embed="rId2"/>
          <a:stretch>
            <a:fillRect/>
          </a:stretch>
        </p:blipFill>
        <p:spPr>
          <a:xfrm>
            <a:off x="1419225" y="2692328"/>
            <a:ext cx="6188075" cy="2788992"/>
          </a:xfrm>
          <a:prstGeom prst="rect">
            <a:avLst/>
          </a:prstGeom>
        </p:spPr>
      </p:pic>
    </p:spTree>
    <p:extLst>
      <p:ext uri="{BB962C8B-B14F-4D97-AF65-F5344CB8AC3E}">
        <p14:creationId xmlns:p14="http://schemas.microsoft.com/office/powerpoint/2010/main" val="270147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 – </a:t>
            </a:r>
            <a:r>
              <a:rPr lang="en-US" dirty="0" err="1" smtClean="0"/>
              <a:t>Ví</a:t>
            </a:r>
            <a:r>
              <a:rPr lang="en-US" dirty="0" smtClean="0"/>
              <a:t> </a:t>
            </a:r>
            <a:r>
              <a:rPr lang="en-US" dirty="0" err="1" smtClean="0"/>
              <a:t>dụ</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59</a:t>
            </a:fld>
            <a:endParaRPr lang="en-US" dirty="0"/>
          </a:p>
        </p:txBody>
      </p:sp>
      <p:pic>
        <p:nvPicPr>
          <p:cNvPr id="19458" name="Picture 2" descr="http://mattonsoftware.com/Images/Order_Example_Class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427162"/>
            <a:ext cx="535305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6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spcBef>
                <a:spcPts val="0"/>
              </a:spcBef>
              <a:buNone/>
            </a:pPr>
            <a:r>
              <a:rPr lang="vi-VN" dirty="0"/>
              <a:t>Đối </a:t>
            </a:r>
            <a:r>
              <a:rPr lang="vi-VN" dirty="0" smtClean="0"/>
              <a:t>tượng</a:t>
            </a:r>
            <a:r>
              <a:rPr lang="en-US" dirty="0" smtClean="0"/>
              <a:t> (</a:t>
            </a:r>
            <a:r>
              <a:rPr lang="en-US" dirty="0" err="1" smtClean="0"/>
              <a:t>tt</a:t>
            </a:r>
            <a:r>
              <a:rPr lang="en-US" dirty="0" smtClean="0"/>
              <a:t>)</a:t>
            </a:r>
          </a:p>
          <a:p>
            <a:pPr>
              <a:spcBef>
                <a:spcPts val="0"/>
              </a:spcBef>
            </a:pPr>
            <a:r>
              <a:rPr lang="vi-VN" dirty="0"/>
              <a:t>Hành vi = tập hợp các phương thức </a:t>
            </a:r>
            <a:endParaRPr lang="en-US" dirty="0" smtClean="0"/>
          </a:p>
          <a:p>
            <a:pPr lvl="1">
              <a:spcBef>
                <a:spcPts val="0"/>
              </a:spcBef>
            </a:pPr>
            <a:r>
              <a:rPr lang="vi-VN" dirty="0" smtClean="0"/>
              <a:t>Phương </a:t>
            </a:r>
            <a:r>
              <a:rPr lang="vi-VN" dirty="0"/>
              <a:t>thức: là một thao tác hoặc được thực hiện bởi chính nó, hoặc thực hiện khi có yêu cầu từ môi trường (thông điệp từ đối tượng khác) </a:t>
            </a:r>
            <a:endParaRPr lang="en-US" dirty="0" smtClean="0"/>
          </a:p>
          <a:p>
            <a:pPr lvl="1">
              <a:spcBef>
                <a:spcPts val="0"/>
              </a:spcBef>
            </a:pPr>
            <a:r>
              <a:rPr lang="vi-VN" dirty="0" smtClean="0"/>
              <a:t>Hành </a:t>
            </a:r>
            <a:r>
              <a:rPr lang="vi-VN" dirty="0"/>
              <a:t>vi phụ thuộc vào trạng </a:t>
            </a:r>
            <a:r>
              <a:rPr lang="vi-VN" dirty="0" smtClean="0"/>
              <a:t>thái</a:t>
            </a:r>
            <a:endParaRPr lang="en-US" dirty="0" smtClean="0"/>
          </a:p>
          <a:p>
            <a:pPr>
              <a:spcBef>
                <a:spcPts val="0"/>
              </a:spcBef>
            </a:pPr>
            <a:r>
              <a:rPr lang="vi-VN" dirty="0"/>
              <a:t>Các đối tượng giao tiếp với nhau </a:t>
            </a:r>
            <a:endParaRPr lang="en-US" dirty="0" smtClean="0"/>
          </a:p>
          <a:p>
            <a:pPr>
              <a:spcBef>
                <a:spcPts val="0"/>
              </a:spcBef>
            </a:pPr>
            <a:r>
              <a:rPr lang="vi-VN" dirty="0" smtClean="0"/>
              <a:t>Gửi </a:t>
            </a:r>
            <a:r>
              <a:rPr lang="vi-VN" dirty="0"/>
              <a:t>các thông điệp (message) cho nhau</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394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question%20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189" y="726440"/>
            <a:ext cx="3417296"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p:txBody>
          <a:bodyPr/>
          <a:lstStyle/>
          <a:p>
            <a:r>
              <a:rPr lang="vi-VN" smtClean="0"/>
              <a:t>Phần: Phân tích thiết kế hệ thống (review)</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60</a:t>
            </a:fld>
            <a:endParaRPr lang="en-US" dirty="0"/>
          </a:p>
        </p:txBody>
      </p:sp>
    </p:spTree>
    <p:extLst>
      <p:ext uri="{BB962C8B-B14F-4D97-AF65-F5344CB8AC3E}">
        <p14:creationId xmlns:p14="http://schemas.microsoft.com/office/powerpoint/2010/main" val="154665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spcBef>
                <a:spcPts val="0"/>
              </a:spcBef>
              <a:buNone/>
            </a:pPr>
            <a:r>
              <a:rPr lang="vi-VN" dirty="0"/>
              <a:t>Lớp </a:t>
            </a:r>
            <a:endParaRPr lang="en-US" dirty="0" smtClean="0"/>
          </a:p>
          <a:p>
            <a:pPr>
              <a:spcBef>
                <a:spcPts val="0"/>
              </a:spcBef>
            </a:pPr>
            <a:r>
              <a:rPr lang="vi-VN" dirty="0" smtClean="0"/>
              <a:t>Lớp là khái niệm dùng để mô tả một tập hợp các đối tượng có cùng một cấu trúc, cùng hành vi và có cùng những mối quan hệ với các đối tượng khác </a:t>
            </a:r>
            <a:endParaRPr lang="en-US" dirty="0" smtClean="0"/>
          </a:p>
          <a:p>
            <a:pPr>
              <a:spcBef>
                <a:spcPts val="0"/>
              </a:spcBef>
            </a:pPr>
            <a:r>
              <a:rPr lang="vi-VN" dirty="0" smtClean="0"/>
              <a:t>Lớp = các thuộc tính + các phương thức </a:t>
            </a:r>
            <a:endParaRPr lang="en-US" dirty="0" smtClean="0"/>
          </a:p>
          <a:p>
            <a:pPr>
              <a:spcBef>
                <a:spcPts val="0"/>
              </a:spcBef>
            </a:pPr>
            <a:r>
              <a:rPr lang="vi-VN" dirty="0" smtClean="0"/>
              <a:t>Lớp </a:t>
            </a:r>
            <a:r>
              <a:rPr lang="vi-VN" dirty="0"/>
              <a:t>là một bước trừu tượng hóa </a:t>
            </a:r>
            <a:endParaRPr lang="en-US" dirty="0" smtClean="0"/>
          </a:p>
          <a:p>
            <a:pPr lvl="1">
              <a:spcBef>
                <a:spcPts val="0"/>
              </a:spcBef>
            </a:pPr>
            <a:r>
              <a:rPr lang="vi-VN" dirty="0" smtClean="0"/>
              <a:t>Tìm </a:t>
            </a:r>
            <a:r>
              <a:rPr lang="vi-VN" dirty="0"/>
              <a:t>kiếm các điểm giống, bỏ qua các điểm khác nhau của đối tượng </a:t>
            </a:r>
            <a:endParaRPr lang="en-US" dirty="0" smtClean="0"/>
          </a:p>
          <a:p>
            <a:pPr lvl="1">
              <a:spcBef>
                <a:spcPts val="0"/>
              </a:spcBef>
            </a:pPr>
            <a:r>
              <a:rPr lang="vi-VN" dirty="0" smtClean="0"/>
              <a:t>Trừu </a:t>
            </a:r>
            <a:r>
              <a:rPr lang="vi-VN" dirty="0"/>
              <a:t>tượng hóa làm giảm độ phức tạp</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spTree>
    <p:extLst>
      <p:ext uri="{BB962C8B-B14F-4D97-AF65-F5344CB8AC3E}">
        <p14:creationId xmlns:p14="http://schemas.microsoft.com/office/powerpoint/2010/main" val="181018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spcBef>
                <a:spcPts val="0"/>
              </a:spcBef>
              <a:buNone/>
            </a:pPr>
            <a:r>
              <a:rPr lang="vi-VN" dirty="0"/>
              <a:t>Lớp </a:t>
            </a:r>
            <a:r>
              <a:rPr lang="en-US" dirty="0" smtClean="0"/>
              <a:t>(</a:t>
            </a:r>
            <a:r>
              <a:rPr lang="en-US" dirty="0" err="1" smtClean="0"/>
              <a:t>tt</a:t>
            </a:r>
            <a:r>
              <a:rPr lang="en-US" dirty="0" smtClean="0"/>
              <a:t>)</a:t>
            </a:r>
          </a:p>
          <a:p>
            <a:r>
              <a:rPr lang="vi-VN" dirty="0"/>
              <a:t>Quan hệ giữa các lớp: kết hợp </a:t>
            </a:r>
            <a:endParaRPr lang="en-US" dirty="0" smtClean="0"/>
          </a:p>
          <a:p>
            <a:r>
              <a:rPr lang="vi-VN" dirty="0" smtClean="0"/>
              <a:t>Một </a:t>
            </a:r>
            <a:r>
              <a:rPr lang="vi-VN" dirty="0"/>
              <a:t>kết hợp là một tập hợp các mối liên kết giữa các đối </a:t>
            </a:r>
            <a:r>
              <a:rPr lang="vi-VN" dirty="0" smtClean="0"/>
              <a:t>tượng</a:t>
            </a:r>
            <a:endParaRPr lang="en-US" dirty="0"/>
          </a:p>
          <a:p>
            <a:pPr marL="0" indent="0">
              <a:buNone/>
            </a:pPr>
            <a:r>
              <a:rPr lang="vi-VN" dirty="0"/>
              <a:t>Gói (package) </a:t>
            </a:r>
            <a:endParaRPr lang="en-US" dirty="0" smtClean="0"/>
          </a:p>
          <a:p>
            <a:r>
              <a:rPr lang="vi-VN" dirty="0" smtClean="0"/>
              <a:t>Là </a:t>
            </a:r>
            <a:r>
              <a:rPr lang="vi-VN" dirty="0"/>
              <a:t>một cách tổ chức các thành phần, phần tử trong hệ thống thành các nhóm. Nhiều gói có thể được kết hợp với nhau để trở thành một hệ thống con (subsystem</a:t>
            </a:r>
            <a:r>
              <a:rPr lang="vi-VN" dirty="0" smtClean="0"/>
              <a:t>).</a:t>
            </a:r>
            <a:endParaRPr lang="en-US" dirty="0" smtClean="0"/>
          </a:p>
          <a:p>
            <a:pPr marL="0" indent="0">
              <a:buNone/>
            </a:pPr>
            <a:r>
              <a:rPr lang="vi-VN" dirty="0"/>
              <a:t>Kế thừa </a:t>
            </a:r>
            <a:endParaRPr lang="en-US" dirty="0" smtClean="0"/>
          </a:p>
          <a:p>
            <a:r>
              <a:rPr lang="vi-VN" dirty="0" smtClean="0"/>
              <a:t>Trong </a:t>
            </a:r>
            <a:r>
              <a:rPr lang="vi-VN" dirty="0"/>
              <a:t>phương pháp hướng đối tượng, một lớp có thể có sử dụng lại các thuộc tính và phương thức của một hoặc nhiều lớp khác. Kiểu quan hệ này gọi là quan hệ kế thừa, được xây dựng dựa trên mối quan hệ kế thừa trong bài toán thực tế. </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spTree>
    <p:extLst>
      <p:ext uri="{BB962C8B-B14F-4D97-AF65-F5344CB8AC3E}">
        <p14:creationId xmlns:p14="http://schemas.microsoft.com/office/powerpoint/2010/main" val="161322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altLang="en-US" dirty="0"/>
              <a:t>UML (Unified Modeling Language)</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grpSp>
        <p:nvGrpSpPr>
          <p:cNvPr id="6" name="Group 5"/>
          <p:cNvGrpSpPr/>
          <p:nvPr/>
        </p:nvGrpSpPr>
        <p:grpSpPr>
          <a:xfrm>
            <a:off x="1202267" y="1096716"/>
            <a:ext cx="7315200" cy="4495800"/>
            <a:chOff x="1066800" y="1371600"/>
            <a:chExt cx="7315200" cy="4495800"/>
          </a:xfrm>
        </p:grpSpPr>
        <p:grpSp>
          <p:nvGrpSpPr>
            <p:cNvPr id="7" name="Group 3"/>
            <p:cNvGrpSpPr>
              <a:grpSpLocks/>
            </p:cNvGrpSpPr>
            <p:nvPr/>
          </p:nvGrpSpPr>
          <p:grpSpPr bwMode="auto">
            <a:xfrm>
              <a:off x="1066800" y="1371600"/>
              <a:ext cx="2057400" cy="2133600"/>
              <a:chOff x="480" y="1152"/>
              <a:chExt cx="1296" cy="1344"/>
            </a:xfrm>
          </p:grpSpPr>
          <p:grpSp>
            <p:nvGrpSpPr>
              <p:cNvPr id="38" name="Group 4"/>
              <p:cNvGrpSpPr>
                <a:grpSpLocks/>
              </p:cNvGrpSpPr>
              <p:nvPr/>
            </p:nvGrpSpPr>
            <p:grpSpPr bwMode="auto">
              <a:xfrm>
                <a:off x="672" y="1200"/>
                <a:ext cx="864" cy="1248"/>
                <a:chOff x="672" y="1200"/>
                <a:chExt cx="864" cy="1248"/>
              </a:xfrm>
            </p:grpSpPr>
            <p:sp>
              <p:nvSpPr>
                <p:cNvPr id="41" name="Rectangle 5"/>
                <p:cNvSpPr>
                  <a:spLocks noChangeArrowheads="1"/>
                </p:cNvSpPr>
                <p:nvPr/>
              </p:nvSpPr>
              <p:spPr bwMode="auto">
                <a:xfrm>
                  <a:off x="672" y="120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Class A</a:t>
                  </a:r>
                </a:p>
              </p:txBody>
            </p:sp>
            <p:sp>
              <p:nvSpPr>
                <p:cNvPr id="42" name="Rectangle 6"/>
                <p:cNvSpPr>
                  <a:spLocks noChangeArrowheads="1"/>
                </p:cNvSpPr>
                <p:nvPr/>
              </p:nvSpPr>
              <p:spPr bwMode="auto">
                <a:xfrm>
                  <a:off x="672" y="216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Class B</a:t>
                  </a:r>
                </a:p>
              </p:txBody>
            </p:sp>
            <p:sp>
              <p:nvSpPr>
                <p:cNvPr id="43" name="AutoShape 7"/>
                <p:cNvSpPr>
                  <a:spLocks noChangeArrowheads="1"/>
                </p:cNvSpPr>
                <p:nvPr/>
              </p:nvSpPr>
              <p:spPr bwMode="auto">
                <a:xfrm>
                  <a:off x="1056" y="1488"/>
                  <a:ext cx="96" cy="1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44" name="Line 8"/>
                <p:cNvSpPr>
                  <a:spLocks noChangeShapeType="1"/>
                </p:cNvSpPr>
                <p:nvPr/>
              </p:nvSpPr>
              <p:spPr bwMode="auto">
                <a:xfrm>
                  <a:off x="1104" y="163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Text Box 9"/>
                <p:cNvSpPr txBox="1">
                  <a:spLocks noChangeArrowheads="1"/>
                </p:cNvSpPr>
                <p:nvPr/>
              </p:nvSpPr>
              <p:spPr bwMode="auto">
                <a:xfrm>
                  <a:off x="1104" y="2016"/>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200">
                      <a:latin typeface="Times New Roman" panose="02020603050405020304" pitchFamily="18" charset="0"/>
                    </a:rPr>
                    <a:t>3</a:t>
                  </a:r>
                </a:p>
              </p:txBody>
            </p:sp>
          </p:grpSp>
          <p:sp>
            <p:nvSpPr>
              <p:cNvPr id="39" name="Rectangle 10"/>
              <p:cNvSpPr>
                <a:spLocks noChangeArrowheads="1"/>
              </p:cNvSpPr>
              <p:nvPr/>
            </p:nvSpPr>
            <p:spPr bwMode="auto">
              <a:xfrm>
                <a:off x="480" y="1152"/>
                <a:ext cx="1296" cy="1344"/>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40" name="Text Box 11"/>
              <p:cNvSpPr txBox="1">
                <a:spLocks noChangeArrowheads="1"/>
              </p:cNvSpPr>
              <p:nvPr/>
            </p:nvSpPr>
            <p:spPr bwMode="auto">
              <a:xfrm>
                <a:off x="1152" y="1585"/>
                <a:ext cx="5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dirty="0">
                    <a:solidFill>
                      <a:srgbClr val="FF0000"/>
                    </a:solidFill>
                    <a:latin typeface="Times New Roman" panose="02020603050405020304" pitchFamily="18" charset="0"/>
                  </a:rPr>
                  <a:t>Class </a:t>
                </a:r>
              </a:p>
              <a:p>
                <a:r>
                  <a:rPr lang="en-US" altLang="en-US" dirty="0">
                    <a:solidFill>
                      <a:srgbClr val="FF0000"/>
                    </a:solidFill>
                    <a:latin typeface="Times New Roman" panose="02020603050405020304" pitchFamily="18" charset="0"/>
                  </a:rPr>
                  <a:t>diagram</a:t>
                </a:r>
              </a:p>
            </p:txBody>
          </p:sp>
        </p:grpSp>
        <p:grpSp>
          <p:nvGrpSpPr>
            <p:cNvPr id="8" name="Group 12"/>
            <p:cNvGrpSpPr>
              <a:grpSpLocks/>
            </p:cNvGrpSpPr>
            <p:nvPr/>
          </p:nvGrpSpPr>
          <p:grpSpPr bwMode="auto">
            <a:xfrm>
              <a:off x="3276600" y="1371600"/>
              <a:ext cx="5105400" cy="2133600"/>
              <a:chOff x="1872" y="1152"/>
              <a:chExt cx="3216" cy="1344"/>
            </a:xfrm>
          </p:grpSpPr>
          <p:grpSp>
            <p:nvGrpSpPr>
              <p:cNvPr id="28" name="Group 13"/>
              <p:cNvGrpSpPr>
                <a:grpSpLocks/>
              </p:cNvGrpSpPr>
              <p:nvPr/>
            </p:nvGrpSpPr>
            <p:grpSpPr bwMode="auto">
              <a:xfrm>
                <a:off x="1968" y="1152"/>
                <a:ext cx="3024" cy="1296"/>
                <a:chOff x="1968" y="1152"/>
                <a:chExt cx="3024" cy="1296"/>
              </a:xfrm>
            </p:grpSpPr>
            <p:sp>
              <p:nvSpPr>
                <p:cNvPr id="31" name="Rectangle 14"/>
                <p:cNvSpPr>
                  <a:spLocks noChangeArrowheads="1"/>
                </p:cNvSpPr>
                <p:nvPr/>
              </p:nvSpPr>
              <p:spPr bwMode="auto">
                <a:xfrm>
                  <a:off x="3072" y="1152"/>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:Class A</a:t>
                  </a:r>
                </a:p>
              </p:txBody>
            </p:sp>
            <p:sp>
              <p:nvSpPr>
                <p:cNvPr id="32" name="Rectangle 15"/>
                <p:cNvSpPr>
                  <a:spLocks noChangeArrowheads="1"/>
                </p:cNvSpPr>
                <p:nvPr/>
              </p:nvSpPr>
              <p:spPr bwMode="auto">
                <a:xfrm>
                  <a:off x="1968" y="2160"/>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b1:Class B</a:t>
                  </a:r>
                </a:p>
              </p:txBody>
            </p:sp>
            <p:sp>
              <p:nvSpPr>
                <p:cNvPr id="33" name="Rectangle 16"/>
                <p:cNvSpPr>
                  <a:spLocks noChangeArrowheads="1"/>
                </p:cNvSpPr>
                <p:nvPr/>
              </p:nvSpPr>
              <p:spPr bwMode="auto">
                <a:xfrm>
                  <a:off x="3120" y="2160"/>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b2:Class B</a:t>
                  </a:r>
                </a:p>
              </p:txBody>
            </p:sp>
            <p:sp>
              <p:nvSpPr>
                <p:cNvPr id="34" name="Rectangle 17"/>
                <p:cNvSpPr>
                  <a:spLocks noChangeArrowheads="1"/>
                </p:cNvSpPr>
                <p:nvPr/>
              </p:nvSpPr>
              <p:spPr bwMode="auto">
                <a:xfrm>
                  <a:off x="4224" y="2160"/>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b3:Class B</a:t>
                  </a:r>
                </a:p>
              </p:txBody>
            </p:sp>
            <p:sp>
              <p:nvSpPr>
                <p:cNvPr id="35" name="Line 18"/>
                <p:cNvSpPr>
                  <a:spLocks noChangeShapeType="1"/>
                </p:cNvSpPr>
                <p:nvPr/>
              </p:nvSpPr>
              <p:spPr bwMode="auto">
                <a:xfrm flipH="1">
                  <a:off x="2400" y="1440"/>
                  <a:ext cx="1056"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9"/>
                <p:cNvSpPr>
                  <a:spLocks noChangeShapeType="1"/>
                </p:cNvSpPr>
                <p:nvPr/>
              </p:nvSpPr>
              <p:spPr bwMode="auto">
                <a:xfrm>
                  <a:off x="3456" y="144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0"/>
                <p:cNvSpPr>
                  <a:spLocks noChangeShapeType="1"/>
                </p:cNvSpPr>
                <p:nvPr/>
              </p:nvSpPr>
              <p:spPr bwMode="auto">
                <a:xfrm>
                  <a:off x="3456" y="1440"/>
                  <a:ext cx="1104"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Rectangle 21"/>
              <p:cNvSpPr>
                <a:spLocks noChangeArrowheads="1"/>
              </p:cNvSpPr>
              <p:nvPr/>
            </p:nvSpPr>
            <p:spPr bwMode="auto">
              <a:xfrm>
                <a:off x="1872" y="1152"/>
                <a:ext cx="3216" cy="1344"/>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30" name="Text Box 22"/>
              <p:cNvSpPr txBox="1">
                <a:spLocks noChangeArrowheads="1"/>
              </p:cNvSpPr>
              <p:nvPr/>
            </p:nvSpPr>
            <p:spPr bwMode="auto">
              <a:xfrm>
                <a:off x="2016" y="1345"/>
                <a:ext cx="5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dirty="0">
                    <a:solidFill>
                      <a:srgbClr val="FF0000"/>
                    </a:solidFill>
                    <a:latin typeface="Times New Roman" panose="02020603050405020304" pitchFamily="18" charset="0"/>
                  </a:rPr>
                  <a:t>Object </a:t>
                </a:r>
              </a:p>
              <a:p>
                <a:r>
                  <a:rPr lang="en-US" altLang="en-US" dirty="0">
                    <a:solidFill>
                      <a:srgbClr val="FF0000"/>
                    </a:solidFill>
                    <a:latin typeface="Times New Roman" panose="02020603050405020304" pitchFamily="18" charset="0"/>
                  </a:rPr>
                  <a:t>diagram</a:t>
                </a:r>
              </a:p>
            </p:txBody>
          </p:sp>
        </p:grpSp>
        <p:grpSp>
          <p:nvGrpSpPr>
            <p:cNvPr id="9" name="Group 23"/>
            <p:cNvGrpSpPr>
              <a:grpSpLocks/>
            </p:cNvGrpSpPr>
            <p:nvPr/>
          </p:nvGrpSpPr>
          <p:grpSpPr bwMode="auto">
            <a:xfrm>
              <a:off x="1066800" y="3581400"/>
              <a:ext cx="6832600" cy="2286000"/>
              <a:chOff x="480" y="2544"/>
              <a:chExt cx="4304" cy="1440"/>
            </a:xfrm>
          </p:grpSpPr>
          <p:sp>
            <p:nvSpPr>
              <p:cNvPr id="10" name="Rectangle 24"/>
              <p:cNvSpPr>
                <a:spLocks noChangeArrowheads="1"/>
              </p:cNvSpPr>
              <p:nvPr/>
            </p:nvSpPr>
            <p:spPr bwMode="auto">
              <a:xfrm>
                <a:off x="720" y="264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 Class A</a:t>
                </a:r>
              </a:p>
            </p:txBody>
          </p:sp>
          <p:sp>
            <p:nvSpPr>
              <p:cNvPr id="11" name="Rectangle 25"/>
              <p:cNvSpPr>
                <a:spLocks noChangeArrowheads="1"/>
              </p:cNvSpPr>
              <p:nvPr/>
            </p:nvSpPr>
            <p:spPr bwMode="auto">
              <a:xfrm>
                <a:off x="3504" y="264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 Class C</a:t>
                </a:r>
              </a:p>
            </p:txBody>
          </p:sp>
          <p:sp>
            <p:nvSpPr>
              <p:cNvPr id="12" name="Rectangle 26"/>
              <p:cNvSpPr>
                <a:spLocks noChangeArrowheads="1"/>
              </p:cNvSpPr>
              <p:nvPr/>
            </p:nvSpPr>
            <p:spPr bwMode="auto">
              <a:xfrm>
                <a:off x="1104" y="2928"/>
                <a:ext cx="48"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13" name="Rectangle 27"/>
              <p:cNvSpPr>
                <a:spLocks noChangeArrowheads="1"/>
              </p:cNvSpPr>
              <p:nvPr/>
            </p:nvSpPr>
            <p:spPr bwMode="auto">
              <a:xfrm>
                <a:off x="3888" y="2928"/>
                <a:ext cx="48"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14" name="Rectangle 28"/>
              <p:cNvSpPr>
                <a:spLocks noChangeArrowheads="1"/>
              </p:cNvSpPr>
              <p:nvPr/>
            </p:nvSpPr>
            <p:spPr bwMode="auto">
              <a:xfrm>
                <a:off x="2112" y="264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 Class B</a:t>
                </a:r>
              </a:p>
            </p:txBody>
          </p:sp>
          <p:sp>
            <p:nvSpPr>
              <p:cNvPr id="15" name="Rectangle 29"/>
              <p:cNvSpPr>
                <a:spLocks noChangeArrowheads="1"/>
              </p:cNvSpPr>
              <p:nvPr/>
            </p:nvSpPr>
            <p:spPr bwMode="auto">
              <a:xfrm>
                <a:off x="2496" y="2928"/>
                <a:ext cx="48"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16" name="Line 30"/>
              <p:cNvSpPr>
                <a:spLocks noChangeShapeType="1"/>
              </p:cNvSpPr>
              <p:nvPr/>
            </p:nvSpPr>
            <p:spPr bwMode="auto">
              <a:xfrm>
                <a:off x="1152" y="3120"/>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31"/>
              <p:cNvSpPr>
                <a:spLocks noChangeShapeType="1"/>
              </p:cNvSpPr>
              <p:nvPr/>
            </p:nvSpPr>
            <p:spPr bwMode="auto">
              <a:xfrm>
                <a:off x="2544" y="3312"/>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2"/>
              <p:cNvSpPr>
                <a:spLocks noChangeShapeType="1"/>
              </p:cNvSpPr>
              <p:nvPr/>
            </p:nvSpPr>
            <p:spPr bwMode="auto">
              <a:xfrm>
                <a:off x="1152" y="340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3"/>
              <p:cNvSpPr>
                <a:spLocks noChangeShapeType="1"/>
              </p:cNvSpPr>
              <p:nvPr/>
            </p:nvSpPr>
            <p:spPr bwMode="auto">
              <a:xfrm>
                <a:off x="1392" y="34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34"/>
              <p:cNvSpPr>
                <a:spLocks noChangeShapeType="1"/>
              </p:cNvSpPr>
              <p:nvPr/>
            </p:nvSpPr>
            <p:spPr bwMode="auto">
              <a:xfrm flipH="1">
                <a:off x="1152" y="36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35"/>
              <p:cNvSpPr>
                <a:spLocks noChangeShapeType="1"/>
              </p:cNvSpPr>
              <p:nvPr/>
            </p:nvSpPr>
            <p:spPr bwMode="auto">
              <a:xfrm flipH="1">
                <a:off x="2544" y="3552"/>
                <a:ext cx="1344"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36"/>
              <p:cNvSpPr txBox="1">
                <a:spLocks noChangeArrowheads="1"/>
              </p:cNvSpPr>
              <p:nvPr/>
            </p:nvSpPr>
            <p:spPr bwMode="auto">
              <a:xfrm>
                <a:off x="1584" y="2976"/>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400">
                    <a:latin typeface="Times New Roman" panose="02020603050405020304" pitchFamily="18" charset="0"/>
                  </a:rPr>
                  <a:t>Message 1</a:t>
                </a:r>
              </a:p>
            </p:txBody>
          </p:sp>
          <p:sp>
            <p:nvSpPr>
              <p:cNvPr id="23" name="Text Box 37"/>
              <p:cNvSpPr txBox="1">
                <a:spLocks noChangeArrowheads="1"/>
              </p:cNvSpPr>
              <p:nvPr/>
            </p:nvSpPr>
            <p:spPr bwMode="auto">
              <a:xfrm>
                <a:off x="2880" y="3120"/>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400">
                    <a:latin typeface="Times New Roman" panose="02020603050405020304" pitchFamily="18" charset="0"/>
                  </a:rPr>
                  <a:t>Message 2</a:t>
                </a:r>
              </a:p>
            </p:txBody>
          </p:sp>
          <p:sp>
            <p:nvSpPr>
              <p:cNvPr id="24" name="Text Box 38"/>
              <p:cNvSpPr txBox="1">
                <a:spLocks noChangeArrowheads="1"/>
              </p:cNvSpPr>
              <p:nvPr/>
            </p:nvSpPr>
            <p:spPr bwMode="auto">
              <a:xfrm>
                <a:off x="1248" y="3408"/>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400">
                    <a:latin typeface="Times New Roman" panose="02020603050405020304" pitchFamily="18" charset="0"/>
                  </a:rPr>
                  <a:t>Message 3</a:t>
                </a:r>
              </a:p>
            </p:txBody>
          </p:sp>
          <p:sp>
            <p:nvSpPr>
              <p:cNvPr id="25" name="Text Box 39"/>
              <p:cNvSpPr txBox="1">
                <a:spLocks noChangeArrowheads="1"/>
              </p:cNvSpPr>
              <p:nvPr/>
            </p:nvSpPr>
            <p:spPr bwMode="auto">
              <a:xfrm>
                <a:off x="2832" y="3552"/>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400">
                    <a:latin typeface="Times New Roman" panose="02020603050405020304" pitchFamily="18" charset="0"/>
                  </a:rPr>
                  <a:t>Message 4</a:t>
                </a:r>
              </a:p>
            </p:txBody>
          </p:sp>
          <p:sp>
            <p:nvSpPr>
              <p:cNvPr id="26" name="Rectangle 40"/>
              <p:cNvSpPr>
                <a:spLocks noChangeArrowheads="1"/>
              </p:cNvSpPr>
              <p:nvPr/>
            </p:nvSpPr>
            <p:spPr bwMode="auto">
              <a:xfrm>
                <a:off x="480" y="2544"/>
                <a:ext cx="4032" cy="144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27" name="Text Box 41"/>
              <p:cNvSpPr txBox="1">
                <a:spLocks noChangeArrowheads="1"/>
              </p:cNvSpPr>
              <p:nvPr/>
            </p:nvSpPr>
            <p:spPr bwMode="auto">
              <a:xfrm>
                <a:off x="4080" y="3169"/>
                <a:ext cx="7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dirty="0">
                    <a:solidFill>
                      <a:srgbClr val="FF0000"/>
                    </a:solidFill>
                    <a:latin typeface="Times New Roman" panose="02020603050405020304" pitchFamily="18" charset="0"/>
                  </a:rPr>
                  <a:t>Sequence</a:t>
                </a:r>
                <a:r>
                  <a:rPr lang="en-US" altLang="en-US" dirty="0">
                    <a:solidFill>
                      <a:srgbClr val="00FFCC"/>
                    </a:solidFill>
                    <a:latin typeface="Times New Roman" panose="02020603050405020304" pitchFamily="18" charset="0"/>
                  </a:rPr>
                  <a:t> </a:t>
                </a:r>
              </a:p>
              <a:p>
                <a:r>
                  <a:rPr lang="en-US" altLang="en-US" dirty="0">
                    <a:solidFill>
                      <a:srgbClr val="FF0000"/>
                    </a:solidFill>
                    <a:latin typeface="Times New Roman" panose="02020603050405020304" pitchFamily="18" charset="0"/>
                  </a:rPr>
                  <a:t>diagram</a:t>
                </a:r>
              </a:p>
            </p:txBody>
          </p:sp>
        </p:grpSp>
      </p:grpSp>
    </p:spTree>
    <p:extLst>
      <p:ext uri="{BB962C8B-B14F-4D97-AF65-F5344CB8AC3E}">
        <p14:creationId xmlns:p14="http://schemas.microsoft.com/office/powerpoint/2010/main" val="37345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ThemeXXX</Template>
  <TotalTime>1768</TotalTime>
  <Words>4521</Words>
  <Application>Microsoft Office PowerPoint</Application>
  <PresentationFormat>Custom</PresentationFormat>
  <Paragraphs>564</Paragraphs>
  <Slides>60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 Unicode MS</vt:lpstr>
      <vt:lpstr>SimSun</vt:lpstr>
      <vt:lpstr>Arial</vt:lpstr>
      <vt:lpstr>Arial Narrow</vt:lpstr>
      <vt:lpstr>Calibri</vt:lpstr>
      <vt:lpstr>Times New Roman</vt:lpstr>
      <vt:lpstr>Verdana</vt:lpstr>
      <vt:lpstr>Wingdings</vt:lpstr>
      <vt:lpstr>ThemeXXX</vt:lpstr>
      <vt:lpstr>Môn: PHÁT TRIỂN ỨNG DỤNG</vt:lpstr>
      <vt:lpstr>Nội dung</vt:lpstr>
      <vt:lpstr>1. Các khái niệm trong PTTK hướng đối tượng</vt:lpstr>
      <vt:lpstr>1. Các khái niệm trong PTTK HĐT (tt)</vt:lpstr>
      <vt:lpstr>1. Các khái niệm trong PTTK HĐT (tt)</vt:lpstr>
      <vt:lpstr>1. Các khái niệm trong PTTK HĐT (tt)</vt:lpstr>
      <vt:lpstr>1. Các khái niệm trong PTTK HĐT (tt)</vt:lpstr>
      <vt:lpstr>1. Các khái niệm trong PTTK HĐT (tt)</vt:lpstr>
      <vt:lpstr>1. Các khái niệm trong PTTK HĐT (tt)</vt:lpstr>
      <vt:lpstr>1. Các khái niệm trong PTTK HĐT (tt)</vt:lpstr>
      <vt:lpstr>2. Use cases và phân tích yêu cầu</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3. Các mô hình trong PTTK hướng đối tượng</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4. Lược đồ lớp </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Thanh Van</cp:lastModifiedBy>
  <cp:revision>106</cp:revision>
  <dcterms:created xsi:type="dcterms:W3CDTF">2016-07-14T08:37:41Z</dcterms:created>
  <dcterms:modified xsi:type="dcterms:W3CDTF">2017-07-15T01:46:12Z</dcterms:modified>
</cp:coreProperties>
</file>