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2" r:id="rId5"/>
    <p:sldId id="265" r:id="rId6"/>
    <p:sldId id="266" r:id="rId7"/>
    <p:sldId id="267" r:id="rId8"/>
    <p:sldId id="271" r:id="rId9"/>
    <p:sldId id="264" r:id="rId10"/>
    <p:sldId id="273" r:id="rId11"/>
    <p:sldId id="268" r:id="rId12"/>
    <p:sldId id="270" r:id="rId13"/>
    <p:sldId id="269" r:id="rId14"/>
    <p:sldId id="259" r:id="rId15"/>
  </p:sldIdLst>
  <p:sldSz cx="9144000" cy="5943600"/>
  <p:notesSz cx="6858000" cy="9144000"/>
  <p:defaultTextStyle>
    <a:defPPr>
      <a:defRPr lang="en-US"/>
    </a:defPPr>
    <a:lvl1pPr marL="0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58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16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230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404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461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DCD23-2DD8-4180-A9CC-4E448040504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FC92-C9B9-4473-8F41-FA2B9FA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58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16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230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404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461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7FC92-C9B9-4473-8F41-FA2B9FACBB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1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5688" y="1143000"/>
            <a:ext cx="4746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7FC92-C9B9-4473-8F41-FA2B9FACBB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33400" y="2113282"/>
            <a:ext cx="8229600" cy="94933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48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58520"/>
            <a:ext cx="9144000" cy="1188720"/>
          </a:xfrm>
        </p:spPr>
        <p:txBody>
          <a:bodyPr/>
          <a:lstStyle>
            <a:lvl1pPr algn="ctr">
              <a:defRPr sz="6527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377440"/>
            <a:ext cx="8763000" cy="138684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895" b="0" i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5415280"/>
            <a:ext cx="1905000" cy="3962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33"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415280"/>
            <a:ext cx="2895600" cy="396240"/>
          </a:xfrm>
        </p:spPr>
        <p:txBody>
          <a:bodyPr/>
          <a:lstStyle>
            <a:lvl1pPr algn="ctr">
              <a:defRPr sz="1633" i="0">
                <a:latin typeface="Verdana" panose="020B0604030504040204" pitchFamily="34" charset="0"/>
              </a:defRPr>
            </a:lvl1pPr>
          </a:lstStyle>
          <a:p>
            <a:r>
              <a:rPr lang="vi-VN" smtClean="0"/>
              <a:t>Phần: Mô hình lớp UML và Mô hình quan hệ (review)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415280"/>
            <a:ext cx="1905000" cy="396240"/>
          </a:xfrm>
        </p:spPr>
        <p:txBody>
          <a:bodyPr/>
          <a:lstStyle>
            <a:lvl1pPr>
              <a:defRPr sz="1633">
                <a:latin typeface="Verdana" panose="020B0604030504040204" pitchFamily="34" charset="0"/>
              </a:defRPr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2400"/>
            </a:lvl4pPr>
            <a:lvl5pPr>
              <a:spcBef>
                <a:spcPts val="0"/>
              </a:spcBef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fld id="{099B615F-C769-49CC-AD0C-AE566D56EE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4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81777"/>
            <a:ext cx="7886700" cy="2472373"/>
          </a:xfrm>
        </p:spPr>
        <p:txBody>
          <a:bodyPr/>
          <a:lstStyle>
            <a:lvl1pPr>
              <a:defRPr sz="815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977540"/>
            <a:ext cx="7886700" cy="1300163"/>
          </a:xfrm>
        </p:spPr>
        <p:txBody>
          <a:bodyPr/>
          <a:lstStyle>
            <a:lvl1pPr marL="0" indent="0">
              <a:buNone/>
              <a:defRPr sz="3263"/>
            </a:lvl1pPr>
            <a:lvl2pPr marL="621700" indent="0">
              <a:buNone/>
              <a:defRPr sz="2720"/>
            </a:lvl2pPr>
            <a:lvl3pPr marL="1243401" indent="0">
              <a:buNone/>
              <a:defRPr sz="2448"/>
            </a:lvl3pPr>
            <a:lvl4pPr marL="1865101" indent="0">
              <a:buNone/>
              <a:defRPr sz="2176"/>
            </a:lvl4pPr>
            <a:lvl5pPr marL="2486801" indent="0">
              <a:buNone/>
              <a:defRPr sz="2176"/>
            </a:lvl5pPr>
            <a:lvl6pPr marL="3108502" indent="0">
              <a:buNone/>
              <a:defRPr sz="2176"/>
            </a:lvl6pPr>
            <a:lvl7pPr marL="3730201" indent="0">
              <a:buNone/>
              <a:defRPr sz="2176"/>
            </a:lvl7pPr>
            <a:lvl8pPr marL="4351903" indent="0">
              <a:buNone/>
              <a:defRPr sz="2176"/>
            </a:lvl8pPr>
            <a:lvl9pPr marL="4973603" indent="0">
              <a:buNone/>
              <a:defRPr sz="21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Phần: Mô hình lớp UML và Mô hình quan hệ (review)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26440"/>
            <a:ext cx="4495800" cy="475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6440"/>
            <a:ext cx="4495800" cy="475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Phần: Mô hình lớp UML và Mô hình quan hệ (review)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6040"/>
            <a:ext cx="9144000" cy="52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6440"/>
            <a:ext cx="9144000" cy="475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594360"/>
            <a:ext cx="9144000" cy="6604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48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0" y="5547360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48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5613400"/>
            <a:ext cx="7467600" cy="26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768" i="1">
                <a:latin typeface="+mn-lt"/>
              </a:defRPr>
            </a:lvl1pPr>
          </a:lstStyle>
          <a:p>
            <a:r>
              <a:rPr lang="vi-VN" smtClean="0"/>
              <a:t>Phần: Mô hình lớp UML và Mô hình quan hệ (review)</a:t>
            </a: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5613400"/>
            <a:ext cx="914400" cy="28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768">
                <a:latin typeface="+mn-lt"/>
              </a:defRPr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95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5pPr>
      <a:lvl6pPr marL="621700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6pPr>
      <a:lvl7pPr marL="12434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7pPr>
      <a:lvl8pPr marL="18651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8pPr>
      <a:lvl9pPr marL="24868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638970" indent="-63897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263" kern="1200">
          <a:solidFill>
            <a:schemeClr val="tx1"/>
          </a:solidFill>
          <a:latin typeface="+mn-lt"/>
          <a:ea typeface="+mn-ea"/>
          <a:cs typeface="+mn-cs"/>
        </a:defRPr>
      </a:lvl1pPr>
      <a:lvl2pPr marL="1234766" indent="-5936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263" kern="1200">
          <a:solidFill>
            <a:schemeClr val="tx1"/>
          </a:solidFill>
          <a:latin typeface="+mn-lt"/>
          <a:ea typeface="+mn-ea"/>
          <a:cs typeface="+mn-cs"/>
        </a:defRPr>
      </a:lvl2pPr>
      <a:lvl3pPr marL="1774436" indent="-53751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263" kern="1200">
          <a:solidFill>
            <a:schemeClr val="tx1"/>
          </a:solidFill>
          <a:latin typeface="+mn-lt"/>
          <a:ea typeface="+mn-ea"/>
          <a:cs typeface="+mn-cs"/>
        </a:defRPr>
      </a:lvl3pPr>
      <a:lvl4pPr marL="2303314" indent="-52671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263" kern="1200">
          <a:solidFill>
            <a:schemeClr val="tx1"/>
          </a:solidFill>
          <a:latin typeface="+mn-lt"/>
          <a:ea typeface="+mn-ea"/>
          <a:cs typeface="+mn-cs"/>
        </a:defRPr>
      </a:lvl4pPr>
      <a:lvl5pPr marL="2847302" indent="-541831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63" kern="1200">
          <a:solidFill>
            <a:schemeClr val="tx1"/>
          </a:solidFill>
          <a:latin typeface="+mn-lt"/>
          <a:ea typeface="+mn-ea"/>
          <a:cs typeface="+mn-cs"/>
        </a:defRPr>
      </a:lvl5pPr>
      <a:lvl6pPr marL="34193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40410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6627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5284453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700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4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1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68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8502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02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1903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3603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Môn</a:t>
            </a:r>
            <a:r>
              <a:rPr lang="en-US" sz="4000" dirty="0"/>
              <a:t>: PHÁT TRIỂN ỨNG DỤNG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175310"/>
            <a:ext cx="9144001" cy="1493520"/>
          </a:xfrm>
        </p:spPr>
        <p:txBody>
          <a:bodyPr/>
          <a:lstStyle/>
          <a:p>
            <a:r>
              <a:rPr lang="en-US" sz="3600" smtClean="0"/>
              <a:t>Phần: Mô hình lớp UML và EER (review</a:t>
            </a:r>
            <a:r>
              <a:rPr lang="en-US" sz="3600" dirty="0" smtClean="0"/>
              <a:t>)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từ mô hình lớp sang EER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ChiTietPhieuMuon: Lớp kết hợp giữa PhieuMuonSach và Sách</a:t>
            </a:r>
          </a:p>
          <a:p>
            <a:pPr marL="0" indent="0">
              <a:buNone/>
            </a:pPr>
            <a:r>
              <a:rPr lang="en-US" smtClean="0"/>
              <a:t>Quan hệ giữa Sach và PhieuMuonSach N-N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43" y="1704047"/>
            <a:ext cx="5524890" cy="36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từ mô hình lớp sang EER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/>
              <a:t>Các bước chuyển đổi</a:t>
            </a:r>
            <a:endParaRPr lang="vi-VN"/>
          </a:p>
          <a:p>
            <a:r>
              <a:rPr lang="vi-VN" smtClean="0"/>
              <a:t>Bước </a:t>
            </a:r>
            <a:r>
              <a:rPr lang="vi-VN"/>
              <a:t>4: Quan hệ kết tập:</a:t>
            </a:r>
          </a:p>
          <a:p>
            <a:pPr lvl="1"/>
            <a:r>
              <a:rPr lang="vi-VN" smtClean="0"/>
              <a:t>Quan </a:t>
            </a:r>
            <a:r>
              <a:rPr lang="vi-VN"/>
              <a:t>hệ kết tập được chuyển thành mối quan hệ “1-n” giữa 2 kiểu thực thể</a:t>
            </a:r>
          </a:p>
          <a:p>
            <a:r>
              <a:rPr lang="vi-VN" smtClean="0"/>
              <a:t>Bước </a:t>
            </a:r>
            <a:r>
              <a:rPr lang="vi-VN"/>
              <a:t>5: Quan hệ tổng quát hoá:</a:t>
            </a:r>
          </a:p>
          <a:p>
            <a:pPr lvl="1"/>
            <a:r>
              <a:rPr lang="vi-VN" smtClean="0"/>
              <a:t>Quan </a:t>
            </a:r>
            <a:r>
              <a:rPr lang="vi-VN"/>
              <a:t>hệ tổng quát hoá giữa 2 lớp thì được chuyển thành quan hệ chuyên biệt hoá giữa 2 kiểu thực thể biểu diễn lớp cha và lớp con.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từ mô hình lớp sang EER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/>
              <a:t>Các bước chuyển </a:t>
            </a:r>
            <a:r>
              <a:rPr lang="vi-VN" b="1" smtClean="0"/>
              <a:t>đổi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315"/>
            <a:ext cx="4962525" cy="2686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3374200"/>
            <a:ext cx="5343525" cy="2581275"/>
          </a:xfrm>
          <a:prstGeom prst="rect">
            <a:avLst/>
          </a:prstGeom>
        </p:spPr>
      </p:pic>
      <p:sp>
        <p:nvSpPr>
          <p:cNvPr id="9" name="Curved Right Arrow 8"/>
          <p:cNvSpPr/>
          <p:nvPr/>
        </p:nvSpPr>
        <p:spPr bwMode="auto">
          <a:xfrm rot="20367946">
            <a:off x="2410691" y="3658338"/>
            <a:ext cx="914401" cy="106877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4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chuyển từ Class Diagram </a:t>
            </a:r>
            <a:r>
              <a:rPr lang="en-US" smtClean="0">
                <a:sym typeface="Symbol" panose="05050102010706020507" pitchFamily="18" charset="2"/>
              </a:rPr>
              <a:t> EER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794544"/>
            <a:ext cx="6962775" cy="46196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question%20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89" y="726440"/>
            <a:ext cx="3417296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Phân biệt các thành phần trong mô hình lớp (Class Diagram - UML) với EER</a:t>
            </a:r>
          </a:p>
          <a:p>
            <a:r>
              <a:rPr lang="en-US" smtClean="0"/>
              <a:t>Chuyển từ mô hình lớp sang </a:t>
            </a:r>
            <a:r>
              <a:rPr lang="en-US" smtClean="0"/>
              <a:t>EER</a:t>
            </a:r>
          </a:p>
          <a:p>
            <a:r>
              <a:rPr lang="en-US" smtClean="0"/>
              <a:t>Bài tập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thành </a:t>
            </a:r>
            <a:r>
              <a:rPr lang="vi-VN" smtClean="0"/>
              <a:t>phần</a:t>
            </a:r>
            <a:r>
              <a:rPr lang="en-US" smtClean="0"/>
              <a:t> </a:t>
            </a:r>
            <a:r>
              <a:rPr lang="vi-VN" smtClean="0"/>
              <a:t>UML </a:t>
            </a:r>
            <a:r>
              <a:rPr lang="vi-VN"/>
              <a:t>tương ứng với EER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178621"/>
              </p:ext>
            </p:extLst>
          </p:nvPr>
        </p:nvGraphicFramePr>
        <p:xfrm>
          <a:off x="422030" y="1064657"/>
          <a:ext cx="8299940" cy="3542969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375601"/>
                <a:gridCol w="3924339"/>
              </a:tblGrid>
              <a:tr h="16476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UML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EER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80" marR="31580" marT="0" marB="0"/>
                </a:tc>
              </a:tr>
              <a:tr h="310405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UML (Unified Modeling Language) là ngôn ngữ dành cho việc đặc tả, hình dung, xây dựng và làm tài liệu của các hệ thống phần mềm. </a:t>
                      </a:r>
                      <a:r>
                        <a:rPr lang="vi-VN" sz="2400" b="0" kern="1200" smtClean="0">
                          <a:effectLst/>
                        </a:rPr>
                        <a:t>UML là ngôn ngữ mô hình hóa thống nhất chuẩn để thiết kế phần mềm hướng đối tượng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EER Mô hình liên kết thực thể mở rộng được sử dụng trong thiết kế cơ sở dữ liệu quan hệ.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80" marR="31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thành phần của Mô hình lớp và </a:t>
            </a:r>
            <a:r>
              <a:rPr lang="vi-VN" smtClean="0"/>
              <a:t>EER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745829"/>
              </p:ext>
            </p:extLst>
          </p:nvPr>
        </p:nvGraphicFramePr>
        <p:xfrm>
          <a:off x="422030" y="756920"/>
          <a:ext cx="8299940" cy="469392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3971840"/>
                <a:gridCol w="4328100"/>
              </a:tblGrid>
              <a:tr h="312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UML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EER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80" marR="31580" marT="0" marB="0"/>
                </a:tc>
              </a:tr>
              <a:tr h="83343"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effectLst/>
                        </a:rPr>
                        <a:t>Biểu đồ lớp trong UML (UML Class Diagram)</a:t>
                      </a: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marL="0" marR="0" lvl="0" indent="0" algn="l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</a:rPr>
                        <a:t>Mô hình EER (EER Diagram)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u="sng" smtClean="0">
                        <a:effectLst/>
                      </a:endParaRPr>
                    </a:p>
                  </a:txBody>
                  <a:tcPr marL="31580" marR="31580" marT="0" marB="0"/>
                </a:tc>
              </a:tr>
              <a:tr h="189895"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/>
                        <a:t>Lớp (Class)</a:t>
                      </a: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</a:rPr>
                        <a:t>Kiểu thực thể (Entity Type)</a:t>
                      </a:r>
                    </a:p>
                  </a:txBody>
                  <a:tcPr marL="31580" marR="31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effectLst/>
                        </a:rPr>
                        <a:t>Đối tượng (Object)</a:t>
                      </a: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</a:rPr>
                        <a:t>Thực thể (Entity)</a:t>
                      </a:r>
                    </a:p>
                  </a:txBody>
                  <a:tcPr marL="31580" marR="31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effectLst/>
                        </a:rPr>
                        <a:t>Thuộc tính (Attribute)</a:t>
                      </a: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</a:rPr>
                        <a:t>Thuộc tính (Attribute) </a:t>
                      </a:r>
                    </a:p>
                  </a:txBody>
                  <a:tcPr marL="31580" marR="31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effectLst/>
                        </a:rPr>
                        <a:t>Miền giá trị (Domain)</a:t>
                      </a: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mtClean="0">
                          <a:effectLst/>
                        </a:rPr>
                        <a:t>Miền giá trị (Domain)</a:t>
                      </a:r>
                    </a:p>
                  </a:txBody>
                  <a:tcPr marL="31580" marR="31580" marT="0" marB="0"/>
                </a:tc>
              </a:tr>
              <a:tr h="146678"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effectLst/>
                        </a:rPr>
                        <a:t>Miền cấu trúc (Structured Domain)</a:t>
                      </a: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</a:rPr>
                        <a:t>Thuộc tính phức hợp (Composite Attribute)</a:t>
                      </a:r>
                    </a:p>
                  </a:txBody>
                  <a:tcPr marL="31580" marR="31580" marT="0" marB="0"/>
                </a:tc>
              </a:tr>
              <a:tr h="69093"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effectLst/>
                        </a:rPr>
                        <a:t>Toán</a:t>
                      </a:r>
                      <a:r>
                        <a:rPr lang="en-US" sz="2000" b="0" baseline="0" smtClean="0">
                          <a:effectLst/>
                        </a:rPr>
                        <a:t> tử/Hành vi </a:t>
                      </a:r>
                      <a:r>
                        <a:rPr lang="en-US" sz="2000" b="0" smtClean="0">
                          <a:effectLst/>
                        </a:rPr>
                        <a:t>(Operation)</a:t>
                      </a: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</a:rPr>
                        <a:t>-      ~ [Derived Attribute] </a:t>
                      </a:r>
                    </a:p>
                  </a:txBody>
                  <a:tcPr marL="31580" marR="31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effectLst/>
                        </a:rPr>
                        <a:t>Kết hợp (Association)</a:t>
                      </a: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</a:rPr>
                        <a:t>Kiểu liên kết (Relationship Type)</a:t>
                      </a:r>
                    </a:p>
                  </a:txBody>
                  <a:tcPr marL="31580" marR="31580" marT="0" marB="0"/>
                </a:tc>
              </a:tr>
              <a:tr h="92052"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effectLst/>
                        </a:rPr>
                        <a:t>Liên kết (Link) </a:t>
                      </a: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</a:rPr>
                        <a:t>Thể liên kết (Relationship Instance)</a:t>
                      </a:r>
                    </a:p>
                  </a:txBody>
                  <a:tcPr marL="31580" marR="31580" marT="0" marB="0"/>
                </a:tc>
              </a:tr>
              <a:tr h="121344"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effectLst/>
                        </a:rPr>
                        <a:t>Bản số (Multiplicities)</a:t>
                      </a: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</a:rPr>
                        <a:t>Tỷ số lực lượng (Cardinality &amp; Participation) </a:t>
                      </a:r>
                    </a:p>
                  </a:txBody>
                  <a:tcPr marL="31580" marR="31580" marT="0" marB="0"/>
                </a:tc>
              </a:tr>
              <a:tr h="162512"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effectLst/>
                        </a:rPr>
                        <a:t>Kết tập (Aggregation)</a:t>
                      </a:r>
                      <a:endParaRPr lang="en-US" sz="2000" b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</a:rPr>
                        <a:t>Thực thể yếu (Weak entities)</a:t>
                      </a:r>
                      <a:endParaRPr lang="en-US" sz="20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80" marR="31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ký hiệu </a:t>
            </a:r>
            <a:r>
              <a:rPr lang="vi-VN" smtClean="0"/>
              <a:t>tương </a:t>
            </a:r>
            <a:r>
              <a:rPr lang="vi-VN"/>
              <a:t>ứng với EER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709920"/>
              </p:ext>
            </p:extLst>
          </p:nvPr>
        </p:nvGraphicFramePr>
        <p:xfrm>
          <a:off x="422030" y="756920"/>
          <a:ext cx="8299940" cy="432816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090593"/>
                <a:gridCol w="4209347"/>
              </a:tblGrid>
              <a:tr h="312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UML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EER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80" marR="31580" marT="0" marB="0"/>
                </a:tc>
              </a:tr>
              <a:tr h="83343">
                <a:tc>
                  <a:txBody>
                    <a:bodyPr/>
                    <a:lstStyle/>
                    <a:p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UML hiển thị lớp bằng hình chữ nhật có 3 phần: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 trên cùng: Tên lớp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 giữa: Thuộc tính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 dưới cùng: Hành</a:t>
                      </a:r>
                      <a:r>
                        <a:rPr lang="en-US" sz="20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vi/Phương thức</a:t>
                      </a:r>
                      <a:endParaRPr lang="en-US" sz="2000" b="0" smtClean="0">
                        <a:effectLst/>
                      </a:endParaRPr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Kiểu thực thể hiển thị bởi hình chữ nhật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 kiểu thực thể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Thuộc tính được hiển thị bởi hình elipse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 hành</a:t>
                      </a:r>
                      <a:r>
                        <a:rPr lang="en-US" sz="20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vi/phương thức </a:t>
                      </a: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 được hỗ trợ trong mô hình EER</a:t>
                      </a:r>
                      <a:endParaRPr lang="en-US" sz="2000" b="0" u="sng" smtClean="0">
                        <a:effectLst/>
                      </a:endParaRPr>
                    </a:p>
                  </a:txBody>
                  <a:tcPr marL="31580" marR="31580" marT="0" marB="0"/>
                </a:tc>
              </a:tr>
              <a:tr h="189895">
                <a:tc>
                  <a:txBody>
                    <a:bodyPr/>
                    <a:lstStyle/>
                    <a:p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Thuộc tính: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Thuộc tính phức hợp được mô hình hóa bởi sự lùi vào ở đầu dòng.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Miền giá trị gán cùng với thuộc tính</a:t>
                      </a:r>
                      <a:endParaRPr lang="en-US" sz="2000" b="0" smtClean="0"/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2434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effectLst/>
                        </a:rPr>
                        <a:t>Thuộc</a:t>
                      </a:r>
                      <a:r>
                        <a:rPr lang="en-US" sz="2000" b="0" baseline="0" smtClean="0">
                          <a:effectLst/>
                        </a:rPr>
                        <a:t> tính:</a:t>
                      </a:r>
                      <a:endParaRPr lang="en-US" sz="2000" b="0" smtClean="0">
                        <a:effectLst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Thuộc tính phức hợp được mô hình hóa bởi các hình elip.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Miền giá trị được chỉ</a:t>
                      </a:r>
                      <a:r>
                        <a:rPr lang="en-US" sz="20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 </a:t>
                      </a: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riêng.</a:t>
                      </a:r>
                      <a:endParaRPr lang="en-US" sz="2000" b="0" smtClean="0">
                        <a:effectLst/>
                      </a:endParaRPr>
                    </a:p>
                  </a:txBody>
                  <a:tcPr marL="31580" marR="31580" marT="0" marB="0"/>
                </a:tc>
              </a:tr>
              <a:tr h="189895">
                <a:tc>
                  <a:txBody>
                    <a:bodyPr/>
                    <a:lstStyle/>
                    <a:p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 số và lực lượng: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0..*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hoặc 1..1</a:t>
                      </a:r>
                      <a:endParaRPr lang="en-US" sz="2000" b="0" smtClean="0"/>
                    </a:p>
                  </a:txBody>
                  <a:tcPr marL="31580" marR="31580" marT="0" marB="0"/>
                </a:tc>
                <a:tc>
                  <a:txBody>
                    <a:bodyPr/>
                    <a:lstStyle/>
                    <a:p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 số và lực lượng: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0,N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en-US" sz="2000" b="0" smtClean="0">
                        <a:effectLst/>
                      </a:endParaRPr>
                    </a:p>
                  </a:txBody>
                  <a:tcPr marL="31580" marR="31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0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từ mô hình lớp sang EER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/>
              <a:t>Các bước chuyển đổi</a:t>
            </a:r>
            <a:endParaRPr lang="vi-VN"/>
          </a:p>
          <a:p>
            <a:pPr lvl="0"/>
            <a:r>
              <a:rPr lang="vi-VN"/>
              <a:t>Bước 1: Mỗi lớp trong biểu đồ lớp ta tạo ra 1 kiểu thực thể tương </a:t>
            </a:r>
            <a:r>
              <a:rPr lang="vi-VN" smtClean="0"/>
              <a:t>ứng</a:t>
            </a:r>
            <a:r>
              <a:rPr lang="en-US"/>
              <a:t>.</a:t>
            </a:r>
            <a:endParaRPr lang="vi-VN"/>
          </a:p>
          <a:p>
            <a:pPr lvl="1"/>
            <a:r>
              <a:rPr lang="vi-VN" smtClean="0"/>
              <a:t>Các </a:t>
            </a:r>
            <a:r>
              <a:rPr lang="vi-VN"/>
              <a:t>thuộc tính của lớp được chuyển thành các thuộc tính của kiểu thực thể.</a:t>
            </a:r>
          </a:p>
          <a:p>
            <a:pPr lvl="1"/>
            <a:r>
              <a:rPr lang="vi-VN" smtClean="0"/>
              <a:t>Thuộc </a:t>
            </a:r>
            <a:r>
              <a:rPr lang="vi-VN"/>
              <a:t>tính định danh sử dụng để làm thuộc tính khoá</a:t>
            </a:r>
            <a:r>
              <a:rPr lang="vi-VN" smtClean="0"/>
              <a:t>.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7" y="3416443"/>
            <a:ext cx="7611307" cy="158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từ mô hình lớp sang EER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/>
              <a:t>Các bước chuyển đổi</a:t>
            </a:r>
            <a:endParaRPr lang="vi-VN"/>
          </a:p>
          <a:p>
            <a:r>
              <a:rPr lang="vi-VN" smtClean="0"/>
              <a:t>Bước </a:t>
            </a:r>
            <a:r>
              <a:rPr lang="vi-VN"/>
              <a:t>2: Quan hệ kết hợp một hay hai chiều được chuyển đổi thành các quan </a:t>
            </a:r>
            <a:r>
              <a:rPr lang="vi-VN" smtClean="0"/>
              <a:t>hệ.</a:t>
            </a:r>
            <a:endParaRPr lang="en-US" smtClean="0"/>
          </a:p>
          <a:p>
            <a:pPr lvl="1"/>
            <a:r>
              <a:rPr lang="vi-VN" smtClean="0"/>
              <a:t>Tuỳ </a:t>
            </a:r>
            <a:r>
              <a:rPr lang="vi-VN"/>
              <a:t>thuộc vào cơ số của quan hệ kết hợp mà quan hệ tương ứng trong quan hệ thực thể là “1-1”, “1-n”, “n-m</a:t>
            </a:r>
            <a:r>
              <a:rPr lang="vi-VN" smtClean="0"/>
              <a:t>”.</a:t>
            </a:r>
            <a:endParaRPr lang="en-US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từ mô hình lớp sang EER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777782"/>
            <a:ext cx="3650032" cy="29908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57" y="2173185"/>
            <a:ext cx="5293943" cy="3720886"/>
          </a:xfrm>
          <a:prstGeom prst="rect">
            <a:avLst/>
          </a:prstGeom>
        </p:spPr>
      </p:pic>
      <p:sp>
        <p:nvSpPr>
          <p:cNvPr id="8" name="Curved Right Arrow 7"/>
          <p:cNvSpPr/>
          <p:nvPr/>
        </p:nvSpPr>
        <p:spPr bwMode="auto">
          <a:xfrm rot="20257792">
            <a:off x="2803315" y="3879152"/>
            <a:ext cx="773793" cy="976427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từ mô hình lớp sang EER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/>
              <a:t>Các bước chuyển đổi</a:t>
            </a:r>
            <a:endParaRPr lang="vi-VN"/>
          </a:p>
          <a:p>
            <a:r>
              <a:rPr lang="vi-VN" smtClean="0"/>
              <a:t>Bước </a:t>
            </a:r>
            <a:r>
              <a:rPr lang="vi-VN"/>
              <a:t>3: Quan hệ kết hợp có lớp kết hợp:</a:t>
            </a:r>
          </a:p>
          <a:p>
            <a:pPr lvl="1"/>
            <a:r>
              <a:rPr lang="vi-VN" smtClean="0"/>
              <a:t>Lớp </a:t>
            </a:r>
            <a:r>
              <a:rPr lang="vi-VN"/>
              <a:t>kết hợp được chuyển thành mối quan hệ giữa các kiểu thực </a:t>
            </a:r>
            <a:r>
              <a:rPr lang="vi-VN" smtClean="0"/>
              <a:t>thể.</a:t>
            </a:r>
            <a:endParaRPr lang="en-US" smtClean="0"/>
          </a:p>
          <a:p>
            <a:pPr lvl="1"/>
            <a:r>
              <a:rPr lang="vi-VN" smtClean="0"/>
              <a:t>Thuộc </a:t>
            </a:r>
            <a:r>
              <a:rPr lang="vi-VN"/>
              <a:t>tính của lớp kết hợp chuyển thành các thuộc tính của mối quan hệ</a:t>
            </a:r>
            <a:r>
              <a:rPr lang="vi-VN" smtClean="0"/>
              <a:t>.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Mô hình lớp UML và Mô hình quan hệ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9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XXX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XXX" id="{0525AA34-2DEF-4157-AA79-60D7E54EB469}" vid="{23AAF536-8794-44B7-94AE-1088517083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ThemeXXX</Template>
  <TotalTime>3061</TotalTime>
  <Words>907</Words>
  <Application>Microsoft Office PowerPoint</Application>
  <PresentationFormat>Custom</PresentationFormat>
  <Paragraphs>114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Verdana</vt:lpstr>
      <vt:lpstr>Wingdings</vt:lpstr>
      <vt:lpstr>ThemeXXX</vt:lpstr>
      <vt:lpstr>Môn: PHÁT TRIỂN ỨNG DỤNG</vt:lpstr>
      <vt:lpstr>Nội dung</vt:lpstr>
      <vt:lpstr>Các thành phần UML tương ứng với EER</vt:lpstr>
      <vt:lpstr>Các thành phần của Mô hình lớp và EER</vt:lpstr>
      <vt:lpstr>Các ký hiệu tương ứng với EER</vt:lpstr>
      <vt:lpstr>Chuyển từ mô hình lớp sang EER</vt:lpstr>
      <vt:lpstr>Chuyển từ mô hình lớp sang EER</vt:lpstr>
      <vt:lpstr>Chuyển từ mô hình lớp sang EER</vt:lpstr>
      <vt:lpstr>Chuyển từ mô hình lớp sang EER</vt:lpstr>
      <vt:lpstr>Chuyển từ mô hình lớp sang EER</vt:lpstr>
      <vt:lpstr>Chuyển từ mô hình lớp sang EER</vt:lpstr>
      <vt:lpstr>Chuyển từ mô hình lớp sang EER</vt:lpstr>
      <vt:lpstr>Bài tập chuyển từ Class Diagram  EER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Môn: PHÁT TRIỂN ỨNG DỤNG</dc:title>
  <dc:creator>Thanh Van</dc:creator>
  <cp:lastModifiedBy>Thanh Van</cp:lastModifiedBy>
  <cp:revision>127</cp:revision>
  <dcterms:created xsi:type="dcterms:W3CDTF">2016-07-14T08:37:41Z</dcterms:created>
  <dcterms:modified xsi:type="dcterms:W3CDTF">2017-07-16T09:02:00Z</dcterms:modified>
</cp:coreProperties>
</file>