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57" r:id="rId3"/>
    <p:sldId id="258" r:id="rId4"/>
    <p:sldId id="265" r:id="rId5"/>
    <p:sldId id="269" r:id="rId6"/>
    <p:sldId id="266" r:id="rId7"/>
    <p:sldId id="267" r:id="rId8"/>
    <p:sldId id="268" r:id="rId9"/>
    <p:sldId id="260" r:id="rId10"/>
    <p:sldId id="272" r:id="rId11"/>
    <p:sldId id="273" r:id="rId12"/>
    <p:sldId id="274" r:id="rId13"/>
    <p:sldId id="275" r:id="rId14"/>
    <p:sldId id="276" r:id="rId15"/>
    <p:sldId id="277" r:id="rId16"/>
    <p:sldId id="278" r:id="rId17"/>
    <p:sldId id="285" r:id="rId18"/>
    <p:sldId id="286" r:id="rId19"/>
    <p:sldId id="287" r:id="rId20"/>
    <p:sldId id="295" r:id="rId21"/>
    <p:sldId id="261" r:id="rId22"/>
    <p:sldId id="288" r:id="rId23"/>
    <p:sldId id="289" r:id="rId24"/>
    <p:sldId id="262" r:id="rId25"/>
    <p:sldId id="279" r:id="rId26"/>
    <p:sldId id="280" r:id="rId27"/>
    <p:sldId id="281" r:id="rId28"/>
    <p:sldId id="282" r:id="rId29"/>
    <p:sldId id="283" r:id="rId30"/>
    <p:sldId id="284" r:id="rId31"/>
    <p:sldId id="290" r:id="rId32"/>
    <p:sldId id="291" r:id="rId33"/>
    <p:sldId id="292" r:id="rId34"/>
    <p:sldId id="293" r:id="rId35"/>
    <p:sldId id="294" r:id="rId36"/>
    <p:sldId id="259" r:id="rId37"/>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60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7/15/2017</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3</a:t>
            </a:fld>
            <a:endParaRPr lang="en-US"/>
          </a:p>
        </p:txBody>
      </p:sp>
    </p:spTree>
    <p:extLst>
      <p:ext uri="{BB962C8B-B14F-4D97-AF65-F5344CB8AC3E}">
        <p14:creationId xmlns:p14="http://schemas.microsoft.com/office/powerpoint/2010/main" val="324837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smtClean="0"/>
              <a:t>Click to edit Master title style</a:t>
            </a:r>
            <a:endParaRPr lang="en-US" noProof="0" dirty="0" smtClean="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smtClean="0"/>
              <a:t>Click to edit Master subtitle style</a:t>
            </a:r>
            <a:endParaRPr lang="en-US" noProof="0" dirty="0" smtClean="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smtClean="0"/>
              <a:t>Phần: Lập trình hướng đối tượng hỗ trợ xây dựng ứng dụng (review)</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ftr" sz="quarter" idx="10"/>
          </p:nvPr>
        </p:nvSpPr>
        <p:spPr>
          <a:ln/>
        </p:spPr>
        <p:txBody>
          <a:bodyPr/>
          <a:lstStyle>
            <a:lvl1pPr>
              <a:defRPr sz="1400"/>
            </a:lvl1pPr>
          </a:lstStyle>
          <a:p>
            <a:r>
              <a:rPr lang="vi-VN" smtClean="0"/>
              <a:t>Phần: Lập trình hướng đối tượng hỗ trợ xây dựng ứng dụng (review)</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smtClean="0"/>
              <a:t>Click to edit Master title style</a:t>
            </a:r>
            <a:endParaRPr lang="en-US"/>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smtClean="0"/>
              <a:t>Phần: Lập trình hướng đối tượng hỗ trợ xây dựng ứng dụng (review)</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vi-VN" smtClean="0"/>
              <a:t>Phần: Lập trình hướng đối tượng hỗ trợ xây dựng ứng dụng (review)</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smtClean="0"/>
              <a:t>Phần: Lập trình hướng đối tượng hỗ trợ xây dựng ứng dụng (review)</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a:t>Môn</a:t>
            </a:r>
            <a:r>
              <a:rPr lang="en-US" sz="4000" dirty="0"/>
              <a:t>: PHÁT TRIỂN ỨNG DỤNG</a:t>
            </a:r>
          </a:p>
        </p:txBody>
      </p:sp>
      <p:sp>
        <p:nvSpPr>
          <p:cNvPr id="3" name="Subtitle 2"/>
          <p:cNvSpPr>
            <a:spLocks noGrp="1"/>
          </p:cNvSpPr>
          <p:nvPr>
            <p:ph type="subTitle" idx="1"/>
          </p:nvPr>
        </p:nvSpPr>
        <p:spPr>
          <a:xfrm>
            <a:off x="-1" y="2175310"/>
            <a:ext cx="9144001" cy="1493520"/>
          </a:xfrm>
        </p:spPr>
        <p:txBody>
          <a:bodyPr/>
          <a:lstStyle/>
          <a:p>
            <a:r>
              <a:rPr lang="en-US" sz="3600" smtClean="0"/>
              <a:t>Phần: Lập </a:t>
            </a:r>
            <a:r>
              <a:rPr lang="en-US" sz="3600" err="1" smtClean="0"/>
              <a:t>trình</a:t>
            </a:r>
            <a:r>
              <a:rPr lang="en-US" sz="3600" smtClean="0"/>
              <a:t> </a:t>
            </a:r>
            <a:r>
              <a:rPr lang="en-US" sz="3600" smtClean="0"/>
              <a:t>hướng đối tượng hỗ </a:t>
            </a:r>
            <a:r>
              <a:rPr lang="en-US" sz="3600" dirty="0" err="1" smtClean="0"/>
              <a:t>trợ</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ứng</a:t>
            </a:r>
            <a:r>
              <a:rPr lang="en-US" sz="3600" dirty="0" smtClean="0"/>
              <a:t> </a:t>
            </a:r>
            <a:r>
              <a:rPr lang="en-US" sz="3600" dirty="0" err="1" smtClean="0"/>
              <a:t>dụng</a:t>
            </a:r>
            <a:r>
              <a:rPr lang="en-US" sz="3600" dirty="0" smtClean="0"/>
              <a:t> (review)</a:t>
            </a:r>
            <a:endParaRPr lang="en-US" sz="3600" dirty="0"/>
          </a:p>
          <a:p>
            <a:endParaRPr lang="en-US"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a:t>
            </a:r>
            <a:r>
              <a:rPr lang="vi-VN" dirty="0" smtClean="0"/>
              <a:t>diện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err="1"/>
              <a:t>Nguyên</a:t>
            </a:r>
            <a:r>
              <a:rPr lang="en-US" b="1" dirty="0"/>
              <a:t> </a:t>
            </a:r>
            <a:r>
              <a:rPr lang="en-US" b="1" dirty="0" err="1"/>
              <a:t>tắc</a:t>
            </a:r>
            <a:r>
              <a:rPr lang="en-US" b="1" dirty="0"/>
              <a:t> </a:t>
            </a:r>
            <a:r>
              <a:rPr lang="en-US" b="1" dirty="0" err="1"/>
              <a:t>cơ</a:t>
            </a:r>
            <a:r>
              <a:rPr lang="en-US" b="1" dirty="0"/>
              <a:t> </a:t>
            </a:r>
            <a:r>
              <a:rPr lang="en-US" b="1" dirty="0" err="1"/>
              <a:t>bản</a:t>
            </a:r>
            <a:r>
              <a:rPr lang="en-US" b="1" dirty="0"/>
              <a:t> </a:t>
            </a:r>
            <a:r>
              <a:rPr lang="en-US" b="1" dirty="0" err="1"/>
              <a:t>trong</a:t>
            </a:r>
            <a:r>
              <a:rPr lang="en-US" b="1" dirty="0"/>
              <a:t> </a:t>
            </a:r>
            <a:r>
              <a:rPr lang="en-US" b="1" dirty="0" err="1"/>
              <a:t>thiết</a:t>
            </a:r>
            <a:r>
              <a:rPr lang="en-US" b="1" dirty="0"/>
              <a:t> </a:t>
            </a:r>
            <a:r>
              <a:rPr lang="en-US" b="1" dirty="0" err="1"/>
              <a:t>kế</a:t>
            </a:r>
            <a:r>
              <a:rPr lang="en-US" b="1" dirty="0"/>
              <a:t> </a:t>
            </a:r>
            <a:r>
              <a:rPr lang="en-US" b="1" dirty="0" err="1"/>
              <a:t>giao</a:t>
            </a:r>
            <a:r>
              <a:rPr lang="en-US" b="1" dirty="0"/>
              <a:t> </a:t>
            </a:r>
            <a:r>
              <a:rPr lang="en-US" b="1" dirty="0" err="1" smtClean="0"/>
              <a:t>diện</a:t>
            </a:r>
            <a:r>
              <a:rPr lang="en-US" b="1" dirty="0" smtClean="0"/>
              <a:t> (</a:t>
            </a:r>
            <a:r>
              <a:rPr lang="en-US" b="1" dirty="0" err="1" smtClean="0"/>
              <a:t>tt</a:t>
            </a:r>
            <a:r>
              <a:rPr lang="en-US" b="1" dirty="0" smtClean="0"/>
              <a:t>) </a:t>
            </a:r>
            <a:endParaRPr lang="en-US" b="1" dirty="0"/>
          </a:p>
          <a:p>
            <a:pPr lvl="0"/>
            <a:r>
              <a:rPr lang="en-US" i="1" dirty="0" err="1" smtClean="0"/>
              <a:t>Khôi</a:t>
            </a:r>
            <a:r>
              <a:rPr lang="en-US" i="1" dirty="0" smtClean="0"/>
              <a:t> </a:t>
            </a:r>
            <a:r>
              <a:rPr lang="en-US" i="1" dirty="0" err="1"/>
              <a:t>phục</a:t>
            </a:r>
            <a:r>
              <a:rPr lang="en-US" i="1" dirty="0"/>
              <a:t> </a:t>
            </a:r>
            <a:r>
              <a:rPr lang="en-US" i="1" dirty="0" err="1"/>
              <a:t>được</a:t>
            </a:r>
            <a:r>
              <a:rPr lang="en-US" b="1" i="1" dirty="0"/>
              <a:t>:</a:t>
            </a:r>
            <a:r>
              <a:rPr lang="en-US" dirty="0"/>
              <a:t> </a:t>
            </a:r>
            <a:r>
              <a:rPr lang="en-US" dirty="0" err="1"/>
              <a:t>Giao</a:t>
            </a:r>
            <a:r>
              <a:rPr lang="en-US" dirty="0"/>
              <a:t> </a:t>
            </a:r>
            <a:r>
              <a:rPr lang="en-US" dirty="0" err="1"/>
              <a:t>diện</a:t>
            </a:r>
            <a:r>
              <a:rPr lang="en-US" dirty="0"/>
              <a:t> </a:t>
            </a:r>
            <a:r>
              <a:rPr lang="en-US" dirty="0" err="1"/>
              <a:t>nên</a:t>
            </a:r>
            <a:r>
              <a:rPr lang="en-US" dirty="0"/>
              <a:t> </a:t>
            </a:r>
            <a:r>
              <a:rPr lang="en-US" dirty="0" err="1"/>
              <a:t>có</a:t>
            </a:r>
            <a:r>
              <a:rPr lang="en-US" dirty="0"/>
              <a:t> </a:t>
            </a:r>
            <a:r>
              <a:rPr lang="en-US" dirty="0" err="1"/>
              <a:t>các</a:t>
            </a:r>
            <a:r>
              <a:rPr lang="en-US" dirty="0"/>
              <a:t> </a:t>
            </a:r>
            <a:r>
              <a:rPr lang="en-US" dirty="0" err="1"/>
              <a:t>cơ</a:t>
            </a:r>
            <a:r>
              <a:rPr lang="en-US" dirty="0"/>
              <a:t> </a:t>
            </a:r>
            <a:r>
              <a:rPr lang="en-US" dirty="0" err="1"/>
              <a:t>chế</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tình</a:t>
            </a:r>
            <a:r>
              <a:rPr lang="en-US" dirty="0"/>
              <a:t> </a:t>
            </a:r>
            <a:r>
              <a:rPr lang="en-US" dirty="0" err="1"/>
              <a:t>trạng</a:t>
            </a:r>
            <a:r>
              <a:rPr lang="en-US" dirty="0"/>
              <a:t> </a:t>
            </a:r>
            <a:r>
              <a:rPr lang="en-US" dirty="0" err="1"/>
              <a:t>hoạt</a:t>
            </a:r>
            <a:r>
              <a:rPr lang="en-US" dirty="0"/>
              <a:t> </a:t>
            </a:r>
            <a:r>
              <a:rPr lang="en-US" dirty="0" err="1"/>
              <a:t>động</a:t>
            </a:r>
            <a:r>
              <a:rPr lang="en-US" dirty="0"/>
              <a:t> </a:t>
            </a:r>
            <a:r>
              <a:rPr lang="en-US" dirty="0" err="1"/>
              <a:t>bình</a:t>
            </a:r>
            <a:r>
              <a:rPr lang="en-US" dirty="0"/>
              <a:t> </a:t>
            </a:r>
            <a:r>
              <a:rPr lang="en-US" dirty="0" err="1"/>
              <a:t>thường</a:t>
            </a:r>
            <a:r>
              <a:rPr lang="en-US" dirty="0"/>
              <a:t> </a:t>
            </a:r>
            <a:r>
              <a:rPr lang="en-US" dirty="0" err="1"/>
              <a:t>sau</a:t>
            </a:r>
            <a:r>
              <a:rPr lang="en-US" dirty="0"/>
              <a:t> </a:t>
            </a:r>
            <a:r>
              <a:rPr lang="en-US" dirty="0" err="1"/>
              <a:t>khi</a:t>
            </a:r>
            <a:r>
              <a:rPr lang="en-US" dirty="0"/>
              <a:t> </a:t>
            </a:r>
            <a:r>
              <a:rPr lang="en-US" dirty="0" err="1"/>
              <a:t>gặp</a:t>
            </a:r>
            <a:r>
              <a:rPr lang="en-US" dirty="0"/>
              <a:t> </a:t>
            </a:r>
            <a:r>
              <a:rPr lang="en-US" dirty="0" err="1"/>
              <a:t>lỗi</a:t>
            </a:r>
            <a:endParaRPr lang="en-US" dirty="0"/>
          </a:p>
          <a:p>
            <a:pPr lvl="0"/>
            <a:r>
              <a:rPr lang="en-US" i="1" dirty="0" err="1"/>
              <a:t>Hướng</a:t>
            </a:r>
            <a:r>
              <a:rPr lang="en-US" i="1" dirty="0"/>
              <a:t> </a:t>
            </a:r>
            <a:r>
              <a:rPr lang="en-US" i="1" dirty="0" err="1"/>
              <a:t>dẫn</a:t>
            </a:r>
            <a:r>
              <a:rPr lang="en-US" i="1" dirty="0"/>
              <a:t> </a:t>
            </a:r>
            <a:r>
              <a:rPr lang="en-US" i="1" dirty="0" err="1"/>
              <a:t>người</a:t>
            </a:r>
            <a:r>
              <a:rPr lang="en-US" i="1" dirty="0"/>
              <a:t> </a:t>
            </a:r>
            <a:r>
              <a:rPr lang="en-US" i="1" dirty="0" err="1"/>
              <a:t>dùng</a:t>
            </a:r>
            <a:r>
              <a:rPr lang="en-US" b="1" i="1" dirty="0"/>
              <a:t>:</a:t>
            </a:r>
            <a:r>
              <a:rPr lang="en-US" dirty="0"/>
              <a:t> </a:t>
            </a:r>
            <a:r>
              <a:rPr lang="en-US" dirty="0" err="1"/>
              <a:t>Giao</a:t>
            </a:r>
            <a:r>
              <a:rPr lang="en-US" dirty="0"/>
              <a:t> </a:t>
            </a:r>
            <a:r>
              <a:rPr lang="en-US" dirty="0" err="1"/>
              <a:t>diện</a:t>
            </a:r>
            <a:r>
              <a:rPr lang="en-US" dirty="0"/>
              <a:t> </a:t>
            </a:r>
            <a:r>
              <a:rPr lang="en-US" dirty="0" err="1"/>
              <a:t>nên</a:t>
            </a:r>
            <a:r>
              <a:rPr lang="en-US" dirty="0"/>
              <a:t> </a:t>
            </a:r>
            <a:r>
              <a:rPr lang="en-US" dirty="0" err="1"/>
              <a:t>có</a:t>
            </a:r>
            <a:r>
              <a:rPr lang="en-US" dirty="0"/>
              <a:t> </a:t>
            </a:r>
            <a:r>
              <a:rPr lang="en-US" dirty="0" err="1"/>
              <a:t>phản</a:t>
            </a:r>
            <a:r>
              <a:rPr lang="en-US" dirty="0"/>
              <a:t> </a:t>
            </a:r>
            <a:r>
              <a:rPr lang="en-US" dirty="0" err="1"/>
              <a:t>hồi</a:t>
            </a:r>
            <a:r>
              <a:rPr lang="en-US" dirty="0"/>
              <a:t> </a:t>
            </a:r>
            <a:r>
              <a:rPr lang="en-US" dirty="0" err="1"/>
              <a:t>có</a:t>
            </a:r>
            <a:r>
              <a:rPr lang="en-US" dirty="0"/>
              <a:t> </a:t>
            </a:r>
            <a:r>
              <a:rPr lang="en-US" dirty="0" err="1"/>
              <a:t>nghĩa</a:t>
            </a:r>
            <a:r>
              <a:rPr lang="en-US" dirty="0"/>
              <a:t> </a:t>
            </a:r>
            <a:r>
              <a:rPr lang="en-US" dirty="0" err="1"/>
              <a:t>khi</a:t>
            </a:r>
            <a:r>
              <a:rPr lang="en-US" dirty="0"/>
              <a:t> </a:t>
            </a:r>
            <a:r>
              <a:rPr lang="en-US" dirty="0" err="1"/>
              <a:t>xảy</a:t>
            </a:r>
            <a:r>
              <a:rPr lang="en-US" dirty="0"/>
              <a:t> </a:t>
            </a:r>
            <a:r>
              <a:rPr lang="en-US" dirty="0" err="1"/>
              <a:t>ra</a:t>
            </a:r>
            <a:r>
              <a:rPr lang="en-US" dirty="0"/>
              <a:t> </a:t>
            </a:r>
            <a:r>
              <a:rPr lang="en-US" dirty="0" err="1"/>
              <a:t>lỗi</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tiện</a:t>
            </a:r>
            <a:r>
              <a:rPr lang="en-US" dirty="0"/>
              <a:t> </a:t>
            </a:r>
            <a:r>
              <a:rPr lang="en-US" dirty="0" err="1"/>
              <a:t>ích</a:t>
            </a:r>
            <a:r>
              <a:rPr lang="en-US" dirty="0"/>
              <a:t> </a:t>
            </a:r>
            <a:r>
              <a:rPr lang="en-US" dirty="0" err="1"/>
              <a:t>trợ</a:t>
            </a:r>
            <a:r>
              <a:rPr lang="en-US" dirty="0"/>
              <a:t> </a:t>
            </a:r>
            <a:r>
              <a:rPr lang="en-US" dirty="0" err="1"/>
              <a:t>giúp</a:t>
            </a:r>
            <a:r>
              <a:rPr lang="en-US" dirty="0"/>
              <a:t> </a:t>
            </a:r>
            <a:r>
              <a:rPr lang="en-US" dirty="0" err="1"/>
              <a:t>theo</a:t>
            </a:r>
            <a:r>
              <a:rPr lang="en-US" dirty="0"/>
              <a:t> </a:t>
            </a:r>
            <a:r>
              <a:rPr lang="en-US" dirty="0" err="1"/>
              <a:t>ngữ</a:t>
            </a:r>
            <a:r>
              <a:rPr lang="en-US" dirty="0"/>
              <a:t> </a:t>
            </a:r>
            <a:r>
              <a:rPr lang="en-US" dirty="0" err="1"/>
              <a:t>cảnh</a:t>
            </a:r>
            <a:endParaRPr lang="en-US" dirty="0"/>
          </a:p>
          <a:p>
            <a:pPr lvl="0"/>
            <a:r>
              <a:rPr lang="en-US" i="1" dirty="0" err="1"/>
              <a:t>Người</a:t>
            </a:r>
            <a:r>
              <a:rPr lang="en-US" i="1" dirty="0"/>
              <a:t> </a:t>
            </a:r>
            <a:r>
              <a:rPr lang="en-US" i="1" dirty="0" err="1"/>
              <a:t>dùng</a:t>
            </a:r>
            <a:r>
              <a:rPr lang="en-US" i="1" dirty="0"/>
              <a:t> </a:t>
            </a:r>
            <a:r>
              <a:rPr lang="en-US" i="1" dirty="0" err="1"/>
              <a:t>đa</a:t>
            </a:r>
            <a:r>
              <a:rPr lang="en-US" i="1" dirty="0"/>
              <a:t> </a:t>
            </a:r>
            <a:r>
              <a:rPr lang="en-US" i="1" dirty="0" err="1"/>
              <a:t>dạng</a:t>
            </a:r>
            <a:r>
              <a:rPr lang="en-US" b="1" i="1" dirty="0"/>
              <a:t>:</a:t>
            </a:r>
            <a:r>
              <a:rPr lang="en-US" dirty="0"/>
              <a:t> </a:t>
            </a:r>
            <a:r>
              <a:rPr lang="en-US" dirty="0" err="1"/>
              <a:t>Giao</a:t>
            </a:r>
            <a:r>
              <a:rPr lang="en-US" dirty="0"/>
              <a:t> </a:t>
            </a:r>
            <a:r>
              <a:rPr lang="en-US" dirty="0" err="1"/>
              <a:t>diện</a:t>
            </a:r>
            <a:r>
              <a:rPr lang="en-US" dirty="0"/>
              <a:t> </a:t>
            </a:r>
            <a:r>
              <a:rPr lang="en-US" dirty="0" err="1"/>
              <a:t>nên</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tiện</a:t>
            </a:r>
            <a:r>
              <a:rPr lang="en-US" dirty="0"/>
              <a:t> </a:t>
            </a:r>
            <a:r>
              <a:rPr lang="en-US" dirty="0" err="1"/>
              <a:t>ích</a:t>
            </a:r>
            <a:r>
              <a:rPr lang="en-US" dirty="0"/>
              <a:t> </a:t>
            </a:r>
            <a:r>
              <a:rPr lang="en-US" dirty="0" err="1"/>
              <a:t>tương</a:t>
            </a:r>
            <a:r>
              <a:rPr lang="en-US" dirty="0"/>
              <a:t> </a:t>
            </a:r>
            <a:r>
              <a:rPr lang="en-US" dirty="0" err="1"/>
              <a:t>tác</a:t>
            </a:r>
            <a:r>
              <a:rPr lang="en-US" dirty="0"/>
              <a:t> </a:t>
            </a:r>
            <a:r>
              <a:rPr lang="en-US" dirty="0" err="1"/>
              <a:t>thích</a:t>
            </a:r>
            <a:r>
              <a:rPr lang="en-US" dirty="0"/>
              <a:t> </a:t>
            </a:r>
            <a:r>
              <a:rPr lang="en-US" dirty="0" err="1"/>
              <a:t>hợp</a:t>
            </a:r>
            <a:r>
              <a:rPr lang="en-US" dirty="0"/>
              <a:t> </a:t>
            </a:r>
            <a:r>
              <a:rPr lang="en-US" dirty="0" err="1"/>
              <a:t>cho</a:t>
            </a:r>
            <a:r>
              <a:rPr lang="en-US" dirty="0"/>
              <a:t> </a:t>
            </a:r>
            <a:r>
              <a:rPr lang="en-US" dirty="0" err="1"/>
              <a:t>các</a:t>
            </a:r>
            <a:r>
              <a:rPr lang="en-US" dirty="0"/>
              <a:t> </a:t>
            </a:r>
            <a:r>
              <a:rPr lang="en-US" dirty="0" err="1"/>
              <a:t>loại</a:t>
            </a:r>
            <a:r>
              <a:rPr lang="en-US" dirty="0"/>
              <a:t> </a:t>
            </a:r>
            <a:r>
              <a:rPr lang="en-US" dirty="0" err="1"/>
              <a:t>người</a:t>
            </a:r>
            <a:r>
              <a:rPr lang="en-US" dirty="0"/>
              <a:t> </a:t>
            </a:r>
            <a:r>
              <a:rPr lang="en-US" dirty="0" err="1"/>
              <a:t>dùng</a:t>
            </a:r>
            <a:r>
              <a:rPr lang="en-US" dirty="0"/>
              <a:t> </a:t>
            </a:r>
            <a:r>
              <a:rPr lang="en-US" dirty="0" err="1"/>
              <a:t>hệ</a:t>
            </a:r>
            <a:r>
              <a:rPr lang="en-US" dirty="0"/>
              <a:t> </a:t>
            </a:r>
            <a:r>
              <a:rPr lang="en-US" dirty="0" err="1"/>
              <a:t>thống</a:t>
            </a:r>
            <a:r>
              <a:rPr lang="en-US" dirty="0"/>
              <a:t> </a:t>
            </a:r>
            <a:r>
              <a:rPr lang="en-US" dirty="0" err="1"/>
              <a:t>khác</a:t>
            </a:r>
            <a:r>
              <a:rPr lang="en-US" dirty="0"/>
              <a:t> </a:t>
            </a:r>
            <a:r>
              <a:rPr lang="en-US" dirty="0" err="1"/>
              <a:t>nhau</a:t>
            </a:r>
            <a:endParaRPr lang="en-US"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spTree>
    <p:extLst>
      <p:ext uri="{BB962C8B-B14F-4D97-AF65-F5344CB8AC3E}">
        <p14:creationId xmlns:p14="http://schemas.microsoft.com/office/powerpoint/2010/main" val="396315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a:t>
            </a:r>
            <a:r>
              <a:rPr lang="vi-VN" dirty="0" smtClean="0"/>
              <a:t>diện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Các</a:t>
            </a:r>
            <a:r>
              <a:rPr lang="en-US" dirty="0"/>
              <a:t> </a:t>
            </a:r>
            <a:r>
              <a:rPr lang="en-US" dirty="0" err="1"/>
              <a:t>kiểu</a:t>
            </a:r>
            <a:r>
              <a:rPr lang="en-US" dirty="0"/>
              <a:t> </a:t>
            </a:r>
            <a:r>
              <a:rPr lang="en-US" dirty="0" err="1"/>
              <a:t>tương</a:t>
            </a:r>
            <a:r>
              <a:rPr lang="en-US" dirty="0"/>
              <a:t> </a:t>
            </a:r>
            <a:r>
              <a:rPr lang="en-US" dirty="0" err="1"/>
              <a:t>tác</a:t>
            </a:r>
            <a:r>
              <a:rPr lang="en-US" dirty="0"/>
              <a:t> </a:t>
            </a:r>
            <a:r>
              <a:rPr lang="en-US" dirty="0" err="1"/>
              <a:t>phổ</a:t>
            </a:r>
            <a:r>
              <a:rPr lang="en-US" dirty="0"/>
              <a:t> </a:t>
            </a:r>
            <a:r>
              <a:rPr lang="en-US" dirty="0" err="1"/>
              <a:t>biến</a:t>
            </a:r>
            <a:r>
              <a:rPr lang="en-US" dirty="0"/>
              <a:t> </a:t>
            </a:r>
            <a:r>
              <a:rPr lang="en-US" dirty="0" err="1"/>
              <a:t>trên</a:t>
            </a:r>
            <a:r>
              <a:rPr lang="en-US" dirty="0"/>
              <a:t> </a:t>
            </a:r>
            <a:r>
              <a:rPr lang="en-US" dirty="0" err="1"/>
              <a:t>giao</a:t>
            </a:r>
            <a:r>
              <a:rPr lang="en-US" dirty="0"/>
              <a:t> </a:t>
            </a:r>
            <a:r>
              <a:rPr lang="en-US" dirty="0" err="1"/>
              <a:t>diện</a:t>
            </a:r>
            <a:r>
              <a:rPr lang="en-US" dirty="0"/>
              <a:t>:</a:t>
            </a:r>
          </a:p>
          <a:p>
            <a:pPr lvl="0"/>
            <a:r>
              <a:rPr lang="en-US" dirty="0"/>
              <a:t>Thao </a:t>
            </a:r>
            <a:r>
              <a:rPr lang="en-US" dirty="0" err="1"/>
              <a:t>tác</a:t>
            </a:r>
            <a:r>
              <a:rPr lang="en-US" dirty="0"/>
              <a:t> </a:t>
            </a:r>
            <a:r>
              <a:rPr lang="en-US" dirty="0" err="1"/>
              <a:t>trực</a:t>
            </a:r>
            <a:r>
              <a:rPr lang="en-US" dirty="0"/>
              <a:t> </a:t>
            </a:r>
            <a:r>
              <a:rPr lang="en-US" dirty="0" err="1"/>
              <a:t>tiếp</a:t>
            </a:r>
            <a:r>
              <a:rPr lang="en-US" dirty="0"/>
              <a:t> – Direct manipulation</a:t>
            </a:r>
          </a:p>
          <a:p>
            <a:pPr lvl="0"/>
            <a:r>
              <a:rPr lang="en-US" dirty="0" err="1"/>
              <a:t>Chọn</a:t>
            </a:r>
            <a:r>
              <a:rPr lang="en-US" dirty="0"/>
              <a:t> </a:t>
            </a:r>
            <a:r>
              <a:rPr lang="en-US" dirty="0" err="1"/>
              <a:t>lựa</a:t>
            </a:r>
            <a:r>
              <a:rPr lang="en-US" dirty="0"/>
              <a:t> </a:t>
            </a:r>
            <a:r>
              <a:rPr lang="en-US" dirty="0" err="1"/>
              <a:t>bằng</a:t>
            </a:r>
            <a:r>
              <a:rPr lang="en-US" dirty="0"/>
              <a:t> menu – Menu selection</a:t>
            </a:r>
          </a:p>
          <a:p>
            <a:pPr lvl="0"/>
            <a:r>
              <a:rPr lang="en-US" dirty="0" err="1"/>
              <a:t>Điền</a:t>
            </a:r>
            <a:r>
              <a:rPr lang="en-US" dirty="0"/>
              <a:t> form – Form fill-in</a:t>
            </a:r>
          </a:p>
          <a:p>
            <a:pPr lvl="0"/>
            <a:r>
              <a:rPr lang="en-US" dirty="0" err="1"/>
              <a:t>Dòng</a:t>
            </a:r>
            <a:r>
              <a:rPr lang="en-US" dirty="0"/>
              <a:t> </a:t>
            </a:r>
            <a:r>
              <a:rPr lang="en-US" dirty="0" err="1"/>
              <a:t>lệnh</a:t>
            </a:r>
            <a:r>
              <a:rPr lang="en-US" dirty="0"/>
              <a:t> – Command language</a:t>
            </a:r>
          </a:p>
          <a:p>
            <a:pPr lvl="0"/>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 Natural language</a:t>
            </a:r>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spTree>
    <p:extLst>
      <p:ext uri="{BB962C8B-B14F-4D97-AF65-F5344CB8AC3E}">
        <p14:creationId xmlns:p14="http://schemas.microsoft.com/office/powerpoint/2010/main" val="28614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a:t>
            </a:r>
            <a:r>
              <a:rPr lang="vi-VN" dirty="0" smtClean="0"/>
              <a:t>diện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Các</a:t>
            </a:r>
            <a:r>
              <a:rPr lang="en-US" dirty="0"/>
              <a:t> </a:t>
            </a:r>
            <a:r>
              <a:rPr lang="en-US" dirty="0" err="1"/>
              <a:t>loại</a:t>
            </a:r>
            <a:r>
              <a:rPr lang="en-US" dirty="0"/>
              <a:t> </a:t>
            </a:r>
            <a:r>
              <a:rPr lang="en-US" dirty="0" err="1"/>
              <a:t>màn</a:t>
            </a:r>
            <a:r>
              <a:rPr lang="en-US" dirty="0"/>
              <a:t> </a:t>
            </a:r>
            <a:r>
              <a:rPr lang="en-US" dirty="0" err="1"/>
              <a:t>hình</a:t>
            </a:r>
            <a:r>
              <a:rPr lang="en-US" dirty="0"/>
              <a:t> </a:t>
            </a:r>
            <a:r>
              <a:rPr lang="en-US" dirty="0" err="1"/>
              <a:t>cho</a:t>
            </a:r>
            <a:r>
              <a:rPr lang="en-US" dirty="0"/>
              <a:t> </a:t>
            </a:r>
            <a:r>
              <a:rPr lang="en-US" dirty="0" err="1"/>
              <a:t>ứng</a:t>
            </a:r>
            <a:r>
              <a:rPr lang="en-US" dirty="0"/>
              <a:t> </a:t>
            </a:r>
            <a:r>
              <a:rPr lang="en-US" dirty="0" err="1"/>
              <a:t>dụng</a:t>
            </a:r>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8363096"/>
              </p:ext>
            </p:extLst>
          </p:nvPr>
        </p:nvGraphicFramePr>
        <p:xfrm>
          <a:off x="124178" y="1185333"/>
          <a:ext cx="8839201" cy="4284132"/>
        </p:xfrm>
        <a:graphic>
          <a:graphicData uri="http://schemas.openxmlformats.org/drawingml/2006/table">
            <a:tbl>
              <a:tblPr firstRow="1" firstCol="1" bandRow="1">
                <a:tableStyleId>{912C8C85-51F0-491E-9774-3900AFEF0FD7}</a:tableStyleId>
              </a:tblPr>
              <a:tblGrid>
                <a:gridCol w="2434671"/>
                <a:gridCol w="4064067"/>
                <a:gridCol w="2340463"/>
              </a:tblGrid>
              <a:tr h="278428">
                <a:tc>
                  <a:txBody>
                    <a:bodyPr/>
                    <a:lstStyle/>
                    <a:p>
                      <a:pPr algn="l">
                        <a:lnSpc>
                          <a:spcPts val="2040"/>
                        </a:lnSpc>
                        <a:spcAft>
                          <a:spcPts val="0"/>
                        </a:spcAft>
                      </a:pPr>
                      <a:r>
                        <a:rPr lang="en-US" sz="1800" spc="15" dirty="0" err="1">
                          <a:effectLst/>
                        </a:rPr>
                        <a:t>Loại</a:t>
                      </a:r>
                      <a:r>
                        <a:rPr lang="en-US" sz="1800" spc="15" dirty="0">
                          <a:effectLst/>
                        </a:rPr>
                        <a:t> </a:t>
                      </a:r>
                      <a:r>
                        <a:rPr lang="en-US" sz="1800" spc="15" dirty="0" err="1">
                          <a:effectLst/>
                        </a:rPr>
                        <a:t>màn</a:t>
                      </a:r>
                      <a:r>
                        <a:rPr lang="en-US" sz="1800" spc="15" dirty="0">
                          <a:effectLst/>
                        </a:rPr>
                        <a:t> </a:t>
                      </a:r>
                      <a:r>
                        <a:rPr lang="en-US" sz="1800" spc="15" dirty="0" err="1">
                          <a:effectLst/>
                        </a:rPr>
                        <a:t>hình</a:t>
                      </a:r>
                      <a:endParaRPr lang="en-US" sz="1800" dirty="0">
                        <a:effectLst/>
                        <a:latin typeface="Times New Roman" panose="02020603050405020304" pitchFamily="18" charset="0"/>
                        <a:ea typeface="Times New Roman" panose="02020603050405020304" pitchFamily="18" charset="0"/>
                      </a:endParaRPr>
                    </a:p>
                  </a:txBody>
                  <a:tcPr marL="68580" marR="68580" marT="0" marB="0">
                    <a:solidFill>
                      <a:schemeClr val="accent6">
                        <a:lumMod val="40000"/>
                        <a:lumOff val="60000"/>
                      </a:schemeClr>
                    </a:solidFill>
                  </a:tcPr>
                </a:tc>
                <a:tc>
                  <a:txBody>
                    <a:bodyPr/>
                    <a:lstStyle/>
                    <a:p>
                      <a:pPr algn="l">
                        <a:lnSpc>
                          <a:spcPts val="2040"/>
                        </a:lnSpc>
                        <a:spcAft>
                          <a:spcPts val="0"/>
                        </a:spcAft>
                      </a:pPr>
                      <a:r>
                        <a:rPr lang="en-US" sz="1800" spc="15" dirty="0">
                          <a:effectLst/>
                        </a:rPr>
                        <a:t>Ý </a:t>
                      </a:r>
                      <a:r>
                        <a:rPr lang="en-US" sz="1800" spc="15" dirty="0" err="1">
                          <a:effectLst/>
                        </a:rPr>
                        <a:t>nghĩa</a:t>
                      </a:r>
                      <a:r>
                        <a:rPr lang="en-US" sz="1800" spc="15" dirty="0">
                          <a:effectLst/>
                        </a:rPr>
                        <a:t> </a:t>
                      </a:r>
                      <a:r>
                        <a:rPr lang="en-US" sz="1800" spc="15" dirty="0" err="1">
                          <a:effectLst/>
                        </a:rPr>
                        <a:t>sử</a:t>
                      </a:r>
                      <a:r>
                        <a:rPr lang="en-US" sz="1800" spc="15" dirty="0">
                          <a:effectLst/>
                        </a:rPr>
                        <a:t> </a:t>
                      </a:r>
                      <a:r>
                        <a:rPr lang="en-US" sz="1800" spc="15" dirty="0" err="1">
                          <a:effectLst/>
                        </a:rPr>
                        <a:t>dụng</a:t>
                      </a:r>
                      <a:endParaRPr lang="en-US" sz="1800" dirty="0">
                        <a:effectLst/>
                        <a:latin typeface="Times New Roman" panose="02020603050405020304" pitchFamily="18" charset="0"/>
                        <a:ea typeface="Times New Roman" panose="02020603050405020304" pitchFamily="18" charset="0"/>
                      </a:endParaRPr>
                    </a:p>
                  </a:txBody>
                  <a:tcPr marL="68580" marR="68580" marT="0" marB="0">
                    <a:solidFill>
                      <a:schemeClr val="accent6">
                        <a:lumMod val="40000"/>
                        <a:lumOff val="60000"/>
                      </a:schemeClr>
                    </a:solidFill>
                  </a:tcPr>
                </a:tc>
                <a:tc>
                  <a:txBody>
                    <a:bodyPr/>
                    <a:lstStyle/>
                    <a:p>
                      <a:pPr algn="l">
                        <a:lnSpc>
                          <a:spcPts val="2040"/>
                        </a:lnSpc>
                        <a:spcAft>
                          <a:spcPts val="0"/>
                        </a:spcAft>
                      </a:pPr>
                      <a:r>
                        <a:rPr lang="en-US" sz="1800" spc="15" dirty="0" err="1">
                          <a:effectLst/>
                        </a:rPr>
                        <a:t>Nội</a:t>
                      </a:r>
                      <a:r>
                        <a:rPr lang="en-US" sz="1800" spc="15" dirty="0">
                          <a:effectLst/>
                        </a:rPr>
                        <a:t> dung </a:t>
                      </a:r>
                      <a:r>
                        <a:rPr lang="en-US" sz="1800" spc="15" dirty="0" err="1">
                          <a:effectLst/>
                        </a:rPr>
                        <a:t>màn</a:t>
                      </a:r>
                      <a:r>
                        <a:rPr lang="en-US" sz="1800" spc="15" dirty="0">
                          <a:effectLst/>
                        </a:rPr>
                        <a:t> </a:t>
                      </a:r>
                      <a:r>
                        <a:rPr lang="en-US" sz="1800" spc="15" dirty="0" err="1">
                          <a:effectLst/>
                        </a:rPr>
                        <a:t>hình</a:t>
                      </a:r>
                      <a:endParaRPr lang="en-US" sz="1800" dirty="0">
                        <a:effectLst/>
                        <a:latin typeface="Times New Roman" panose="02020603050405020304" pitchFamily="18" charset="0"/>
                        <a:ea typeface="Times New Roman" panose="02020603050405020304" pitchFamily="18" charset="0"/>
                      </a:endParaRPr>
                    </a:p>
                  </a:txBody>
                  <a:tcPr marL="68580" marR="68580" marT="0" marB="0">
                    <a:solidFill>
                      <a:schemeClr val="accent6">
                        <a:lumMod val="40000"/>
                        <a:lumOff val="60000"/>
                      </a:schemeClr>
                    </a:solidFill>
                  </a:tcPr>
                </a:tc>
              </a:tr>
              <a:tr h="587022">
                <a:tc>
                  <a:txBody>
                    <a:bodyPr/>
                    <a:lstStyle/>
                    <a:p>
                      <a:pPr algn="l">
                        <a:lnSpc>
                          <a:spcPts val="2040"/>
                        </a:lnSpc>
                        <a:spcAft>
                          <a:spcPts val="0"/>
                        </a:spcAft>
                      </a:pPr>
                      <a:r>
                        <a:rPr lang="en-US" sz="1800" spc="15" dirty="0" err="1">
                          <a:effectLst/>
                        </a:rPr>
                        <a:t>Màn</a:t>
                      </a:r>
                      <a:r>
                        <a:rPr lang="en-US" sz="1800" spc="15" dirty="0">
                          <a:effectLst/>
                        </a:rPr>
                        <a:t> </a:t>
                      </a:r>
                      <a:r>
                        <a:rPr lang="en-US" sz="1800" spc="15" dirty="0" err="1">
                          <a:effectLst/>
                        </a:rPr>
                        <a:t>hình</a:t>
                      </a:r>
                      <a:r>
                        <a:rPr lang="en-US" sz="1800" spc="15" dirty="0">
                          <a:effectLst/>
                        </a:rPr>
                        <a:t> </a:t>
                      </a:r>
                      <a:r>
                        <a:rPr lang="en-US" sz="1800" spc="15" dirty="0" err="1">
                          <a:effectLst/>
                        </a:rPr>
                        <a:t>chính</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Cho phép người sử dụng chọn công việc mong muốn thực hiện.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Danh sách các công việc.</a:t>
                      </a:r>
                      <a:endParaRPr lang="en-US" sz="1800">
                        <a:effectLst/>
                        <a:latin typeface="Times New Roman" panose="02020603050405020304" pitchFamily="18" charset="0"/>
                        <a:ea typeface="Times New Roman" panose="02020603050405020304" pitchFamily="18" charset="0"/>
                      </a:endParaRPr>
                    </a:p>
                  </a:txBody>
                  <a:tcPr marL="68580" marR="68580" marT="0" marB="0"/>
                </a:tc>
              </a:tr>
              <a:tr h="587022">
                <a:tc>
                  <a:txBody>
                    <a:bodyPr/>
                    <a:lstStyle/>
                    <a:p>
                      <a:pPr algn="l">
                        <a:lnSpc>
                          <a:spcPts val="2040"/>
                        </a:lnSpc>
                        <a:spcAft>
                          <a:spcPts val="0"/>
                        </a:spcAft>
                      </a:pPr>
                      <a:r>
                        <a:rPr lang="en-US" sz="1800" spc="15">
                          <a:effectLst/>
                        </a:rPr>
                        <a:t>Màn hình nhập dữ liệu</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dirty="0">
                          <a:effectLst/>
                        </a:rPr>
                        <a:t>Cho </a:t>
                      </a:r>
                      <a:r>
                        <a:rPr lang="en-US" sz="1800" spc="15" dirty="0" err="1">
                          <a:effectLst/>
                        </a:rPr>
                        <a:t>phép</a:t>
                      </a:r>
                      <a:r>
                        <a:rPr lang="en-US" sz="1800" spc="15" dirty="0">
                          <a:effectLst/>
                        </a:rPr>
                        <a:t> </a:t>
                      </a:r>
                      <a:r>
                        <a:rPr lang="en-US" sz="1800" spc="15" dirty="0" err="1">
                          <a:effectLst/>
                        </a:rPr>
                        <a:t>người</a:t>
                      </a:r>
                      <a:r>
                        <a:rPr lang="en-US" sz="1800" spc="15" dirty="0">
                          <a:effectLst/>
                        </a:rPr>
                        <a:t> </a:t>
                      </a:r>
                      <a:r>
                        <a:rPr lang="en-US" sz="1800" spc="15" dirty="0" err="1">
                          <a:effectLst/>
                        </a:rPr>
                        <a:t>sử</a:t>
                      </a:r>
                      <a:r>
                        <a:rPr lang="en-US" sz="1800" spc="15" dirty="0">
                          <a:effectLst/>
                        </a:rPr>
                        <a:t> </a:t>
                      </a:r>
                      <a:r>
                        <a:rPr lang="en-US" sz="1800" spc="15" dirty="0" err="1">
                          <a:effectLst/>
                        </a:rPr>
                        <a:t>dụng</a:t>
                      </a:r>
                      <a:r>
                        <a:rPr lang="en-US" sz="1800" spc="15" dirty="0">
                          <a:effectLst/>
                        </a:rPr>
                        <a:t> </a:t>
                      </a:r>
                      <a:r>
                        <a:rPr lang="en-US" sz="1800" spc="15" dirty="0" err="1">
                          <a:effectLst/>
                        </a:rPr>
                        <a:t>thực</a:t>
                      </a:r>
                      <a:r>
                        <a:rPr lang="en-US" sz="1800" spc="15" dirty="0">
                          <a:effectLst/>
                        </a:rPr>
                        <a:t> </a:t>
                      </a:r>
                      <a:r>
                        <a:rPr lang="en-US" sz="1800" spc="15" dirty="0" err="1">
                          <a:effectLst/>
                        </a:rPr>
                        <a:t>hiện</a:t>
                      </a:r>
                      <a:r>
                        <a:rPr lang="en-US" sz="1800" spc="15" dirty="0">
                          <a:effectLst/>
                        </a:rPr>
                        <a:t> </a:t>
                      </a:r>
                      <a:r>
                        <a:rPr lang="en-US" sz="1800" spc="15" dirty="0" err="1">
                          <a:effectLst/>
                        </a:rPr>
                        <a:t>lưu</a:t>
                      </a:r>
                      <a:r>
                        <a:rPr lang="en-US" sz="1800" spc="15" dirty="0">
                          <a:effectLst/>
                        </a:rPr>
                        <a:t> </a:t>
                      </a:r>
                      <a:r>
                        <a:rPr lang="en-US" sz="1800" spc="15" dirty="0" err="1">
                          <a:effectLst/>
                        </a:rPr>
                        <a:t>trữ</a:t>
                      </a:r>
                      <a:r>
                        <a:rPr lang="en-US" sz="1800" spc="15" dirty="0">
                          <a:effectLst/>
                        </a:rPr>
                        <a:t> </a:t>
                      </a:r>
                      <a:r>
                        <a:rPr lang="en-US" sz="1800" spc="15" dirty="0" err="1">
                          <a:effectLst/>
                        </a:rPr>
                        <a:t>các</a:t>
                      </a:r>
                      <a:r>
                        <a:rPr lang="en-US" sz="1800" spc="15" dirty="0">
                          <a:effectLst/>
                        </a:rPr>
                        <a:t> </a:t>
                      </a:r>
                      <a:r>
                        <a:rPr lang="en-US" sz="1800" spc="15" dirty="0" err="1">
                          <a:effectLst/>
                        </a:rPr>
                        <a:t>thông</a:t>
                      </a:r>
                      <a:r>
                        <a:rPr lang="en-US" sz="1800" spc="15" dirty="0">
                          <a:effectLst/>
                        </a:rPr>
                        <a:t> tin </a:t>
                      </a:r>
                      <a:r>
                        <a:rPr lang="en-US" sz="1800" spc="15" dirty="0" err="1">
                          <a:effectLst/>
                        </a:rPr>
                        <a:t>được</a:t>
                      </a:r>
                      <a:r>
                        <a:rPr lang="en-US" sz="1800" spc="15" dirty="0">
                          <a:effectLst/>
                        </a:rPr>
                        <a:t> </a:t>
                      </a:r>
                      <a:r>
                        <a:rPr lang="en-US" sz="1800" spc="15" dirty="0" err="1">
                          <a:effectLst/>
                        </a:rPr>
                        <a:t>phát</a:t>
                      </a:r>
                      <a:r>
                        <a:rPr lang="en-US" sz="1800" spc="15" dirty="0">
                          <a:effectLst/>
                        </a:rPr>
                        <a:t> </a:t>
                      </a:r>
                      <a:r>
                        <a:rPr lang="en-US" sz="1800" spc="15" dirty="0" err="1">
                          <a:effectLst/>
                        </a:rPr>
                        <a:t>sinh</a:t>
                      </a:r>
                      <a:r>
                        <a:rPr lang="en-US" sz="1800" spc="15" dirty="0">
                          <a:effectLst/>
                        </a:rPr>
                        <a: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Các thông tin cần được lưu trữ.</a:t>
                      </a:r>
                      <a:endParaRPr lang="en-US" sz="1800">
                        <a:effectLst/>
                        <a:latin typeface="Times New Roman" panose="02020603050405020304" pitchFamily="18" charset="0"/>
                        <a:ea typeface="Times New Roman" panose="02020603050405020304" pitchFamily="18" charset="0"/>
                      </a:endParaRPr>
                    </a:p>
                  </a:txBody>
                  <a:tcPr marL="68580" marR="68580" marT="0" marB="0"/>
                </a:tc>
              </a:tr>
              <a:tr h="895616">
                <a:tc>
                  <a:txBody>
                    <a:bodyPr/>
                    <a:lstStyle/>
                    <a:p>
                      <a:pPr algn="l">
                        <a:lnSpc>
                          <a:spcPts val="2040"/>
                        </a:lnSpc>
                        <a:spcAft>
                          <a:spcPts val="0"/>
                        </a:spcAft>
                      </a:pPr>
                      <a:r>
                        <a:rPr lang="en-US" sz="1800" spc="15">
                          <a:effectLst/>
                        </a:rPr>
                        <a:t>Màn hình nhập liệu xử lý</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Cho phép người sử dụng cung cấp các thông tin cần thiết cho việc thực hiện một công việc nào đó.</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Các thông tin phải cung cấp.</a:t>
                      </a:r>
                      <a:endParaRPr lang="en-US" sz="1800">
                        <a:effectLst/>
                        <a:latin typeface="Times New Roman" panose="02020603050405020304" pitchFamily="18" charset="0"/>
                        <a:ea typeface="Times New Roman" panose="02020603050405020304" pitchFamily="18" charset="0"/>
                      </a:endParaRPr>
                    </a:p>
                  </a:txBody>
                  <a:tcPr marL="68580" marR="68580" marT="0" marB="0"/>
                </a:tc>
              </a:tr>
              <a:tr h="587022">
                <a:tc>
                  <a:txBody>
                    <a:bodyPr/>
                    <a:lstStyle/>
                    <a:p>
                      <a:pPr algn="l">
                        <a:lnSpc>
                          <a:spcPts val="2040"/>
                        </a:lnSpc>
                        <a:spcAft>
                          <a:spcPts val="0"/>
                        </a:spcAft>
                      </a:pPr>
                      <a:r>
                        <a:rPr lang="en-US" sz="1800" spc="15">
                          <a:effectLst/>
                        </a:rPr>
                        <a:t>Màn hình kết quả</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Hiển thị cho người sử dụng kết quả của một công việc nào đó.</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Các kết quả.</a:t>
                      </a:r>
                      <a:endParaRPr lang="en-US" sz="1800">
                        <a:effectLst/>
                        <a:latin typeface="Times New Roman" panose="02020603050405020304" pitchFamily="18" charset="0"/>
                        <a:ea typeface="Times New Roman" panose="02020603050405020304" pitchFamily="18" charset="0"/>
                      </a:endParaRPr>
                    </a:p>
                  </a:txBody>
                  <a:tcPr marL="68580" marR="68580" marT="0" marB="0"/>
                </a:tc>
              </a:tr>
              <a:tr h="587022">
                <a:tc>
                  <a:txBody>
                    <a:bodyPr/>
                    <a:lstStyle/>
                    <a:p>
                      <a:pPr algn="l">
                        <a:lnSpc>
                          <a:spcPts val="2040"/>
                        </a:lnSpc>
                        <a:spcAft>
                          <a:spcPts val="0"/>
                        </a:spcAft>
                      </a:pPr>
                      <a:r>
                        <a:rPr lang="en-US" sz="1800" spc="15">
                          <a:effectLst/>
                        </a:rPr>
                        <a:t>Màn hình thông báo</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Thông báo, nhắc nhở người sử dụng trong quá trình thực hiện một công việc nào đó.</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Các thông báo.</a:t>
                      </a:r>
                      <a:endParaRPr lang="en-US" sz="1800">
                        <a:effectLst/>
                        <a:latin typeface="Times New Roman" panose="02020603050405020304" pitchFamily="18" charset="0"/>
                        <a:ea typeface="Times New Roman" panose="02020603050405020304" pitchFamily="18" charset="0"/>
                      </a:endParaRPr>
                    </a:p>
                  </a:txBody>
                  <a:tcPr marL="68580" marR="68580" marT="0" marB="0"/>
                </a:tc>
              </a:tr>
              <a:tr h="587022">
                <a:tc>
                  <a:txBody>
                    <a:bodyPr/>
                    <a:lstStyle/>
                    <a:p>
                      <a:pPr algn="l">
                        <a:lnSpc>
                          <a:spcPts val="2040"/>
                        </a:lnSpc>
                        <a:spcAft>
                          <a:spcPts val="0"/>
                        </a:spcAft>
                      </a:pPr>
                      <a:r>
                        <a:rPr lang="en-US" sz="1800" spc="15">
                          <a:effectLst/>
                        </a:rPr>
                        <a:t>Màn hình tra cứu</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a:effectLst/>
                        </a:rPr>
                        <a:t>Cho phép tìm kiếm các thông tin đã được lưu trữ trong ứng dụng.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ts val="2040"/>
                        </a:lnSpc>
                        <a:spcAft>
                          <a:spcPts val="0"/>
                        </a:spcAft>
                      </a:pPr>
                      <a:r>
                        <a:rPr lang="en-US" sz="1800" spc="15" dirty="0" err="1">
                          <a:effectLst/>
                        </a:rPr>
                        <a:t>Các</a:t>
                      </a:r>
                      <a:r>
                        <a:rPr lang="en-US" sz="1800" spc="15" dirty="0">
                          <a:effectLst/>
                        </a:rPr>
                        <a:t> </a:t>
                      </a:r>
                      <a:r>
                        <a:rPr lang="en-US" sz="1800" spc="15" dirty="0" err="1">
                          <a:effectLst/>
                        </a:rPr>
                        <a:t>tiêu</a:t>
                      </a:r>
                      <a:r>
                        <a:rPr lang="en-US" sz="1800" spc="15" dirty="0">
                          <a:effectLst/>
                        </a:rPr>
                        <a:t> </a:t>
                      </a:r>
                      <a:r>
                        <a:rPr lang="en-US" sz="1800" spc="15" dirty="0" err="1">
                          <a:effectLst/>
                        </a:rPr>
                        <a:t>chí</a:t>
                      </a:r>
                      <a:r>
                        <a:rPr lang="en-US" sz="1800" spc="15" dirty="0">
                          <a:effectLst/>
                        </a:rPr>
                        <a:t> </a:t>
                      </a:r>
                      <a:r>
                        <a:rPr lang="en-US" sz="1800" spc="15" dirty="0" err="1">
                          <a:effectLst/>
                        </a:rPr>
                        <a:t>tra</a:t>
                      </a:r>
                      <a:r>
                        <a:rPr lang="en-US" sz="1800" spc="15" dirty="0">
                          <a:effectLst/>
                        </a:rPr>
                        <a:t> </a:t>
                      </a:r>
                      <a:r>
                        <a:rPr lang="en-US" sz="1800" spc="15" dirty="0" err="1">
                          <a:effectLst/>
                        </a:rPr>
                        <a:t>cứu</a:t>
                      </a:r>
                      <a:r>
                        <a:rPr lang="en-US" sz="1800" spc="15" dirty="0">
                          <a:effectLst/>
                        </a:rPr>
                        <a:t>.</a:t>
                      </a:r>
                      <a:endParaRPr lang="en-US"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1759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lvl="0"/>
            <a:r>
              <a:rPr lang="en-US" dirty="0" err="1"/>
              <a:t>Tính</a:t>
            </a:r>
            <a:r>
              <a:rPr lang="en-US" dirty="0"/>
              <a:t> </a:t>
            </a:r>
            <a:r>
              <a:rPr lang="en-US" dirty="0" err="1"/>
              <a:t>tiện</a:t>
            </a:r>
            <a:r>
              <a:rPr lang="en-US" dirty="0"/>
              <a:t> </a:t>
            </a:r>
            <a:r>
              <a:rPr lang="en-US" dirty="0" err="1"/>
              <a:t>dụng</a:t>
            </a:r>
            <a:endParaRPr lang="en-US" sz="2000" dirty="0"/>
          </a:p>
          <a:p>
            <a:pPr lvl="1"/>
            <a:r>
              <a:rPr lang="en-US" dirty="0" err="1"/>
              <a:t>Màn</a:t>
            </a:r>
            <a:r>
              <a:rPr lang="en-US" dirty="0"/>
              <a:t> </a:t>
            </a:r>
            <a:r>
              <a:rPr lang="en-US" dirty="0" err="1"/>
              <a:t>hình</a:t>
            </a:r>
            <a:r>
              <a:rPr lang="en-US" dirty="0"/>
              <a:t> </a:t>
            </a:r>
            <a:r>
              <a:rPr lang="en-US" dirty="0" err="1"/>
              <a:t>trực</a:t>
            </a:r>
            <a:r>
              <a:rPr lang="en-US" dirty="0"/>
              <a:t> </a:t>
            </a:r>
            <a:r>
              <a:rPr lang="en-US" dirty="0" err="1"/>
              <a:t>quan</a:t>
            </a:r>
            <a:r>
              <a:rPr lang="en-US" dirty="0"/>
              <a:t> (</a:t>
            </a:r>
            <a:r>
              <a:rPr lang="en-US" dirty="0" err="1"/>
              <a:t>giao</a:t>
            </a:r>
            <a:r>
              <a:rPr lang="en-US" dirty="0"/>
              <a:t> </a:t>
            </a:r>
            <a:r>
              <a:rPr lang="en-US" dirty="0" err="1"/>
              <a:t>diện</a:t>
            </a:r>
            <a:r>
              <a:rPr lang="en-US" dirty="0"/>
              <a:t> </a:t>
            </a:r>
            <a:r>
              <a:rPr lang="en-US" dirty="0" err="1"/>
              <a:t>đồ</a:t>
            </a:r>
            <a:r>
              <a:rPr lang="en-US" dirty="0"/>
              <a:t> </a:t>
            </a:r>
            <a:r>
              <a:rPr lang="en-US" dirty="0" err="1"/>
              <a:t>họa</a:t>
            </a:r>
            <a:r>
              <a:rPr lang="en-US" dirty="0"/>
              <a:t>) </a:t>
            </a:r>
            <a:endParaRPr lang="en-US" sz="2000" dirty="0"/>
          </a:p>
          <a:p>
            <a:pPr lvl="2"/>
            <a:r>
              <a:rPr lang="en-US" dirty="0" err="1"/>
              <a:t>Lấy</a:t>
            </a:r>
            <a:r>
              <a:rPr lang="en-US" dirty="0"/>
              <a:t> ý </a:t>
            </a:r>
            <a:r>
              <a:rPr lang="en-US" dirty="0" err="1"/>
              <a:t>tưởng</a:t>
            </a:r>
            <a:r>
              <a:rPr lang="en-US" dirty="0"/>
              <a:t> </a:t>
            </a:r>
            <a:r>
              <a:rPr lang="en-US" dirty="0" err="1"/>
              <a:t>từ</a:t>
            </a:r>
            <a:r>
              <a:rPr lang="en-US" dirty="0"/>
              <a:t> </a:t>
            </a:r>
            <a:r>
              <a:rPr lang="en-US" dirty="0" err="1"/>
              <a:t>thực</a:t>
            </a:r>
            <a:r>
              <a:rPr lang="en-US" dirty="0"/>
              <a:t> </a:t>
            </a:r>
            <a:r>
              <a:rPr lang="en-US" dirty="0" err="1"/>
              <a:t>tế</a:t>
            </a:r>
            <a:endParaRPr lang="en-US" sz="2000" dirty="0"/>
          </a:p>
          <a:p>
            <a:pPr lvl="1"/>
            <a:r>
              <a:rPr lang="en-US" dirty="0" err="1"/>
              <a:t>Thân</a:t>
            </a:r>
            <a:r>
              <a:rPr lang="en-US" dirty="0"/>
              <a:t> </a:t>
            </a:r>
            <a:r>
              <a:rPr lang="en-US" dirty="0" err="1"/>
              <a:t>thiện</a:t>
            </a:r>
            <a:r>
              <a:rPr lang="en-US" dirty="0"/>
              <a:t>, </a:t>
            </a:r>
            <a:r>
              <a:rPr lang="en-US" dirty="0" err="1"/>
              <a:t>tự</a:t>
            </a:r>
            <a:r>
              <a:rPr lang="en-US" dirty="0"/>
              <a:t> </a:t>
            </a:r>
            <a:r>
              <a:rPr lang="en-US" dirty="0" err="1"/>
              <a:t>nhiên</a:t>
            </a:r>
            <a:endParaRPr lang="en-US" sz="2000" dirty="0"/>
          </a:p>
          <a:p>
            <a:pPr lvl="2"/>
            <a:r>
              <a:rPr lang="en-US" dirty="0" err="1"/>
              <a:t>Lấy</a:t>
            </a:r>
            <a:r>
              <a:rPr lang="en-US" dirty="0"/>
              <a:t> ý </a:t>
            </a:r>
            <a:r>
              <a:rPr lang="en-US" dirty="0" err="1"/>
              <a:t>tưởng</a:t>
            </a:r>
            <a:r>
              <a:rPr lang="en-US" dirty="0"/>
              <a:t> </a:t>
            </a:r>
            <a:r>
              <a:rPr lang="en-US" dirty="0" err="1"/>
              <a:t>từ</a:t>
            </a:r>
            <a:r>
              <a:rPr lang="en-US" dirty="0"/>
              <a:t> </a:t>
            </a:r>
            <a:r>
              <a:rPr lang="en-US" dirty="0" err="1"/>
              <a:t>thực</a:t>
            </a:r>
            <a:r>
              <a:rPr lang="en-US" dirty="0"/>
              <a:t> </a:t>
            </a:r>
            <a:r>
              <a:rPr lang="en-US" dirty="0" err="1"/>
              <a:t>tế</a:t>
            </a:r>
            <a:endParaRPr lang="en-US" sz="2000" dirty="0"/>
          </a:p>
          <a:p>
            <a:pPr lvl="2"/>
            <a:r>
              <a:rPr lang="en-US" dirty="0" err="1"/>
              <a:t>Dùng</a:t>
            </a:r>
            <a:r>
              <a:rPr lang="en-US" dirty="0"/>
              <a:t> </a:t>
            </a:r>
            <a:r>
              <a:rPr lang="en-US" dirty="0" err="1"/>
              <a:t>ngôn</a:t>
            </a:r>
            <a:r>
              <a:rPr lang="en-US" dirty="0"/>
              <a:t> </a:t>
            </a:r>
            <a:r>
              <a:rPr lang="en-US" dirty="0" err="1"/>
              <a:t>ngữ</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smtClean="0"/>
              <a:t>dụng</a:t>
            </a:r>
            <a:endParaRPr lang="en-US" sz="2000" dirty="0"/>
          </a:p>
          <a:p>
            <a:pPr lvl="2"/>
            <a:r>
              <a:rPr lang="en-US" dirty="0" err="1"/>
              <a:t>Không</a:t>
            </a:r>
            <a:r>
              <a:rPr lang="en-US" dirty="0"/>
              <a:t> </a:t>
            </a:r>
            <a:r>
              <a:rPr lang="en-US" dirty="0" err="1"/>
              <a:t>được</a:t>
            </a:r>
            <a:r>
              <a:rPr lang="en-US" dirty="0"/>
              <a:t> </a:t>
            </a:r>
            <a:r>
              <a:rPr lang="en-US" dirty="0" err="1"/>
              <a:t>làm</a:t>
            </a:r>
            <a:r>
              <a:rPr lang="en-US" dirty="0"/>
              <a:t> NSD </a:t>
            </a:r>
            <a:r>
              <a:rPr lang="en-US" dirty="0" err="1"/>
              <a:t>ngạc</a:t>
            </a:r>
            <a:r>
              <a:rPr lang="en-US" dirty="0"/>
              <a:t> </a:t>
            </a:r>
            <a:r>
              <a:rPr lang="en-US" dirty="0" err="1"/>
              <a:t>nhiên</a:t>
            </a:r>
            <a:endParaRPr lang="en-US" sz="2000" dirty="0"/>
          </a:p>
          <a:p>
            <a:pPr lvl="1"/>
            <a:r>
              <a:rPr lang="en-US" dirty="0" err="1"/>
              <a:t>Dễ</a:t>
            </a:r>
            <a:r>
              <a:rPr lang="en-US" dirty="0"/>
              <a:t> </a:t>
            </a:r>
            <a:r>
              <a:rPr lang="en-US" dirty="0" err="1"/>
              <a:t>dàng</a:t>
            </a:r>
            <a:r>
              <a:rPr lang="en-US" dirty="0"/>
              <a:t> </a:t>
            </a:r>
            <a:r>
              <a:rPr lang="en-US" dirty="0" err="1"/>
              <a:t>truy</a:t>
            </a:r>
            <a:r>
              <a:rPr lang="en-US" dirty="0"/>
              <a:t> </a:t>
            </a:r>
            <a:r>
              <a:rPr lang="en-US" dirty="0" err="1"/>
              <a:t>xuất</a:t>
            </a:r>
            <a:r>
              <a:rPr lang="en-US" dirty="0"/>
              <a:t> qua </a:t>
            </a:r>
            <a:r>
              <a:rPr lang="en-US" dirty="0" err="1"/>
              <a:t>các</a:t>
            </a:r>
            <a:r>
              <a:rPr lang="en-US" dirty="0"/>
              <a:t> </a:t>
            </a:r>
            <a:r>
              <a:rPr lang="en-US" dirty="0" err="1"/>
              <a:t>màn</a:t>
            </a:r>
            <a:r>
              <a:rPr lang="en-US" dirty="0"/>
              <a:t> </a:t>
            </a:r>
            <a:r>
              <a:rPr lang="en-US" dirty="0" err="1"/>
              <a:t>hình</a:t>
            </a:r>
            <a:r>
              <a:rPr lang="en-US" dirty="0"/>
              <a:t> </a:t>
            </a:r>
            <a:r>
              <a:rPr lang="en-US" dirty="0" err="1"/>
              <a:t>khác</a:t>
            </a:r>
            <a:endParaRPr lang="en-US" sz="2000" dirty="0"/>
          </a:p>
          <a:p>
            <a:pPr lvl="1"/>
            <a:r>
              <a:rPr lang="en-US" dirty="0" err="1"/>
              <a:t>Nên</a:t>
            </a:r>
            <a:r>
              <a:rPr lang="en-US" dirty="0"/>
              <a:t> </a:t>
            </a:r>
            <a:r>
              <a:rPr lang="en-US" dirty="0" err="1"/>
              <a:t>gói</a:t>
            </a:r>
            <a:r>
              <a:rPr lang="en-US" dirty="0"/>
              <a:t> </a:t>
            </a:r>
            <a:r>
              <a:rPr lang="en-US" dirty="0" err="1"/>
              <a:t>gọn</a:t>
            </a:r>
            <a:r>
              <a:rPr lang="en-US" dirty="0"/>
              <a:t> 1 </a:t>
            </a:r>
            <a:r>
              <a:rPr lang="en-US" dirty="0" err="1"/>
              <a:t>công</a:t>
            </a:r>
            <a:r>
              <a:rPr lang="en-US" dirty="0"/>
              <a:t> </a:t>
            </a:r>
            <a:r>
              <a:rPr lang="en-US" dirty="0" err="1"/>
              <a:t>việc</a:t>
            </a:r>
            <a:r>
              <a:rPr lang="en-US" dirty="0"/>
              <a:t> </a:t>
            </a:r>
            <a:r>
              <a:rPr lang="en-US" dirty="0" err="1"/>
              <a:t>trong</a:t>
            </a:r>
            <a:r>
              <a:rPr lang="en-US" dirty="0"/>
              <a:t> 1 </a:t>
            </a:r>
            <a:r>
              <a:rPr lang="en-US" dirty="0" err="1"/>
              <a:t>màn</a:t>
            </a:r>
            <a:r>
              <a:rPr lang="en-US" dirty="0"/>
              <a:t> </a:t>
            </a:r>
            <a:r>
              <a:rPr lang="en-US" dirty="0" err="1"/>
              <a:t>hình</a:t>
            </a:r>
            <a:r>
              <a:rPr lang="en-US" dirty="0"/>
              <a:t> (</a:t>
            </a:r>
            <a:r>
              <a:rPr lang="en-US" dirty="0" err="1"/>
              <a:t>không</a:t>
            </a:r>
            <a:r>
              <a:rPr lang="en-US" dirty="0"/>
              <a:t> </a:t>
            </a:r>
            <a:r>
              <a:rPr lang="en-US" dirty="0" err="1"/>
              <a:t>cho</a:t>
            </a:r>
            <a:r>
              <a:rPr lang="en-US" dirty="0"/>
              <a:t> </a:t>
            </a:r>
            <a:r>
              <a:rPr lang="en-US" dirty="0" err="1"/>
              <a:t>màn</a:t>
            </a:r>
            <a:r>
              <a:rPr lang="en-US" dirty="0"/>
              <a:t> </a:t>
            </a:r>
            <a:r>
              <a:rPr lang="en-US" dirty="0" err="1"/>
              <a:t>hình</a:t>
            </a:r>
            <a:r>
              <a:rPr lang="en-US" dirty="0"/>
              <a:t> </a:t>
            </a:r>
            <a:r>
              <a:rPr lang="en-US" dirty="0" err="1"/>
              <a:t>trôi</a:t>
            </a:r>
            <a:r>
              <a:rPr lang="en-US" dirty="0"/>
              <a:t>, </a:t>
            </a:r>
            <a:r>
              <a:rPr lang="en-US" dirty="0" err="1"/>
              <a:t>không</a:t>
            </a:r>
            <a:r>
              <a:rPr lang="en-US" dirty="0"/>
              <a:t> qua </a:t>
            </a:r>
            <a:r>
              <a:rPr lang="en-US" dirty="0" err="1"/>
              <a:t>nhiều</a:t>
            </a:r>
            <a:r>
              <a:rPr lang="en-US" dirty="0"/>
              <a:t> </a:t>
            </a:r>
            <a:r>
              <a:rPr lang="en-US" dirty="0" err="1"/>
              <a:t>màn</a:t>
            </a:r>
            <a:r>
              <a:rPr lang="en-US" dirty="0"/>
              <a:t> </a:t>
            </a:r>
            <a:r>
              <a:rPr lang="en-US" dirty="0" err="1"/>
              <a:t>hình</a:t>
            </a:r>
            <a:r>
              <a:rPr lang="en-US" dirty="0"/>
              <a:t>). </a:t>
            </a:r>
            <a:endParaRPr lang="en-US" sz="2000" dirty="0"/>
          </a:p>
          <a:p>
            <a:pPr lvl="1"/>
            <a:r>
              <a:rPr lang="en-US" dirty="0" err="1"/>
              <a:t>Không</a:t>
            </a:r>
            <a:r>
              <a:rPr lang="en-US" dirty="0"/>
              <a:t> </a:t>
            </a:r>
            <a:r>
              <a:rPr lang="en-US" dirty="0" err="1"/>
              <a:t>nhúng</a:t>
            </a:r>
            <a:r>
              <a:rPr lang="en-US" dirty="0"/>
              <a:t> 2 </a:t>
            </a:r>
            <a:r>
              <a:rPr lang="en-US" dirty="0" err="1"/>
              <a:t>công</a:t>
            </a:r>
            <a:r>
              <a:rPr lang="en-US" dirty="0"/>
              <a:t> </a:t>
            </a:r>
            <a:r>
              <a:rPr lang="en-US" dirty="0" err="1"/>
              <a:t>việc</a:t>
            </a:r>
            <a:r>
              <a:rPr lang="en-US" dirty="0"/>
              <a:t> </a:t>
            </a:r>
            <a:r>
              <a:rPr lang="en-US" dirty="0" err="1"/>
              <a:t>trên</a:t>
            </a:r>
            <a:r>
              <a:rPr lang="en-US" dirty="0"/>
              <a:t> 1 </a:t>
            </a:r>
            <a:r>
              <a:rPr lang="en-US" dirty="0" err="1"/>
              <a:t>màn</a:t>
            </a:r>
            <a:r>
              <a:rPr lang="en-US" dirty="0"/>
              <a:t> </a:t>
            </a:r>
            <a:r>
              <a:rPr lang="en-US" dirty="0" err="1"/>
              <a:t>hình</a:t>
            </a:r>
            <a:endParaRPr lang="en-US" sz="2000"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spTree>
    <p:extLst>
      <p:ext uri="{BB962C8B-B14F-4D97-AF65-F5344CB8AC3E}">
        <p14:creationId xmlns:p14="http://schemas.microsoft.com/office/powerpoint/2010/main" val="100096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lvl="0"/>
            <a:r>
              <a:rPr lang="en-US" dirty="0" err="1" smtClean="0"/>
              <a:t>Tính</a:t>
            </a:r>
            <a:r>
              <a:rPr lang="en-US" dirty="0" smtClean="0"/>
              <a:t> </a:t>
            </a:r>
            <a:r>
              <a:rPr lang="en-US" dirty="0" err="1"/>
              <a:t>hiệu</a:t>
            </a:r>
            <a:r>
              <a:rPr lang="en-US" dirty="0"/>
              <a:t> </a:t>
            </a:r>
            <a:r>
              <a:rPr lang="en-US" dirty="0" err="1"/>
              <a:t>quả</a:t>
            </a:r>
            <a:r>
              <a:rPr lang="en-US" dirty="0"/>
              <a:t>:</a:t>
            </a:r>
            <a:endParaRPr lang="en-US" sz="2000" dirty="0"/>
          </a:p>
          <a:p>
            <a:pPr lvl="1"/>
            <a:r>
              <a:rPr lang="en-US" dirty="0" err="1"/>
              <a:t>Tốc</a:t>
            </a:r>
            <a:r>
              <a:rPr lang="en-US" dirty="0"/>
              <a:t> </a:t>
            </a:r>
            <a:r>
              <a:rPr lang="en-US" dirty="0" err="1"/>
              <a:t>độ</a:t>
            </a:r>
            <a:r>
              <a:rPr lang="en-US" dirty="0"/>
              <a:t>:</a:t>
            </a:r>
            <a:endParaRPr lang="en-US" sz="2000" dirty="0"/>
          </a:p>
          <a:p>
            <a:pPr lvl="2"/>
            <a:r>
              <a:rPr lang="en-US" dirty="0" err="1"/>
              <a:t>Ít</a:t>
            </a:r>
            <a:r>
              <a:rPr lang="en-US" dirty="0"/>
              <a:t> </a:t>
            </a:r>
            <a:r>
              <a:rPr lang="en-US" dirty="0" err="1"/>
              <a:t>thao</a:t>
            </a:r>
            <a:r>
              <a:rPr lang="en-US" dirty="0"/>
              <a:t> </a:t>
            </a:r>
            <a:r>
              <a:rPr lang="en-US" dirty="0" err="1"/>
              <a:t>tác</a:t>
            </a:r>
            <a:r>
              <a:rPr lang="en-US" dirty="0"/>
              <a:t>, </a:t>
            </a:r>
            <a:r>
              <a:rPr lang="en-US" dirty="0" err="1"/>
              <a:t>nếu</a:t>
            </a:r>
            <a:r>
              <a:rPr lang="en-US" dirty="0"/>
              <a:t> </a:t>
            </a:r>
            <a:r>
              <a:rPr lang="en-US" dirty="0" err="1"/>
              <a:t>có</a:t>
            </a:r>
            <a:r>
              <a:rPr lang="en-US" dirty="0"/>
              <a:t> </a:t>
            </a:r>
            <a:r>
              <a:rPr lang="en-US" dirty="0" err="1"/>
              <a:t>thao</a:t>
            </a:r>
            <a:r>
              <a:rPr lang="en-US" dirty="0"/>
              <a:t> </a:t>
            </a:r>
            <a:r>
              <a:rPr lang="en-US" dirty="0" err="1"/>
              <a:t>tác</a:t>
            </a:r>
            <a:r>
              <a:rPr lang="en-US" dirty="0"/>
              <a:t> </a:t>
            </a:r>
            <a:r>
              <a:rPr lang="en-US" dirty="0" err="1"/>
              <a:t>phải</a:t>
            </a:r>
            <a:r>
              <a:rPr lang="en-US" dirty="0"/>
              <a:t> </a:t>
            </a:r>
            <a:r>
              <a:rPr lang="en-US" dirty="0" err="1"/>
              <a:t>nhanh</a:t>
            </a:r>
            <a:r>
              <a:rPr lang="en-US" dirty="0"/>
              <a:t>.</a:t>
            </a:r>
            <a:endParaRPr lang="en-US" sz="2000" dirty="0"/>
          </a:p>
          <a:p>
            <a:pPr lvl="2"/>
            <a:r>
              <a:rPr lang="en-US" dirty="0" err="1"/>
              <a:t>Hỗ</a:t>
            </a:r>
            <a:r>
              <a:rPr lang="en-US" dirty="0"/>
              <a:t> </a:t>
            </a:r>
            <a:r>
              <a:rPr lang="en-US" dirty="0" err="1"/>
              <a:t>trợ</a:t>
            </a:r>
            <a:r>
              <a:rPr lang="en-US" dirty="0"/>
              <a:t> </a:t>
            </a:r>
            <a:r>
              <a:rPr lang="en-US" dirty="0" err="1"/>
              <a:t>bằng</a:t>
            </a:r>
            <a:r>
              <a:rPr lang="en-US" dirty="0"/>
              <a:t> </a:t>
            </a:r>
            <a:r>
              <a:rPr lang="en-US" dirty="0" err="1"/>
              <a:t>giá</a:t>
            </a:r>
            <a:r>
              <a:rPr lang="en-US" dirty="0"/>
              <a:t> </a:t>
            </a:r>
            <a:r>
              <a:rPr lang="en-US" dirty="0" err="1"/>
              <a:t>trị</a:t>
            </a:r>
            <a:r>
              <a:rPr lang="en-US" dirty="0"/>
              <a:t> </a:t>
            </a:r>
            <a:r>
              <a:rPr lang="en-US" dirty="0" err="1"/>
              <a:t>định</a:t>
            </a:r>
            <a:r>
              <a:rPr lang="en-US" dirty="0"/>
              <a:t> </a:t>
            </a:r>
            <a:r>
              <a:rPr lang="en-US" dirty="0" err="1"/>
              <a:t>sẵn</a:t>
            </a:r>
            <a:r>
              <a:rPr lang="en-US" dirty="0"/>
              <a:t>.</a:t>
            </a:r>
            <a:endParaRPr lang="en-US" sz="2000" dirty="0"/>
          </a:p>
          <a:p>
            <a:pPr lvl="2"/>
            <a:r>
              <a:rPr lang="en-US" dirty="0" err="1"/>
              <a:t>Phím</a:t>
            </a:r>
            <a:r>
              <a:rPr lang="en-US" dirty="0"/>
              <a:t> </a:t>
            </a:r>
            <a:r>
              <a:rPr lang="en-US" dirty="0" err="1"/>
              <a:t>tắt</a:t>
            </a:r>
            <a:r>
              <a:rPr lang="en-US" dirty="0"/>
              <a:t>, </a:t>
            </a:r>
            <a:r>
              <a:rPr lang="en-US" dirty="0" err="1"/>
              <a:t>biểu</a:t>
            </a:r>
            <a:r>
              <a:rPr lang="en-US" dirty="0"/>
              <a:t> </a:t>
            </a:r>
            <a:r>
              <a:rPr lang="en-US" dirty="0" err="1"/>
              <a:t>tượng</a:t>
            </a:r>
            <a:r>
              <a:rPr lang="en-US" dirty="0"/>
              <a:t>.</a:t>
            </a:r>
            <a:endParaRPr lang="en-US" sz="2000" dirty="0"/>
          </a:p>
          <a:p>
            <a:pPr lvl="1"/>
            <a:r>
              <a:rPr lang="en-US" dirty="0" err="1"/>
              <a:t>Hạn</a:t>
            </a:r>
            <a:r>
              <a:rPr lang="en-US" dirty="0"/>
              <a:t> </a:t>
            </a:r>
            <a:r>
              <a:rPr lang="en-US" dirty="0" err="1"/>
              <a:t>chế</a:t>
            </a:r>
            <a:r>
              <a:rPr lang="en-US" dirty="0"/>
              <a:t> </a:t>
            </a:r>
            <a:r>
              <a:rPr lang="en-US" dirty="0" err="1"/>
              <a:t>lỗi</a:t>
            </a:r>
            <a:r>
              <a:rPr lang="en-US" dirty="0"/>
              <a:t> </a:t>
            </a:r>
            <a:r>
              <a:rPr lang="en-US" dirty="0" err="1"/>
              <a:t>cho</a:t>
            </a:r>
            <a:r>
              <a:rPr lang="en-US" dirty="0"/>
              <a:t> ng</a:t>
            </a:r>
            <a:r>
              <a:rPr lang="vi-VN" dirty="0"/>
              <a:t>ười</a:t>
            </a:r>
            <a:r>
              <a:rPr lang="en-US" dirty="0"/>
              <a:t> </a:t>
            </a:r>
            <a:r>
              <a:rPr lang="en-US" dirty="0" err="1"/>
              <a:t>sử</a:t>
            </a:r>
            <a:r>
              <a:rPr lang="en-US" dirty="0"/>
              <a:t> </a:t>
            </a:r>
            <a:r>
              <a:rPr lang="en-US" dirty="0" err="1"/>
              <a:t>dụng</a:t>
            </a:r>
            <a:r>
              <a:rPr lang="en-US" dirty="0"/>
              <a:t>: </a:t>
            </a:r>
            <a:endParaRPr lang="en-US" sz="2000" dirty="0"/>
          </a:p>
          <a:p>
            <a:pPr lvl="2"/>
            <a:r>
              <a:rPr lang="en-US" dirty="0" err="1"/>
              <a:t>Không</a:t>
            </a:r>
            <a:r>
              <a:rPr lang="en-US" dirty="0"/>
              <a:t> </a:t>
            </a:r>
            <a:r>
              <a:rPr lang="en-US" dirty="0" err="1"/>
              <a:t>tạo</a:t>
            </a:r>
            <a:r>
              <a:rPr lang="en-US" dirty="0"/>
              <a:t> </a:t>
            </a:r>
            <a:r>
              <a:rPr lang="en-US" dirty="0" err="1"/>
              <a:t>cơ</a:t>
            </a:r>
            <a:r>
              <a:rPr lang="en-US" dirty="0"/>
              <a:t> </a:t>
            </a:r>
            <a:r>
              <a:rPr lang="en-US" dirty="0" err="1"/>
              <a:t>hội</a:t>
            </a:r>
            <a:r>
              <a:rPr lang="en-US" dirty="0"/>
              <a:t> </a:t>
            </a:r>
            <a:r>
              <a:rPr lang="en-US" dirty="0" err="1"/>
              <a:t>cho</a:t>
            </a:r>
            <a:r>
              <a:rPr lang="en-US" dirty="0"/>
              <a:t> ng</a:t>
            </a:r>
            <a:r>
              <a:rPr lang="vi-VN" dirty="0"/>
              <a:t>ười</a:t>
            </a:r>
            <a:r>
              <a:rPr lang="en-US" dirty="0"/>
              <a:t> </a:t>
            </a:r>
            <a:r>
              <a:rPr lang="en-US" dirty="0" err="1"/>
              <a:t>sử</a:t>
            </a:r>
            <a:r>
              <a:rPr lang="en-US" dirty="0"/>
              <a:t> </a:t>
            </a:r>
            <a:r>
              <a:rPr lang="en-US" dirty="0" err="1"/>
              <a:t>dụng</a:t>
            </a:r>
            <a:r>
              <a:rPr lang="en-US" dirty="0"/>
              <a:t> </a:t>
            </a:r>
            <a:r>
              <a:rPr lang="en-US" dirty="0" err="1"/>
              <a:t>làm</a:t>
            </a:r>
            <a:r>
              <a:rPr lang="en-US" dirty="0"/>
              <a:t> </a:t>
            </a:r>
            <a:r>
              <a:rPr lang="en-US" dirty="0" err="1"/>
              <a:t>sai</a:t>
            </a:r>
            <a:r>
              <a:rPr lang="en-US" dirty="0"/>
              <a:t> (</a:t>
            </a:r>
            <a:r>
              <a:rPr lang="en-US" dirty="0" err="1"/>
              <a:t>sử</a:t>
            </a:r>
            <a:r>
              <a:rPr lang="en-US" dirty="0"/>
              <a:t> </a:t>
            </a:r>
            <a:r>
              <a:rPr lang="en-US" dirty="0" err="1"/>
              <a:t>dụng</a:t>
            </a:r>
            <a:r>
              <a:rPr lang="en-US" dirty="0"/>
              <a:t> list box, </a:t>
            </a:r>
            <a:r>
              <a:rPr lang="en-US" dirty="0" err="1"/>
              <a:t>nhắc</a:t>
            </a:r>
            <a:r>
              <a:rPr lang="en-US" dirty="0"/>
              <a:t> </a:t>
            </a:r>
            <a:r>
              <a:rPr lang="en-US" dirty="0" err="1"/>
              <a:t>nhở</a:t>
            </a:r>
            <a:r>
              <a:rPr lang="en-US" dirty="0"/>
              <a:t>, …)</a:t>
            </a:r>
            <a:endParaRPr lang="en-US" sz="2000" dirty="0"/>
          </a:p>
          <a:p>
            <a:pPr lvl="1"/>
            <a:r>
              <a:rPr lang="en-US" dirty="0" err="1"/>
              <a:t>Cơ</a:t>
            </a:r>
            <a:r>
              <a:rPr lang="en-US" dirty="0"/>
              <a:t> </a:t>
            </a:r>
            <a:r>
              <a:rPr lang="en-US" dirty="0" err="1"/>
              <a:t>hội</a:t>
            </a:r>
            <a:r>
              <a:rPr lang="en-US" dirty="0"/>
              <a:t> </a:t>
            </a:r>
            <a:r>
              <a:rPr lang="en-US" dirty="0" err="1"/>
              <a:t>sửa</a:t>
            </a:r>
            <a:r>
              <a:rPr lang="en-US" dirty="0"/>
              <a:t> </a:t>
            </a:r>
            <a:r>
              <a:rPr lang="en-US" dirty="0" err="1"/>
              <a:t>lỗi</a:t>
            </a:r>
            <a:r>
              <a:rPr lang="en-US" dirty="0"/>
              <a:t> (undo</a:t>
            </a:r>
            <a:r>
              <a:rPr lang="en-US" dirty="0" smtClean="0"/>
              <a:t>).</a:t>
            </a:r>
            <a:endParaRPr lang="en-US" sz="2000"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spTree>
    <p:extLst>
      <p:ext uri="{BB962C8B-B14F-4D97-AF65-F5344CB8AC3E}">
        <p14:creationId xmlns:p14="http://schemas.microsoft.com/office/powerpoint/2010/main" val="132513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lvl="0"/>
            <a:r>
              <a:rPr lang="en-US" dirty="0" err="1" smtClean="0"/>
              <a:t>Tính</a:t>
            </a:r>
            <a:r>
              <a:rPr lang="en-US" dirty="0" smtClean="0"/>
              <a:t> </a:t>
            </a:r>
            <a:r>
              <a:rPr lang="en-US" dirty="0" err="1"/>
              <a:t>nhất</a:t>
            </a:r>
            <a:r>
              <a:rPr lang="en-US" dirty="0"/>
              <a:t> </a:t>
            </a:r>
            <a:r>
              <a:rPr lang="en-US" dirty="0" err="1"/>
              <a:t>quán</a:t>
            </a:r>
            <a:r>
              <a:rPr lang="en-US" dirty="0"/>
              <a:t>:</a:t>
            </a:r>
            <a:endParaRPr lang="en-US" sz="2000" dirty="0"/>
          </a:p>
          <a:p>
            <a:pPr lvl="1"/>
            <a:r>
              <a:rPr lang="en-US" dirty="0" err="1"/>
              <a:t>Những</a:t>
            </a:r>
            <a:r>
              <a:rPr lang="en-US" dirty="0"/>
              <a:t> </a:t>
            </a:r>
            <a:r>
              <a:rPr lang="en-US" dirty="0" err="1"/>
              <a:t>thành</a:t>
            </a:r>
            <a:r>
              <a:rPr lang="en-US" dirty="0"/>
              <a:t> </a:t>
            </a:r>
            <a:r>
              <a:rPr lang="en-US" dirty="0" err="1"/>
              <a:t>phần</a:t>
            </a:r>
            <a:r>
              <a:rPr lang="en-US" dirty="0"/>
              <a:t> </a:t>
            </a:r>
            <a:r>
              <a:rPr lang="en-US" dirty="0" err="1"/>
              <a:t>trên</a:t>
            </a:r>
            <a:r>
              <a:rPr lang="en-US" dirty="0"/>
              <a:t> </a:t>
            </a:r>
            <a:r>
              <a:rPr lang="en-US" dirty="0" err="1"/>
              <a:t>màn</a:t>
            </a:r>
            <a:r>
              <a:rPr lang="en-US" dirty="0"/>
              <a:t> </a:t>
            </a:r>
            <a:r>
              <a:rPr lang="en-US" dirty="0" err="1"/>
              <a:t>hình</a:t>
            </a:r>
            <a:r>
              <a:rPr lang="en-US" dirty="0"/>
              <a:t> </a:t>
            </a:r>
            <a:r>
              <a:rPr lang="en-US" dirty="0" err="1"/>
              <a:t>có</a:t>
            </a:r>
            <a:r>
              <a:rPr lang="en-US" dirty="0"/>
              <a:t> ý </a:t>
            </a:r>
            <a:r>
              <a:rPr lang="en-US" dirty="0" err="1"/>
              <a:t>nghĩa</a:t>
            </a:r>
            <a:r>
              <a:rPr lang="en-US" dirty="0"/>
              <a:t> </a:t>
            </a:r>
            <a:r>
              <a:rPr lang="en-US" dirty="0" err="1"/>
              <a:t>tương</a:t>
            </a:r>
            <a:r>
              <a:rPr lang="en-US" dirty="0"/>
              <a:t> </a:t>
            </a:r>
            <a:r>
              <a:rPr lang="en-US" dirty="0" err="1"/>
              <a:t>tự</a:t>
            </a:r>
            <a:r>
              <a:rPr lang="en-US" dirty="0"/>
              <a:t> </a:t>
            </a:r>
            <a:r>
              <a:rPr lang="en-US" dirty="0" err="1"/>
              <a:t>thì</a:t>
            </a:r>
            <a:r>
              <a:rPr lang="en-US" dirty="0"/>
              <a:t> </a:t>
            </a:r>
            <a:r>
              <a:rPr lang="en-US" dirty="0" err="1"/>
              <a:t>phải</a:t>
            </a:r>
            <a:r>
              <a:rPr lang="en-US" dirty="0"/>
              <a:t> </a:t>
            </a:r>
            <a:r>
              <a:rPr lang="en-US" dirty="0" err="1"/>
              <a:t>giống</a:t>
            </a:r>
            <a:r>
              <a:rPr lang="en-US" dirty="0"/>
              <a:t> </a:t>
            </a:r>
            <a:r>
              <a:rPr lang="en-US" dirty="0" err="1"/>
              <a:t>nhau</a:t>
            </a:r>
            <a:r>
              <a:rPr lang="en-US" dirty="0"/>
              <a:t> </a:t>
            </a:r>
            <a:r>
              <a:rPr lang="en-US" dirty="0" err="1"/>
              <a:t>về</a:t>
            </a:r>
            <a:r>
              <a:rPr lang="en-US" dirty="0"/>
              <a:t> </a:t>
            </a:r>
            <a:r>
              <a:rPr lang="en-US" dirty="0" err="1"/>
              <a:t>mặt</a:t>
            </a:r>
            <a:r>
              <a:rPr lang="en-US" dirty="0"/>
              <a:t> </a:t>
            </a:r>
            <a:endParaRPr lang="en-US" sz="2000" dirty="0"/>
          </a:p>
          <a:p>
            <a:pPr lvl="2"/>
            <a:r>
              <a:rPr lang="en-US" dirty="0" err="1"/>
              <a:t>Vị</a:t>
            </a:r>
            <a:r>
              <a:rPr lang="en-US" dirty="0"/>
              <a:t> </a:t>
            </a:r>
            <a:r>
              <a:rPr lang="en-US" dirty="0" err="1"/>
              <a:t>trí</a:t>
            </a:r>
            <a:r>
              <a:rPr lang="en-US" dirty="0"/>
              <a:t>, </a:t>
            </a:r>
            <a:endParaRPr lang="en-US" sz="2000" dirty="0"/>
          </a:p>
          <a:p>
            <a:pPr lvl="2"/>
            <a:r>
              <a:rPr lang="en-US" dirty="0" err="1"/>
              <a:t>Ngôn</a:t>
            </a:r>
            <a:r>
              <a:rPr lang="en-US" dirty="0"/>
              <a:t> </a:t>
            </a:r>
            <a:r>
              <a:rPr lang="en-US" dirty="0" err="1"/>
              <a:t>ngữ</a:t>
            </a:r>
            <a:r>
              <a:rPr lang="en-US" dirty="0"/>
              <a:t>, </a:t>
            </a:r>
            <a:endParaRPr lang="en-US" sz="2000" dirty="0"/>
          </a:p>
          <a:p>
            <a:pPr lvl="2"/>
            <a:r>
              <a:rPr lang="en-US" dirty="0" err="1"/>
              <a:t>Hình</a:t>
            </a:r>
            <a:r>
              <a:rPr lang="en-US" dirty="0"/>
              <a:t> </a:t>
            </a:r>
            <a:r>
              <a:rPr lang="en-US" dirty="0" err="1"/>
              <a:t>dáng</a:t>
            </a:r>
            <a:r>
              <a:rPr lang="en-US" dirty="0"/>
              <a:t>, </a:t>
            </a:r>
            <a:endParaRPr lang="en-US" sz="2000" dirty="0"/>
          </a:p>
          <a:p>
            <a:pPr lvl="2"/>
            <a:r>
              <a:rPr lang="en-US" dirty="0" err="1"/>
              <a:t>Màu</a:t>
            </a:r>
            <a:r>
              <a:rPr lang="en-US" dirty="0"/>
              <a:t> </a:t>
            </a:r>
            <a:r>
              <a:rPr lang="en-US" dirty="0" err="1"/>
              <a:t>sắc</a:t>
            </a:r>
            <a:r>
              <a:rPr lang="en-US" dirty="0"/>
              <a:t> </a:t>
            </a:r>
            <a:r>
              <a:rPr lang="en-US" dirty="0" err="1"/>
              <a:t>và</a:t>
            </a:r>
            <a:r>
              <a:rPr lang="en-US" dirty="0"/>
              <a:t> </a:t>
            </a:r>
            <a:endParaRPr lang="en-US" sz="2000" dirty="0"/>
          </a:p>
          <a:p>
            <a:pPr lvl="2"/>
            <a:r>
              <a:rPr lang="en-US" dirty="0" err="1"/>
              <a:t>Cách</a:t>
            </a:r>
            <a:r>
              <a:rPr lang="en-US" dirty="0"/>
              <a:t> </a:t>
            </a:r>
            <a:r>
              <a:rPr lang="en-US" dirty="0" err="1"/>
              <a:t>kích</a:t>
            </a:r>
            <a:r>
              <a:rPr lang="en-US" dirty="0"/>
              <a:t> </a:t>
            </a:r>
            <a:r>
              <a:rPr lang="en-US" dirty="0" err="1"/>
              <a:t>hoạt</a:t>
            </a:r>
            <a:r>
              <a:rPr lang="en-US" dirty="0"/>
              <a:t>.</a:t>
            </a:r>
            <a:endParaRPr lang="en-US" sz="2000" dirty="0"/>
          </a:p>
          <a:p>
            <a:pPr lvl="0"/>
            <a:r>
              <a:rPr lang="en-US" dirty="0" err="1"/>
              <a:t>Tính</a:t>
            </a:r>
            <a:r>
              <a:rPr lang="en-US" dirty="0"/>
              <a:t> </a:t>
            </a:r>
            <a:r>
              <a:rPr lang="en-US" dirty="0" err="1"/>
              <a:t>mỹ</a:t>
            </a:r>
            <a:r>
              <a:rPr lang="en-US" dirty="0"/>
              <a:t> </a:t>
            </a:r>
            <a:r>
              <a:rPr lang="en-US" dirty="0" err="1"/>
              <a:t>thuật</a:t>
            </a:r>
            <a:r>
              <a:rPr lang="en-US" dirty="0"/>
              <a:t>:</a:t>
            </a:r>
            <a:endParaRPr lang="en-US" sz="2000" dirty="0"/>
          </a:p>
          <a:p>
            <a:pPr lvl="1"/>
            <a:r>
              <a:rPr lang="en-US" dirty="0" err="1"/>
              <a:t>Màu</a:t>
            </a:r>
            <a:r>
              <a:rPr lang="en-US" dirty="0"/>
              <a:t> </a:t>
            </a:r>
            <a:r>
              <a:rPr lang="en-US" dirty="0" err="1"/>
              <a:t>sắc</a:t>
            </a:r>
            <a:r>
              <a:rPr lang="en-US" dirty="0"/>
              <a:t> </a:t>
            </a:r>
            <a:r>
              <a:rPr lang="en-US" dirty="0" err="1"/>
              <a:t>hài</a:t>
            </a:r>
            <a:r>
              <a:rPr lang="en-US" dirty="0"/>
              <a:t> </a:t>
            </a:r>
            <a:r>
              <a:rPr lang="en-US" dirty="0" err="1"/>
              <a:t>hòa</a:t>
            </a:r>
            <a:r>
              <a:rPr lang="en-US" dirty="0"/>
              <a:t>, </a:t>
            </a:r>
            <a:r>
              <a:rPr lang="en-US" dirty="0" err="1"/>
              <a:t>bắt</a:t>
            </a:r>
            <a:r>
              <a:rPr lang="en-US" dirty="0"/>
              <a:t> </a:t>
            </a:r>
            <a:r>
              <a:rPr lang="en-US" dirty="0" err="1"/>
              <a:t>mắt</a:t>
            </a:r>
            <a:endParaRPr lang="en-US" sz="2000" dirty="0"/>
          </a:p>
          <a:p>
            <a:pPr lvl="1"/>
            <a:r>
              <a:rPr lang="en-US" dirty="0" err="1"/>
              <a:t>Bố</a:t>
            </a:r>
            <a:r>
              <a:rPr lang="en-US" dirty="0"/>
              <a:t> </a:t>
            </a:r>
            <a:r>
              <a:rPr lang="en-US" dirty="0" err="1"/>
              <a:t>cục</a:t>
            </a:r>
            <a:r>
              <a:rPr lang="en-US" dirty="0"/>
              <a:t> </a:t>
            </a:r>
            <a:r>
              <a:rPr lang="en-US" dirty="0" err="1"/>
              <a:t>gọn</a:t>
            </a:r>
            <a:r>
              <a:rPr lang="en-US" dirty="0"/>
              <a:t> </a:t>
            </a:r>
            <a:r>
              <a:rPr lang="en-US" dirty="0" err="1"/>
              <a:t>gàng</a:t>
            </a:r>
            <a:r>
              <a:rPr lang="en-US" dirty="0"/>
              <a:t>, </a:t>
            </a:r>
            <a:r>
              <a:rPr lang="en-US" dirty="0" err="1"/>
              <a:t>hợp</a:t>
            </a:r>
            <a:r>
              <a:rPr lang="en-US" dirty="0"/>
              <a:t> </a:t>
            </a:r>
            <a:r>
              <a:rPr lang="en-US" dirty="0" err="1"/>
              <a:t>lý</a:t>
            </a:r>
            <a:r>
              <a:rPr lang="en-US" dirty="0"/>
              <a:t>.</a:t>
            </a:r>
            <a:endParaRPr lang="en-US" sz="2000"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spTree>
    <p:extLst>
      <p:ext uri="{BB962C8B-B14F-4D97-AF65-F5344CB8AC3E}">
        <p14:creationId xmlns:p14="http://schemas.microsoft.com/office/powerpoint/2010/main" val="169128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lvl="0" indent="0">
              <a:buNone/>
            </a:pPr>
            <a:r>
              <a:rPr lang="en-US" dirty="0" err="1" smtClean="0"/>
              <a:t>Lưu</a:t>
            </a:r>
            <a:r>
              <a:rPr lang="en-US" dirty="0" smtClean="0"/>
              <a:t> ý</a:t>
            </a:r>
          </a:p>
          <a:p>
            <a:pPr lvl="0"/>
            <a:r>
              <a:rPr lang="en-US" dirty="0" err="1"/>
              <a:t>Phím</a:t>
            </a:r>
            <a:r>
              <a:rPr lang="en-US" dirty="0"/>
              <a:t> </a:t>
            </a:r>
            <a:r>
              <a:rPr lang="en-US" dirty="0" err="1"/>
              <a:t>nóng</a:t>
            </a:r>
            <a:r>
              <a:rPr lang="en-US" dirty="0"/>
              <a:t> </a:t>
            </a:r>
            <a:r>
              <a:rPr lang="en-US" dirty="0" err="1" smtClean="0"/>
              <a:t>và</a:t>
            </a:r>
            <a:r>
              <a:rPr lang="en-US" dirty="0" smtClean="0"/>
              <a:t> </a:t>
            </a:r>
            <a:r>
              <a:rPr lang="en-US" dirty="0" err="1"/>
              <a:t>phím</a:t>
            </a:r>
            <a:r>
              <a:rPr lang="en-US" dirty="0"/>
              <a:t> </a:t>
            </a:r>
            <a:r>
              <a:rPr lang="en-US" dirty="0" err="1"/>
              <a:t>tắt</a:t>
            </a:r>
            <a:r>
              <a:rPr lang="en-US" dirty="0"/>
              <a:t>:</a:t>
            </a:r>
            <a:endParaRPr lang="en-US" sz="2000" dirty="0"/>
          </a:p>
          <a:p>
            <a:pPr lvl="1"/>
            <a:r>
              <a:rPr lang="en-US" dirty="0" err="1"/>
              <a:t>Chọn</a:t>
            </a:r>
            <a:r>
              <a:rPr lang="en-US" dirty="0"/>
              <a:t> </a:t>
            </a:r>
            <a:r>
              <a:rPr lang="en-US" dirty="0" err="1"/>
              <a:t>công</a:t>
            </a:r>
            <a:r>
              <a:rPr lang="en-US" dirty="0"/>
              <a:t> </a:t>
            </a:r>
            <a:r>
              <a:rPr lang="en-US" dirty="0" err="1"/>
              <a:t>việc</a:t>
            </a:r>
            <a:r>
              <a:rPr lang="en-US" dirty="0"/>
              <a:t> </a:t>
            </a:r>
            <a:r>
              <a:rPr lang="en-US" dirty="0" err="1"/>
              <a:t>thông</a:t>
            </a:r>
            <a:r>
              <a:rPr lang="en-US" dirty="0"/>
              <a:t> qua </a:t>
            </a:r>
            <a:r>
              <a:rPr lang="en-US" dirty="0" err="1"/>
              <a:t>các</a:t>
            </a:r>
            <a:r>
              <a:rPr lang="en-US" dirty="0"/>
              <a:t> </a:t>
            </a:r>
            <a:r>
              <a:rPr lang="en-US" dirty="0" err="1"/>
              <a:t>phím</a:t>
            </a:r>
            <a:r>
              <a:rPr lang="en-US" dirty="0"/>
              <a:t> </a:t>
            </a:r>
            <a:r>
              <a:rPr lang="en-US" dirty="0" err="1"/>
              <a:t>chức</a:t>
            </a:r>
            <a:r>
              <a:rPr lang="en-US" dirty="0"/>
              <a:t> </a:t>
            </a:r>
            <a:r>
              <a:rPr lang="en-US" dirty="0" err="1"/>
              <a:t>năng</a:t>
            </a:r>
            <a:r>
              <a:rPr lang="en-US" dirty="0"/>
              <a:t> </a:t>
            </a:r>
            <a:r>
              <a:rPr lang="en-US" dirty="0" err="1"/>
              <a:t>trên</a:t>
            </a:r>
            <a:r>
              <a:rPr lang="en-US" dirty="0"/>
              <a:t> </a:t>
            </a:r>
            <a:r>
              <a:rPr lang="en-US" dirty="0" err="1"/>
              <a:t>bàn</a:t>
            </a:r>
            <a:r>
              <a:rPr lang="en-US" dirty="0"/>
              <a:t> </a:t>
            </a:r>
            <a:r>
              <a:rPr lang="en-US" dirty="0" err="1"/>
              <a:t>phím</a:t>
            </a:r>
            <a:r>
              <a:rPr lang="en-US" dirty="0"/>
              <a:t>. </a:t>
            </a:r>
            <a:endParaRPr lang="en-US" sz="2000" dirty="0"/>
          </a:p>
          <a:p>
            <a:pPr lvl="1"/>
            <a:r>
              <a:rPr lang="en-US" dirty="0" err="1"/>
              <a:t>Phím</a:t>
            </a:r>
            <a:r>
              <a:rPr lang="en-US" dirty="0"/>
              <a:t> </a:t>
            </a:r>
            <a:r>
              <a:rPr lang="en-US" dirty="0" err="1"/>
              <a:t>nóng</a:t>
            </a:r>
            <a:r>
              <a:rPr lang="en-US" dirty="0"/>
              <a:t> (Alt + </a:t>
            </a:r>
            <a:r>
              <a:rPr lang="en-US" u="sng" dirty="0"/>
              <a:t>?</a:t>
            </a:r>
            <a:r>
              <a:rPr lang="en-US" dirty="0"/>
              <a:t>)</a:t>
            </a:r>
            <a:endParaRPr lang="en-US" sz="2000" dirty="0"/>
          </a:p>
          <a:p>
            <a:pPr lvl="1"/>
            <a:r>
              <a:rPr lang="en-US" dirty="0" err="1"/>
              <a:t>Phím</a:t>
            </a:r>
            <a:r>
              <a:rPr lang="en-US" dirty="0"/>
              <a:t> </a:t>
            </a:r>
            <a:r>
              <a:rPr lang="en-US" dirty="0" err="1"/>
              <a:t>tắt</a:t>
            </a:r>
            <a:r>
              <a:rPr lang="en-US" dirty="0"/>
              <a:t> (Ctrl + ?)</a:t>
            </a:r>
            <a:endParaRPr lang="en-US" sz="2000" dirty="0"/>
          </a:p>
          <a:p>
            <a:pPr lvl="0"/>
            <a:r>
              <a:rPr lang="en-US" dirty="0" smtClean="0"/>
              <a:t>Menu</a:t>
            </a:r>
            <a:endParaRPr lang="en-US" sz="2000" dirty="0"/>
          </a:p>
          <a:p>
            <a:pPr lvl="1"/>
            <a:r>
              <a:rPr lang="en-US" dirty="0" err="1"/>
              <a:t>Các</a:t>
            </a:r>
            <a:r>
              <a:rPr lang="en-US" dirty="0"/>
              <a:t> </a:t>
            </a:r>
            <a:r>
              <a:rPr lang="en-US" dirty="0" err="1"/>
              <a:t>công</a:t>
            </a:r>
            <a:r>
              <a:rPr lang="en-US" dirty="0"/>
              <a:t> </a:t>
            </a:r>
            <a:r>
              <a:rPr lang="en-US" dirty="0" err="1"/>
              <a:t>việc</a:t>
            </a:r>
            <a:r>
              <a:rPr lang="en-US" dirty="0"/>
              <a:t> </a:t>
            </a:r>
            <a:r>
              <a:rPr lang="en-US" dirty="0" err="1"/>
              <a:t>có</a:t>
            </a:r>
            <a:r>
              <a:rPr lang="en-US" dirty="0"/>
              <a:t> </a:t>
            </a:r>
            <a:r>
              <a:rPr lang="en-US" dirty="0" err="1"/>
              <a:t>cùng</a:t>
            </a:r>
            <a:r>
              <a:rPr lang="en-US" dirty="0"/>
              <a:t> ý </a:t>
            </a:r>
            <a:r>
              <a:rPr lang="en-US" dirty="0" err="1"/>
              <a:t>nghĩa</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nhóm</a:t>
            </a:r>
            <a:r>
              <a:rPr lang="en-US" dirty="0"/>
              <a:t> </a:t>
            </a:r>
            <a:r>
              <a:rPr lang="en-US" dirty="0" err="1"/>
              <a:t>lại</a:t>
            </a:r>
            <a:r>
              <a:rPr lang="en-US" dirty="0"/>
              <a:t> </a:t>
            </a:r>
            <a:r>
              <a:rPr lang="en-US" dirty="0" err="1"/>
              <a:t>theo</a:t>
            </a:r>
            <a:r>
              <a:rPr lang="en-US" dirty="0"/>
              <a:t> </a:t>
            </a:r>
            <a:r>
              <a:rPr lang="en-US" dirty="0" err="1"/>
              <a:t>từng</a:t>
            </a:r>
            <a:r>
              <a:rPr lang="en-US" dirty="0"/>
              <a:t> </a:t>
            </a:r>
            <a:r>
              <a:rPr lang="en-US" dirty="0" err="1"/>
              <a:t>nhóm</a:t>
            </a:r>
            <a:r>
              <a:rPr lang="en-US" dirty="0"/>
              <a:t> </a:t>
            </a:r>
            <a:r>
              <a:rPr lang="en-US" dirty="0" err="1"/>
              <a:t>chức</a:t>
            </a:r>
            <a:r>
              <a:rPr lang="en-US" dirty="0"/>
              <a:t> </a:t>
            </a:r>
            <a:r>
              <a:rPr lang="en-US" dirty="0" err="1"/>
              <a:t>năng</a:t>
            </a:r>
            <a:r>
              <a:rPr lang="en-US" dirty="0"/>
              <a:t>.</a:t>
            </a:r>
            <a:endParaRPr lang="en-US" sz="2000" dirty="0"/>
          </a:p>
          <a:p>
            <a:pPr lvl="1"/>
            <a:r>
              <a:rPr lang="en-US" dirty="0" err="1"/>
              <a:t>Đây</a:t>
            </a:r>
            <a:r>
              <a:rPr lang="en-US" dirty="0"/>
              <a:t> </a:t>
            </a:r>
            <a:r>
              <a:rPr lang="en-US" dirty="0" err="1"/>
              <a:t>là</a:t>
            </a:r>
            <a:r>
              <a:rPr lang="en-US" dirty="0"/>
              <a:t> </a:t>
            </a:r>
            <a:r>
              <a:rPr lang="en-US" dirty="0" err="1"/>
              <a:t>dạng</a:t>
            </a:r>
            <a:r>
              <a:rPr lang="en-US" dirty="0"/>
              <a:t> </a:t>
            </a:r>
            <a:r>
              <a:rPr lang="en-US" dirty="0" err="1"/>
              <a:t>trình</a:t>
            </a:r>
            <a:r>
              <a:rPr lang="en-US" dirty="0"/>
              <a:t> </a:t>
            </a:r>
            <a:r>
              <a:rPr lang="en-US" dirty="0" err="1"/>
              <a:t>bày</a:t>
            </a:r>
            <a:r>
              <a:rPr lang="en-US" dirty="0"/>
              <a:t> </a:t>
            </a:r>
            <a:r>
              <a:rPr lang="en-US" dirty="0" err="1"/>
              <a:t>thông</a:t>
            </a:r>
            <a:r>
              <a:rPr lang="en-US" dirty="0"/>
              <a:t> </a:t>
            </a:r>
            <a:r>
              <a:rPr lang="en-US" dirty="0" err="1"/>
              <a:t>dụng</a:t>
            </a:r>
            <a:r>
              <a:rPr lang="en-US" dirty="0"/>
              <a:t> </a:t>
            </a:r>
            <a:r>
              <a:rPr lang="en-US" dirty="0" err="1"/>
              <a:t>nhất</a:t>
            </a:r>
            <a:r>
              <a:rPr lang="en-US" dirty="0"/>
              <a:t>.</a:t>
            </a:r>
            <a:endParaRPr lang="en-US" sz="2000" dirty="0"/>
          </a:p>
          <a:p>
            <a:pPr lvl="0"/>
            <a:r>
              <a:rPr lang="en-US" dirty="0" err="1"/>
              <a:t>Biểu</a:t>
            </a:r>
            <a:r>
              <a:rPr lang="en-US" dirty="0"/>
              <a:t> </a:t>
            </a:r>
            <a:r>
              <a:rPr lang="en-US" dirty="0" err="1"/>
              <a:t>tượng</a:t>
            </a:r>
            <a:endParaRPr lang="en-US" sz="2000" dirty="0"/>
          </a:p>
          <a:p>
            <a:pPr lvl="1"/>
            <a:r>
              <a:rPr lang="en-US" dirty="0" err="1"/>
              <a:t>Chọn</a:t>
            </a:r>
            <a:r>
              <a:rPr lang="en-US" dirty="0"/>
              <a:t> </a:t>
            </a:r>
            <a:r>
              <a:rPr lang="en-US" dirty="0" err="1"/>
              <a:t>công</a:t>
            </a:r>
            <a:r>
              <a:rPr lang="en-US" dirty="0"/>
              <a:t> </a:t>
            </a:r>
            <a:r>
              <a:rPr lang="en-US" dirty="0" err="1"/>
              <a:t>việc</a:t>
            </a:r>
            <a:r>
              <a:rPr lang="en-US" dirty="0"/>
              <a:t> </a:t>
            </a:r>
            <a:r>
              <a:rPr lang="en-US" dirty="0" err="1"/>
              <a:t>thông</a:t>
            </a:r>
            <a:r>
              <a:rPr lang="en-US" dirty="0"/>
              <a:t> qua 1 </a:t>
            </a:r>
            <a:r>
              <a:rPr lang="en-US" dirty="0" err="1"/>
              <a:t>biểu</a:t>
            </a:r>
            <a:r>
              <a:rPr lang="en-US" dirty="0"/>
              <a:t> </a:t>
            </a:r>
            <a:r>
              <a:rPr lang="en-US" dirty="0" err="1"/>
              <a:t>tượng</a:t>
            </a:r>
            <a:r>
              <a:rPr lang="en-US" dirty="0"/>
              <a:t> </a:t>
            </a:r>
            <a:r>
              <a:rPr lang="en-US" dirty="0" err="1"/>
              <a:t>trực</a:t>
            </a:r>
            <a:r>
              <a:rPr lang="en-US" dirty="0"/>
              <a:t> </a:t>
            </a:r>
            <a:r>
              <a:rPr lang="en-US" dirty="0" err="1"/>
              <a:t>quan</a:t>
            </a:r>
            <a:r>
              <a:rPr lang="en-US" dirty="0"/>
              <a:t>.</a:t>
            </a:r>
            <a:endParaRPr lang="en-US" sz="2000" dirty="0"/>
          </a:p>
          <a:p>
            <a:pPr lvl="0"/>
            <a:endParaRPr lang="en-US" sz="2000" dirty="0"/>
          </a:p>
          <a:p>
            <a:pPr lvl="1"/>
            <a:endParaRPr lang="en-US" sz="2000"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spTree>
    <p:extLst>
      <p:ext uri="{BB962C8B-B14F-4D97-AF65-F5344CB8AC3E}">
        <p14:creationId xmlns:p14="http://schemas.microsoft.com/office/powerpoint/2010/main" val="313665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lvl="0" indent="0">
              <a:buNone/>
            </a:pPr>
            <a:r>
              <a:rPr lang="en-US" altLang="en-US" dirty="0" err="1" smtClean="0"/>
              <a:t>Ví</a:t>
            </a:r>
            <a:r>
              <a:rPr lang="en-US" altLang="en-US" dirty="0" smtClean="0"/>
              <a:t> </a:t>
            </a:r>
            <a:r>
              <a:rPr lang="en-US" altLang="en-US" dirty="0" err="1" smtClean="0"/>
              <a:t>dụ</a:t>
            </a:r>
            <a:r>
              <a:rPr lang="en-US" altLang="en-US" dirty="0" smtClean="0"/>
              <a:t> menu </a:t>
            </a:r>
            <a:r>
              <a:rPr lang="en-US" altLang="en-US" dirty="0" err="1" smtClean="0"/>
              <a:t>hướng</a:t>
            </a:r>
            <a:r>
              <a:rPr lang="en-US" altLang="en-US" dirty="0" smtClean="0"/>
              <a:t> </a:t>
            </a:r>
            <a:r>
              <a:rPr lang="en-US" altLang="en-US" dirty="0" err="1"/>
              <a:t>chức</a:t>
            </a:r>
            <a:r>
              <a:rPr lang="en-US" altLang="en-US" dirty="0"/>
              <a:t> </a:t>
            </a:r>
            <a:r>
              <a:rPr lang="en-US" altLang="en-US" dirty="0" err="1" smtClean="0"/>
              <a:t>năng</a:t>
            </a:r>
            <a:endParaRPr lang="en-US" altLang="en-US" dirty="0" smtClean="0"/>
          </a:p>
          <a:p>
            <a:pPr marL="781050" indent="-781050"/>
            <a:r>
              <a:rPr lang="en-US" altLang="en-US" dirty="0" err="1"/>
              <a:t>Hệ</a:t>
            </a:r>
            <a:r>
              <a:rPr lang="en-US" altLang="en-US" dirty="0"/>
              <a:t> </a:t>
            </a:r>
            <a:r>
              <a:rPr lang="en-US" altLang="en-US" dirty="0" err="1"/>
              <a:t>thống</a:t>
            </a:r>
            <a:r>
              <a:rPr lang="en-US" altLang="en-US" dirty="0"/>
              <a:t> (</a:t>
            </a:r>
            <a:r>
              <a:rPr lang="en-US" altLang="en-US" dirty="0" err="1"/>
              <a:t>tổ</a:t>
            </a:r>
            <a:r>
              <a:rPr lang="en-US" altLang="en-US" dirty="0"/>
              <a:t> </a:t>
            </a:r>
            <a:r>
              <a:rPr lang="en-US" altLang="en-US" dirty="0" err="1"/>
              <a:t>chức</a:t>
            </a:r>
            <a:r>
              <a:rPr lang="en-US" altLang="en-US" dirty="0"/>
              <a:t>)</a:t>
            </a:r>
          </a:p>
          <a:p>
            <a:pPr marL="781050" indent="-781050"/>
            <a:r>
              <a:rPr lang="en-US" altLang="en-US" dirty="0" err="1"/>
              <a:t>Danh</a:t>
            </a:r>
            <a:r>
              <a:rPr lang="en-US" altLang="en-US" dirty="0"/>
              <a:t> </a:t>
            </a:r>
            <a:r>
              <a:rPr lang="en-US" altLang="en-US" dirty="0" err="1"/>
              <a:t>mục</a:t>
            </a:r>
            <a:r>
              <a:rPr lang="en-US" altLang="en-US" dirty="0"/>
              <a:t> (</a:t>
            </a:r>
            <a:r>
              <a:rPr lang="en-US" altLang="en-US" dirty="0" err="1"/>
              <a:t>tổ</a:t>
            </a:r>
            <a:r>
              <a:rPr lang="en-US" altLang="en-US" dirty="0"/>
              <a:t> </a:t>
            </a:r>
            <a:r>
              <a:rPr lang="en-US" altLang="en-US" dirty="0" err="1"/>
              <a:t>chức</a:t>
            </a:r>
            <a:r>
              <a:rPr lang="en-US" altLang="en-US" dirty="0"/>
              <a:t>)</a:t>
            </a:r>
          </a:p>
          <a:p>
            <a:pPr marL="781050" indent="-781050"/>
            <a:r>
              <a:rPr lang="en-US" altLang="en-US" dirty="0" err="1"/>
              <a:t>Cập</a:t>
            </a:r>
            <a:r>
              <a:rPr lang="en-US" altLang="en-US" dirty="0"/>
              <a:t> </a:t>
            </a:r>
            <a:r>
              <a:rPr lang="en-US" altLang="en-US" dirty="0" err="1"/>
              <a:t>nhật</a:t>
            </a:r>
            <a:r>
              <a:rPr lang="en-US" altLang="en-US" dirty="0"/>
              <a:t> (</a:t>
            </a:r>
            <a:r>
              <a:rPr lang="en-US" altLang="en-US" dirty="0" err="1"/>
              <a:t>Lưu</a:t>
            </a:r>
            <a:r>
              <a:rPr lang="en-US" altLang="en-US" dirty="0"/>
              <a:t> </a:t>
            </a:r>
            <a:r>
              <a:rPr lang="en-US" altLang="en-US" dirty="0" err="1"/>
              <a:t>trữ</a:t>
            </a:r>
            <a:r>
              <a:rPr lang="en-US" altLang="en-US" dirty="0"/>
              <a:t>)</a:t>
            </a:r>
          </a:p>
          <a:p>
            <a:pPr marL="781050" indent="-781050"/>
            <a:r>
              <a:rPr lang="en-US" altLang="en-US" dirty="0" err="1"/>
              <a:t>Tìm</a:t>
            </a:r>
            <a:r>
              <a:rPr lang="en-US" altLang="en-US" dirty="0"/>
              <a:t> </a:t>
            </a:r>
            <a:r>
              <a:rPr lang="en-US" altLang="en-US" dirty="0" err="1"/>
              <a:t>kiếm</a:t>
            </a:r>
            <a:r>
              <a:rPr lang="en-US" altLang="en-US" dirty="0"/>
              <a:t> (</a:t>
            </a:r>
            <a:r>
              <a:rPr lang="en-US" altLang="en-US" dirty="0" err="1"/>
              <a:t>Tra</a:t>
            </a:r>
            <a:r>
              <a:rPr lang="en-US" altLang="en-US" dirty="0"/>
              <a:t> </a:t>
            </a:r>
            <a:r>
              <a:rPr lang="en-US" altLang="en-US" dirty="0" err="1"/>
              <a:t>cứu</a:t>
            </a:r>
            <a:r>
              <a:rPr lang="en-US" altLang="en-US" dirty="0"/>
              <a:t>)</a:t>
            </a:r>
          </a:p>
          <a:p>
            <a:pPr marL="781050" indent="-781050"/>
            <a:r>
              <a:rPr lang="en-US" altLang="en-US" dirty="0" err="1"/>
              <a:t>Xử</a:t>
            </a:r>
            <a:r>
              <a:rPr lang="en-US" altLang="en-US" dirty="0"/>
              <a:t> </a:t>
            </a:r>
            <a:r>
              <a:rPr lang="en-US" altLang="en-US" dirty="0" err="1"/>
              <a:t>lý</a:t>
            </a:r>
            <a:r>
              <a:rPr lang="en-US" altLang="en-US" dirty="0"/>
              <a:t> (</a:t>
            </a:r>
            <a:r>
              <a:rPr lang="en-US" altLang="en-US" dirty="0" err="1"/>
              <a:t>Tính</a:t>
            </a:r>
            <a:r>
              <a:rPr lang="en-US" altLang="en-US" dirty="0"/>
              <a:t> </a:t>
            </a:r>
            <a:r>
              <a:rPr lang="en-US" altLang="en-US" dirty="0" err="1"/>
              <a:t>toán</a:t>
            </a:r>
            <a:r>
              <a:rPr lang="en-US" altLang="en-US" dirty="0"/>
              <a:t>)</a:t>
            </a:r>
          </a:p>
          <a:p>
            <a:pPr marL="781050" indent="-781050"/>
            <a:r>
              <a:rPr lang="en-US" altLang="en-US" dirty="0" err="1"/>
              <a:t>Báo</a:t>
            </a:r>
            <a:r>
              <a:rPr lang="en-US" altLang="en-US" dirty="0"/>
              <a:t> </a:t>
            </a:r>
            <a:r>
              <a:rPr lang="en-US" altLang="en-US" dirty="0" err="1"/>
              <a:t>biểu</a:t>
            </a:r>
            <a:r>
              <a:rPr lang="en-US" altLang="en-US" dirty="0"/>
              <a:t> (</a:t>
            </a:r>
            <a:r>
              <a:rPr lang="en-US" altLang="en-US" dirty="0" err="1"/>
              <a:t>Kết</a:t>
            </a:r>
            <a:r>
              <a:rPr lang="en-US" altLang="en-US" dirty="0"/>
              <a:t> </a:t>
            </a:r>
            <a:r>
              <a:rPr lang="en-US" altLang="en-US" dirty="0" err="1"/>
              <a:t>xuất</a:t>
            </a:r>
            <a:r>
              <a:rPr lang="en-US" altLang="en-US" dirty="0"/>
              <a:t>)</a:t>
            </a:r>
          </a:p>
          <a:p>
            <a:pPr marL="0" lvl="0" indent="0">
              <a:buNone/>
            </a:pPr>
            <a:endParaRPr lang="en-US" sz="2000"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92125" y="3341537"/>
            <a:ext cx="8159750" cy="220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Tree>
    <p:extLst>
      <p:ext uri="{BB962C8B-B14F-4D97-AF65-F5344CB8AC3E}">
        <p14:creationId xmlns:p14="http://schemas.microsoft.com/office/powerpoint/2010/main" val="250148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lvl="0" indent="0">
              <a:buNone/>
            </a:pPr>
            <a:r>
              <a:rPr lang="en-US" altLang="en-US" dirty="0" err="1" smtClean="0"/>
              <a:t>Ví</a:t>
            </a:r>
            <a:r>
              <a:rPr lang="en-US" altLang="en-US" dirty="0" smtClean="0"/>
              <a:t> </a:t>
            </a:r>
            <a:r>
              <a:rPr lang="en-US" altLang="en-US" dirty="0" err="1" smtClean="0"/>
              <a:t>dụ</a:t>
            </a:r>
            <a:r>
              <a:rPr lang="en-US" altLang="en-US" dirty="0" smtClean="0"/>
              <a:t> menu </a:t>
            </a:r>
            <a:r>
              <a:rPr lang="en-US" altLang="en-US" dirty="0" err="1"/>
              <a:t>hướng</a:t>
            </a:r>
            <a:r>
              <a:rPr lang="en-US" altLang="en-US" dirty="0"/>
              <a:t> </a:t>
            </a:r>
            <a:r>
              <a:rPr lang="en-US" altLang="en-US" dirty="0" err="1"/>
              <a:t>đối</a:t>
            </a:r>
            <a:r>
              <a:rPr lang="en-US" altLang="en-US" dirty="0"/>
              <a:t> </a:t>
            </a:r>
            <a:r>
              <a:rPr lang="en-US" altLang="en-US" dirty="0" err="1" smtClean="0"/>
              <a:t>tượng</a:t>
            </a:r>
            <a:endParaRPr lang="en-US" altLang="en-US" dirty="0" smtClean="0"/>
          </a:p>
          <a:p>
            <a:pPr marL="781050" indent="-781050"/>
            <a:r>
              <a:rPr lang="en-US" altLang="en-US" dirty="0" err="1"/>
              <a:t>Các</a:t>
            </a:r>
            <a:r>
              <a:rPr lang="en-US" altLang="en-US" dirty="0"/>
              <a:t> </a:t>
            </a:r>
            <a:r>
              <a:rPr lang="en-US" altLang="en-US" dirty="0" err="1"/>
              <a:t>nhóm</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đối</a:t>
            </a:r>
            <a:r>
              <a:rPr lang="en-US" altLang="en-US" dirty="0"/>
              <a:t> </a:t>
            </a:r>
            <a:r>
              <a:rPr lang="en-US" altLang="en-US" dirty="0" err="1"/>
              <a:t>tượng</a:t>
            </a:r>
            <a:endParaRPr lang="en-US" altLang="en-US" dirty="0"/>
          </a:p>
          <a:p>
            <a:pPr marL="781050" indent="-781050"/>
            <a:r>
              <a:rPr lang="en-US" altLang="en-US" dirty="0" err="1"/>
              <a:t>Các</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bên</a:t>
            </a:r>
            <a:r>
              <a:rPr lang="en-US" altLang="en-US" dirty="0"/>
              <a:t> </a:t>
            </a:r>
            <a:r>
              <a:rPr lang="en-US" altLang="en-US" dirty="0" err="1"/>
              <a:t>trong</a:t>
            </a:r>
            <a:r>
              <a:rPr lang="en-US" altLang="en-US" dirty="0"/>
              <a:t> </a:t>
            </a:r>
            <a:r>
              <a:rPr lang="en-US" altLang="en-US" dirty="0" err="1"/>
              <a:t>mỗi</a:t>
            </a:r>
            <a:r>
              <a:rPr lang="en-US" altLang="en-US" dirty="0"/>
              <a:t> </a:t>
            </a:r>
            <a:r>
              <a:rPr lang="en-US" altLang="en-US" dirty="0" err="1"/>
              <a:t>nhóm</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là</a:t>
            </a:r>
            <a:r>
              <a:rPr lang="en-US" altLang="en-US" dirty="0"/>
              <a:t> </a:t>
            </a:r>
            <a:r>
              <a:rPr lang="en-US" altLang="en-US" dirty="0" err="1"/>
              <a:t>các</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t>
            </a:r>
            <a:r>
              <a:rPr lang="en-US" altLang="en-US" dirty="0" err="1"/>
              <a:t>lớp</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sz="2000" dirty="0" err="1"/>
              <a:t>Lưu</a:t>
            </a:r>
            <a:r>
              <a:rPr lang="en-US" altLang="en-US" sz="2000" dirty="0"/>
              <a:t> </a:t>
            </a:r>
            <a:r>
              <a:rPr lang="en-US" altLang="en-US" sz="2000" dirty="0" err="1"/>
              <a:t>trữ</a:t>
            </a:r>
            <a:r>
              <a:rPr lang="en-US" altLang="en-US" sz="2000" dirty="0"/>
              <a:t>, </a:t>
            </a:r>
            <a:r>
              <a:rPr lang="en-US" altLang="en-US" sz="2000" dirty="0" err="1"/>
              <a:t>Tra</a:t>
            </a:r>
            <a:r>
              <a:rPr lang="en-US" altLang="en-US" sz="2000" dirty="0"/>
              <a:t> </a:t>
            </a:r>
            <a:r>
              <a:rPr lang="en-US" altLang="en-US" sz="2000" dirty="0" err="1"/>
              <a:t>cứu</a:t>
            </a:r>
            <a:r>
              <a:rPr lang="en-US" altLang="en-US" sz="2000" dirty="0"/>
              <a:t>, </a:t>
            </a:r>
            <a:r>
              <a:rPr lang="en-US" altLang="en-US" sz="2000" dirty="0" err="1"/>
              <a:t>Tính</a:t>
            </a:r>
            <a:r>
              <a:rPr lang="en-US" altLang="en-US" sz="2000" dirty="0"/>
              <a:t> </a:t>
            </a:r>
            <a:r>
              <a:rPr lang="en-US" altLang="en-US" sz="2000" dirty="0" err="1"/>
              <a:t>toán</a:t>
            </a:r>
            <a:r>
              <a:rPr lang="en-US" altLang="en-US" sz="2000" dirty="0"/>
              <a:t>, </a:t>
            </a:r>
            <a:r>
              <a:rPr lang="en-US" altLang="en-US" sz="2000" dirty="0" err="1"/>
              <a:t>Kết</a:t>
            </a:r>
            <a:r>
              <a:rPr lang="en-US" altLang="en-US" sz="2000" dirty="0"/>
              <a:t> </a:t>
            </a:r>
            <a:r>
              <a:rPr lang="en-US" altLang="en-US" sz="2000" dirty="0" err="1"/>
              <a:t>xuất</a:t>
            </a:r>
            <a:r>
              <a:rPr lang="en-US" altLang="en-US" sz="2000" dirty="0"/>
              <a:t>)</a:t>
            </a:r>
          </a:p>
          <a:p>
            <a:pPr marL="0" lvl="0" indent="0">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16590" y="2686756"/>
            <a:ext cx="7994010" cy="2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Tree>
    <p:extLst>
      <p:ext uri="{BB962C8B-B14F-4D97-AF65-F5344CB8AC3E}">
        <p14:creationId xmlns:p14="http://schemas.microsoft.com/office/powerpoint/2010/main" val="208363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lvl="0" indent="0">
              <a:buNone/>
            </a:pPr>
            <a:r>
              <a:rPr lang="en-US" altLang="en-US" dirty="0" err="1" smtClean="0"/>
              <a:t>Ví</a:t>
            </a:r>
            <a:r>
              <a:rPr lang="en-US" altLang="en-US" dirty="0" smtClean="0"/>
              <a:t> </a:t>
            </a:r>
            <a:r>
              <a:rPr lang="en-US" altLang="en-US" dirty="0" err="1" smtClean="0"/>
              <a:t>dụ</a:t>
            </a:r>
            <a:r>
              <a:rPr lang="en-US" altLang="en-US" dirty="0" smtClean="0"/>
              <a:t> menu </a:t>
            </a:r>
            <a:r>
              <a:rPr lang="en-US" altLang="en-US" dirty="0" err="1"/>
              <a:t>hướng</a:t>
            </a:r>
            <a:r>
              <a:rPr lang="en-US" altLang="en-US" dirty="0"/>
              <a:t> </a:t>
            </a:r>
            <a:r>
              <a:rPr lang="en-US" altLang="en-US" dirty="0" err="1" smtClean="0"/>
              <a:t>nghiệp</a:t>
            </a:r>
            <a:r>
              <a:rPr lang="en-US" altLang="en-US" dirty="0" smtClean="0"/>
              <a:t> </a:t>
            </a:r>
            <a:r>
              <a:rPr lang="en-US" altLang="en-US" dirty="0" err="1" smtClean="0"/>
              <a:t>vụ</a:t>
            </a:r>
            <a:r>
              <a:rPr lang="en-US" altLang="en-US" dirty="0" smtClean="0"/>
              <a:t>: </a:t>
            </a:r>
            <a:r>
              <a:rPr lang="en-US" altLang="en-US" dirty="0" err="1" smtClean="0"/>
              <a:t>Các</a:t>
            </a:r>
            <a:r>
              <a:rPr lang="en-US" altLang="en-US" dirty="0" smtClean="0"/>
              <a:t> </a:t>
            </a:r>
            <a:r>
              <a:rPr lang="en-US" altLang="en-US" dirty="0" err="1"/>
              <a:t>nhóm</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t> </a:t>
            </a:r>
            <a:r>
              <a:rPr lang="en-US" altLang="en-US" dirty="0" err="1"/>
              <a:t>các</a:t>
            </a:r>
            <a:r>
              <a:rPr lang="en-US" altLang="en-US" dirty="0"/>
              <a:t> </a:t>
            </a:r>
            <a:r>
              <a:rPr lang="en-US" altLang="en-US" dirty="0" err="1"/>
              <a:t>giai</a:t>
            </a:r>
            <a:r>
              <a:rPr lang="en-US" altLang="en-US" dirty="0"/>
              <a:t> </a:t>
            </a:r>
            <a:r>
              <a:rPr lang="en-US" altLang="en-US" dirty="0" err="1"/>
              <a:t>đoạn</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a:t>
            </a:r>
            <a:r>
              <a:rPr lang="en-US" altLang="en-US" dirty="0" err="1"/>
              <a:t>thế</a:t>
            </a:r>
            <a:r>
              <a:rPr lang="en-US" altLang="en-US" dirty="0"/>
              <a:t> </a:t>
            </a:r>
            <a:r>
              <a:rPr lang="en-US" altLang="en-US" dirty="0" err="1"/>
              <a:t>giới</a:t>
            </a:r>
            <a:r>
              <a:rPr lang="en-US" altLang="en-US" dirty="0"/>
              <a:t> </a:t>
            </a:r>
            <a:r>
              <a:rPr lang="en-US" altLang="en-US" dirty="0" err="1" smtClean="0"/>
              <a:t>thực</a:t>
            </a:r>
            <a:r>
              <a:rPr lang="en-US" altLang="en-US" dirty="0" smtClean="0"/>
              <a:t>:</a:t>
            </a:r>
            <a:endParaRPr lang="en-US" altLang="en-US" dirty="0"/>
          </a:p>
          <a:p>
            <a:pPr marL="688492" indent="-781050"/>
            <a:r>
              <a:rPr lang="en-US" altLang="en-US" dirty="0" err="1"/>
              <a:t>Tổ</a:t>
            </a:r>
            <a:r>
              <a:rPr lang="en-US" altLang="en-US" dirty="0"/>
              <a:t> </a:t>
            </a:r>
            <a:r>
              <a:rPr lang="en-US" altLang="en-US" dirty="0" err="1"/>
              <a:t>chức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cơ</a:t>
            </a:r>
            <a:r>
              <a:rPr lang="en-US" altLang="en-US" dirty="0"/>
              <a:t> </a:t>
            </a:r>
            <a:r>
              <a:rPr lang="en-US" altLang="en-US" dirty="0" err="1"/>
              <a:t>cấu</a:t>
            </a:r>
            <a:r>
              <a:rPr lang="en-US" altLang="en-US" dirty="0"/>
              <a:t> </a:t>
            </a:r>
            <a:r>
              <a:rPr lang="en-US" altLang="en-US" dirty="0" err="1"/>
              <a:t>tổ</a:t>
            </a:r>
            <a:r>
              <a:rPr lang="en-US" altLang="en-US" dirty="0"/>
              <a:t> </a:t>
            </a:r>
            <a:r>
              <a:rPr lang="en-US" altLang="en-US" dirty="0" err="1"/>
              <a:t>chức</a:t>
            </a:r>
            <a:r>
              <a:rPr lang="en-US" altLang="en-US" dirty="0"/>
              <a:t>, ban </a:t>
            </a:r>
            <a:r>
              <a:rPr lang="en-US" altLang="en-US" dirty="0" err="1"/>
              <a:t>hành</a:t>
            </a:r>
            <a:r>
              <a:rPr lang="en-US" altLang="en-US" dirty="0"/>
              <a:t> </a:t>
            </a:r>
            <a:r>
              <a:rPr lang="en-US" altLang="en-US" dirty="0" err="1"/>
              <a:t>các</a:t>
            </a:r>
            <a:r>
              <a:rPr lang="en-US" altLang="en-US" dirty="0"/>
              <a:t> qui </a:t>
            </a:r>
            <a:r>
              <a:rPr lang="en-US" altLang="en-US" dirty="0" err="1"/>
              <a:t>định</a:t>
            </a:r>
            <a:endParaRPr lang="en-US" altLang="en-US" dirty="0"/>
          </a:p>
          <a:p>
            <a:pPr marL="688492" indent="-781050"/>
            <a:r>
              <a:rPr lang="en-US" altLang="en-US" dirty="0" err="1"/>
              <a:t>Kế</a:t>
            </a:r>
            <a:r>
              <a:rPr lang="en-US" altLang="en-US" dirty="0"/>
              <a:t> </a:t>
            </a:r>
            <a:r>
              <a:rPr lang="en-US" altLang="en-US" dirty="0" err="1"/>
              <a:t>hoạch</a:t>
            </a:r>
            <a:r>
              <a:rPr lang="en-US" altLang="en-US" dirty="0"/>
              <a:t>: </a:t>
            </a:r>
            <a:r>
              <a:rPr lang="en-US" altLang="en-US" dirty="0" err="1"/>
              <a:t>Lập</a:t>
            </a:r>
            <a:r>
              <a:rPr lang="en-US" altLang="en-US" dirty="0"/>
              <a:t> </a:t>
            </a:r>
            <a:r>
              <a:rPr lang="en-US" altLang="en-US" dirty="0" err="1"/>
              <a:t>các</a:t>
            </a:r>
            <a:r>
              <a:rPr lang="en-US" altLang="en-US" dirty="0"/>
              <a:t> </a:t>
            </a:r>
            <a:r>
              <a:rPr lang="en-US" altLang="en-US" dirty="0" err="1"/>
              <a:t>kế</a:t>
            </a:r>
            <a:r>
              <a:rPr lang="en-US" altLang="en-US" dirty="0"/>
              <a:t> </a:t>
            </a:r>
            <a:r>
              <a:rPr lang="en-US" altLang="en-US" dirty="0" err="1"/>
              <a:t>hoạch</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sắp</a:t>
            </a:r>
            <a:r>
              <a:rPr lang="en-US" altLang="en-US" dirty="0"/>
              <a:t> </a:t>
            </a:r>
            <a:r>
              <a:rPr lang="en-US" altLang="en-US" dirty="0" err="1"/>
              <a:t>tới</a:t>
            </a:r>
            <a:endParaRPr lang="en-US" altLang="en-US" dirty="0"/>
          </a:p>
          <a:p>
            <a:pPr marL="688492" indent="-781050"/>
            <a:r>
              <a:rPr lang="en-US" altLang="en-US" dirty="0" err="1"/>
              <a:t>Tiếp</a:t>
            </a:r>
            <a:r>
              <a:rPr lang="en-US" altLang="en-US" dirty="0"/>
              <a:t> </a:t>
            </a:r>
            <a:r>
              <a:rPr lang="en-US" altLang="en-US" dirty="0" err="1"/>
              <a:t>nhận</a:t>
            </a:r>
            <a:r>
              <a:rPr lang="en-US" altLang="en-US" dirty="0"/>
              <a:t>: </a:t>
            </a:r>
            <a:r>
              <a:rPr lang="en-US" altLang="en-US" dirty="0" err="1"/>
              <a:t>Tiếp</a:t>
            </a:r>
            <a:r>
              <a:rPr lang="en-US" altLang="en-US" dirty="0"/>
              <a:t> </a:t>
            </a:r>
            <a:r>
              <a:rPr lang="en-US" altLang="en-US" dirty="0" err="1"/>
              <a:t>nhận</a:t>
            </a:r>
            <a:r>
              <a:rPr lang="en-US" altLang="en-US" dirty="0"/>
              <a:t> </a:t>
            </a:r>
            <a:r>
              <a:rPr lang="en-US" altLang="en-US" dirty="0" err="1"/>
              <a:t>các</a:t>
            </a:r>
            <a:r>
              <a:rPr lang="en-US" altLang="en-US" dirty="0"/>
              <a:t> </a:t>
            </a:r>
            <a:r>
              <a:rPr lang="en-US" altLang="en-US" dirty="0" err="1"/>
              <a:t>thông</a:t>
            </a:r>
            <a:r>
              <a:rPr lang="en-US" altLang="en-US" dirty="0"/>
              <a:t> tin </a:t>
            </a:r>
            <a:r>
              <a:rPr lang="en-US" altLang="en-US" dirty="0" err="1"/>
              <a:t>cần</a:t>
            </a:r>
            <a:r>
              <a:rPr lang="en-US" altLang="en-US" dirty="0"/>
              <a:t> </a:t>
            </a:r>
            <a:r>
              <a:rPr lang="en-US" altLang="en-US" dirty="0" err="1"/>
              <a:t>thiết</a:t>
            </a:r>
            <a:r>
              <a:rPr lang="en-US" altLang="en-US" dirty="0"/>
              <a:t> </a:t>
            </a:r>
            <a:r>
              <a:rPr lang="en-US" altLang="en-US" dirty="0" err="1"/>
              <a:t>cho</a:t>
            </a:r>
            <a:r>
              <a:rPr lang="en-US" altLang="en-US" dirty="0"/>
              <a:t> </a:t>
            </a:r>
            <a:r>
              <a:rPr lang="en-US" altLang="en-US" dirty="0" err="1"/>
              <a:t>hoạt</a:t>
            </a:r>
            <a:r>
              <a:rPr lang="en-US" altLang="en-US" dirty="0"/>
              <a:t> </a:t>
            </a:r>
            <a:r>
              <a:rPr lang="en-US" altLang="en-US" dirty="0" err="1"/>
              <a:t>động</a:t>
            </a:r>
            <a:endParaRPr lang="en-US" altLang="en-US" dirty="0"/>
          </a:p>
          <a:p>
            <a:pPr marL="688492" indent="-781050"/>
            <a:r>
              <a:rPr lang="en-US" altLang="en-US" dirty="0" err="1"/>
              <a:t>Hoạt</a:t>
            </a:r>
            <a:r>
              <a:rPr lang="en-US" altLang="en-US" dirty="0"/>
              <a:t> </a:t>
            </a:r>
            <a:r>
              <a:rPr lang="en-US" altLang="en-US" dirty="0" err="1"/>
              <a:t>động</a:t>
            </a:r>
            <a:r>
              <a:rPr lang="en-US" altLang="en-US" dirty="0"/>
              <a:t>: </a:t>
            </a:r>
            <a:r>
              <a:rPr lang="en-US" altLang="en-US" dirty="0" err="1"/>
              <a:t>Ghi</a:t>
            </a:r>
            <a:r>
              <a:rPr lang="en-US" altLang="en-US" dirty="0"/>
              <a:t> </a:t>
            </a:r>
            <a:r>
              <a:rPr lang="en-US" altLang="en-US" dirty="0" err="1"/>
              <a:t>nhận</a:t>
            </a:r>
            <a:r>
              <a:rPr lang="en-US" altLang="en-US" dirty="0"/>
              <a:t> </a:t>
            </a:r>
            <a:r>
              <a:rPr lang="en-US" altLang="en-US" dirty="0" err="1"/>
              <a:t>các</a:t>
            </a:r>
            <a:r>
              <a:rPr lang="en-US" altLang="en-US" dirty="0"/>
              <a:t> </a:t>
            </a:r>
            <a:r>
              <a:rPr lang="en-US" altLang="en-US" dirty="0" err="1"/>
              <a:t>thông</a:t>
            </a:r>
            <a:r>
              <a:rPr lang="en-US" altLang="en-US" dirty="0"/>
              <a:t> tin </a:t>
            </a:r>
            <a:r>
              <a:rPr lang="en-US" altLang="en-US" dirty="0" err="1"/>
              <a:t>phát</a:t>
            </a:r>
            <a:r>
              <a:rPr lang="en-US" altLang="en-US" dirty="0"/>
              <a:t> </a:t>
            </a:r>
            <a:r>
              <a:rPr lang="en-US" altLang="en-US" dirty="0" err="1"/>
              <a:t>sinh</a:t>
            </a:r>
            <a:r>
              <a:rPr lang="en-US" altLang="en-US" dirty="0"/>
              <a:t> </a:t>
            </a:r>
            <a:r>
              <a:rPr lang="en-US" altLang="en-US" dirty="0" err="1"/>
              <a:t>bởi</a:t>
            </a:r>
            <a:r>
              <a:rPr lang="en-US" altLang="en-US" dirty="0"/>
              <a:t> </a:t>
            </a:r>
            <a:r>
              <a:rPr lang="en-US" altLang="en-US" dirty="0" err="1"/>
              <a:t>hoạt</a:t>
            </a:r>
            <a:r>
              <a:rPr lang="en-US" altLang="en-US" dirty="0"/>
              <a:t> </a:t>
            </a:r>
            <a:r>
              <a:rPr lang="en-US" altLang="en-US" dirty="0" err="1"/>
              <a:t>động</a:t>
            </a:r>
            <a:endParaRPr lang="en-US" altLang="en-US" dirty="0"/>
          </a:p>
          <a:p>
            <a:pPr marL="688492" indent="-781050"/>
            <a:r>
              <a:rPr lang="en-US" altLang="en-US" dirty="0" err="1"/>
              <a:t>Tổng</a:t>
            </a:r>
            <a:r>
              <a:rPr lang="en-US" altLang="en-US" dirty="0"/>
              <a:t> </a:t>
            </a:r>
            <a:r>
              <a:rPr lang="en-US" altLang="en-US" dirty="0" err="1"/>
              <a:t>kết</a:t>
            </a:r>
            <a:r>
              <a:rPr lang="en-US" altLang="en-US" dirty="0"/>
              <a:t>: </a:t>
            </a:r>
            <a:r>
              <a:rPr lang="en-US" altLang="en-US" dirty="0" err="1"/>
              <a:t>Tính</a:t>
            </a:r>
            <a:r>
              <a:rPr lang="en-US" altLang="en-US" dirty="0"/>
              <a:t> </a:t>
            </a:r>
            <a:r>
              <a:rPr lang="en-US" altLang="en-US" dirty="0" err="1"/>
              <a:t>toán</a:t>
            </a:r>
            <a:r>
              <a:rPr lang="en-US" altLang="en-US" dirty="0"/>
              <a:t> </a:t>
            </a:r>
            <a:r>
              <a:rPr lang="en-US" altLang="en-US" dirty="0" err="1"/>
              <a:t>và</a:t>
            </a:r>
            <a:r>
              <a:rPr lang="en-US" altLang="en-US" dirty="0"/>
              <a:t> </a:t>
            </a:r>
            <a:r>
              <a:rPr lang="en-US" altLang="en-US" dirty="0" err="1"/>
              <a:t>lập</a:t>
            </a:r>
            <a:r>
              <a:rPr lang="en-US" altLang="en-US" dirty="0"/>
              <a:t> </a:t>
            </a:r>
            <a:r>
              <a:rPr lang="en-US" altLang="en-US" dirty="0" err="1"/>
              <a:t>các</a:t>
            </a:r>
            <a:r>
              <a:rPr lang="en-US" altLang="en-US" dirty="0"/>
              <a:t> </a:t>
            </a:r>
            <a:r>
              <a:rPr lang="en-US" altLang="en-US" dirty="0" err="1"/>
              <a:t>báo</a:t>
            </a:r>
            <a:r>
              <a:rPr lang="en-US" altLang="en-US" dirty="0"/>
              <a:t> </a:t>
            </a:r>
            <a:r>
              <a:rPr lang="en-US" altLang="en-US" dirty="0" err="1"/>
              <a:t>cáo</a:t>
            </a:r>
            <a:r>
              <a:rPr lang="en-US" altLang="en-US" dirty="0"/>
              <a:t> </a:t>
            </a:r>
            <a:r>
              <a:rPr lang="en-US" altLang="en-US" dirty="0" err="1"/>
              <a:t>tổng</a:t>
            </a:r>
            <a:r>
              <a:rPr lang="en-US" altLang="en-US" dirty="0"/>
              <a:t> </a:t>
            </a:r>
            <a:r>
              <a:rPr lang="en-US" altLang="en-US" dirty="0" err="1"/>
              <a:t>kết</a:t>
            </a:r>
            <a:endParaRPr lang="en-US" altLang="en-US" dirty="0"/>
          </a:p>
          <a:p>
            <a:pPr marL="0" lvl="0" indent="0">
              <a:buNone/>
            </a:pPr>
            <a:endParaRPr lang="en-US" altLang="en-US" dirty="0" smtClean="0"/>
          </a:p>
          <a:p>
            <a:pPr marL="0" lvl="0" indent="0">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19</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883458" y="3360137"/>
            <a:ext cx="6373127" cy="258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Tree>
    <p:extLst>
      <p:ext uri="{BB962C8B-B14F-4D97-AF65-F5344CB8AC3E}">
        <p14:creationId xmlns:p14="http://schemas.microsoft.com/office/powerpoint/2010/main" val="197332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spcBef>
                <a:spcPts val="0"/>
              </a:spcBef>
              <a:buNone/>
            </a:pPr>
            <a:r>
              <a:rPr lang="vi-VN" smtClean="0"/>
              <a:t>1</a:t>
            </a:r>
            <a:r>
              <a:rPr lang="vi-VN" dirty="0" smtClean="0"/>
              <a:t>.</a:t>
            </a:r>
            <a:r>
              <a:rPr lang="en-US" dirty="0" smtClean="0"/>
              <a:t> </a:t>
            </a:r>
            <a:r>
              <a:rPr lang="vi-VN" dirty="0" smtClean="0"/>
              <a:t>Lập </a:t>
            </a:r>
            <a:r>
              <a:rPr lang="vi-VN" dirty="0"/>
              <a:t>trình hướng đối tượng</a:t>
            </a:r>
          </a:p>
          <a:p>
            <a:pPr marL="595796" lvl="1" indent="0">
              <a:spcBef>
                <a:spcPts val="0"/>
              </a:spcBef>
              <a:buNone/>
            </a:pPr>
            <a:r>
              <a:rPr lang="en-US" smtClean="0"/>
              <a:t>1.1</a:t>
            </a:r>
            <a:r>
              <a:rPr lang="en-US" dirty="0" smtClean="0"/>
              <a:t>. </a:t>
            </a:r>
            <a:r>
              <a:rPr lang="vi-VN" dirty="0" smtClean="0"/>
              <a:t>Đối </a:t>
            </a:r>
            <a:r>
              <a:rPr lang="vi-VN" dirty="0"/>
              <a:t>tượng, lớp</a:t>
            </a:r>
          </a:p>
          <a:p>
            <a:pPr marL="595796" lvl="1" indent="0">
              <a:spcBef>
                <a:spcPts val="0"/>
              </a:spcBef>
              <a:buNone/>
            </a:pPr>
            <a:r>
              <a:rPr lang="en-US" smtClean="0"/>
              <a:t>1.2</a:t>
            </a:r>
            <a:r>
              <a:rPr lang="en-US" dirty="0" smtClean="0"/>
              <a:t>. </a:t>
            </a:r>
            <a:r>
              <a:rPr lang="vi-VN" dirty="0" smtClean="0"/>
              <a:t>Thừa </a:t>
            </a:r>
            <a:r>
              <a:rPr lang="vi-VN" dirty="0"/>
              <a:t>kế, đa hình, trừu tượng hóa</a:t>
            </a:r>
          </a:p>
          <a:p>
            <a:pPr marL="0" indent="0">
              <a:spcBef>
                <a:spcPts val="0"/>
              </a:spcBef>
              <a:buNone/>
            </a:pPr>
            <a:r>
              <a:rPr lang="vi-VN" smtClean="0"/>
              <a:t>2</a:t>
            </a:r>
            <a:r>
              <a:rPr lang="vi-VN" dirty="0" smtClean="0"/>
              <a:t>.</a:t>
            </a:r>
            <a:r>
              <a:rPr lang="en-US" dirty="0" smtClean="0"/>
              <a:t> </a:t>
            </a:r>
            <a:r>
              <a:rPr lang="vi-VN" dirty="0" smtClean="0"/>
              <a:t>Lập </a:t>
            </a:r>
            <a:r>
              <a:rPr lang="vi-VN" dirty="0"/>
              <a:t>trình giao diện</a:t>
            </a:r>
          </a:p>
          <a:p>
            <a:pPr marL="0" indent="0">
              <a:spcBef>
                <a:spcPts val="0"/>
              </a:spcBef>
              <a:buNone/>
            </a:pPr>
            <a:r>
              <a:rPr lang="en-US" smtClean="0"/>
              <a:t>3. </a:t>
            </a:r>
            <a:r>
              <a:rPr lang="vi-VN" smtClean="0"/>
              <a:t>Lưu </a:t>
            </a:r>
            <a:r>
              <a:rPr lang="vi-VN" dirty="0"/>
              <a:t>trữ tập tin</a:t>
            </a:r>
          </a:p>
          <a:p>
            <a:pPr marL="595796" lvl="1" indent="0">
              <a:spcBef>
                <a:spcPts val="0"/>
              </a:spcBef>
              <a:buNone/>
            </a:pPr>
            <a:r>
              <a:rPr lang="en-US" smtClean="0"/>
              <a:t>3.1</a:t>
            </a:r>
            <a:r>
              <a:rPr lang="en-US" dirty="0" smtClean="0"/>
              <a:t>. </a:t>
            </a:r>
            <a:r>
              <a:rPr lang="vi-VN" dirty="0" smtClean="0"/>
              <a:t>Binary </a:t>
            </a:r>
            <a:r>
              <a:rPr lang="vi-VN" dirty="0"/>
              <a:t>File</a:t>
            </a:r>
          </a:p>
          <a:p>
            <a:pPr marL="595796" lvl="1" indent="0">
              <a:spcBef>
                <a:spcPts val="0"/>
              </a:spcBef>
              <a:buNone/>
            </a:pPr>
            <a:r>
              <a:rPr lang="en-US" smtClean="0"/>
              <a:t>3.2</a:t>
            </a:r>
            <a:r>
              <a:rPr lang="en-US" dirty="0" smtClean="0"/>
              <a:t>. </a:t>
            </a:r>
            <a:r>
              <a:rPr lang="vi-VN" dirty="0" smtClean="0"/>
              <a:t>Serialization</a:t>
            </a:r>
            <a:endParaRPr lang="en-US" dirty="0" smtClean="0"/>
          </a:p>
          <a:p>
            <a:pPr marL="595796" lvl="1" indent="0">
              <a:spcBef>
                <a:spcPts val="0"/>
              </a:spcBef>
              <a:buNone/>
            </a:pPr>
            <a:r>
              <a:rPr lang="en-US" smtClean="0"/>
              <a:t>3.3. </a:t>
            </a:r>
            <a:r>
              <a:rPr lang="en-US" dirty="0" smtClean="0"/>
              <a:t>XML File</a:t>
            </a:r>
            <a:endParaRPr lang="vi-VN" dirty="0"/>
          </a:p>
          <a:p>
            <a:pPr marL="0" indent="0">
              <a:spcBef>
                <a:spcPts val="0"/>
              </a:spcBef>
              <a:buNone/>
            </a:pPr>
            <a:r>
              <a:rPr lang="vi-VN" smtClean="0"/>
              <a:t>4</a:t>
            </a:r>
            <a:r>
              <a:rPr lang="vi-VN" dirty="0" smtClean="0"/>
              <a:t>.</a:t>
            </a:r>
            <a:r>
              <a:rPr lang="en-US" dirty="0" smtClean="0"/>
              <a:t> </a:t>
            </a:r>
            <a:r>
              <a:rPr lang="vi-VN" dirty="0" smtClean="0"/>
              <a:t>Lập </a:t>
            </a:r>
            <a:r>
              <a:rPr lang="vi-VN" dirty="0"/>
              <a:t>trình cơ sở dữ liệu</a:t>
            </a:r>
          </a:p>
          <a:p>
            <a:pPr marL="595796" lvl="1" indent="0">
              <a:spcBef>
                <a:spcPts val="0"/>
              </a:spcBef>
              <a:buNone/>
            </a:pPr>
            <a:r>
              <a:rPr lang="en-US" smtClean="0"/>
              <a:t>4.1</a:t>
            </a:r>
            <a:r>
              <a:rPr lang="en-US" dirty="0"/>
              <a:t>. </a:t>
            </a:r>
            <a:r>
              <a:rPr lang="vi-VN" dirty="0" smtClean="0"/>
              <a:t>SQL </a:t>
            </a:r>
            <a:r>
              <a:rPr lang="vi-VN" dirty="0"/>
              <a:t>(DDL, DML)</a:t>
            </a:r>
          </a:p>
          <a:p>
            <a:pPr marL="595796" lvl="1" indent="0">
              <a:spcBef>
                <a:spcPts val="0"/>
              </a:spcBef>
              <a:buNone/>
            </a:pPr>
            <a:r>
              <a:rPr lang="en-US" smtClean="0"/>
              <a:t>4.2</a:t>
            </a:r>
            <a:r>
              <a:rPr lang="en-US" dirty="0" smtClean="0"/>
              <a:t>. </a:t>
            </a:r>
            <a:r>
              <a:rPr lang="vi-VN" dirty="0" smtClean="0"/>
              <a:t>Các </a:t>
            </a:r>
            <a:r>
              <a:rPr lang="vi-VN" dirty="0"/>
              <a:t>đối tượng truy vấn cơ sở dữ liệu</a:t>
            </a:r>
          </a:p>
          <a:p>
            <a:pPr marL="595796" lvl="1" indent="0">
              <a:spcBef>
                <a:spcPts val="0"/>
              </a:spcBef>
              <a:buNone/>
            </a:pPr>
            <a:r>
              <a:rPr lang="en-US" smtClean="0"/>
              <a:t>4.2. </a:t>
            </a:r>
            <a:r>
              <a:rPr lang="vi-VN" dirty="0" smtClean="0"/>
              <a:t>Thao </a:t>
            </a:r>
            <a:r>
              <a:rPr lang="vi-VN" dirty="0"/>
              <a:t>tác insert, update, delete, select với cơ sở dữ liệu</a:t>
            </a:r>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diện</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lvl="0" indent="0">
              <a:buNone/>
            </a:pPr>
            <a:r>
              <a:rPr lang="en-US" altLang="en-US" dirty="0" err="1"/>
              <a:t>Quy</a:t>
            </a:r>
            <a:r>
              <a:rPr lang="en-US" altLang="en-US" dirty="0"/>
              <a:t> </a:t>
            </a:r>
            <a:r>
              <a:rPr lang="en-US" altLang="en-US" dirty="0" err="1"/>
              <a:t>trình</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smtClean="0"/>
              <a:t>UI</a:t>
            </a:r>
          </a:p>
          <a:p>
            <a:pPr marL="344488" indent="-344488"/>
            <a:r>
              <a:rPr lang="en-US" altLang="en-US" dirty="0" err="1"/>
              <a:t>Phân</a:t>
            </a:r>
            <a:r>
              <a:rPr lang="en-US" altLang="en-US" dirty="0"/>
              <a:t> </a:t>
            </a:r>
            <a:r>
              <a:rPr lang="en-US" altLang="en-US" dirty="0" err="1"/>
              <a:t>tích</a:t>
            </a:r>
            <a:r>
              <a:rPr lang="en-US" altLang="en-US" dirty="0"/>
              <a:t> </a:t>
            </a:r>
            <a:r>
              <a:rPr lang="en-US" altLang="en-US" dirty="0" err="1"/>
              <a:t>người</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tìm</a:t>
            </a:r>
            <a:r>
              <a:rPr lang="en-US" altLang="en-US" dirty="0"/>
              <a:t> </a:t>
            </a:r>
            <a:r>
              <a:rPr lang="en-US" altLang="en-US" dirty="0" err="1"/>
              <a:t>hiểu</a:t>
            </a:r>
            <a:r>
              <a:rPr lang="en-US" altLang="en-US" dirty="0"/>
              <a:t> </a:t>
            </a:r>
            <a:r>
              <a:rPr lang="en-US" altLang="en-US" dirty="0" err="1"/>
              <a:t>những</a:t>
            </a:r>
            <a:r>
              <a:rPr lang="en-US" altLang="en-US" dirty="0"/>
              <a:t> </a:t>
            </a:r>
            <a:r>
              <a:rPr lang="en-US" altLang="en-US" dirty="0" err="1"/>
              <a:t>gì</a:t>
            </a:r>
            <a:r>
              <a:rPr lang="en-US" altLang="en-US" dirty="0"/>
              <a:t> </a:t>
            </a:r>
            <a:r>
              <a:rPr lang="en-US" altLang="en-US" dirty="0" err="1"/>
              <a:t>người</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sẽ</a:t>
            </a:r>
            <a:r>
              <a:rPr lang="en-US" altLang="en-US" dirty="0"/>
              <a:t> </a:t>
            </a:r>
            <a:r>
              <a:rPr lang="en-US" altLang="en-US" dirty="0" err="1"/>
              <a:t>làm</a:t>
            </a:r>
            <a:r>
              <a:rPr lang="en-US" altLang="en-US" dirty="0"/>
              <a:t> </a:t>
            </a:r>
            <a:r>
              <a:rPr lang="en-US" altLang="en-US" dirty="0" err="1"/>
              <a:t>với</a:t>
            </a:r>
            <a:r>
              <a:rPr lang="en-US" altLang="en-US" dirty="0"/>
              <a:t> </a:t>
            </a:r>
            <a:r>
              <a:rPr lang="en-US" altLang="en-US" dirty="0" err="1"/>
              <a:t>hệ</a:t>
            </a:r>
            <a:r>
              <a:rPr lang="en-US" altLang="en-US" dirty="0"/>
              <a:t> </a:t>
            </a:r>
            <a:r>
              <a:rPr lang="en-US" altLang="en-US" dirty="0" err="1"/>
              <a:t>thống</a:t>
            </a:r>
            <a:r>
              <a:rPr lang="en-US" altLang="en-US" dirty="0"/>
              <a:t>.</a:t>
            </a:r>
          </a:p>
          <a:p>
            <a:pPr marL="344488" indent="-344488"/>
            <a:r>
              <a:rPr lang="en-US" altLang="en-US" dirty="0" err="1"/>
              <a:t>Lập</a:t>
            </a:r>
            <a:r>
              <a:rPr lang="en-US" altLang="en-US" dirty="0"/>
              <a:t> </a:t>
            </a:r>
            <a:r>
              <a:rPr lang="en-US" altLang="en-US" dirty="0" err="1"/>
              <a:t>mẫu</a:t>
            </a:r>
            <a:r>
              <a:rPr lang="en-US" altLang="en-US" dirty="0"/>
              <a:t> </a:t>
            </a:r>
            <a:r>
              <a:rPr lang="en-US" altLang="en-US" dirty="0" err="1"/>
              <a:t>thử</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xây</a:t>
            </a:r>
            <a:r>
              <a:rPr lang="en-US" altLang="en-US" dirty="0"/>
              <a:t> </a:t>
            </a:r>
            <a:r>
              <a:rPr lang="en-US" altLang="en-US" dirty="0" err="1"/>
              <a:t>dựng</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mẫu</a:t>
            </a:r>
            <a:r>
              <a:rPr lang="en-US" altLang="en-US" dirty="0"/>
              <a:t> </a:t>
            </a:r>
            <a:r>
              <a:rPr lang="en-US" altLang="en-US" dirty="0" err="1"/>
              <a:t>thử</a:t>
            </a:r>
            <a:r>
              <a:rPr lang="en-US" altLang="en-US" dirty="0"/>
              <a:t> </a:t>
            </a:r>
            <a:r>
              <a:rPr lang="en-US" altLang="en-US" dirty="0" err="1"/>
              <a:t>để</a:t>
            </a:r>
            <a:r>
              <a:rPr lang="en-US" altLang="en-US" dirty="0"/>
              <a:t> </a:t>
            </a:r>
            <a:r>
              <a:rPr lang="en-US" altLang="en-US" dirty="0" err="1"/>
              <a:t>thử</a:t>
            </a:r>
            <a:r>
              <a:rPr lang="en-US" altLang="en-US" dirty="0"/>
              <a:t> </a:t>
            </a:r>
            <a:r>
              <a:rPr lang="en-US" altLang="en-US" dirty="0" err="1"/>
              <a:t>nghiệm</a:t>
            </a:r>
            <a:endParaRPr lang="en-US" altLang="en-US" dirty="0"/>
          </a:p>
          <a:p>
            <a:pPr marL="344488" indent="-344488"/>
            <a:r>
              <a:rPr lang="en-US" altLang="en-US" dirty="0" err="1"/>
              <a:t>Đánh</a:t>
            </a:r>
            <a:r>
              <a:rPr lang="en-US" altLang="en-US" dirty="0"/>
              <a:t> </a:t>
            </a:r>
            <a:r>
              <a:rPr lang="en-US" altLang="en-US" dirty="0" err="1"/>
              <a:t>giá</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thử</a:t>
            </a:r>
            <a:r>
              <a:rPr lang="en-US" altLang="en-US" dirty="0"/>
              <a:t> </a:t>
            </a:r>
            <a:r>
              <a:rPr lang="en-US" altLang="en-US" dirty="0" err="1"/>
              <a:t>nghiệm</a:t>
            </a:r>
            <a:r>
              <a:rPr lang="en-US" altLang="en-US" dirty="0"/>
              <a:t> </a:t>
            </a:r>
            <a:r>
              <a:rPr lang="en-US" altLang="en-US" dirty="0" err="1"/>
              <a:t>các</a:t>
            </a:r>
            <a:r>
              <a:rPr lang="en-US" altLang="en-US" dirty="0"/>
              <a:t> </a:t>
            </a:r>
            <a:r>
              <a:rPr lang="en-US" altLang="en-US" dirty="0" err="1"/>
              <a:t>mẫu</a:t>
            </a:r>
            <a:r>
              <a:rPr lang="en-US" altLang="en-US" dirty="0"/>
              <a:t> </a:t>
            </a:r>
            <a:r>
              <a:rPr lang="en-US" altLang="en-US" dirty="0" err="1"/>
              <a:t>thử</a:t>
            </a:r>
            <a:r>
              <a:rPr lang="en-US" altLang="en-US" dirty="0"/>
              <a:t> </a:t>
            </a:r>
            <a:r>
              <a:rPr lang="en-US" altLang="en-US" dirty="0" err="1"/>
              <a:t>cùng</a:t>
            </a:r>
            <a:r>
              <a:rPr lang="en-US" altLang="en-US" dirty="0"/>
              <a:t> </a:t>
            </a:r>
            <a:r>
              <a:rPr lang="en-US" altLang="en-US" dirty="0" err="1"/>
              <a:t>với</a:t>
            </a:r>
            <a:r>
              <a:rPr lang="en-US" altLang="en-US" dirty="0"/>
              <a:t> </a:t>
            </a:r>
            <a:r>
              <a:rPr lang="en-US" altLang="en-US" dirty="0" err="1"/>
              <a:t>người</a:t>
            </a:r>
            <a:r>
              <a:rPr lang="en-US" altLang="en-US" dirty="0"/>
              <a:t> </a:t>
            </a:r>
            <a:r>
              <a:rPr lang="en-US" altLang="en-US" dirty="0" err="1"/>
              <a:t>sử</a:t>
            </a:r>
            <a:r>
              <a:rPr lang="en-US" altLang="en-US" dirty="0"/>
              <a:t> </a:t>
            </a:r>
            <a:r>
              <a:rPr lang="en-US" altLang="en-US" dirty="0" err="1"/>
              <a:t>dụng</a:t>
            </a:r>
            <a:r>
              <a:rPr lang="en-US" altLang="en-US" dirty="0"/>
              <a:t>.</a:t>
            </a:r>
          </a:p>
          <a:p>
            <a:pPr marL="0" lvl="0" indent="0">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20</a:t>
            </a:fld>
            <a:endParaRPr lang="en-US" dirty="0"/>
          </a:p>
        </p:txBody>
      </p:sp>
      <p:pic>
        <p:nvPicPr>
          <p:cNvPr id="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10588"/>
          <a:stretch/>
        </p:blipFill>
        <p:spPr bwMode="auto">
          <a:xfrm>
            <a:off x="1216560" y="2680318"/>
            <a:ext cx="6526151" cy="272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96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Lưu </a:t>
            </a:r>
            <a:r>
              <a:rPr lang="vi-VN" dirty="0"/>
              <a:t>trữ tập </a:t>
            </a:r>
            <a:r>
              <a:rPr lang="vi-VN" dirty="0" smtClean="0"/>
              <a:t>tin</a:t>
            </a:r>
            <a:endParaRPr lang="en-US" dirty="0"/>
          </a:p>
        </p:txBody>
      </p:sp>
      <p:sp>
        <p:nvSpPr>
          <p:cNvPr id="3" name="Content Placeholder 2"/>
          <p:cNvSpPr>
            <a:spLocks noGrp="1"/>
          </p:cNvSpPr>
          <p:nvPr>
            <p:ph idx="1"/>
          </p:nvPr>
        </p:nvSpPr>
        <p:spPr/>
        <p:txBody>
          <a:bodyPr/>
          <a:lstStyle/>
          <a:p>
            <a:r>
              <a:rPr lang="vi-VN" dirty="0"/>
              <a:t>Tập tin (file) trên đĩa thường chia ra các loại chính: </a:t>
            </a:r>
            <a:endParaRPr lang="en-US" dirty="0" smtClean="0"/>
          </a:p>
          <a:p>
            <a:r>
              <a:rPr lang="vi-VN" dirty="0" smtClean="0"/>
              <a:t>Văn </a:t>
            </a:r>
            <a:r>
              <a:rPr lang="vi-VN" dirty="0"/>
              <a:t>bản: lưu thông tin theo dạng chuỗi ký tự theo mã quy định (ISO8859-1/ASCII, unicode). </a:t>
            </a:r>
            <a:endParaRPr lang="en-US" dirty="0" smtClean="0"/>
          </a:p>
          <a:p>
            <a:r>
              <a:rPr lang="vi-VN" dirty="0" smtClean="0"/>
              <a:t>Nhị </a:t>
            </a:r>
            <a:r>
              <a:rPr lang="vi-VN" dirty="0"/>
              <a:t>phân: thông tin lưu dưới dạng chuỗi byte nhị phân (binary). Dùng để lưu trữ chương trình mã máy, dữ liệu dạng nén, dữ liệu mã hoá, ... </a:t>
            </a:r>
            <a:endParaRPr lang="en-US" dirty="0"/>
          </a:p>
          <a:p>
            <a:r>
              <a:rPr lang="vi-VN" dirty="0" smtClean="0"/>
              <a:t>Cấu </a:t>
            </a:r>
            <a:r>
              <a:rPr lang="vi-VN" dirty="0"/>
              <a:t>trúc/mẫu tin: thông tin lưu theo khối có cấu trúc giống nhau </a:t>
            </a:r>
            <a:endParaRPr lang="en-US" dirty="0" smtClean="0"/>
          </a:p>
          <a:p>
            <a:r>
              <a:rPr lang="vi-VN" dirty="0" smtClean="0"/>
              <a:t>Định </a:t>
            </a:r>
            <a:r>
              <a:rPr lang="vi-VN" dirty="0"/>
              <a:t>dạng phần mềm chuyên dụng: thông tin được mã hoá do hãng phần mềm quy định. Muốn đọc được thông tin, cần thực hiện giải mã (chìa khoá giải mã thường phải mua từ hãng phần mềm</a:t>
            </a:r>
            <a:r>
              <a:rPr lang="vi-VN" dirty="0" smtClean="0"/>
              <a:t>).</a:t>
            </a:r>
            <a:endParaRPr lang="en-US" dirty="0" smtClean="0"/>
          </a:p>
          <a:p>
            <a:pPr lvl="1"/>
            <a:r>
              <a:rPr lang="en-US" dirty="0" err="1" smtClean="0"/>
              <a:t>Lưu</a:t>
            </a:r>
            <a:r>
              <a:rPr lang="en-US" dirty="0" smtClean="0"/>
              <a:t> </a:t>
            </a:r>
            <a:r>
              <a:rPr lang="en-US" dirty="0" err="1" smtClean="0"/>
              <a:t>trữ</a:t>
            </a:r>
            <a:r>
              <a:rPr lang="en-US" dirty="0" smtClean="0"/>
              <a:t> </a:t>
            </a:r>
            <a:r>
              <a:rPr lang="en-US" dirty="0" err="1" smtClean="0"/>
              <a:t>theo</a:t>
            </a:r>
            <a:r>
              <a:rPr lang="en-US" dirty="0" smtClean="0"/>
              <a:t> </a:t>
            </a:r>
            <a:r>
              <a:rPr lang="en-US" dirty="0" err="1" smtClean="0"/>
              <a:t>dạng</a:t>
            </a:r>
            <a:r>
              <a:rPr lang="en-US" dirty="0" smtClean="0"/>
              <a:t> XML (</a:t>
            </a:r>
            <a:r>
              <a:rPr lang="en-US" dirty="0" err="1" smtClean="0"/>
              <a:t>eXtensible</a:t>
            </a:r>
            <a:r>
              <a:rPr lang="en-US" dirty="0" smtClean="0"/>
              <a:t> Markup Language)</a:t>
            </a:r>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21</a:t>
            </a:fld>
            <a:endParaRPr lang="en-US" dirty="0"/>
          </a:p>
        </p:txBody>
      </p:sp>
    </p:spTree>
    <p:extLst>
      <p:ext uri="{BB962C8B-B14F-4D97-AF65-F5344CB8AC3E}">
        <p14:creationId xmlns:p14="http://schemas.microsoft.com/office/powerpoint/2010/main" val="50420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dirty="0"/>
              <a:t>Lưu trữ tập </a:t>
            </a:r>
            <a:r>
              <a:rPr lang="vi-VN" dirty="0" smtClean="0"/>
              <a:t>tin</a:t>
            </a:r>
            <a:r>
              <a:rPr lang="en-US" dirty="0" smtClean="0"/>
              <a:t> (</a:t>
            </a:r>
            <a:r>
              <a:rPr lang="en-US" dirty="0" err="1" smtClean="0"/>
              <a:t>tt</a:t>
            </a:r>
            <a:r>
              <a:rPr lang="en-US" smtClean="0"/>
              <a:t>)</a:t>
            </a:r>
            <a:endParaRPr lang="en-US" dirty="0"/>
          </a:p>
        </p:txBody>
      </p:sp>
      <p:sp>
        <p:nvSpPr>
          <p:cNvPr id="3" name="Content Placeholder 2"/>
          <p:cNvSpPr>
            <a:spLocks noGrp="1"/>
          </p:cNvSpPr>
          <p:nvPr>
            <p:ph idx="1"/>
          </p:nvPr>
        </p:nvSpPr>
        <p:spPr/>
        <p:txBody>
          <a:bodyPr/>
          <a:lstStyle/>
          <a:p>
            <a:r>
              <a:rPr lang="vi-VN" dirty="0"/>
              <a:t>Nhu cầu </a:t>
            </a:r>
            <a:r>
              <a:rPr lang="vi-VN" dirty="0" smtClean="0"/>
              <a:t>ghi</a:t>
            </a:r>
            <a:r>
              <a:rPr lang="en-US" dirty="0" smtClean="0"/>
              <a:t>/đ</a:t>
            </a:r>
            <a:r>
              <a:rPr lang="vi-VN" dirty="0" smtClean="0"/>
              <a:t>ọc </a:t>
            </a:r>
            <a:r>
              <a:rPr lang="vi-VN" dirty="0"/>
              <a:t>nội dung của các biến dữ liệu thường rơi vào 3 tình huống chính yếu sau </a:t>
            </a:r>
            <a:r>
              <a:rPr lang="en-US" dirty="0"/>
              <a:t>đ</a:t>
            </a:r>
            <a:r>
              <a:rPr lang="vi-VN" dirty="0" smtClean="0"/>
              <a:t>ây </a:t>
            </a:r>
            <a:r>
              <a:rPr lang="vi-VN" dirty="0"/>
              <a:t>: </a:t>
            </a:r>
            <a:endParaRPr lang="en-US" dirty="0" smtClean="0"/>
          </a:p>
          <a:p>
            <a:pPr marL="641128" lvl="1" indent="0">
              <a:buNone/>
            </a:pPr>
            <a:r>
              <a:rPr lang="vi-VN" dirty="0" smtClean="0"/>
              <a:t>1</a:t>
            </a:r>
            <a:r>
              <a:rPr lang="vi-VN" dirty="0"/>
              <a:t>. Lưu kết quả của phiên làm việc hiện hành </a:t>
            </a:r>
            <a:r>
              <a:rPr lang="en-US" dirty="0"/>
              <a:t>đ</a:t>
            </a:r>
            <a:r>
              <a:rPr lang="vi-VN" dirty="0" smtClean="0"/>
              <a:t>ể </a:t>
            </a:r>
            <a:r>
              <a:rPr lang="vi-VN" dirty="0"/>
              <a:t>dùng lại cho phiên làm việc kế tiếp. </a:t>
            </a:r>
            <a:endParaRPr lang="en-US" dirty="0" smtClean="0"/>
          </a:p>
          <a:p>
            <a:pPr marL="641128" lvl="1" indent="0">
              <a:buNone/>
            </a:pPr>
            <a:r>
              <a:rPr lang="vi-VN" dirty="0" smtClean="0"/>
              <a:t>2</a:t>
            </a:r>
            <a:r>
              <a:rPr lang="vi-VN" dirty="0"/>
              <a:t>. Nhập rất nhiều dữ liệu cho phần mềm. </a:t>
            </a:r>
            <a:endParaRPr lang="en-US" dirty="0" smtClean="0"/>
          </a:p>
          <a:p>
            <a:pPr marL="641128" lvl="1" indent="0">
              <a:buNone/>
            </a:pPr>
            <a:r>
              <a:rPr lang="vi-VN" smtClean="0"/>
              <a:t> </a:t>
            </a:r>
            <a:r>
              <a:rPr lang="vi-VN" dirty="0"/>
              <a:t>Xuất rất nhiều dữ liệu cho người dùng.</a:t>
            </a:r>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22</a:t>
            </a:fld>
            <a:endParaRPr lang="en-US" dirty="0"/>
          </a:p>
        </p:txBody>
      </p:sp>
    </p:spTree>
    <p:extLst>
      <p:ext uri="{BB962C8B-B14F-4D97-AF65-F5344CB8AC3E}">
        <p14:creationId xmlns:p14="http://schemas.microsoft.com/office/powerpoint/2010/main" val="297271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dirty="0"/>
              <a:t>Lưu trữ tập </a:t>
            </a:r>
            <a:r>
              <a:rPr lang="vi-VN" dirty="0" smtClean="0"/>
              <a:t>tin</a:t>
            </a:r>
            <a:r>
              <a:rPr lang="en-US" dirty="0" smtClean="0"/>
              <a:t> (</a:t>
            </a:r>
            <a:r>
              <a:rPr lang="en-US" dirty="0" err="1" smtClean="0"/>
              <a:t>tt</a:t>
            </a:r>
            <a:r>
              <a:rPr lang="en-US"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Các</a:t>
            </a:r>
            <a:r>
              <a:rPr lang="en-US" dirty="0" smtClean="0"/>
              <a:t> </a:t>
            </a:r>
            <a:r>
              <a:rPr lang="en-US" dirty="0" err="1" smtClean="0"/>
              <a:t>cấp</a:t>
            </a:r>
            <a:r>
              <a:rPr lang="en-US" dirty="0" smtClean="0"/>
              <a:t> </a:t>
            </a:r>
            <a:r>
              <a:rPr lang="en-US" dirty="0" err="1" smtClean="0"/>
              <a:t>độ</a:t>
            </a:r>
            <a:r>
              <a:rPr lang="en-US" dirty="0" smtClean="0"/>
              <a:t> </a:t>
            </a:r>
            <a:r>
              <a:rPr lang="en-US" dirty="0" err="1" smtClean="0"/>
              <a:t>đọc</a:t>
            </a:r>
            <a:r>
              <a:rPr lang="en-US" dirty="0" smtClean="0"/>
              <a:t>/</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phổ</a:t>
            </a:r>
            <a:r>
              <a:rPr lang="en-US" dirty="0" smtClean="0"/>
              <a:t> </a:t>
            </a:r>
            <a:r>
              <a:rPr lang="en-US" dirty="0" err="1" smtClean="0"/>
              <a:t>biến</a:t>
            </a:r>
            <a:endParaRPr lang="en-US" dirty="0" smtClean="0"/>
          </a:p>
          <a:p>
            <a:r>
              <a:rPr lang="vi-VN" dirty="0" smtClean="0"/>
              <a:t>Ghi</a:t>
            </a:r>
            <a:r>
              <a:rPr lang="en-US" dirty="0" smtClean="0"/>
              <a:t>/đ</a:t>
            </a:r>
            <a:r>
              <a:rPr lang="vi-VN" dirty="0" smtClean="0"/>
              <a:t>ọc </a:t>
            </a:r>
            <a:r>
              <a:rPr lang="vi-VN" dirty="0"/>
              <a:t>chuỗi byte thô ra/từ file, ngữ nghĩa của các byte do chương trình tự qui </a:t>
            </a:r>
            <a:r>
              <a:rPr lang="en-US" dirty="0"/>
              <a:t>đ</a:t>
            </a:r>
            <a:r>
              <a:rPr lang="vi-VN" dirty="0" smtClean="0"/>
              <a:t>ịnh</a:t>
            </a:r>
            <a:r>
              <a:rPr lang="vi-VN" dirty="0"/>
              <a:t>. </a:t>
            </a:r>
            <a:endParaRPr lang="en-US" dirty="0" smtClean="0"/>
          </a:p>
          <a:p>
            <a:r>
              <a:rPr lang="en-US" dirty="0" smtClean="0"/>
              <a:t>G</a:t>
            </a:r>
            <a:r>
              <a:rPr lang="vi-VN" dirty="0" smtClean="0"/>
              <a:t>hi/</a:t>
            </a:r>
            <a:r>
              <a:rPr lang="en-US" dirty="0"/>
              <a:t>đ</a:t>
            </a:r>
            <a:r>
              <a:rPr lang="vi-VN" dirty="0" smtClean="0"/>
              <a:t>ọc </a:t>
            </a:r>
            <a:r>
              <a:rPr lang="vi-VN" dirty="0"/>
              <a:t>chuỗi ký tự theo cách mã hóa xác </a:t>
            </a:r>
            <a:r>
              <a:rPr lang="en-US" dirty="0"/>
              <a:t>đ</a:t>
            </a:r>
            <a:r>
              <a:rPr lang="vi-VN" dirty="0" smtClean="0"/>
              <a:t>ịnh </a:t>
            </a:r>
            <a:r>
              <a:rPr lang="vi-VN" dirty="0"/>
              <a:t>(ASCII, UTF8, UCS-2,...) ra/từ file. </a:t>
            </a:r>
            <a:endParaRPr lang="en-US" dirty="0" smtClean="0"/>
          </a:p>
          <a:p>
            <a:r>
              <a:rPr lang="en-US" dirty="0" smtClean="0"/>
              <a:t>G</a:t>
            </a:r>
            <a:r>
              <a:rPr lang="vi-VN" dirty="0" smtClean="0"/>
              <a:t>hi/</a:t>
            </a:r>
            <a:r>
              <a:rPr lang="en-US" dirty="0"/>
              <a:t>đ</a:t>
            </a:r>
            <a:r>
              <a:rPr lang="vi-VN" dirty="0" smtClean="0"/>
              <a:t>ọc </a:t>
            </a:r>
            <a:r>
              <a:rPr lang="vi-VN" dirty="0"/>
              <a:t>các dữ liệu thuộc các kiểu cơ bản </a:t>
            </a:r>
            <a:r>
              <a:rPr lang="en-US" dirty="0"/>
              <a:t>đ</a:t>
            </a:r>
            <a:r>
              <a:rPr lang="vi-VN" dirty="0" smtClean="0"/>
              <a:t>ịnh </a:t>
            </a:r>
            <a:r>
              <a:rPr lang="vi-VN" dirty="0"/>
              <a:t>sẵn như bool, byte, int, double, String,... ra/từ file theo dạng nhị phân, là dạng mã hóa gốc bên trong chương trình. </a:t>
            </a:r>
            <a:endParaRPr lang="en-US" dirty="0" smtClean="0"/>
          </a:p>
          <a:p>
            <a:r>
              <a:rPr lang="en-US" dirty="0" smtClean="0"/>
              <a:t>G</a:t>
            </a:r>
            <a:r>
              <a:rPr lang="vi-VN" dirty="0" smtClean="0"/>
              <a:t>hi/</a:t>
            </a:r>
            <a:r>
              <a:rPr lang="en-US" dirty="0"/>
              <a:t>đ</a:t>
            </a:r>
            <a:r>
              <a:rPr lang="vi-VN" dirty="0" smtClean="0"/>
              <a:t>ọc </a:t>
            </a:r>
            <a:r>
              <a:rPr lang="en-US" dirty="0"/>
              <a:t>đ</a:t>
            </a:r>
            <a:r>
              <a:rPr lang="vi-VN" dirty="0" smtClean="0"/>
              <a:t>ối </a:t>
            </a:r>
            <a:r>
              <a:rPr lang="vi-VN" dirty="0"/>
              <a:t>tượng và các </a:t>
            </a:r>
            <a:r>
              <a:rPr lang="en-US" dirty="0"/>
              <a:t>đ</a:t>
            </a:r>
            <a:r>
              <a:rPr lang="vi-VN" dirty="0" smtClean="0"/>
              <a:t>ối </a:t>
            </a:r>
            <a:r>
              <a:rPr lang="vi-VN" dirty="0"/>
              <a:t>tượng </a:t>
            </a:r>
            <a:r>
              <a:rPr lang="en-US" dirty="0"/>
              <a:t>đ</a:t>
            </a:r>
            <a:r>
              <a:rPr lang="vi-VN" dirty="0" smtClean="0"/>
              <a:t>ược </a:t>
            </a:r>
            <a:r>
              <a:rPr lang="vi-VN" dirty="0"/>
              <a:t>tham khảo trực tiếp hay gián tiếp bởi </a:t>
            </a:r>
            <a:r>
              <a:rPr lang="en-US" dirty="0"/>
              <a:t>đ</a:t>
            </a:r>
            <a:r>
              <a:rPr lang="vi-VN" dirty="0" smtClean="0"/>
              <a:t>ối </a:t>
            </a:r>
            <a:r>
              <a:rPr lang="vi-VN" dirty="0"/>
              <a:t>tượng gốc ra/từ file nhị phân hay file XML.</a:t>
            </a:r>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23</a:t>
            </a:fld>
            <a:endParaRPr lang="en-US" dirty="0"/>
          </a:p>
        </p:txBody>
      </p:sp>
    </p:spTree>
    <p:extLst>
      <p:ext uri="{BB962C8B-B14F-4D97-AF65-F5344CB8AC3E}">
        <p14:creationId xmlns:p14="http://schemas.microsoft.com/office/powerpoint/2010/main" val="403975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endParaRPr lang="en-US" dirty="0"/>
          </a:p>
        </p:txBody>
      </p:sp>
      <p:sp>
        <p:nvSpPr>
          <p:cNvPr id="3" name="Content Placeholder 2"/>
          <p:cNvSpPr>
            <a:spLocks noGrp="1"/>
          </p:cNvSpPr>
          <p:nvPr>
            <p:ph idx="1"/>
          </p:nvPr>
        </p:nvSpPr>
        <p:spPr/>
        <p:txBody>
          <a:bodyPr/>
          <a:lstStyle/>
          <a:p>
            <a:pPr>
              <a:lnSpc>
                <a:spcPct val="90000"/>
              </a:lnSpc>
            </a:pPr>
            <a:r>
              <a:rPr lang="en-US" altLang="en-US" dirty="0" err="1"/>
              <a:t>Ngôn</a:t>
            </a:r>
            <a:r>
              <a:rPr lang="en-US" altLang="en-US" dirty="0"/>
              <a:t> </a:t>
            </a:r>
            <a:r>
              <a:rPr lang="en-US" altLang="en-US" dirty="0" err="1"/>
              <a:t>ngữ</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dữ</a:t>
            </a:r>
            <a:r>
              <a:rPr lang="en-US" altLang="en-US" dirty="0"/>
              <a:t> </a:t>
            </a:r>
            <a:r>
              <a:rPr lang="en-US" altLang="en-US" dirty="0" err="1"/>
              <a:t>liệu</a:t>
            </a:r>
            <a:r>
              <a:rPr lang="en-US" altLang="en-US" dirty="0"/>
              <a:t> (</a:t>
            </a:r>
            <a:r>
              <a:rPr lang="en-US" altLang="en-US" i="1" dirty="0"/>
              <a:t>Data Definition Language - DDL</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bảng</a:t>
            </a:r>
            <a:r>
              <a:rPr lang="en-US" altLang="en-US" dirty="0"/>
              <a:t>, </a:t>
            </a:r>
            <a:r>
              <a:rPr lang="en-US" altLang="en-US" dirty="0" err="1"/>
              <a:t>các</a:t>
            </a:r>
            <a:r>
              <a:rPr lang="en-US" altLang="en-US" dirty="0"/>
              <a:t> </a:t>
            </a:r>
            <a:r>
              <a:rPr lang="en-US" altLang="en-US" dirty="0" err="1"/>
              <a:t>mối</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ràng</a:t>
            </a:r>
            <a:r>
              <a:rPr lang="en-US" altLang="en-US" dirty="0"/>
              <a:t> </a:t>
            </a:r>
            <a:r>
              <a:rPr lang="en-US" altLang="en-US" dirty="0" err="1"/>
              <a:t>buộc</a:t>
            </a:r>
            <a:r>
              <a:rPr lang="en-US" altLang="en-US" dirty="0" smtClean="0"/>
              <a:t>.</a:t>
            </a:r>
          </a:p>
          <a:p>
            <a:pPr marL="0" indent="0">
              <a:lnSpc>
                <a:spcPct val="90000"/>
              </a:lnSpc>
              <a:buNone/>
            </a:pPr>
            <a:r>
              <a:rPr lang="en-US" altLang="en-US" dirty="0" smtClean="0"/>
              <a:t> </a:t>
            </a:r>
            <a:endParaRPr lang="en-US" altLang="en-US" dirty="0"/>
          </a:p>
          <a:p>
            <a:pPr>
              <a:lnSpc>
                <a:spcPct val="90000"/>
              </a:lnSpc>
            </a:pPr>
            <a:r>
              <a:rPr lang="en-US" altLang="en-US" dirty="0" err="1"/>
              <a:t>Ngôn</a:t>
            </a:r>
            <a:r>
              <a:rPr lang="en-US" altLang="en-US" dirty="0"/>
              <a:t> </a:t>
            </a:r>
            <a:r>
              <a:rPr lang="en-US" altLang="en-US" dirty="0" err="1"/>
              <a:t>ngữ</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dữ</a:t>
            </a:r>
            <a:r>
              <a:rPr lang="en-US" altLang="en-US" dirty="0"/>
              <a:t> </a:t>
            </a:r>
            <a:r>
              <a:rPr lang="en-US" altLang="en-US" dirty="0" err="1"/>
              <a:t>liệu</a:t>
            </a:r>
            <a:r>
              <a:rPr lang="en-US" altLang="en-US" dirty="0"/>
              <a:t> (</a:t>
            </a:r>
            <a:r>
              <a:rPr lang="en-US" altLang="en-US" i="1" dirty="0"/>
              <a:t>Data Manipulation Language - DML</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thêm</a:t>
            </a:r>
            <a:r>
              <a:rPr lang="en-US" altLang="en-US" dirty="0"/>
              <a:t>, </a:t>
            </a:r>
            <a:r>
              <a:rPr lang="en-US" altLang="en-US" dirty="0" err="1"/>
              <a:t>xóa</a:t>
            </a:r>
            <a:r>
              <a:rPr lang="en-US" altLang="en-US" dirty="0"/>
              <a:t>, </a:t>
            </a:r>
            <a:r>
              <a:rPr lang="en-US" altLang="en-US" dirty="0" err="1"/>
              <a:t>sửa</a:t>
            </a:r>
            <a:r>
              <a:rPr lang="en-US" altLang="en-US" dirty="0"/>
              <a:t> </a:t>
            </a:r>
            <a:r>
              <a:rPr lang="en-US" altLang="en-US" dirty="0" err="1"/>
              <a:t>dư</a:t>
            </a:r>
            <a:r>
              <a:rPr lang="en-US" altLang="en-US" dirty="0"/>
              <a:t>̃ </a:t>
            </a:r>
            <a:r>
              <a:rPr lang="en-US" altLang="en-US" dirty="0" err="1"/>
              <a:t>liệu</a:t>
            </a:r>
            <a:r>
              <a:rPr lang="en-US" altLang="en-US" dirty="0"/>
              <a:t>.</a:t>
            </a:r>
          </a:p>
          <a:p>
            <a:pPr>
              <a:lnSpc>
                <a:spcPct val="90000"/>
              </a:lnSpc>
            </a:pPr>
            <a:endParaRPr lang="en-US" altLang="en-US" dirty="0" smtClean="0"/>
          </a:p>
          <a:p>
            <a:pPr>
              <a:lnSpc>
                <a:spcPct val="90000"/>
              </a:lnSpc>
            </a:pPr>
            <a:r>
              <a:rPr lang="en-US" altLang="en-US" dirty="0" err="1" smtClean="0"/>
              <a:t>Ngôn</a:t>
            </a:r>
            <a:r>
              <a:rPr lang="en-US" altLang="en-US" dirty="0" smtClean="0"/>
              <a:t> </a:t>
            </a:r>
            <a:r>
              <a:rPr lang="en-US" altLang="en-US" dirty="0" err="1"/>
              <a:t>ngữ</a:t>
            </a:r>
            <a:r>
              <a:rPr lang="en-US" altLang="en-US" dirty="0"/>
              <a:t> </a:t>
            </a:r>
            <a:r>
              <a:rPr lang="en-US" altLang="en-US" dirty="0" err="1"/>
              <a:t>truy</a:t>
            </a:r>
            <a:r>
              <a:rPr lang="en-US" altLang="en-US" dirty="0"/>
              <a:t> </a:t>
            </a:r>
            <a:r>
              <a:rPr lang="en-US" altLang="en-US" dirty="0" err="1"/>
              <a:t>vấn</a:t>
            </a:r>
            <a:r>
              <a:rPr lang="en-US" altLang="en-US" dirty="0"/>
              <a:t> </a:t>
            </a:r>
            <a:r>
              <a:rPr lang="en-US" altLang="en-US" dirty="0" err="1"/>
              <a:t>dữ</a:t>
            </a:r>
            <a:r>
              <a:rPr lang="en-US" altLang="en-US" dirty="0"/>
              <a:t> </a:t>
            </a:r>
            <a:r>
              <a:rPr lang="en-US" altLang="en-US" dirty="0" err="1"/>
              <a:t>liệu</a:t>
            </a:r>
            <a:r>
              <a:rPr lang="en-US" altLang="en-US" dirty="0"/>
              <a:t> (</a:t>
            </a:r>
            <a:r>
              <a:rPr lang="en-US" altLang="en-US" i="1" dirty="0"/>
              <a:t>Structured Query Language – SQL</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truy</a:t>
            </a:r>
            <a:r>
              <a:rPr lang="en-US" altLang="en-US" dirty="0"/>
              <a:t> </a:t>
            </a:r>
            <a:r>
              <a:rPr lang="en-US" altLang="en-US" dirty="0" err="1"/>
              <a:t>vấn</a:t>
            </a:r>
            <a:r>
              <a:rPr lang="en-US" altLang="en-US" dirty="0"/>
              <a:t> </a:t>
            </a:r>
            <a:r>
              <a:rPr lang="en-US" altLang="en-US" dirty="0" err="1"/>
              <a:t>dữ</a:t>
            </a:r>
            <a:r>
              <a:rPr lang="en-US" altLang="en-US" dirty="0"/>
              <a:t> </a:t>
            </a:r>
            <a:r>
              <a:rPr lang="en-US" altLang="en-US" dirty="0" err="1"/>
              <a:t>liệu</a:t>
            </a:r>
            <a:r>
              <a:rPr lang="en-US" altLang="en-US" dirty="0"/>
              <a:t>.</a:t>
            </a:r>
          </a:p>
          <a:p>
            <a:pPr>
              <a:lnSpc>
                <a:spcPct val="90000"/>
              </a:lnSpc>
            </a:pPr>
            <a:endParaRPr lang="en-US" altLang="en-US" dirty="0" smtClean="0"/>
          </a:p>
          <a:p>
            <a:pPr>
              <a:lnSpc>
                <a:spcPct val="90000"/>
              </a:lnSpc>
            </a:pPr>
            <a:r>
              <a:rPr lang="en-US" altLang="en-US" dirty="0" err="1" smtClean="0"/>
              <a:t>Ngôn</a:t>
            </a:r>
            <a:r>
              <a:rPr lang="en-US" altLang="en-US" dirty="0" smtClean="0"/>
              <a:t> </a:t>
            </a:r>
            <a:r>
              <a:rPr lang="en-US" altLang="en-US" dirty="0" err="1"/>
              <a:t>ngữ</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dữ</a:t>
            </a:r>
            <a:r>
              <a:rPr lang="en-US" altLang="en-US" dirty="0"/>
              <a:t> </a:t>
            </a:r>
            <a:r>
              <a:rPr lang="en-US" altLang="en-US" dirty="0" err="1"/>
              <a:t>liệu</a:t>
            </a:r>
            <a:r>
              <a:rPr lang="en-US" altLang="en-US" dirty="0"/>
              <a:t> (</a:t>
            </a:r>
            <a:r>
              <a:rPr lang="en-US" altLang="en-US" i="1" dirty="0"/>
              <a:t>Data Control Language – DCL</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thông</a:t>
            </a:r>
            <a:r>
              <a:rPr lang="en-US" altLang="en-US" dirty="0"/>
              <a:t> tin, </a:t>
            </a:r>
            <a:r>
              <a:rPr lang="en-US" altLang="en-US" dirty="0" err="1"/>
              <a:t>cấp</a:t>
            </a:r>
            <a:r>
              <a:rPr lang="en-US" altLang="en-US" dirty="0"/>
              <a:t> </a:t>
            </a:r>
            <a:r>
              <a:rPr lang="en-US" altLang="en-US" dirty="0" err="1"/>
              <a:t>quyền</a:t>
            </a:r>
            <a:r>
              <a:rPr lang="en-US" altLang="en-US" dirty="0"/>
              <a:t> </a:t>
            </a:r>
            <a:r>
              <a:rPr lang="en-US" altLang="en-US" dirty="0" err="1"/>
              <a:t>va</a:t>
            </a:r>
            <a:r>
              <a:rPr lang="en-US" altLang="en-US" dirty="0"/>
              <a:t>̀ </a:t>
            </a:r>
            <a:r>
              <a:rPr lang="en-US" altLang="en-US" dirty="0" err="1"/>
              <a:t>thu</a:t>
            </a:r>
            <a:r>
              <a:rPr lang="en-US" altLang="en-US" dirty="0"/>
              <a:t> </a:t>
            </a:r>
            <a:r>
              <a:rPr lang="en-US" altLang="en-US" dirty="0" err="1"/>
              <a:t>hồi</a:t>
            </a:r>
            <a:r>
              <a:rPr lang="en-US" altLang="en-US" dirty="0"/>
              <a:t> </a:t>
            </a:r>
            <a:r>
              <a:rPr lang="en-US" altLang="en-US" dirty="0" err="1"/>
              <a:t>quyền</a:t>
            </a:r>
            <a:r>
              <a:rPr lang="en-US" altLang="en-US" dirty="0"/>
              <a:t> </a:t>
            </a:r>
            <a:r>
              <a:rPr lang="en-US" altLang="en-US" dirty="0" err="1"/>
              <a:t>khai</a:t>
            </a:r>
            <a:r>
              <a:rPr lang="en-US" altLang="en-US" dirty="0"/>
              <a:t> </a:t>
            </a:r>
            <a:r>
              <a:rPr lang="en-US" altLang="en-US" dirty="0" err="1"/>
              <a:t>thác</a:t>
            </a:r>
            <a:r>
              <a:rPr lang="en-US" altLang="en-US" dirty="0"/>
              <a:t> </a:t>
            </a:r>
            <a:r>
              <a:rPr lang="en-US" altLang="en-US" dirty="0" err="1"/>
              <a:t>trên</a:t>
            </a:r>
            <a:r>
              <a:rPr lang="en-US" altLang="en-US" dirty="0"/>
              <a:t> </a:t>
            </a:r>
            <a:r>
              <a:rPr lang="en-US" altLang="en-US" dirty="0" err="1"/>
              <a:t>cơ</a:t>
            </a:r>
            <a:r>
              <a:rPr lang="en-US" altLang="en-US" dirty="0"/>
              <a:t> </a:t>
            </a:r>
            <a:r>
              <a:rPr lang="en-US" altLang="en-US" dirty="0" err="1"/>
              <a:t>sơ</a:t>
            </a:r>
            <a:r>
              <a:rPr lang="en-US" altLang="en-US" dirty="0"/>
              <a:t>̉ </a:t>
            </a:r>
            <a:r>
              <a:rPr lang="en-US" altLang="en-US" dirty="0" err="1"/>
              <a:t>dư</a:t>
            </a:r>
            <a:r>
              <a:rPr lang="en-US" altLang="en-US" dirty="0"/>
              <a:t>̃ </a:t>
            </a:r>
            <a:r>
              <a:rPr lang="en-US" altLang="en-US" dirty="0" err="1"/>
              <a:t>liệu</a:t>
            </a:r>
            <a:r>
              <a:rPr lang="en-US" altLang="en-US" dirty="0"/>
              <a:t>.</a:t>
            </a:r>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24</a:t>
            </a:fld>
            <a:endParaRPr lang="en-US" dirty="0"/>
          </a:p>
        </p:txBody>
      </p:sp>
    </p:spTree>
    <p:extLst>
      <p:ext uri="{BB962C8B-B14F-4D97-AF65-F5344CB8AC3E}">
        <p14:creationId xmlns:p14="http://schemas.microsoft.com/office/powerpoint/2010/main" val="137220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en-US" dirty="0" err="1" smtClean="0"/>
              <a:t>Ngôn</a:t>
            </a:r>
            <a:r>
              <a:rPr lang="en-US" altLang="en-US" dirty="0" smtClean="0"/>
              <a:t> </a:t>
            </a:r>
            <a:r>
              <a:rPr lang="en-US" altLang="en-US" dirty="0" err="1" smtClean="0"/>
              <a:t>ngữ</a:t>
            </a:r>
            <a:r>
              <a:rPr lang="en-US" altLang="en-US" dirty="0" smtClean="0"/>
              <a:t> </a:t>
            </a:r>
            <a:r>
              <a:rPr lang="en-US" altLang="en-US" dirty="0" err="1" smtClean="0"/>
              <a:t>định</a:t>
            </a:r>
            <a:r>
              <a:rPr lang="en-US" altLang="en-US" dirty="0" smtClean="0"/>
              <a:t> </a:t>
            </a:r>
            <a:r>
              <a:rPr lang="en-US" altLang="en-US" dirty="0" err="1" smtClean="0"/>
              <a:t>nghĩa</a:t>
            </a:r>
            <a:r>
              <a:rPr lang="en-US" altLang="en-US" dirty="0" smtClean="0"/>
              <a:t> </a:t>
            </a:r>
            <a:r>
              <a:rPr lang="en-US" altLang="en-US" dirty="0" err="1" smtClean="0"/>
              <a:t>dữ</a:t>
            </a:r>
            <a:r>
              <a:rPr lang="en-US" altLang="en-US" dirty="0" smtClean="0"/>
              <a:t> </a:t>
            </a:r>
            <a:r>
              <a:rPr lang="en-US" altLang="en-US" dirty="0" err="1" smtClean="0"/>
              <a:t>liệu</a:t>
            </a:r>
            <a:endParaRPr lang="en-US" altLang="en-US" dirty="0" smtClean="0"/>
          </a:p>
          <a:p>
            <a:pPr>
              <a:lnSpc>
                <a:spcPct val="90000"/>
              </a:lnSpc>
            </a:pPr>
            <a:r>
              <a:rPr lang="en-US" altLang="en-US" sz="2600" dirty="0" err="1" smtClean="0"/>
              <a:t>Lệ</a:t>
            </a:r>
            <a:r>
              <a:rPr lang="vi-VN" altLang="en-US" sz="2600" dirty="0" smtClean="0"/>
              <a:t>nh tạo b</a:t>
            </a:r>
            <a:r>
              <a:rPr lang="en-US" altLang="en-US" sz="2600" dirty="0" smtClean="0"/>
              <a:t>ả</a:t>
            </a:r>
            <a:r>
              <a:rPr lang="vi-VN" altLang="en-US" sz="2600" dirty="0" smtClean="0"/>
              <a:t>ng (</a:t>
            </a:r>
            <a:r>
              <a:rPr lang="en-US" altLang="en-US" sz="2600" dirty="0" smtClean="0"/>
              <a:t>CREATE</a:t>
            </a:r>
            <a:r>
              <a:rPr lang="vi-VN" altLang="en-US" sz="2600" dirty="0" smtClean="0"/>
              <a:t>)</a:t>
            </a:r>
            <a:endParaRPr lang="en-US" altLang="en-US" sz="2600" dirty="0" smtClean="0"/>
          </a:p>
          <a:p>
            <a:pPr>
              <a:lnSpc>
                <a:spcPct val="90000"/>
              </a:lnSpc>
            </a:pPr>
            <a:endParaRPr lang="en-US" altLang="en-US" sz="2600" dirty="0" smtClean="0"/>
          </a:p>
          <a:p>
            <a:pPr>
              <a:lnSpc>
                <a:spcPct val="90000"/>
              </a:lnSpc>
            </a:pPr>
            <a:r>
              <a:rPr lang="en-US" altLang="en-US" sz="2600" dirty="0" err="1" smtClean="0"/>
              <a:t>Lệ</a:t>
            </a:r>
            <a:r>
              <a:rPr lang="vi-VN" altLang="en-US" sz="2600" dirty="0"/>
              <a:t>nh s</a:t>
            </a:r>
            <a:r>
              <a:rPr lang="en-US" altLang="en-US" sz="2600" dirty="0"/>
              <a:t>ử</a:t>
            </a:r>
            <a:r>
              <a:rPr lang="vi-VN" altLang="en-US" sz="2600" dirty="0"/>
              <a:t>a cấu tr</a:t>
            </a:r>
            <a:r>
              <a:rPr lang="en-US" altLang="en-US" sz="2600" dirty="0"/>
              <a:t>ú</a:t>
            </a:r>
            <a:r>
              <a:rPr lang="vi-VN" altLang="en-US" sz="2600" dirty="0"/>
              <a:t>c b</a:t>
            </a:r>
            <a:r>
              <a:rPr lang="en-US" altLang="en-US" sz="2600" dirty="0"/>
              <a:t>ả</a:t>
            </a:r>
            <a:r>
              <a:rPr lang="vi-VN" altLang="en-US" sz="2600" dirty="0"/>
              <a:t>ng (</a:t>
            </a:r>
            <a:r>
              <a:rPr lang="en-US" altLang="en-US" sz="2600" dirty="0"/>
              <a:t>ALTER</a:t>
            </a:r>
            <a:r>
              <a:rPr lang="vi-VN" altLang="en-US" sz="2600" dirty="0"/>
              <a:t>)</a:t>
            </a:r>
            <a:endParaRPr lang="en-US" altLang="en-US" sz="2600" dirty="0"/>
          </a:p>
          <a:p>
            <a:pPr lvl="1">
              <a:lnSpc>
                <a:spcPct val="90000"/>
              </a:lnSpc>
            </a:pPr>
            <a:r>
              <a:rPr lang="en-US" altLang="en-US" sz="2600" dirty="0" err="1" smtClean="0"/>
              <a:t>Thêm</a:t>
            </a:r>
            <a:r>
              <a:rPr lang="en-US" altLang="en-US" sz="2600" dirty="0" smtClean="0"/>
              <a:t> </a:t>
            </a:r>
            <a:r>
              <a:rPr lang="en-US" altLang="en-US" sz="2600" dirty="0" err="1"/>
              <a:t>thuộc</a:t>
            </a:r>
            <a:r>
              <a:rPr lang="en-US" altLang="en-US" sz="2600" dirty="0"/>
              <a:t> </a:t>
            </a:r>
            <a:r>
              <a:rPr lang="en-US" altLang="en-US" sz="2600" dirty="0" err="1"/>
              <a:t>tính</a:t>
            </a:r>
            <a:endParaRPr lang="en-US" altLang="en-US" sz="2600" dirty="0"/>
          </a:p>
          <a:p>
            <a:pPr lvl="1">
              <a:lnSpc>
                <a:spcPct val="90000"/>
              </a:lnSpc>
            </a:pPr>
            <a:r>
              <a:rPr lang="en-US" altLang="en-US" sz="2600" dirty="0" err="1" smtClean="0"/>
              <a:t>Sửa</a:t>
            </a:r>
            <a:r>
              <a:rPr lang="en-US" altLang="en-US" sz="2600" dirty="0" smtClean="0"/>
              <a:t> </a:t>
            </a:r>
            <a:r>
              <a:rPr lang="en-US" altLang="en-US" sz="2600" dirty="0" err="1"/>
              <a:t>kiểu</a:t>
            </a:r>
            <a:r>
              <a:rPr lang="en-US" altLang="en-US" sz="2600" dirty="0"/>
              <a:t> </a:t>
            </a:r>
            <a:r>
              <a:rPr lang="en-US" altLang="en-US" sz="2600" dirty="0" err="1"/>
              <a:t>dữ</a:t>
            </a:r>
            <a:r>
              <a:rPr lang="en-US" altLang="en-US" sz="2600" dirty="0"/>
              <a:t> </a:t>
            </a:r>
            <a:r>
              <a:rPr lang="en-US" altLang="en-US" sz="2600" dirty="0" err="1"/>
              <a:t>liệu</a:t>
            </a:r>
            <a:r>
              <a:rPr lang="en-US" altLang="en-US" sz="2600" dirty="0"/>
              <a:t> </a:t>
            </a:r>
            <a:r>
              <a:rPr lang="en-US" altLang="en-US" sz="2600" dirty="0" err="1"/>
              <a:t>của</a:t>
            </a:r>
            <a:r>
              <a:rPr lang="en-US" altLang="en-US" sz="2600" dirty="0"/>
              <a:t> </a:t>
            </a:r>
            <a:r>
              <a:rPr lang="en-US" altLang="en-US" sz="2600" dirty="0" err="1"/>
              <a:t>thuộc</a:t>
            </a:r>
            <a:r>
              <a:rPr lang="en-US" altLang="en-US" sz="2600" dirty="0"/>
              <a:t> </a:t>
            </a:r>
            <a:r>
              <a:rPr lang="en-US" altLang="en-US" sz="2600" dirty="0" err="1"/>
              <a:t>tính</a:t>
            </a:r>
            <a:endParaRPr lang="en-US" altLang="en-US" sz="2600" dirty="0"/>
          </a:p>
          <a:p>
            <a:pPr lvl="1">
              <a:lnSpc>
                <a:spcPct val="90000"/>
              </a:lnSpc>
            </a:pPr>
            <a:r>
              <a:rPr lang="en-US" altLang="en-US" sz="2600" dirty="0" err="1" smtClean="0"/>
              <a:t>Xoá</a:t>
            </a:r>
            <a:r>
              <a:rPr lang="en-US" altLang="en-US" sz="2600" dirty="0" smtClean="0"/>
              <a:t> </a:t>
            </a:r>
            <a:r>
              <a:rPr lang="en-US" altLang="en-US" sz="2600" dirty="0" err="1"/>
              <a:t>thuộc</a:t>
            </a:r>
            <a:r>
              <a:rPr lang="en-US" altLang="en-US" sz="2600" dirty="0"/>
              <a:t> </a:t>
            </a:r>
            <a:r>
              <a:rPr lang="en-US" altLang="en-US" sz="2600" dirty="0" err="1"/>
              <a:t>tính</a:t>
            </a:r>
            <a:endParaRPr lang="en-US" altLang="en-US" sz="2600" dirty="0"/>
          </a:p>
          <a:p>
            <a:pPr lvl="1">
              <a:lnSpc>
                <a:spcPct val="90000"/>
              </a:lnSpc>
            </a:pPr>
            <a:r>
              <a:rPr lang="en-US" altLang="en-US" sz="2600" dirty="0" err="1" smtClean="0"/>
              <a:t>Thêm</a:t>
            </a:r>
            <a:r>
              <a:rPr lang="en-US" altLang="en-US" sz="2600" dirty="0" smtClean="0"/>
              <a:t> </a:t>
            </a:r>
            <a:r>
              <a:rPr lang="en-US" altLang="en-US" sz="2600" dirty="0" err="1"/>
              <a:t>ràng</a:t>
            </a:r>
            <a:r>
              <a:rPr lang="en-US" altLang="en-US" sz="2600" dirty="0"/>
              <a:t> </a:t>
            </a:r>
            <a:r>
              <a:rPr lang="en-US" altLang="en-US" sz="2600" dirty="0" err="1"/>
              <a:t>buộc</a:t>
            </a:r>
            <a:r>
              <a:rPr lang="en-US" altLang="en-US" sz="2600" dirty="0"/>
              <a:t> </a:t>
            </a:r>
            <a:r>
              <a:rPr lang="en-US" altLang="en-US" sz="2600" dirty="0" err="1"/>
              <a:t>toàn</a:t>
            </a:r>
            <a:r>
              <a:rPr lang="en-US" altLang="en-US" sz="2600" dirty="0"/>
              <a:t> </a:t>
            </a:r>
            <a:r>
              <a:rPr lang="en-US" altLang="en-US" sz="2600" dirty="0" err="1"/>
              <a:t>vẹn</a:t>
            </a:r>
            <a:endParaRPr lang="en-US" altLang="en-US" sz="2600" dirty="0"/>
          </a:p>
          <a:p>
            <a:pPr lvl="1">
              <a:lnSpc>
                <a:spcPct val="90000"/>
              </a:lnSpc>
            </a:pPr>
            <a:r>
              <a:rPr lang="en-US" altLang="en-US" sz="2600" dirty="0" err="1" smtClean="0"/>
              <a:t>Xoá</a:t>
            </a:r>
            <a:r>
              <a:rPr lang="en-US" altLang="en-US" sz="2600" dirty="0" smtClean="0"/>
              <a:t> </a:t>
            </a:r>
            <a:r>
              <a:rPr lang="en-US" altLang="en-US" sz="2600" dirty="0" err="1"/>
              <a:t>ràng</a:t>
            </a:r>
            <a:r>
              <a:rPr lang="en-US" altLang="en-US" sz="2600" dirty="0"/>
              <a:t> </a:t>
            </a:r>
            <a:r>
              <a:rPr lang="en-US" altLang="en-US" sz="2600" dirty="0" err="1"/>
              <a:t>buộc</a:t>
            </a:r>
            <a:r>
              <a:rPr lang="en-US" altLang="en-US" sz="2600" dirty="0"/>
              <a:t> </a:t>
            </a:r>
            <a:r>
              <a:rPr lang="en-US" altLang="en-US" sz="2600" dirty="0" err="1"/>
              <a:t>toàn</a:t>
            </a:r>
            <a:r>
              <a:rPr lang="en-US" altLang="en-US" sz="2600" dirty="0"/>
              <a:t> </a:t>
            </a:r>
            <a:r>
              <a:rPr lang="en-US" altLang="en-US" sz="2600" dirty="0" err="1"/>
              <a:t>vẹn</a:t>
            </a:r>
            <a:endParaRPr lang="en-US" altLang="en-US" sz="2600" dirty="0"/>
          </a:p>
          <a:p>
            <a:pPr>
              <a:lnSpc>
                <a:spcPct val="90000"/>
              </a:lnSpc>
            </a:pPr>
            <a:endParaRPr lang="en-US" altLang="en-US" sz="2600" dirty="0" smtClean="0"/>
          </a:p>
          <a:p>
            <a:pPr>
              <a:lnSpc>
                <a:spcPct val="90000"/>
              </a:lnSpc>
            </a:pPr>
            <a:r>
              <a:rPr lang="en-US" altLang="en-US" sz="2600" dirty="0" err="1" smtClean="0"/>
              <a:t>Lệ</a:t>
            </a:r>
            <a:r>
              <a:rPr lang="vi-VN" altLang="en-US" sz="2600" dirty="0"/>
              <a:t>nh x</a:t>
            </a:r>
            <a:r>
              <a:rPr lang="en-US" altLang="en-US" sz="2600" dirty="0"/>
              <a:t>ó</a:t>
            </a:r>
            <a:r>
              <a:rPr lang="vi-VN" altLang="en-US" sz="2600" dirty="0"/>
              <a:t>a b</a:t>
            </a:r>
            <a:r>
              <a:rPr lang="en-US" altLang="en-US" sz="2600" dirty="0"/>
              <a:t>ả</a:t>
            </a:r>
            <a:r>
              <a:rPr lang="vi-VN" altLang="en-US" sz="2600" dirty="0"/>
              <a:t>ng (</a:t>
            </a:r>
            <a:r>
              <a:rPr lang="en-US" altLang="en-US" sz="2600" dirty="0"/>
              <a:t>DROP</a:t>
            </a:r>
            <a:r>
              <a:rPr lang="vi-VN" altLang="en-US" sz="2600" dirty="0"/>
              <a:t>)</a:t>
            </a:r>
            <a:endParaRPr lang="en-US" altLang="en-US" sz="2600" dirty="0"/>
          </a:p>
          <a:p>
            <a:pPr>
              <a:lnSpc>
                <a:spcPct val="90000"/>
              </a:lnSpc>
            </a:pPr>
            <a:endParaRPr lang="en-US" alt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25</a:t>
            </a:fld>
            <a:endParaRPr lang="en-US" dirty="0"/>
          </a:p>
        </p:txBody>
      </p:sp>
    </p:spTree>
    <p:extLst>
      <p:ext uri="{BB962C8B-B14F-4D97-AF65-F5344CB8AC3E}">
        <p14:creationId xmlns:p14="http://schemas.microsoft.com/office/powerpoint/2010/main" val="34858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en-US" dirty="0" err="1" smtClean="0"/>
              <a:t>Ngôn</a:t>
            </a:r>
            <a:r>
              <a:rPr lang="en-US" altLang="en-US" dirty="0" smtClean="0"/>
              <a:t> </a:t>
            </a:r>
            <a:r>
              <a:rPr lang="en-US" altLang="en-US" dirty="0" err="1" smtClean="0"/>
              <a:t>ngữ</a:t>
            </a:r>
            <a:r>
              <a:rPr lang="en-US" altLang="en-US" dirty="0" smtClean="0"/>
              <a:t> </a:t>
            </a:r>
            <a:r>
              <a:rPr lang="en-US" altLang="en-US" dirty="0" err="1" smtClean="0"/>
              <a:t>định</a:t>
            </a:r>
            <a:r>
              <a:rPr lang="en-US" altLang="en-US" dirty="0" smtClean="0"/>
              <a:t> </a:t>
            </a:r>
            <a:r>
              <a:rPr lang="en-US" altLang="en-US" dirty="0" err="1" smtClean="0"/>
              <a:t>nghĩa</a:t>
            </a:r>
            <a:r>
              <a:rPr lang="en-US" altLang="en-US" dirty="0" smtClean="0"/>
              <a:t>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tt</a:t>
            </a:r>
            <a:r>
              <a:rPr lang="en-US" altLang="en-US" dirty="0" smtClean="0"/>
              <a:t>)</a:t>
            </a:r>
          </a:p>
          <a:p>
            <a:pPr>
              <a:lnSpc>
                <a:spcPct val="90000"/>
              </a:lnSpc>
              <a:buSzPct val="76000"/>
            </a:pPr>
            <a:r>
              <a:rPr lang="en-US" altLang="en-US" dirty="0" err="1" smtClean="0"/>
              <a:t>Tạo</a:t>
            </a:r>
            <a:r>
              <a:rPr lang="en-US" altLang="en-US" dirty="0" smtClean="0"/>
              <a:t> </a:t>
            </a:r>
            <a:r>
              <a:rPr lang="en-US" altLang="en-US" dirty="0" err="1" smtClean="0"/>
              <a:t>bảng</a:t>
            </a:r>
            <a:r>
              <a:rPr lang="en-US" altLang="en-US" dirty="0" smtClean="0"/>
              <a:t>: </a:t>
            </a:r>
          </a:p>
          <a:p>
            <a:pPr marL="0" indent="0">
              <a:lnSpc>
                <a:spcPct val="90000"/>
              </a:lnSpc>
              <a:buSzPct val="76000"/>
              <a:buNone/>
            </a:pPr>
            <a:r>
              <a:rPr lang="en-US" altLang="en-US" dirty="0" smtClean="0"/>
              <a:t>	</a:t>
            </a:r>
            <a:r>
              <a:rPr lang="en-US" altLang="en-US" i="1" dirty="0" smtClean="0"/>
              <a:t>CREATE </a:t>
            </a:r>
            <a:r>
              <a:rPr lang="en-US" altLang="en-US" i="1" dirty="0"/>
              <a:t>TABLE &lt;</a:t>
            </a:r>
            <a:r>
              <a:rPr lang="en-US" altLang="en-US" i="1" dirty="0" err="1"/>
              <a:t>tên_bảng</a:t>
            </a:r>
            <a:r>
              <a:rPr lang="en-US" altLang="en-US" i="1" dirty="0"/>
              <a:t>&gt;</a:t>
            </a:r>
          </a:p>
          <a:p>
            <a:pPr marL="0" indent="0">
              <a:lnSpc>
                <a:spcPct val="90000"/>
              </a:lnSpc>
              <a:buSzPct val="76000"/>
              <a:buNone/>
            </a:pPr>
            <a:r>
              <a:rPr lang="en-US" altLang="en-US" i="1" dirty="0"/>
              <a:t>	(</a:t>
            </a:r>
          </a:p>
          <a:p>
            <a:pPr marL="0" indent="0">
              <a:lnSpc>
                <a:spcPct val="90000"/>
              </a:lnSpc>
              <a:buSzPct val="76000"/>
              <a:buNone/>
            </a:pPr>
            <a:r>
              <a:rPr lang="en-US" altLang="en-US" i="1" dirty="0"/>
              <a:t>	&lt;tên_cột1&gt;    &lt;</a:t>
            </a:r>
            <a:r>
              <a:rPr lang="en-US" altLang="en-US" i="1" dirty="0" err="1"/>
              <a:t>kiểu_dữ_liệu</a:t>
            </a:r>
            <a:r>
              <a:rPr lang="en-US" altLang="en-US" i="1" dirty="0"/>
              <a:t>&gt; [not null],</a:t>
            </a:r>
          </a:p>
          <a:p>
            <a:pPr marL="0" indent="0">
              <a:lnSpc>
                <a:spcPct val="90000"/>
              </a:lnSpc>
              <a:buSzPct val="76000"/>
              <a:buNone/>
            </a:pPr>
            <a:r>
              <a:rPr lang="en-US" altLang="en-US" i="1" dirty="0"/>
              <a:t>	&lt;tên_cột2&gt;    &lt;</a:t>
            </a:r>
            <a:r>
              <a:rPr lang="en-US" altLang="en-US" i="1" dirty="0" err="1"/>
              <a:t>kiểu_dữ_liệu</a:t>
            </a:r>
            <a:r>
              <a:rPr lang="en-US" altLang="en-US" i="1" dirty="0"/>
              <a:t>&gt; [not null],</a:t>
            </a:r>
          </a:p>
          <a:p>
            <a:pPr marL="0" indent="0">
              <a:lnSpc>
                <a:spcPct val="90000"/>
              </a:lnSpc>
              <a:buSzPct val="76000"/>
              <a:buNone/>
            </a:pPr>
            <a:r>
              <a:rPr lang="en-US" altLang="en-US" i="1" dirty="0"/>
              <a:t>	…</a:t>
            </a:r>
          </a:p>
          <a:p>
            <a:pPr marL="0" indent="0">
              <a:lnSpc>
                <a:spcPct val="90000"/>
              </a:lnSpc>
              <a:buSzPct val="76000"/>
              <a:buNone/>
            </a:pPr>
            <a:r>
              <a:rPr lang="en-US" altLang="en-US" i="1" dirty="0"/>
              <a:t>	</a:t>
            </a:r>
            <a:r>
              <a:rPr lang="en-US" altLang="en-US" i="1" dirty="0" err="1" smtClean="0"/>
              <a:t>khai</a:t>
            </a:r>
            <a:r>
              <a:rPr lang="en-US" altLang="en-US" i="1" dirty="0" smtClean="0"/>
              <a:t> </a:t>
            </a:r>
            <a:r>
              <a:rPr lang="en-US" altLang="en-US" i="1" dirty="0" err="1"/>
              <a:t>báo</a:t>
            </a:r>
            <a:r>
              <a:rPr lang="en-US" altLang="en-US" i="1" dirty="0"/>
              <a:t> </a:t>
            </a:r>
            <a:r>
              <a:rPr lang="en-US" altLang="en-US" i="1" dirty="0" err="1"/>
              <a:t>khóa</a:t>
            </a:r>
            <a:r>
              <a:rPr lang="en-US" altLang="en-US" i="1" dirty="0"/>
              <a:t> </a:t>
            </a:r>
            <a:r>
              <a:rPr lang="en-US" altLang="en-US" i="1" dirty="0" err="1"/>
              <a:t>chính</a:t>
            </a:r>
            <a:r>
              <a:rPr lang="en-US" altLang="en-US" i="1" dirty="0"/>
              <a:t>, </a:t>
            </a:r>
            <a:r>
              <a:rPr lang="en-US" altLang="en-US" i="1" dirty="0" err="1"/>
              <a:t>khóa</a:t>
            </a:r>
            <a:r>
              <a:rPr lang="en-US" altLang="en-US" i="1" dirty="0"/>
              <a:t> </a:t>
            </a:r>
            <a:r>
              <a:rPr lang="en-US" altLang="en-US" i="1" dirty="0" err="1"/>
              <a:t>ngoại</a:t>
            </a:r>
            <a:r>
              <a:rPr lang="en-US" altLang="en-US" i="1" dirty="0"/>
              <a:t>, </a:t>
            </a:r>
            <a:r>
              <a:rPr lang="en-US" altLang="en-US" i="1" dirty="0" err="1"/>
              <a:t>ràng</a:t>
            </a:r>
            <a:r>
              <a:rPr lang="en-US" altLang="en-US" i="1" dirty="0"/>
              <a:t> </a:t>
            </a:r>
            <a:r>
              <a:rPr lang="en-US" altLang="en-US" i="1" dirty="0" err="1"/>
              <a:t>buộc</a:t>
            </a:r>
            <a:endParaRPr lang="en-US" altLang="en-US" i="1" dirty="0"/>
          </a:p>
          <a:p>
            <a:pPr marL="0" indent="0">
              <a:lnSpc>
                <a:spcPct val="90000"/>
              </a:lnSpc>
              <a:buSzPct val="76000"/>
              <a:buNone/>
            </a:pPr>
            <a:r>
              <a:rPr lang="en-US" altLang="en-US" i="1" dirty="0"/>
              <a:t>	</a:t>
            </a:r>
            <a:r>
              <a:rPr lang="en-US" altLang="en-US" i="1" dirty="0" smtClean="0"/>
              <a:t>)</a:t>
            </a:r>
          </a:p>
          <a:p>
            <a:pPr>
              <a:lnSpc>
                <a:spcPct val="90000"/>
              </a:lnSpc>
              <a:buSzPct val="76000"/>
            </a:pPr>
            <a:r>
              <a:rPr lang="en-US" altLang="en-US" dirty="0" err="1" smtClean="0"/>
              <a:t>Thêm</a:t>
            </a:r>
            <a:r>
              <a:rPr lang="en-US" altLang="en-US" dirty="0" smtClean="0"/>
              <a:t> </a:t>
            </a:r>
            <a:r>
              <a:rPr lang="en-US" altLang="en-US" dirty="0" err="1" smtClean="0"/>
              <a:t>thuộc</a:t>
            </a:r>
            <a:r>
              <a:rPr lang="en-US" altLang="en-US" dirty="0" smtClean="0"/>
              <a:t> </a:t>
            </a:r>
            <a:r>
              <a:rPr lang="en-US" altLang="en-US" dirty="0" err="1" smtClean="0"/>
              <a:t>tính</a:t>
            </a:r>
            <a:r>
              <a:rPr lang="en-US" altLang="en-US" dirty="0" smtClean="0"/>
              <a:t> </a:t>
            </a:r>
            <a:r>
              <a:rPr lang="en-US" altLang="en-US" dirty="0" err="1" smtClean="0"/>
              <a:t>vào</a:t>
            </a:r>
            <a:r>
              <a:rPr lang="en-US" altLang="en-US" dirty="0" smtClean="0"/>
              <a:t> </a:t>
            </a:r>
            <a:r>
              <a:rPr lang="en-US" altLang="en-US" dirty="0" err="1" smtClean="0"/>
              <a:t>bảng</a:t>
            </a:r>
            <a:r>
              <a:rPr lang="en-US" altLang="en-US" dirty="0" smtClean="0"/>
              <a:t> (</a:t>
            </a:r>
            <a:r>
              <a:rPr lang="en-US" altLang="en-US" dirty="0" err="1" smtClean="0"/>
              <a:t>đã</a:t>
            </a:r>
            <a:r>
              <a:rPr lang="en-US" altLang="en-US" dirty="0" smtClean="0"/>
              <a:t> </a:t>
            </a:r>
            <a:r>
              <a:rPr lang="en-US" altLang="en-US" dirty="0" err="1" smtClean="0"/>
              <a:t>tạo</a:t>
            </a:r>
            <a:r>
              <a:rPr lang="en-US" altLang="en-US" dirty="0" smtClean="0"/>
              <a:t>)</a:t>
            </a:r>
          </a:p>
          <a:p>
            <a:pPr marL="0" indent="0">
              <a:lnSpc>
                <a:spcPct val="90000"/>
              </a:lnSpc>
              <a:buNone/>
            </a:pPr>
            <a:r>
              <a:rPr lang="en-US" altLang="en-US" i="1" dirty="0" smtClean="0"/>
              <a:t>	ALTER  </a:t>
            </a:r>
            <a:r>
              <a:rPr lang="en-US" altLang="en-US" i="1" dirty="0"/>
              <a:t>TABLE </a:t>
            </a:r>
            <a:r>
              <a:rPr lang="en-US" altLang="en-US" i="1" dirty="0" err="1" smtClean="0"/>
              <a:t>tênbảng</a:t>
            </a:r>
            <a:r>
              <a:rPr lang="en-US" altLang="en-US" i="1" dirty="0" smtClean="0"/>
              <a:t>  </a:t>
            </a:r>
            <a:r>
              <a:rPr lang="en-US" altLang="en-US" i="1" dirty="0"/>
              <a:t>ADD </a:t>
            </a:r>
            <a:r>
              <a:rPr lang="en-US" altLang="en-US" i="1" dirty="0" err="1" smtClean="0"/>
              <a:t>têncột</a:t>
            </a:r>
            <a:r>
              <a:rPr lang="vi-VN" altLang="en-US" i="1" dirty="0" smtClean="0"/>
              <a:t>  </a:t>
            </a:r>
            <a:r>
              <a:rPr lang="en-US" altLang="en-US" i="1" dirty="0" err="1"/>
              <a:t>kiểudữliệu</a:t>
            </a:r>
            <a:endParaRPr lang="en-US" altLang="en-US" i="1" dirty="0"/>
          </a:p>
          <a:p>
            <a:pPr>
              <a:buSzPct val="76000"/>
            </a:pPr>
            <a:r>
              <a:rPr lang="en-US" altLang="en-US" dirty="0" err="1"/>
              <a:t>Sửa</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thuộc</a:t>
            </a:r>
            <a:r>
              <a:rPr lang="en-US" altLang="en-US" dirty="0"/>
              <a:t> </a:t>
            </a:r>
            <a:r>
              <a:rPr lang="en-US" altLang="en-US" dirty="0" err="1" smtClean="0"/>
              <a:t>tính</a:t>
            </a:r>
            <a:r>
              <a:rPr lang="en-US" altLang="en-US" dirty="0" smtClean="0"/>
              <a:t> (</a:t>
            </a:r>
            <a:r>
              <a:rPr lang="en-US" altLang="en-US" dirty="0" err="1" smtClean="0"/>
              <a:t>không</a:t>
            </a:r>
            <a:r>
              <a:rPr lang="en-US" altLang="en-US" dirty="0" smtClean="0"/>
              <a:t> </a:t>
            </a:r>
            <a:r>
              <a:rPr lang="en-US" altLang="en-US" dirty="0" err="1" smtClean="0"/>
              <a:t>phải</a:t>
            </a:r>
            <a:r>
              <a:rPr lang="en-US" altLang="en-US" dirty="0" smtClean="0"/>
              <a:t> </a:t>
            </a:r>
            <a:r>
              <a:rPr lang="en-US" altLang="en-US" dirty="0" err="1" smtClean="0"/>
              <a:t>kiểu</a:t>
            </a:r>
            <a:r>
              <a:rPr lang="en-US" altLang="en-US" dirty="0" smtClean="0"/>
              <a:t> </a:t>
            </a:r>
            <a:r>
              <a:rPr lang="en-US" altLang="en-US" dirty="0" err="1" smtClean="0"/>
              <a:t>nào</a:t>
            </a:r>
            <a:r>
              <a:rPr lang="en-US" altLang="en-US" dirty="0" smtClean="0"/>
              <a:t> </a:t>
            </a:r>
            <a:r>
              <a:rPr lang="en-US" altLang="en-US" dirty="0" err="1" smtClean="0"/>
              <a:t>cũng</a:t>
            </a:r>
            <a:r>
              <a:rPr lang="en-US" altLang="en-US" dirty="0" smtClean="0"/>
              <a:t> </a:t>
            </a:r>
            <a:r>
              <a:rPr lang="en-US" altLang="en-US" dirty="0" err="1" smtClean="0"/>
              <a:t>sửa</a:t>
            </a:r>
            <a:r>
              <a:rPr lang="en-US" altLang="en-US" dirty="0" smtClean="0"/>
              <a:t> </a:t>
            </a:r>
            <a:r>
              <a:rPr lang="en-US" altLang="en-US" dirty="0" err="1" smtClean="0"/>
              <a:t>được</a:t>
            </a:r>
            <a:r>
              <a:rPr lang="en-US" altLang="en-US" dirty="0" smtClean="0"/>
              <a:t>) 	</a:t>
            </a:r>
            <a:r>
              <a:rPr lang="en-US" altLang="en-US" i="1" dirty="0" smtClean="0"/>
              <a:t>ALTER </a:t>
            </a:r>
            <a:r>
              <a:rPr lang="en-US" altLang="en-US" i="1" dirty="0"/>
              <a:t>TABLE </a:t>
            </a:r>
            <a:r>
              <a:rPr lang="en-US" altLang="en-US" i="1" dirty="0" err="1" smtClean="0"/>
              <a:t>tênbảng</a:t>
            </a:r>
            <a:r>
              <a:rPr lang="en-US" altLang="en-US" i="1" dirty="0" smtClean="0"/>
              <a:t> </a:t>
            </a:r>
            <a:r>
              <a:rPr lang="en-US" altLang="en-US" i="1" dirty="0"/>
              <a:t>ALTER COLUMN </a:t>
            </a:r>
            <a:r>
              <a:rPr lang="en-US" altLang="en-US" i="1" dirty="0" err="1" smtClean="0"/>
              <a:t>têncột</a:t>
            </a:r>
            <a:r>
              <a:rPr lang="en-US" altLang="en-US" i="1" dirty="0" smtClean="0"/>
              <a:t> </a:t>
            </a:r>
            <a:r>
              <a:rPr lang="en-US" altLang="en-US" i="1" dirty="0" err="1"/>
              <a:t>k</a:t>
            </a:r>
            <a:r>
              <a:rPr lang="en-US" altLang="en-US" i="1" dirty="0" err="1" smtClean="0"/>
              <a:t>iểudữliệu_mới</a:t>
            </a:r>
            <a:endParaRPr lang="en-US" alt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26</a:t>
            </a:fld>
            <a:endParaRPr lang="en-US" dirty="0"/>
          </a:p>
        </p:txBody>
      </p:sp>
    </p:spTree>
    <p:extLst>
      <p:ext uri="{BB962C8B-B14F-4D97-AF65-F5344CB8AC3E}">
        <p14:creationId xmlns:p14="http://schemas.microsoft.com/office/powerpoint/2010/main" val="355930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en-US" dirty="0" err="1" smtClean="0"/>
              <a:t>Ngôn</a:t>
            </a:r>
            <a:r>
              <a:rPr lang="en-US" altLang="en-US" dirty="0" smtClean="0"/>
              <a:t> </a:t>
            </a:r>
            <a:r>
              <a:rPr lang="en-US" altLang="en-US" dirty="0" err="1" smtClean="0"/>
              <a:t>ngữ</a:t>
            </a:r>
            <a:r>
              <a:rPr lang="en-US" altLang="en-US" dirty="0" smtClean="0"/>
              <a:t> </a:t>
            </a:r>
            <a:r>
              <a:rPr lang="en-US" altLang="en-US" dirty="0" err="1" smtClean="0"/>
              <a:t>định</a:t>
            </a:r>
            <a:r>
              <a:rPr lang="en-US" altLang="en-US" dirty="0" smtClean="0"/>
              <a:t> </a:t>
            </a:r>
            <a:r>
              <a:rPr lang="en-US" altLang="en-US" dirty="0" err="1" smtClean="0"/>
              <a:t>nghĩa</a:t>
            </a:r>
            <a:r>
              <a:rPr lang="en-US" altLang="en-US" dirty="0" smtClean="0"/>
              <a:t>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tt</a:t>
            </a:r>
            <a:r>
              <a:rPr lang="en-US" altLang="en-US" dirty="0" smtClean="0"/>
              <a:t>)</a:t>
            </a:r>
          </a:p>
          <a:p>
            <a:pPr>
              <a:buSzPct val="76000"/>
            </a:pPr>
            <a:r>
              <a:rPr lang="en-US" altLang="en-US" dirty="0" err="1"/>
              <a:t>Xóa</a:t>
            </a:r>
            <a:r>
              <a:rPr lang="en-US" altLang="en-US" dirty="0"/>
              <a:t> </a:t>
            </a:r>
            <a:r>
              <a:rPr lang="en-US" altLang="en-US" dirty="0" err="1"/>
              <a:t>thuộc</a:t>
            </a:r>
            <a:r>
              <a:rPr lang="en-US" altLang="en-US" dirty="0"/>
              <a:t> </a:t>
            </a:r>
            <a:r>
              <a:rPr lang="en-US" altLang="en-US" dirty="0" err="1" smtClean="0"/>
              <a:t>tính</a:t>
            </a:r>
            <a:endParaRPr lang="en-US" altLang="en-US" dirty="0"/>
          </a:p>
          <a:p>
            <a:pPr marL="641128" lvl="1" indent="0">
              <a:buSzPct val="76000"/>
              <a:buNone/>
            </a:pPr>
            <a:r>
              <a:rPr lang="en-US" altLang="en-US" i="1" dirty="0" smtClean="0"/>
              <a:t>ALTER </a:t>
            </a:r>
            <a:r>
              <a:rPr lang="en-US" altLang="en-US" i="1" dirty="0"/>
              <a:t>TABLE </a:t>
            </a:r>
            <a:r>
              <a:rPr lang="en-US" altLang="en-US" i="1" dirty="0" err="1"/>
              <a:t>tên_bảng</a:t>
            </a:r>
            <a:r>
              <a:rPr lang="en-US" altLang="en-US" i="1" dirty="0"/>
              <a:t> DROP COLUMN </a:t>
            </a:r>
            <a:r>
              <a:rPr lang="en-US" altLang="en-US" i="1" dirty="0" err="1" smtClean="0"/>
              <a:t>tên_cột</a:t>
            </a:r>
            <a:endParaRPr lang="en-US" altLang="en-US" i="1" dirty="0" smtClean="0"/>
          </a:p>
          <a:p>
            <a:pPr>
              <a:buSzPct val="76000"/>
            </a:pPr>
            <a:r>
              <a:rPr lang="en-US" altLang="en-US" dirty="0" err="1" smtClean="0"/>
              <a:t>Thêm</a:t>
            </a:r>
            <a:r>
              <a:rPr lang="en-US" altLang="en-US" dirty="0" smtClean="0"/>
              <a:t> </a:t>
            </a:r>
            <a:r>
              <a:rPr lang="en-US" altLang="en-US" dirty="0" err="1"/>
              <a:t>ràng</a:t>
            </a:r>
            <a:r>
              <a:rPr lang="en-US" altLang="en-US" dirty="0"/>
              <a:t> </a:t>
            </a:r>
            <a:r>
              <a:rPr lang="en-US" altLang="en-US" dirty="0" err="1"/>
              <a:t>buộc</a:t>
            </a:r>
            <a:r>
              <a:rPr lang="en-US" altLang="en-US" dirty="0"/>
              <a:t> </a:t>
            </a:r>
            <a:r>
              <a:rPr lang="en-US" altLang="en-US" dirty="0" err="1"/>
              <a:t>toàn</a:t>
            </a:r>
            <a:r>
              <a:rPr lang="en-US" altLang="en-US" dirty="0"/>
              <a:t> </a:t>
            </a:r>
            <a:r>
              <a:rPr lang="en-US" altLang="en-US" dirty="0" err="1"/>
              <a:t>vẹn</a:t>
            </a:r>
            <a:endParaRPr lang="en-US" altLang="en-US" dirty="0"/>
          </a:p>
          <a:p>
            <a:pPr marL="0" indent="0">
              <a:lnSpc>
                <a:spcPct val="90000"/>
              </a:lnSpc>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27</a:t>
            </a:fld>
            <a:endParaRPr lang="en-US" dirty="0"/>
          </a:p>
        </p:txBody>
      </p:sp>
      <p:grpSp>
        <p:nvGrpSpPr>
          <p:cNvPr id="6" name="Group 5"/>
          <p:cNvGrpSpPr/>
          <p:nvPr/>
        </p:nvGrpSpPr>
        <p:grpSpPr>
          <a:xfrm>
            <a:off x="228600" y="2197488"/>
            <a:ext cx="8834438" cy="3373299"/>
            <a:chOff x="304800" y="2690813"/>
            <a:chExt cx="8834438" cy="3276882"/>
          </a:xfrm>
        </p:grpSpPr>
        <p:sp>
          <p:nvSpPr>
            <p:cNvPr id="7" name="Text Box 4"/>
            <p:cNvSpPr txBox="1">
              <a:spLocks noChangeArrowheads="1"/>
            </p:cNvSpPr>
            <p:nvPr/>
          </p:nvSpPr>
          <p:spPr bwMode="auto">
            <a:xfrm>
              <a:off x="304800" y="3429000"/>
              <a:ext cx="38862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dirty="0">
                  <a:latin typeface="+mj-lt"/>
                </a:rPr>
                <a:t>ALTER TABLE  &lt;</a:t>
              </a:r>
              <a:r>
                <a:rPr lang="en-US" altLang="en-US" sz="2000" dirty="0" err="1">
                  <a:latin typeface="+mj-lt"/>
                </a:rPr>
                <a:t>tên_bảng</a:t>
              </a:r>
              <a:r>
                <a:rPr lang="en-US" altLang="en-US" sz="2000" dirty="0">
                  <a:latin typeface="+mj-lt"/>
                </a:rPr>
                <a:t>&gt; </a:t>
              </a:r>
            </a:p>
            <a:p>
              <a:pPr eaLnBrk="0" hangingPunct="0"/>
              <a:r>
                <a:rPr lang="en-US" altLang="en-US" sz="2000" dirty="0">
                  <a:latin typeface="+mj-lt"/>
                </a:rPr>
                <a:t>ADD CONSTRAINT &lt;</a:t>
              </a:r>
              <a:r>
                <a:rPr lang="en-US" altLang="en-US" sz="2000" dirty="0" err="1">
                  <a:latin typeface="+mj-lt"/>
                </a:rPr>
                <a:t>tên_ràng_buộc</a:t>
              </a:r>
              <a:r>
                <a:rPr lang="en-US" altLang="en-US" sz="2000" dirty="0">
                  <a:latin typeface="+mj-lt"/>
                </a:rPr>
                <a:t>&gt;</a:t>
              </a:r>
            </a:p>
          </p:txBody>
        </p:sp>
        <p:sp>
          <p:nvSpPr>
            <p:cNvPr id="8" name="Text Box 5"/>
            <p:cNvSpPr txBox="1">
              <a:spLocks noChangeArrowheads="1"/>
            </p:cNvSpPr>
            <p:nvPr/>
          </p:nvSpPr>
          <p:spPr bwMode="auto">
            <a:xfrm>
              <a:off x="4795838" y="2690813"/>
              <a:ext cx="30527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a:solidFill>
                    <a:srgbClr val="D60093"/>
                  </a:solidFill>
                  <a:latin typeface="+mj-lt"/>
                </a:rPr>
                <a:t>UNIQUE </a:t>
              </a:r>
              <a:r>
                <a:rPr lang="vi-VN" altLang="en-US" sz="2000">
                  <a:solidFill>
                    <a:srgbClr val="D60093"/>
                  </a:solidFill>
                  <a:latin typeface="+mj-lt"/>
                </a:rPr>
                <a:t>  </a:t>
              </a:r>
              <a:r>
                <a:rPr lang="en-US" altLang="en-US" sz="2000">
                  <a:latin typeface="+mj-lt"/>
                </a:rPr>
                <a:t>tên_cột</a:t>
              </a:r>
            </a:p>
          </p:txBody>
        </p:sp>
        <p:sp>
          <p:nvSpPr>
            <p:cNvPr id="9" name="Text Box 6"/>
            <p:cNvSpPr txBox="1">
              <a:spLocks noChangeArrowheads="1"/>
            </p:cNvSpPr>
            <p:nvPr/>
          </p:nvSpPr>
          <p:spPr bwMode="auto">
            <a:xfrm>
              <a:off x="4800600" y="3352800"/>
              <a:ext cx="3879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a:solidFill>
                    <a:srgbClr val="D60093"/>
                  </a:solidFill>
                  <a:latin typeface="+mj-lt"/>
                </a:rPr>
                <a:t>PRIMARY KEY </a:t>
              </a:r>
              <a:r>
                <a:rPr lang="vi-VN" altLang="en-US" sz="2000">
                  <a:solidFill>
                    <a:srgbClr val="D60093"/>
                  </a:solidFill>
                  <a:latin typeface="+mj-lt"/>
                </a:rPr>
                <a:t> </a:t>
              </a:r>
              <a:r>
                <a:rPr lang="en-US" altLang="en-US" sz="2000">
                  <a:latin typeface="+mj-lt"/>
                </a:rPr>
                <a:t>(tên_cột)</a:t>
              </a:r>
            </a:p>
          </p:txBody>
        </p:sp>
        <p:sp>
          <p:nvSpPr>
            <p:cNvPr id="10" name="Text Box 7"/>
            <p:cNvSpPr txBox="1">
              <a:spLocks noChangeArrowheads="1"/>
            </p:cNvSpPr>
            <p:nvPr/>
          </p:nvSpPr>
          <p:spPr bwMode="auto">
            <a:xfrm>
              <a:off x="4800600" y="3886200"/>
              <a:ext cx="388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a:solidFill>
                    <a:srgbClr val="D60093"/>
                  </a:solidFill>
                  <a:latin typeface="+mj-lt"/>
                </a:rPr>
                <a:t>FOREIGN KEY  </a:t>
              </a:r>
              <a:r>
                <a:rPr lang="en-US" altLang="en-US" sz="2000">
                  <a:latin typeface="+mj-lt"/>
                </a:rPr>
                <a:t>(tên_cột)</a:t>
              </a:r>
              <a:r>
                <a:rPr lang="en-US" altLang="en-US" sz="2000">
                  <a:solidFill>
                    <a:srgbClr val="D60093"/>
                  </a:solidFill>
                  <a:latin typeface="+mj-lt"/>
                </a:rPr>
                <a:t> REFERENCES</a:t>
              </a:r>
              <a:r>
                <a:rPr lang="vi-VN" altLang="en-US" sz="2000">
                  <a:solidFill>
                    <a:srgbClr val="D60093"/>
                  </a:solidFill>
                  <a:latin typeface="+mj-lt"/>
                </a:rPr>
                <a:t> </a:t>
              </a:r>
              <a:r>
                <a:rPr lang="en-US" altLang="en-US" sz="2000">
                  <a:latin typeface="+mj-lt"/>
                </a:rPr>
                <a:t>tên_bảng </a:t>
              </a:r>
              <a:r>
                <a:rPr lang="vi-VN" altLang="en-US" sz="2000">
                  <a:latin typeface="+mj-lt"/>
                </a:rPr>
                <a:t>(</a:t>
              </a:r>
              <a:r>
                <a:rPr lang="en-US" altLang="en-US" sz="2000">
                  <a:latin typeface="+mj-lt"/>
                </a:rPr>
                <a:t>cột_là_khóa_chính</a:t>
              </a:r>
              <a:r>
                <a:rPr lang="vi-VN" altLang="en-US" sz="2000">
                  <a:latin typeface="+mj-lt"/>
                </a:rPr>
                <a:t>)</a:t>
              </a:r>
              <a:r>
                <a:rPr lang="en-US" altLang="en-US" sz="2000">
                  <a:solidFill>
                    <a:srgbClr val="D60093"/>
                  </a:solidFill>
                  <a:latin typeface="+mj-lt"/>
                </a:rPr>
                <a:t> [ON DELETE CASCADE] [ON UPDATE CASCADE]</a:t>
              </a:r>
            </a:p>
            <a:p>
              <a:pPr eaLnBrk="0" hangingPunct="0"/>
              <a:endParaRPr lang="en-US" altLang="en-US" sz="2000">
                <a:solidFill>
                  <a:srgbClr val="D60093"/>
                </a:solidFill>
                <a:latin typeface="+mj-lt"/>
              </a:endParaRPr>
            </a:p>
          </p:txBody>
        </p:sp>
        <p:sp>
          <p:nvSpPr>
            <p:cNvPr id="11" name="Text Box 8"/>
            <p:cNvSpPr txBox="1">
              <a:spLocks noChangeArrowheads="1"/>
            </p:cNvSpPr>
            <p:nvPr/>
          </p:nvSpPr>
          <p:spPr bwMode="auto">
            <a:xfrm>
              <a:off x="4795838" y="5553357"/>
              <a:ext cx="43434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a:solidFill>
                    <a:srgbClr val="D60093"/>
                  </a:solidFill>
                  <a:latin typeface="+mj-lt"/>
                </a:rPr>
                <a:t>CHECK  </a:t>
              </a:r>
              <a:r>
                <a:rPr lang="en-US" altLang="en-US" sz="2000">
                  <a:latin typeface="+mj-lt"/>
                </a:rPr>
                <a:t>(tên_cột</a:t>
              </a:r>
              <a:r>
                <a:rPr lang="vi-VN" altLang="en-US" sz="2000">
                  <a:latin typeface="+mj-lt"/>
                </a:rPr>
                <a:t> </a:t>
              </a:r>
              <a:r>
                <a:rPr lang="en-US" altLang="en-US" sz="2000">
                  <a:latin typeface="+mj-lt"/>
                </a:rPr>
                <a:t>điều_kiện)</a:t>
              </a:r>
            </a:p>
          </p:txBody>
        </p:sp>
        <p:sp>
          <p:nvSpPr>
            <p:cNvPr id="12" name="Line 9"/>
            <p:cNvSpPr>
              <a:spLocks noChangeShapeType="1"/>
            </p:cNvSpPr>
            <p:nvPr/>
          </p:nvSpPr>
          <p:spPr bwMode="auto">
            <a:xfrm flipH="1">
              <a:off x="4191000" y="2895600"/>
              <a:ext cx="0" cy="2864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sp>
          <p:nvSpPr>
            <p:cNvPr id="13" name="Line 10"/>
            <p:cNvSpPr>
              <a:spLocks noChangeShapeType="1"/>
            </p:cNvSpPr>
            <p:nvPr/>
          </p:nvSpPr>
          <p:spPr bwMode="auto">
            <a:xfrm>
              <a:off x="4191000" y="4099258"/>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sp>
          <p:nvSpPr>
            <p:cNvPr id="14" name="Line 11"/>
            <p:cNvSpPr>
              <a:spLocks noChangeShapeType="1"/>
            </p:cNvSpPr>
            <p:nvPr/>
          </p:nvSpPr>
          <p:spPr bwMode="auto">
            <a:xfrm>
              <a:off x="4191000" y="3581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sp>
          <p:nvSpPr>
            <p:cNvPr id="15" name="Line 12"/>
            <p:cNvSpPr>
              <a:spLocks noChangeShapeType="1"/>
            </p:cNvSpPr>
            <p:nvPr/>
          </p:nvSpPr>
          <p:spPr bwMode="auto">
            <a:xfrm>
              <a:off x="4191000" y="2895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sp>
          <p:nvSpPr>
            <p:cNvPr id="16" name="Line 13"/>
            <p:cNvSpPr>
              <a:spLocks noChangeShapeType="1"/>
            </p:cNvSpPr>
            <p:nvPr/>
          </p:nvSpPr>
          <p:spPr bwMode="auto">
            <a:xfrm>
              <a:off x="4191000" y="576052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sp>
          <p:nvSpPr>
            <p:cNvPr id="17" name="Line 14"/>
            <p:cNvSpPr>
              <a:spLocks noChangeShapeType="1"/>
            </p:cNvSpPr>
            <p:nvPr/>
          </p:nvSpPr>
          <p:spPr bwMode="auto">
            <a:xfrm>
              <a:off x="2590800" y="4193145"/>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grpSp>
    </p:spTree>
    <p:extLst>
      <p:ext uri="{BB962C8B-B14F-4D97-AF65-F5344CB8AC3E}">
        <p14:creationId xmlns:p14="http://schemas.microsoft.com/office/powerpoint/2010/main" val="185284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en-US" dirty="0" err="1" smtClean="0"/>
              <a:t>Ngôn</a:t>
            </a:r>
            <a:r>
              <a:rPr lang="en-US" altLang="en-US" dirty="0" smtClean="0"/>
              <a:t> </a:t>
            </a:r>
            <a:r>
              <a:rPr lang="en-US" altLang="en-US" dirty="0" err="1" smtClean="0"/>
              <a:t>ngữ</a:t>
            </a:r>
            <a:r>
              <a:rPr lang="en-US" altLang="en-US" dirty="0" smtClean="0"/>
              <a:t> </a:t>
            </a:r>
            <a:r>
              <a:rPr lang="en-US" altLang="en-US" dirty="0" err="1" smtClean="0"/>
              <a:t>định</a:t>
            </a:r>
            <a:r>
              <a:rPr lang="en-US" altLang="en-US" dirty="0" smtClean="0"/>
              <a:t> </a:t>
            </a:r>
            <a:r>
              <a:rPr lang="en-US" altLang="en-US" dirty="0" err="1" smtClean="0"/>
              <a:t>nghĩa</a:t>
            </a:r>
            <a:r>
              <a:rPr lang="en-US" altLang="en-US" dirty="0" smtClean="0"/>
              <a:t>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tt</a:t>
            </a:r>
            <a:r>
              <a:rPr lang="en-US" altLang="en-US" dirty="0" smtClean="0"/>
              <a:t>)</a:t>
            </a:r>
          </a:p>
          <a:p>
            <a:pPr>
              <a:lnSpc>
                <a:spcPct val="90000"/>
              </a:lnSpc>
            </a:pPr>
            <a:r>
              <a:rPr lang="en-US" altLang="en-US" dirty="0" err="1" smtClean="0"/>
              <a:t>Xóa</a:t>
            </a:r>
            <a:r>
              <a:rPr lang="en-US" altLang="en-US" dirty="0" smtClean="0"/>
              <a:t> </a:t>
            </a:r>
            <a:r>
              <a:rPr lang="en-US" altLang="en-US" dirty="0" err="1" smtClean="0"/>
              <a:t>ràng</a:t>
            </a:r>
            <a:r>
              <a:rPr lang="en-US" altLang="en-US" dirty="0" smtClean="0"/>
              <a:t> </a:t>
            </a:r>
            <a:r>
              <a:rPr lang="en-US" altLang="en-US" dirty="0" err="1" smtClean="0"/>
              <a:t>buộc</a:t>
            </a:r>
            <a:r>
              <a:rPr lang="en-US" altLang="en-US" dirty="0" smtClean="0"/>
              <a:t> </a:t>
            </a:r>
            <a:r>
              <a:rPr lang="en-US" altLang="en-US" dirty="0" err="1" smtClean="0"/>
              <a:t>toàn</a:t>
            </a:r>
            <a:r>
              <a:rPr lang="en-US" altLang="en-US" dirty="0" smtClean="0"/>
              <a:t> </a:t>
            </a:r>
            <a:r>
              <a:rPr lang="en-US" altLang="en-US" dirty="0" err="1" smtClean="0"/>
              <a:t>vẹn</a:t>
            </a:r>
            <a:endParaRPr lang="en-US" altLang="en-US" dirty="0" smtClean="0"/>
          </a:p>
          <a:p>
            <a:pPr marL="641128" lvl="1" indent="0">
              <a:buNone/>
            </a:pPr>
            <a:r>
              <a:rPr lang="en-US" altLang="en-US" i="1" dirty="0"/>
              <a:t>ALTER TABLE </a:t>
            </a:r>
            <a:r>
              <a:rPr lang="en-US" altLang="en-US" i="1" dirty="0" err="1"/>
              <a:t>tên_bảng</a:t>
            </a:r>
            <a:r>
              <a:rPr lang="en-US" altLang="en-US" i="1" dirty="0"/>
              <a:t> DROP CONSTRAINT </a:t>
            </a:r>
            <a:r>
              <a:rPr lang="en-US" altLang="en-US" i="1" dirty="0" err="1"/>
              <a:t>tên_ràng_buộc</a:t>
            </a:r>
            <a:endParaRPr lang="en-US" altLang="en-US" dirty="0"/>
          </a:p>
          <a:p>
            <a:pPr marL="0" indent="0">
              <a:lnSpc>
                <a:spcPct val="90000"/>
              </a:lnSpc>
              <a:buNone/>
            </a:pPr>
            <a:r>
              <a:rPr lang="en-US" altLang="en-US" dirty="0" err="1"/>
              <a:t>Lưu</a:t>
            </a:r>
            <a:r>
              <a:rPr lang="en-US" altLang="en-US" dirty="0"/>
              <a:t> ý: </a:t>
            </a:r>
            <a:r>
              <a:rPr lang="en-US" altLang="en-US" dirty="0" err="1"/>
              <a:t>đối</a:t>
            </a:r>
            <a:r>
              <a:rPr lang="en-US" altLang="en-US" dirty="0"/>
              <a:t> </a:t>
            </a:r>
            <a:r>
              <a:rPr lang="en-US" altLang="en-US" dirty="0" err="1"/>
              <a:t>với</a:t>
            </a:r>
            <a:r>
              <a:rPr lang="en-US" altLang="en-US" dirty="0"/>
              <a:t> </a:t>
            </a:r>
            <a:r>
              <a:rPr lang="en-US" altLang="en-US" dirty="0" err="1"/>
              <a:t>ràng</a:t>
            </a:r>
            <a:r>
              <a:rPr lang="en-US" altLang="en-US" dirty="0"/>
              <a:t> </a:t>
            </a:r>
            <a:r>
              <a:rPr lang="en-US" altLang="en-US" dirty="0" err="1"/>
              <a:t>buộc</a:t>
            </a:r>
            <a:r>
              <a:rPr lang="en-US" altLang="en-US" dirty="0"/>
              <a:t> </a:t>
            </a:r>
            <a:r>
              <a:rPr lang="en-US" altLang="en-US" dirty="0" err="1"/>
              <a:t>khóa</a:t>
            </a:r>
            <a:r>
              <a:rPr lang="en-US" altLang="en-US" dirty="0"/>
              <a:t> </a:t>
            </a:r>
            <a:r>
              <a:rPr lang="en-US" altLang="en-US" dirty="0" err="1"/>
              <a:t>chính</a:t>
            </a:r>
            <a:r>
              <a:rPr lang="en-US" altLang="en-US" dirty="0"/>
              <a:t>, </a:t>
            </a:r>
            <a:r>
              <a:rPr lang="en-US" altLang="en-US" dirty="0" err="1"/>
              <a:t>muốn</a:t>
            </a:r>
            <a:r>
              <a:rPr lang="en-US" altLang="en-US" dirty="0"/>
              <a:t> </a:t>
            </a:r>
            <a:r>
              <a:rPr lang="en-US" altLang="en-US" dirty="0" err="1"/>
              <a:t>xóa</a:t>
            </a:r>
            <a:r>
              <a:rPr lang="en-US" altLang="en-US" dirty="0"/>
              <a:t> </a:t>
            </a:r>
            <a:r>
              <a:rPr lang="en-US" altLang="en-US" dirty="0" err="1"/>
              <a:t>ràng</a:t>
            </a:r>
            <a:r>
              <a:rPr lang="en-US" altLang="en-US" dirty="0"/>
              <a:t> </a:t>
            </a:r>
            <a:r>
              <a:rPr lang="en-US" altLang="en-US" dirty="0" err="1"/>
              <a:t>buộc</a:t>
            </a:r>
            <a:r>
              <a:rPr lang="en-US" altLang="en-US" dirty="0"/>
              <a:t> </a:t>
            </a:r>
            <a:r>
              <a:rPr lang="en-US" altLang="en-US" dirty="0" err="1"/>
              <a:t>này</a:t>
            </a:r>
            <a:r>
              <a:rPr lang="en-US" altLang="en-US" dirty="0"/>
              <a:t> </a:t>
            </a:r>
            <a:r>
              <a:rPr lang="en-US" altLang="en-US" dirty="0" err="1"/>
              <a:t>phải</a:t>
            </a:r>
            <a:r>
              <a:rPr lang="en-US" altLang="en-US" dirty="0"/>
              <a:t> </a:t>
            </a:r>
            <a:r>
              <a:rPr lang="en-US" altLang="en-US" dirty="0" err="1"/>
              <a:t>xóa</a:t>
            </a:r>
            <a:r>
              <a:rPr lang="en-US" altLang="en-US" dirty="0"/>
              <a:t> </a:t>
            </a:r>
            <a:r>
              <a:rPr lang="en-US" altLang="en-US" dirty="0" err="1"/>
              <a:t>hết</a:t>
            </a:r>
            <a:r>
              <a:rPr lang="en-US" altLang="en-US" dirty="0"/>
              <a:t> </a:t>
            </a:r>
            <a:r>
              <a:rPr lang="en-US" altLang="en-US" dirty="0" err="1"/>
              <a:t>các</a:t>
            </a:r>
            <a:r>
              <a:rPr lang="en-US" altLang="en-US" dirty="0"/>
              <a:t> </a:t>
            </a:r>
            <a:r>
              <a:rPr lang="en-US" altLang="en-US" dirty="0" err="1"/>
              <a:t>ràng</a:t>
            </a:r>
            <a:r>
              <a:rPr lang="en-US" altLang="en-US" dirty="0"/>
              <a:t> </a:t>
            </a:r>
            <a:r>
              <a:rPr lang="en-US" altLang="en-US" dirty="0" err="1"/>
              <a:t>buộc</a:t>
            </a:r>
            <a:r>
              <a:rPr lang="en-US" altLang="en-US" dirty="0"/>
              <a:t> </a:t>
            </a:r>
            <a:r>
              <a:rPr lang="en-US" altLang="en-US" dirty="0" err="1"/>
              <a:t>khóa</a:t>
            </a:r>
            <a:r>
              <a:rPr lang="en-US" altLang="en-US" dirty="0"/>
              <a:t> </a:t>
            </a:r>
            <a:r>
              <a:rPr lang="en-US" altLang="en-US" dirty="0" err="1"/>
              <a:t>ngoại</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tới</a:t>
            </a:r>
            <a:r>
              <a:rPr lang="en-US" altLang="en-US" dirty="0"/>
              <a:t> </a:t>
            </a:r>
            <a:r>
              <a:rPr lang="en-US" altLang="en-US" dirty="0" err="1"/>
              <a:t>nó</a:t>
            </a:r>
            <a:endParaRPr lang="en-US" altLang="en-US" dirty="0"/>
          </a:p>
          <a:p>
            <a:pPr>
              <a:lnSpc>
                <a:spcPct val="90000"/>
              </a:lnSpc>
            </a:pPr>
            <a:r>
              <a:rPr lang="en-US" altLang="en-US" dirty="0" err="1" smtClean="0"/>
              <a:t>Lệnh</a:t>
            </a:r>
            <a:r>
              <a:rPr lang="en-US" altLang="en-US" dirty="0" smtClean="0"/>
              <a:t> </a:t>
            </a:r>
            <a:r>
              <a:rPr lang="en-US" altLang="en-US" dirty="0" err="1"/>
              <a:t>xóa</a:t>
            </a:r>
            <a:r>
              <a:rPr lang="en-US" altLang="en-US" dirty="0"/>
              <a:t> </a:t>
            </a:r>
            <a:r>
              <a:rPr lang="en-US" altLang="en-US" dirty="0" err="1" smtClean="0"/>
              <a:t>bảng</a:t>
            </a:r>
            <a:endParaRPr lang="en-US" altLang="en-US" dirty="0" smtClean="0"/>
          </a:p>
          <a:p>
            <a:pPr marL="0" indent="0">
              <a:lnSpc>
                <a:spcPct val="90000"/>
              </a:lnSpc>
              <a:buNone/>
            </a:pPr>
            <a:r>
              <a:rPr lang="en-US" altLang="en-US" dirty="0" smtClean="0"/>
              <a:t>	DROP  </a:t>
            </a:r>
            <a:r>
              <a:rPr lang="en-US" altLang="en-US" dirty="0"/>
              <a:t>TABLE  </a:t>
            </a:r>
            <a:r>
              <a:rPr lang="en-US" altLang="en-US" dirty="0" err="1" smtClean="0"/>
              <a:t>tên_bảng</a:t>
            </a:r>
            <a:endParaRPr lang="en-US" altLang="en-US" dirty="0" smtClean="0"/>
          </a:p>
          <a:p>
            <a:pPr marL="0" indent="0">
              <a:lnSpc>
                <a:spcPct val="90000"/>
              </a:lnSpc>
              <a:buNone/>
            </a:pPr>
            <a:r>
              <a:rPr lang="en-US" altLang="en-US" dirty="0" err="1"/>
              <a:t>Lưu</a:t>
            </a:r>
            <a:r>
              <a:rPr lang="en-US" altLang="en-US" dirty="0"/>
              <a:t> ý: </a:t>
            </a:r>
            <a:r>
              <a:rPr lang="en-US" altLang="en-US" dirty="0" err="1"/>
              <a:t>khi</a:t>
            </a:r>
            <a:r>
              <a:rPr lang="en-US" altLang="en-US" dirty="0"/>
              <a:t> </a:t>
            </a:r>
            <a:r>
              <a:rPr lang="en-US" altLang="en-US" dirty="0" err="1"/>
              <a:t>muốn</a:t>
            </a:r>
            <a:r>
              <a:rPr lang="en-US" altLang="en-US" dirty="0"/>
              <a:t> </a:t>
            </a:r>
            <a:r>
              <a:rPr lang="en-US" altLang="en-US" dirty="0" err="1"/>
              <a:t>xóa</a:t>
            </a:r>
            <a:r>
              <a:rPr lang="en-US" altLang="en-US" dirty="0"/>
              <a:t> </a:t>
            </a:r>
            <a:r>
              <a:rPr lang="en-US" altLang="en-US" dirty="0" err="1"/>
              <a:t>một</a:t>
            </a:r>
            <a:r>
              <a:rPr lang="en-US" altLang="en-US" dirty="0"/>
              <a:t> </a:t>
            </a:r>
            <a:r>
              <a:rPr lang="en-US" altLang="en-US" dirty="0" err="1"/>
              <a:t>bảng</a:t>
            </a:r>
            <a:r>
              <a:rPr lang="en-US" altLang="en-US" dirty="0"/>
              <a:t> </a:t>
            </a:r>
            <a:r>
              <a:rPr lang="en-US" altLang="en-US" dirty="0" err="1"/>
              <a:t>phải</a:t>
            </a:r>
            <a:r>
              <a:rPr lang="en-US" altLang="en-US" dirty="0"/>
              <a:t> </a:t>
            </a:r>
            <a:r>
              <a:rPr lang="en-US" altLang="en-US" dirty="0" err="1"/>
              <a:t>xóa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những</a:t>
            </a:r>
            <a:r>
              <a:rPr lang="en-US" altLang="en-US" dirty="0"/>
              <a:t> </a:t>
            </a:r>
            <a:r>
              <a:rPr lang="en-US" altLang="en-US" dirty="0" err="1"/>
              <a:t>khóa</a:t>
            </a:r>
            <a:r>
              <a:rPr lang="en-US" altLang="en-US" dirty="0"/>
              <a:t> </a:t>
            </a:r>
            <a:r>
              <a:rPr lang="en-US" altLang="en-US" dirty="0" err="1"/>
              <a:t>ngoại</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tới</a:t>
            </a:r>
            <a:r>
              <a:rPr lang="en-US" altLang="en-US" dirty="0"/>
              <a:t> </a:t>
            </a:r>
            <a:r>
              <a:rPr lang="en-US" altLang="en-US" dirty="0" err="1"/>
              <a:t>bảng</a:t>
            </a:r>
            <a:r>
              <a:rPr lang="en-US" altLang="en-US" dirty="0"/>
              <a:t> </a:t>
            </a:r>
            <a:r>
              <a:rPr lang="en-US" altLang="en-US" dirty="0" err="1"/>
              <a:t>đó</a:t>
            </a:r>
            <a:r>
              <a:rPr lang="en-US" altLang="en-US" dirty="0"/>
              <a:t> </a:t>
            </a:r>
            <a:r>
              <a:rPr lang="en-US" altLang="en-US" dirty="0" err="1"/>
              <a:t>trước</a:t>
            </a:r>
            <a:r>
              <a:rPr lang="en-US" altLang="en-US" dirty="0"/>
              <a:t>.</a:t>
            </a:r>
          </a:p>
          <a:p>
            <a:pPr marL="0" indent="0">
              <a:lnSpc>
                <a:spcPct val="90000"/>
              </a:lnSpc>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28</a:t>
            </a:fld>
            <a:endParaRPr lang="en-US" dirty="0"/>
          </a:p>
        </p:txBody>
      </p:sp>
    </p:spTree>
    <p:extLst>
      <p:ext uri="{BB962C8B-B14F-4D97-AF65-F5344CB8AC3E}">
        <p14:creationId xmlns:p14="http://schemas.microsoft.com/office/powerpoint/2010/main" val="214220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en-US" dirty="0" err="1"/>
              <a:t>Ngôn</a:t>
            </a:r>
            <a:r>
              <a:rPr lang="en-US" altLang="en-US" dirty="0"/>
              <a:t> </a:t>
            </a:r>
            <a:r>
              <a:rPr lang="en-US" altLang="en-US" dirty="0" err="1"/>
              <a:t>ngữ</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dữ</a:t>
            </a:r>
            <a:r>
              <a:rPr lang="en-US" altLang="en-US" dirty="0"/>
              <a:t> </a:t>
            </a:r>
            <a:r>
              <a:rPr lang="en-US" altLang="en-US" dirty="0" err="1" smtClean="0"/>
              <a:t>liệu</a:t>
            </a:r>
            <a:r>
              <a:rPr lang="en-US" altLang="en-US" dirty="0" smtClean="0"/>
              <a:t> </a:t>
            </a:r>
          </a:p>
          <a:p>
            <a:pPr marL="0" indent="0">
              <a:lnSpc>
                <a:spcPct val="90000"/>
              </a:lnSpc>
              <a:buNone/>
            </a:pPr>
            <a:r>
              <a:rPr lang="en-US" altLang="en-US" dirty="0" err="1"/>
              <a:t>Thêm</a:t>
            </a:r>
            <a:r>
              <a:rPr lang="en-US" altLang="en-US" dirty="0"/>
              <a:t> </a:t>
            </a:r>
            <a:r>
              <a:rPr lang="en-US" altLang="en-US" dirty="0" err="1"/>
              <a:t>dữ</a:t>
            </a:r>
            <a:r>
              <a:rPr lang="en-US" altLang="en-US" dirty="0"/>
              <a:t> </a:t>
            </a:r>
            <a:r>
              <a:rPr lang="en-US" altLang="en-US" dirty="0" err="1" smtClean="0"/>
              <a:t>liệu</a:t>
            </a:r>
            <a:endParaRPr lang="en-US" altLang="en-US" dirty="0" smtClean="0"/>
          </a:p>
          <a:p>
            <a:pPr lvl="1">
              <a:buNone/>
            </a:pPr>
            <a:r>
              <a:rPr lang="en-US" altLang="en-US" dirty="0"/>
              <a:t>INSERT INTO </a:t>
            </a:r>
            <a:r>
              <a:rPr lang="en-US" altLang="en-US" dirty="0" err="1"/>
              <a:t>tên_bảng</a:t>
            </a:r>
            <a:r>
              <a:rPr lang="en-US" altLang="en-US" dirty="0"/>
              <a:t> (cột1,…,</a:t>
            </a:r>
            <a:r>
              <a:rPr lang="en-US" altLang="en-US" dirty="0" err="1"/>
              <a:t>cộtn</a:t>
            </a:r>
            <a:r>
              <a:rPr lang="en-US" altLang="en-US" dirty="0"/>
              <a:t>) VALUES (giá_trị_1,…., </a:t>
            </a:r>
            <a:r>
              <a:rPr lang="en-US" altLang="en-US" dirty="0" err="1"/>
              <a:t>giá_trị_n</a:t>
            </a:r>
            <a:r>
              <a:rPr lang="en-US" altLang="en-US" dirty="0"/>
              <a:t>)</a:t>
            </a:r>
          </a:p>
          <a:p>
            <a:pPr lvl="1">
              <a:buNone/>
            </a:pPr>
            <a:r>
              <a:rPr lang="en-US" altLang="en-US" dirty="0"/>
              <a:t>INSERT INTO </a:t>
            </a:r>
            <a:r>
              <a:rPr lang="en-US" altLang="en-US" dirty="0" err="1"/>
              <a:t>tên_bảng</a:t>
            </a:r>
            <a:r>
              <a:rPr lang="en-US" altLang="en-US" dirty="0"/>
              <a:t> VALUES (giá_trị_1, giá_trị_2,…, </a:t>
            </a:r>
            <a:r>
              <a:rPr lang="en-US" altLang="en-US" dirty="0" err="1"/>
              <a:t>giá_trị_n</a:t>
            </a:r>
            <a:r>
              <a:rPr lang="en-US" altLang="en-US" dirty="0"/>
              <a:t>)</a:t>
            </a:r>
          </a:p>
          <a:p>
            <a:pPr marL="0" indent="0">
              <a:lnSpc>
                <a:spcPct val="90000"/>
              </a:lnSpc>
              <a:buNone/>
            </a:pPr>
            <a:r>
              <a:rPr lang="en-US" altLang="en-US" dirty="0" err="1"/>
              <a:t>Sửa</a:t>
            </a:r>
            <a:r>
              <a:rPr lang="en-US" altLang="en-US" dirty="0"/>
              <a:t> </a:t>
            </a:r>
            <a:r>
              <a:rPr lang="en-US" altLang="en-US" dirty="0" err="1"/>
              <a:t>dữ</a:t>
            </a:r>
            <a:r>
              <a:rPr lang="en-US" altLang="en-US" dirty="0"/>
              <a:t> </a:t>
            </a:r>
            <a:r>
              <a:rPr lang="en-US" altLang="en-US" dirty="0" err="1" smtClean="0"/>
              <a:t>liệu</a:t>
            </a:r>
            <a:endParaRPr lang="en-US" altLang="en-US" dirty="0" smtClean="0"/>
          </a:p>
          <a:p>
            <a:pPr marL="0" indent="0">
              <a:lnSpc>
                <a:spcPct val="90000"/>
              </a:lnSpc>
              <a:buNone/>
            </a:pPr>
            <a:r>
              <a:rPr lang="en-US" altLang="en-US" dirty="0"/>
              <a:t>UPDATE </a:t>
            </a:r>
            <a:r>
              <a:rPr lang="en-US" altLang="en-US" dirty="0" err="1"/>
              <a:t>tên_bảng</a:t>
            </a:r>
            <a:r>
              <a:rPr lang="en-US" altLang="en-US" dirty="0"/>
              <a:t> </a:t>
            </a:r>
            <a:br>
              <a:rPr lang="en-US" altLang="en-US" dirty="0"/>
            </a:br>
            <a:r>
              <a:rPr lang="en-US" altLang="en-US" dirty="0"/>
              <a:t>SET cột_1 = giá_trị_1, cột_2 = giá_trị_2  …. </a:t>
            </a:r>
            <a:br>
              <a:rPr lang="en-US" altLang="en-US" dirty="0"/>
            </a:br>
            <a:r>
              <a:rPr lang="en-US" altLang="en-US" dirty="0"/>
              <a:t>[WHERE </a:t>
            </a:r>
            <a:r>
              <a:rPr lang="en-US" altLang="en-US" dirty="0" err="1"/>
              <a:t>điều_kiện</a:t>
            </a:r>
            <a:r>
              <a:rPr lang="en-US" altLang="en-US" dirty="0"/>
              <a:t>]</a:t>
            </a:r>
          </a:p>
          <a:p>
            <a:pPr marL="0" indent="0">
              <a:lnSpc>
                <a:spcPct val="90000"/>
              </a:lnSpc>
              <a:buNone/>
            </a:pPr>
            <a:r>
              <a:rPr lang="en-US" altLang="en-US" dirty="0" err="1"/>
              <a:t>Xóa</a:t>
            </a:r>
            <a:r>
              <a:rPr lang="en-US" altLang="en-US" dirty="0"/>
              <a:t> </a:t>
            </a:r>
            <a:r>
              <a:rPr lang="en-US" altLang="en-US" dirty="0" err="1"/>
              <a:t>dữ</a:t>
            </a:r>
            <a:r>
              <a:rPr lang="en-US" altLang="en-US" dirty="0"/>
              <a:t> </a:t>
            </a:r>
            <a:r>
              <a:rPr lang="en-US" altLang="en-US" dirty="0" err="1" smtClean="0"/>
              <a:t>liệu</a:t>
            </a:r>
            <a:endParaRPr lang="en-US" altLang="en-US" dirty="0" smtClean="0"/>
          </a:p>
          <a:p>
            <a:pPr marL="0" indent="0">
              <a:lnSpc>
                <a:spcPct val="90000"/>
              </a:lnSpc>
              <a:buNone/>
            </a:pPr>
            <a:r>
              <a:rPr lang="en-US" altLang="en-US" dirty="0"/>
              <a:t> DELETE FROM </a:t>
            </a:r>
            <a:r>
              <a:rPr lang="en-US" altLang="en-US" dirty="0" err="1"/>
              <a:t>tên_bảng</a:t>
            </a:r>
            <a:r>
              <a:rPr lang="en-US" altLang="en-US" dirty="0"/>
              <a:t> [WHERE </a:t>
            </a:r>
            <a:r>
              <a:rPr lang="en-US" altLang="en-US" dirty="0" err="1"/>
              <a:t>điều_kiện</a:t>
            </a:r>
            <a:r>
              <a:rPr lang="en-US" altLang="en-US" dirty="0"/>
              <a:t>]</a:t>
            </a: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29</a:t>
            </a:fld>
            <a:endParaRPr lang="en-US" dirty="0"/>
          </a:p>
        </p:txBody>
      </p:sp>
    </p:spTree>
    <p:extLst>
      <p:ext uri="{BB962C8B-B14F-4D97-AF65-F5344CB8AC3E}">
        <p14:creationId xmlns:p14="http://schemas.microsoft.com/office/powerpoint/2010/main" val="33135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a:t>
            </a:r>
            <a:r>
              <a:rPr lang="en-US" dirty="0" smtClean="0"/>
              <a:t>. </a:t>
            </a:r>
            <a:r>
              <a:rPr lang="vi-VN" dirty="0" smtClean="0"/>
              <a:t>Lập </a:t>
            </a:r>
            <a:r>
              <a:rPr lang="vi-VN" dirty="0"/>
              <a:t>trình hướng đối </a:t>
            </a:r>
            <a:r>
              <a:rPr lang="vi-VN" dirty="0" smtClean="0"/>
              <a:t>tượng</a:t>
            </a:r>
            <a:endParaRPr lang="en-US" dirty="0"/>
          </a:p>
        </p:txBody>
      </p:sp>
      <p:sp>
        <p:nvSpPr>
          <p:cNvPr id="3" name="Content Placeholder 2"/>
          <p:cNvSpPr>
            <a:spLocks noGrp="1"/>
          </p:cNvSpPr>
          <p:nvPr>
            <p:ph idx="1"/>
          </p:nvPr>
        </p:nvSpPr>
        <p:spPr/>
        <p:txBody>
          <a:bodyPr/>
          <a:lstStyle/>
          <a:p>
            <a:r>
              <a:rPr lang="en-US" dirty="0">
                <a:solidFill>
                  <a:srgbClr val="0000CC"/>
                </a:solidFill>
              </a:rPr>
              <a:t>OOP – Object Oriented Programming.</a:t>
            </a:r>
          </a:p>
          <a:p>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hoạt</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tượng</a:t>
            </a:r>
            <a:r>
              <a:rPr lang="en-US" dirty="0"/>
              <a:t> </a:t>
            </a:r>
            <a:r>
              <a:rPr lang="en-US" dirty="0" smtClean="0">
                <a:sym typeface="Symbol" panose="05050102010706020507" pitchFamily="18" charset="2"/>
              </a:rPr>
              <a:t></a:t>
            </a:r>
            <a:r>
              <a:rPr lang="en-US" dirty="0" smtClean="0">
                <a:sym typeface="Wingdings" pitchFamily="2" charset="2"/>
              </a:rPr>
              <a:t> </a:t>
            </a:r>
            <a:r>
              <a:rPr lang="en-US" dirty="0" err="1">
                <a:sym typeface="Wingdings" pitchFamily="2" charset="2"/>
              </a:rPr>
              <a:t>Giống</a:t>
            </a:r>
            <a:r>
              <a:rPr lang="en-US" dirty="0">
                <a:sym typeface="Wingdings" pitchFamily="2" charset="2"/>
              </a:rPr>
              <a:t> </a:t>
            </a:r>
            <a:r>
              <a:rPr lang="en-US" dirty="0" err="1">
                <a:sym typeface="Wingdings" pitchFamily="2" charset="2"/>
              </a:rPr>
              <a:t>tự</a:t>
            </a:r>
            <a:r>
              <a:rPr lang="en-US" dirty="0">
                <a:sym typeface="Wingdings" pitchFamily="2" charset="2"/>
              </a:rPr>
              <a:t> </a:t>
            </a:r>
            <a:r>
              <a:rPr lang="en-US" dirty="0" err="1">
                <a:sym typeface="Wingdings" pitchFamily="2" charset="2"/>
              </a:rPr>
              <a:t>nhiên</a:t>
            </a:r>
            <a:r>
              <a:rPr lang="en-US" dirty="0">
                <a:sym typeface="Wingdings" pitchFamily="2" charset="2"/>
              </a:rPr>
              <a:t>.</a:t>
            </a:r>
          </a:p>
          <a:p>
            <a:r>
              <a:rPr lang="en-US" dirty="0" err="1">
                <a:solidFill>
                  <a:srgbClr val="660066"/>
                </a:solidFill>
                <a:sym typeface="Wingdings" pitchFamily="2" charset="2"/>
              </a:rPr>
              <a:t>Đối</a:t>
            </a:r>
            <a:r>
              <a:rPr lang="en-US" dirty="0">
                <a:solidFill>
                  <a:srgbClr val="660066"/>
                </a:solidFill>
                <a:sym typeface="Wingdings" pitchFamily="2" charset="2"/>
              </a:rPr>
              <a:t> </a:t>
            </a:r>
            <a:r>
              <a:rPr lang="en-US" dirty="0" err="1">
                <a:solidFill>
                  <a:srgbClr val="660066"/>
                </a:solidFill>
                <a:sym typeface="Wingdings" pitchFamily="2" charset="2"/>
              </a:rPr>
              <a:t>tượng</a:t>
            </a:r>
            <a:r>
              <a:rPr lang="en-US" dirty="0">
                <a:solidFill>
                  <a:srgbClr val="660066"/>
                </a:solidFill>
                <a:sym typeface="Wingdings" pitchFamily="2" charset="2"/>
              </a:rPr>
              <a:t> </a:t>
            </a:r>
            <a:r>
              <a:rPr lang="en-US" dirty="0" err="1">
                <a:solidFill>
                  <a:srgbClr val="660066"/>
                </a:solidFill>
                <a:sym typeface="Wingdings" pitchFamily="2" charset="2"/>
              </a:rPr>
              <a:t>thực</a:t>
            </a:r>
            <a:r>
              <a:rPr lang="en-US" dirty="0">
                <a:solidFill>
                  <a:srgbClr val="660066"/>
                </a:solidFill>
                <a:sym typeface="Wingdings" pitchFamily="2" charset="2"/>
              </a:rPr>
              <a:t> </a:t>
            </a:r>
            <a:r>
              <a:rPr lang="en-US" dirty="0" err="1">
                <a:solidFill>
                  <a:srgbClr val="660066"/>
                </a:solidFill>
                <a:sym typeface="Wingdings" pitchFamily="2" charset="2"/>
              </a:rPr>
              <a:t>thi</a:t>
            </a:r>
            <a:r>
              <a:rPr lang="en-US" dirty="0">
                <a:solidFill>
                  <a:srgbClr val="660066"/>
                </a:solidFill>
                <a:sym typeface="Wingdings" pitchFamily="2" charset="2"/>
              </a:rPr>
              <a:t> </a:t>
            </a:r>
            <a:r>
              <a:rPr lang="en-US" dirty="0" err="1">
                <a:solidFill>
                  <a:srgbClr val="660066"/>
                </a:solidFill>
                <a:sym typeface="Wingdings" pitchFamily="2" charset="2"/>
              </a:rPr>
              <a:t>một</a:t>
            </a:r>
            <a:r>
              <a:rPr lang="en-US" dirty="0">
                <a:solidFill>
                  <a:srgbClr val="660066"/>
                </a:solidFill>
                <a:sym typeface="Wingdings" pitchFamily="2" charset="2"/>
              </a:rPr>
              <a:t> </a:t>
            </a:r>
            <a:r>
              <a:rPr lang="en-US" dirty="0" err="1">
                <a:solidFill>
                  <a:srgbClr val="660066"/>
                </a:solidFill>
                <a:sym typeface="Wingdings" pitchFamily="2" charset="2"/>
              </a:rPr>
              <a:t>hoạt</a:t>
            </a:r>
            <a:r>
              <a:rPr lang="en-US" dirty="0">
                <a:solidFill>
                  <a:srgbClr val="660066"/>
                </a:solidFill>
                <a:sym typeface="Wingdings" pitchFamily="2" charset="2"/>
              </a:rPr>
              <a:t> </a:t>
            </a:r>
            <a:r>
              <a:rPr lang="en-US" dirty="0" err="1">
                <a:solidFill>
                  <a:srgbClr val="660066"/>
                </a:solidFill>
                <a:sym typeface="Wingdings" pitchFamily="2" charset="2"/>
              </a:rPr>
              <a:t>động</a:t>
            </a:r>
            <a:r>
              <a:rPr lang="en-US" dirty="0">
                <a:solidFill>
                  <a:srgbClr val="660066"/>
                </a:solidFill>
                <a:sym typeface="Wingdings" pitchFamily="2" charset="2"/>
              </a:rPr>
              <a:t> </a:t>
            </a:r>
            <a:r>
              <a:rPr lang="en-US" dirty="0" err="1">
                <a:solidFill>
                  <a:srgbClr val="660066"/>
                </a:solidFill>
                <a:sym typeface="Wingdings" pitchFamily="2" charset="2"/>
              </a:rPr>
              <a:t>tức</a:t>
            </a:r>
            <a:r>
              <a:rPr lang="en-US" dirty="0">
                <a:solidFill>
                  <a:srgbClr val="660066"/>
                </a:solidFill>
                <a:sym typeface="Wingdings" pitchFamily="2" charset="2"/>
              </a:rPr>
              <a:t> </a:t>
            </a:r>
            <a:r>
              <a:rPr lang="en-US" dirty="0" err="1">
                <a:solidFill>
                  <a:srgbClr val="660066"/>
                </a:solidFill>
                <a:sym typeface="Wingdings" pitchFamily="2" charset="2"/>
              </a:rPr>
              <a:t>là</a:t>
            </a:r>
            <a:r>
              <a:rPr lang="en-US" dirty="0">
                <a:solidFill>
                  <a:srgbClr val="660066"/>
                </a:solidFill>
                <a:sym typeface="Wingdings" pitchFamily="2" charset="2"/>
              </a:rPr>
              <a:t> </a:t>
            </a:r>
            <a:r>
              <a:rPr lang="en-US" dirty="0" err="1">
                <a:solidFill>
                  <a:srgbClr val="660066"/>
                </a:solidFill>
                <a:sym typeface="Wingdings" pitchFamily="2" charset="2"/>
              </a:rPr>
              <a:t>đối</a:t>
            </a:r>
            <a:r>
              <a:rPr lang="en-US" dirty="0">
                <a:solidFill>
                  <a:srgbClr val="660066"/>
                </a:solidFill>
                <a:sym typeface="Wingdings" pitchFamily="2" charset="2"/>
              </a:rPr>
              <a:t> </a:t>
            </a:r>
            <a:r>
              <a:rPr lang="en-US" dirty="0" err="1">
                <a:solidFill>
                  <a:srgbClr val="660066"/>
                </a:solidFill>
                <a:sym typeface="Wingdings" pitchFamily="2" charset="2"/>
              </a:rPr>
              <a:t>tượng</a:t>
            </a:r>
            <a:r>
              <a:rPr lang="en-US" dirty="0">
                <a:solidFill>
                  <a:srgbClr val="660066"/>
                </a:solidFill>
                <a:sym typeface="Wingdings" pitchFamily="2" charset="2"/>
              </a:rPr>
              <a:t> </a:t>
            </a:r>
            <a:r>
              <a:rPr lang="en-US" dirty="0" err="1">
                <a:solidFill>
                  <a:srgbClr val="660066"/>
                </a:solidFill>
                <a:sym typeface="Wingdings" pitchFamily="2" charset="2"/>
              </a:rPr>
              <a:t>thực</a:t>
            </a:r>
            <a:r>
              <a:rPr lang="en-US" dirty="0">
                <a:solidFill>
                  <a:srgbClr val="660066"/>
                </a:solidFill>
                <a:sym typeface="Wingdings" pitchFamily="2" charset="2"/>
              </a:rPr>
              <a:t> </a:t>
            </a:r>
            <a:r>
              <a:rPr lang="en-US" dirty="0" err="1">
                <a:solidFill>
                  <a:srgbClr val="660066"/>
                </a:solidFill>
                <a:sym typeface="Wingdings" pitchFamily="2" charset="2"/>
              </a:rPr>
              <a:t>hiện</a:t>
            </a:r>
            <a:r>
              <a:rPr lang="en-US" dirty="0">
                <a:solidFill>
                  <a:srgbClr val="660066"/>
                </a:solidFill>
                <a:sym typeface="Wingdings" pitchFamily="2" charset="2"/>
              </a:rPr>
              <a:t> </a:t>
            </a:r>
            <a:r>
              <a:rPr lang="en-US" dirty="0" err="1">
                <a:solidFill>
                  <a:srgbClr val="660066"/>
                </a:solidFill>
                <a:sym typeface="Wingdings" pitchFamily="2" charset="2"/>
              </a:rPr>
              <a:t>một</a:t>
            </a:r>
            <a:r>
              <a:rPr lang="en-US" dirty="0">
                <a:solidFill>
                  <a:srgbClr val="660066"/>
                </a:solidFill>
                <a:sym typeface="Wingdings" pitchFamily="2" charset="2"/>
              </a:rPr>
              <a:t> </a:t>
            </a:r>
            <a:r>
              <a:rPr lang="en-US" i="1" dirty="0" err="1">
                <a:solidFill>
                  <a:srgbClr val="660066"/>
                </a:solidFill>
                <a:sym typeface="Wingdings" pitchFamily="2" charset="2"/>
              </a:rPr>
              <a:t>hành</a:t>
            </a:r>
            <a:r>
              <a:rPr lang="en-US" i="1" dirty="0">
                <a:solidFill>
                  <a:srgbClr val="660066"/>
                </a:solidFill>
                <a:sym typeface="Wingdings" pitchFamily="2" charset="2"/>
              </a:rPr>
              <a:t> vi</a:t>
            </a:r>
            <a:r>
              <a:rPr lang="en-US" dirty="0">
                <a:solidFill>
                  <a:srgbClr val="660066"/>
                </a:solidFill>
                <a:sym typeface="Wingdings" pitchFamily="2" charset="2"/>
              </a:rPr>
              <a:t> </a:t>
            </a:r>
            <a:r>
              <a:rPr lang="en-US" dirty="0" err="1">
                <a:solidFill>
                  <a:srgbClr val="660066"/>
                </a:solidFill>
                <a:sym typeface="Wingdings" pitchFamily="2" charset="2"/>
              </a:rPr>
              <a:t>mà</a:t>
            </a:r>
            <a:r>
              <a:rPr lang="en-US" dirty="0">
                <a:solidFill>
                  <a:srgbClr val="660066"/>
                </a:solidFill>
                <a:sym typeface="Wingdings" pitchFamily="2" charset="2"/>
              </a:rPr>
              <a:t> </a:t>
            </a:r>
            <a:r>
              <a:rPr lang="en-US" dirty="0" err="1">
                <a:solidFill>
                  <a:srgbClr val="660066"/>
                </a:solidFill>
                <a:sym typeface="Wingdings" pitchFamily="2" charset="2"/>
              </a:rPr>
              <a:t>đối</a:t>
            </a:r>
            <a:r>
              <a:rPr lang="en-US" dirty="0">
                <a:solidFill>
                  <a:srgbClr val="660066"/>
                </a:solidFill>
                <a:sym typeface="Wingdings" pitchFamily="2" charset="2"/>
              </a:rPr>
              <a:t> </a:t>
            </a:r>
            <a:r>
              <a:rPr lang="en-US" dirty="0" err="1">
                <a:solidFill>
                  <a:srgbClr val="660066"/>
                </a:solidFill>
                <a:sym typeface="Wingdings" pitchFamily="2" charset="2"/>
              </a:rPr>
              <a:t>tượng</a:t>
            </a:r>
            <a:r>
              <a:rPr lang="en-US" dirty="0">
                <a:solidFill>
                  <a:srgbClr val="660066"/>
                </a:solidFill>
                <a:sym typeface="Wingdings" pitchFamily="2" charset="2"/>
              </a:rPr>
              <a:t> </a:t>
            </a:r>
            <a:r>
              <a:rPr lang="en-US" dirty="0" err="1">
                <a:solidFill>
                  <a:srgbClr val="660066"/>
                </a:solidFill>
                <a:sym typeface="Wingdings" pitchFamily="2" charset="2"/>
              </a:rPr>
              <a:t>này</a:t>
            </a:r>
            <a:r>
              <a:rPr lang="en-US" dirty="0">
                <a:solidFill>
                  <a:srgbClr val="660066"/>
                </a:solidFill>
                <a:sym typeface="Wingdings" pitchFamily="2" charset="2"/>
              </a:rPr>
              <a:t> </a:t>
            </a:r>
            <a:r>
              <a:rPr lang="en-US" dirty="0" err="1">
                <a:solidFill>
                  <a:srgbClr val="660066"/>
                </a:solidFill>
                <a:sym typeface="Wingdings" pitchFamily="2" charset="2"/>
              </a:rPr>
              <a:t>có</a:t>
            </a:r>
            <a:r>
              <a:rPr lang="en-US" dirty="0">
                <a:solidFill>
                  <a:srgbClr val="660066"/>
                </a:solidFill>
                <a:sym typeface="Wingdings" pitchFamily="2" charset="2"/>
              </a:rPr>
              <a:t> </a:t>
            </a:r>
            <a:r>
              <a:rPr lang="en-US" dirty="0" err="1">
                <a:solidFill>
                  <a:srgbClr val="660066"/>
                </a:solidFill>
                <a:sym typeface="Wingdings" pitchFamily="2" charset="2"/>
              </a:rPr>
              <a:t>khả</a:t>
            </a:r>
            <a:r>
              <a:rPr lang="en-US" dirty="0">
                <a:solidFill>
                  <a:srgbClr val="660066"/>
                </a:solidFill>
                <a:sym typeface="Wingdings" pitchFamily="2" charset="2"/>
              </a:rPr>
              <a:t> </a:t>
            </a:r>
            <a:r>
              <a:rPr lang="en-US" dirty="0" err="1">
                <a:solidFill>
                  <a:srgbClr val="660066"/>
                </a:solidFill>
                <a:sym typeface="Wingdings" pitchFamily="2" charset="2"/>
              </a:rPr>
              <a:t>năng</a:t>
            </a:r>
            <a:r>
              <a:rPr lang="en-US" dirty="0">
                <a:solidFill>
                  <a:srgbClr val="660066"/>
                </a:solidFill>
                <a:sym typeface="Wingdings" pitchFamily="2" charset="2"/>
              </a:rPr>
              <a:t>.</a:t>
            </a:r>
          </a:p>
          <a:p>
            <a:r>
              <a:rPr lang="en-US" dirty="0" err="1">
                <a:solidFill>
                  <a:srgbClr val="006600"/>
                </a:solidFill>
                <a:sym typeface="Wingdings" pitchFamily="2" charset="2"/>
              </a:rPr>
              <a:t>Một</a:t>
            </a:r>
            <a:r>
              <a:rPr lang="en-US" dirty="0">
                <a:solidFill>
                  <a:srgbClr val="006600"/>
                </a:solidFill>
                <a:sym typeface="Wingdings" pitchFamily="2" charset="2"/>
              </a:rPr>
              <a:t> </a:t>
            </a:r>
            <a:r>
              <a:rPr lang="en-US" dirty="0" err="1">
                <a:solidFill>
                  <a:srgbClr val="006600"/>
                </a:solidFill>
                <a:sym typeface="Wingdings" pitchFamily="2" charset="2"/>
              </a:rPr>
              <a:t>chương</a:t>
            </a:r>
            <a:r>
              <a:rPr lang="en-US" dirty="0">
                <a:solidFill>
                  <a:srgbClr val="006600"/>
                </a:solidFill>
                <a:sym typeface="Wingdings" pitchFamily="2" charset="2"/>
              </a:rPr>
              <a:t> </a:t>
            </a:r>
            <a:r>
              <a:rPr lang="en-US" dirty="0" err="1">
                <a:solidFill>
                  <a:srgbClr val="006600"/>
                </a:solidFill>
                <a:sym typeface="Wingdings" pitchFamily="2" charset="2"/>
              </a:rPr>
              <a:t>trình</a:t>
            </a:r>
            <a:r>
              <a:rPr lang="en-US" dirty="0">
                <a:solidFill>
                  <a:srgbClr val="006600"/>
                </a:solidFill>
                <a:sym typeface="Wingdings" pitchFamily="2" charset="2"/>
              </a:rPr>
              <a:t> </a:t>
            </a:r>
            <a:r>
              <a:rPr lang="en-US" dirty="0" err="1">
                <a:solidFill>
                  <a:srgbClr val="006600"/>
                </a:solidFill>
                <a:sym typeface="Wingdings" pitchFamily="2" charset="2"/>
              </a:rPr>
              <a:t>là</a:t>
            </a:r>
            <a:r>
              <a:rPr lang="en-US" dirty="0">
                <a:solidFill>
                  <a:srgbClr val="006600"/>
                </a:solidFill>
                <a:sym typeface="Wingdings" pitchFamily="2" charset="2"/>
              </a:rPr>
              <a:t> </a:t>
            </a:r>
            <a:r>
              <a:rPr lang="en-US" dirty="0" err="1">
                <a:solidFill>
                  <a:srgbClr val="006600"/>
                </a:solidFill>
                <a:sym typeface="Wingdings" pitchFamily="2" charset="2"/>
              </a:rPr>
              <a:t>một</a:t>
            </a:r>
            <a:r>
              <a:rPr lang="en-US" dirty="0">
                <a:solidFill>
                  <a:srgbClr val="006600"/>
                </a:solidFill>
                <a:sym typeface="Wingdings" pitchFamily="2" charset="2"/>
              </a:rPr>
              <a:t> </a:t>
            </a:r>
            <a:r>
              <a:rPr lang="en-US" dirty="0" err="1">
                <a:solidFill>
                  <a:srgbClr val="006600"/>
                </a:solidFill>
                <a:sym typeface="Wingdings" pitchFamily="2" charset="2"/>
              </a:rPr>
              <a:t>trật</a:t>
            </a:r>
            <a:r>
              <a:rPr lang="en-US" dirty="0">
                <a:solidFill>
                  <a:srgbClr val="006600"/>
                </a:solidFill>
                <a:sym typeface="Wingdings" pitchFamily="2" charset="2"/>
              </a:rPr>
              <a:t> </a:t>
            </a:r>
            <a:r>
              <a:rPr lang="en-US" dirty="0" err="1">
                <a:solidFill>
                  <a:srgbClr val="006600"/>
                </a:solidFill>
                <a:sym typeface="Wingdings" pitchFamily="2" charset="2"/>
              </a:rPr>
              <a:t>tự</a:t>
            </a:r>
            <a:r>
              <a:rPr lang="en-US" dirty="0">
                <a:solidFill>
                  <a:srgbClr val="006600"/>
                </a:solidFill>
                <a:sym typeface="Wingdings" pitchFamily="2" charset="2"/>
              </a:rPr>
              <a:t> </a:t>
            </a:r>
            <a:r>
              <a:rPr lang="en-US" dirty="0" err="1">
                <a:solidFill>
                  <a:srgbClr val="006600"/>
                </a:solidFill>
                <a:sym typeface="Wingdings" pitchFamily="2" charset="2"/>
              </a:rPr>
              <a:t>các</a:t>
            </a:r>
            <a:r>
              <a:rPr lang="en-US" dirty="0">
                <a:solidFill>
                  <a:srgbClr val="006600"/>
                </a:solidFill>
                <a:sym typeface="Wingdings" pitchFamily="2" charset="2"/>
              </a:rPr>
              <a:t> </a:t>
            </a:r>
            <a:r>
              <a:rPr lang="en-US" dirty="0" err="1">
                <a:solidFill>
                  <a:srgbClr val="006600"/>
                </a:solidFill>
                <a:sym typeface="Wingdings" pitchFamily="2" charset="2"/>
              </a:rPr>
              <a:t>lời</a:t>
            </a:r>
            <a:r>
              <a:rPr lang="en-US" dirty="0">
                <a:solidFill>
                  <a:srgbClr val="006600"/>
                </a:solidFill>
                <a:sym typeface="Wingdings" pitchFamily="2" charset="2"/>
              </a:rPr>
              <a:t> </a:t>
            </a:r>
            <a:r>
              <a:rPr lang="en-US" dirty="0" err="1">
                <a:solidFill>
                  <a:srgbClr val="006600"/>
                </a:solidFill>
                <a:sym typeface="Wingdings" pitchFamily="2" charset="2"/>
              </a:rPr>
              <a:t>yêu</a:t>
            </a:r>
            <a:r>
              <a:rPr lang="en-US" dirty="0">
                <a:solidFill>
                  <a:srgbClr val="006600"/>
                </a:solidFill>
                <a:sym typeface="Wingdings" pitchFamily="2" charset="2"/>
              </a:rPr>
              <a:t> </a:t>
            </a:r>
            <a:r>
              <a:rPr lang="en-US" dirty="0" err="1">
                <a:solidFill>
                  <a:srgbClr val="006600"/>
                </a:solidFill>
                <a:sym typeface="Wingdings" pitchFamily="2" charset="2"/>
              </a:rPr>
              <a:t>cầu</a:t>
            </a:r>
            <a:r>
              <a:rPr lang="en-US" dirty="0">
                <a:solidFill>
                  <a:srgbClr val="006600"/>
                </a:solidFill>
                <a:sym typeface="Wingdings" pitchFamily="2" charset="2"/>
              </a:rPr>
              <a:t>  </a:t>
            </a:r>
            <a:r>
              <a:rPr lang="en-US" dirty="0" err="1">
                <a:solidFill>
                  <a:srgbClr val="006600"/>
                </a:solidFill>
                <a:sym typeface="Wingdings" pitchFamily="2" charset="2"/>
              </a:rPr>
              <a:t>đối</a:t>
            </a:r>
            <a:r>
              <a:rPr lang="en-US" dirty="0">
                <a:solidFill>
                  <a:srgbClr val="006600"/>
                </a:solidFill>
                <a:sym typeface="Wingdings" pitchFamily="2" charset="2"/>
              </a:rPr>
              <a:t> </a:t>
            </a:r>
            <a:r>
              <a:rPr lang="en-US" dirty="0" err="1">
                <a:solidFill>
                  <a:srgbClr val="006600"/>
                </a:solidFill>
                <a:sym typeface="Wingdings" pitchFamily="2" charset="2"/>
              </a:rPr>
              <a:t>tượng</a:t>
            </a:r>
            <a:r>
              <a:rPr lang="en-US" dirty="0">
                <a:solidFill>
                  <a:srgbClr val="006600"/>
                </a:solidFill>
                <a:sym typeface="Wingdings" pitchFamily="2" charset="2"/>
              </a:rPr>
              <a:t> </a:t>
            </a:r>
            <a:r>
              <a:rPr lang="en-US" dirty="0" err="1">
                <a:solidFill>
                  <a:srgbClr val="006600"/>
                </a:solidFill>
                <a:sym typeface="Wingdings" pitchFamily="2" charset="2"/>
              </a:rPr>
              <a:t>thực</a:t>
            </a:r>
            <a:r>
              <a:rPr lang="en-US" dirty="0">
                <a:solidFill>
                  <a:srgbClr val="006600"/>
                </a:solidFill>
                <a:sym typeface="Wingdings" pitchFamily="2" charset="2"/>
              </a:rPr>
              <a:t> </a:t>
            </a:r>
            <a:r>
              <a:rPr lang="en-US" dirty="0" err="1">
                <a:solidFill>
                  <a:srgbClr val="006600"/>
                </a:solidFill>
                <a:sym typeface="Wingdings" pitchFamily="2" charset="2"/>
              </a:rPr>
              <a:t>hiện</a:t>
            </a:r>
            <a:r>
              <a:rPr lang="en-US" dirty="0">
                <a:solidFill>
                  <a:srgbClr val="006600"/>
                </a:solidFill>
                <a:sym typeface="Wingdings" pitchFamily="2" charset="2"/>
              </a:rPr>
              <a:t> </a:t>
            </a:r>
            <a:r>
              <a:rPr lang="en-US" dirty="0" err="1">
                <a:solidFill>
                  <a:srgbClr val="006600"/>
                </a:solidFill>
                <a:sym typeface="Wingdings" pitchFamily="2" charset="2"/>
              </a:rPr>
              <a:t>hành</a:t>
            </a:r>
            <a:r>
              <a:rPr lang="en-US" dirty="0">
                <a:solidFill>
                  <a:srgbClr val="006600"/>
                </a:solidFill>
                <a:sym typeface="Wingdings" pitchFamily="2" charset="2"/>
              </a:rPr>
              <a:t> vi </a:t>
            </a:r>
            <a:r>
              <a:rPr lang="en-US" dirty="0" err="1">
                <a:solidFill>
                  <a:srgbClr val="006600"/>
                </a:solidFill>
                <a:sym typeface="Wingdings" pitchFamily="2" charset="2"/>
              </a:rPr>
              <a:t>của</a:t>
            </a:r>
            <a:r>
              <a:rPr lang="en-US" dirty="0">
                <a:solidFill>
                  <a:srgbClr val="006600"/>
                </a:solidFill>
                <a:sym typeface="Wingdings" pitchFamily="2" charset="2"/>
              </a:rPr>
              <a:t> </a:t>
            </a:r>
            <a:r>
              <a:rPr lang="en-US" dirty="0" err="1">
                <a:solidFill>
                  <a:srgbClr val="006600"/>
                </a:solidFill>
                <a:sym typeface="Wingdings" pitchFamily="2" charset="2"/>
              </a:rPr>
              <a:t>mình</a:t>
            </a:r>
            <a:r>
              <a:rPr lang="en-US" dirty="0">
                <a:sym typeface="Wingdings" pitchFamily="2" charset="2"/>
              </a:rPr>
              <a:t>.</a:t>
            </a:r>
          </a:p>
          <a:p>
            <a:r>
              <a:rPr lang="vi-VN" dirty="0"/>
              <a:t>Đóng gói dữ liệu nên hạn chế việc truy cập tự do </a:t>
            </a:r>
            <a:r>
              <a:rPr lang="en-US" dirty="0"/>
              <a:t>(</a:t>
            </a:r>
            <a:r>
              <a:rPr lang="vi-VN" dirty="0"/>
              <a:t>private trong hướng đối tượng, chỉ các phương thức thuộc lớp mới truy cập được</a:t>
            </a:r>
            <a:r>
              <a:rPr lang="en-US" dirty="0"/>
              <a:t>) </a:t>
            </a:r>
            <a:r>
              <a:rPr lang="vi-VN" dirty="0"/>
              <a:t>làm không kiểm soát được việc cập nhật dữ liệu</a:t>
            </a:r>
          </a:p>
          <a:p>
            <a:r>
              <a:rPr lang="vi-VN" dirty="0"/>
              <a:t>Sử dụng lại mã nguồn, hạn chế việc viết lại mã nguồn</a:t>
            </a:r>
            <a:endParaRPr lang="en-US"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spTree>
    <p:extLst>
      <p:ext uri="{BB962C8B-B14F-4D97-AF65-F5344CB8AC3E}">
        <p14:creationId xmlns:p14="http://schemas.microsoft.com/office/powerpoint/2010/main" val="357202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en-US" dirty="0" err="1"/>
              <a:t>Ngôn</a:t>
            </a:r>
            <a:r>
              <a:rPr lang="en-US" altLang="en-US" dirty="0"/>
              <a:t> </a:t>
            </a:r>
            <a:r>
              <a:rPr lang="en-US" altLang="en-US" dirty="0" err="1"/>
              <a:t>ngữ</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tt</a:t>
            </a:r>
            <a:r>
              <a:rPr lang="en-US" altLang="en-US" dirty="0"/>
              <a:t>) </a:t>
            </a:r>
            <a:endParaRPr lang="en-US" altLang="en-US" dirty="0" smtClean="0"/>
          </a:p>
          <a:p>
            <a:pPr marL="0" indent="0">
              <a:lnSpc>
                <a:spcPct val="90000"/>
              </a:lnSpc>
              <a:buNone/>
            </a:pPr>
            <a:r>
              <a:rPr lang="en-US" altLang="en-US" dirty="0" err="1" smtClean="0"/>
              <a:t>Ngôn</a:t>
            </a:r>
            <a:r>
              <a:rPr lang="en-US" altLang="en-US" dirty="0" smtClean="0"/>
              <a:t> </a:t>
            </a:r>
            <a:r>
              <a:rPr lang="en-US" altLang="en-US" dirty="0" err="1"/>
              <a:t>ngữ</a:t>
            </a:r>
            <a:r>
              <a:rPr lang="en-US" altLang="en-US" dirty="0"/>
              <a:t> </a:t>
            </a:r>
            <a:r>
              <a:rPr lang="en-US" altLang="en-US" dirty="0" err="1"/>
              <a:t>truy</a:t>
            </a:r>
            <a:r>
              <a:rPr lang="en-US" altLang="en-US" dirty="0"/>
              <a:t> </a:t>
            </a:r>
            <a:r>
              <a:rPr lang="en-US" altLang="en-US" dirty="0" err="1"/>
              <a:t>vấn</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có</a:t>
            </a:r>
            <a:r>
              <a:rPr lang="en-US" altLang="en-US" dirty="0"/>
              <a:t> </a:t>
            </a:r>
            <a:r>
              <a:rPr lang="en-US" altLang="en-US" dirty="0" err="1"/>
              <a:t>cấu</a:t>
            </a:r>
            <a:r>
              <a:rPr lang="en-US" altLang="en-US" dirty="0"/>
              <a:t> </a:t>
            </a:r>
            <a:r>
              <a:rPr lang="en-US" altLang="en-US" dirty="0" err="1" smtClean="0"/>
              <a:t>trúc</a:t>
            </a:r>
            <a:endParaRPr lang="en-US" altLang="en-US" dirty="0" smtClean="0"/>
          </a:p>
          <a:p>
            <a:pPr>
              <a:lnSpc>
                <a:spcPct val="90000"/>
              </a:lnSpc>
            </a:pPr>
            <a:r>
              <a:rPr lang="en-US" altLang="en-US" dirty="0" err="1" smtClean="0"/>
              <a:t>Câu</a:t>
            </a:r>
            <a:r>
              <a:rPr lang="en-US" altLang="en-US" dirty="0" smtClean="0"/>
              <a:t> </a:t>
            </a:r>
            <a:r>
              <a:rPr lang="en-US" altLang="en-US" dirty="0" err="1"/>
              <a:t>truy</a:t>
            </a:r>
            <a:r>
              <a:rPr lang="en-US" altLang="en-US" dirty="0"/>
              <a:t> </a:t>
            </a:r>
            <a:r>
              <a:rPr lang="en-US" altLang="en-US" dirty="0" err="1"/>
              <a:t>vấn</a:t>
            </a:r>
            <a:r>
              <a:rPr lang="en-US" altLang="en-US" dirty="0"/>
              <a:t> </a:t>
            </a:r>
            <a:r>
              <a:rPr lang="en-US" altLang="en-US" dirty="0" err="1"/>
              <a:t>tổng</a:t>
            </a:r>
            <a:r>
              <a:rPr lang="en-US" altLang="en-US" dirty="0"/>
              <a:t> </a:t>
            </a:r>
            <a:r>
              <a:rPr lang="en-US" altLang="en-US" dirty="0" err="1"/>
              <a:t>quát</a:t>
            </a:r>
            <a:r>
              <a:rPr lang="en-US" altLang="en-US" dirty="0"/>
              <a:t> </a:t>
            </a:r>
            <a:endParaRPr lang="en-US" altLang="en-US" dirty="0" smtClean="0"/>
          </a:p>
          <a:p>
            <a:pPr lvl="1">
              <a:buNone/>
            </a:pPr>
            <a:r>
              <a:rPr lang="en-US" altLang="en-US" dirty="0"/>
              <a:t>SELECT [DISTINCT] *|</a:t>
            </a:r>
            <a:r>
              <a:rPr lang="en-US" altLang="en-US" dirty="0" err="1"/>
              <a:t>tên_cột</a:t>
            </a:r>
            <a:r>
              <a:rPr lang="en-US" altLang="en-US" dirty="0"/>
              <a:t> | </a:t>
            </a:r>
            <a:r>
              <a:rPr lang="en-US" altLang="en-US" dirty="0" err="1"/>
              <a:t>hàm</a:t>
            </a:r>
            <a:endParaRPr lang="en-US" altLang="en-US" dirty="0"/>
          </a:p>
          <a:p>
            <a:pPr lvl="1">
              <a:buNone/>
            </a:pPr>
            <a:r>
              <a:rPr lang="en-US" altLang="en-US" dirty="0"/>
              <a:t>FROM </a:t>
            </a:r>
            <a:r>
              <a:rPr lang="en-US" altLang="en-US" dirty="0" err="1"/>
              <a:t>bảng</a:t>
            </a:r>
            <a:r>
              <a:rPr lang="en-US" altLang="en-US" dirty="0"/>
              <a:t> </a:t>
            </a:r>
          </a:p>
          <a:p>
            <a:pPr lvl="1">
              <a:buNone/>
            </a:pPr>
            <a:r>
              <a:rPr lang="en-US" altLang="en-US" dirty="0"/>
              <a:t>[WHERE </a:t>
            </a:r>
            <a:r>
              <a:rPr lang="en-US" altLang="en-US" dirty="0" err="1"/>
              <a:t>điều_kiện</a:t>
            </a:r>
            <a:r>
              <a:rPr lang="en-US" altLang="en-US" dirty="0"/>
              <a:t>]</a:t>
            </a:r>
          </a:p>
          <a:p>
            <a:pPr lvl="1">
              <a:buNone/>
            </a:pPr>
            <a:r>
              <a:rPr lang="en-US" altLang="en-US" dirty="0"/>
              <a:t>[GROUP BY </a:t>
            </a:r>
            <a:r>
              <a:rPr lang="en-US" altLang="en-US" dirty="0" err="1"/>
              <a:t>tên_cột</a:t>
            </a:r>
            <a:r>
              <a:rPr lang="en-US" altLang="en-US" dirty="0"/>
              <a:t>]</a:t>
            </a:r>
          </a:p>
          <a:p>
            <a:pPr lvl="1">
              <a:buNone/>
            </a:pPr>
            <a:r>
              <a:rPr lang="en-US" altLang="en-US" dirty="0"/>
              <a:t>[HAVING </a:t>
            </a:r>
            <a:r>
              <a:rPr lang="en-US" altLang="en-US" dirty="0" err="1"/>
              <a:t>điều_kiện</a:t>
            </a:r>
            <a:r>
              <a:rPr lang="en-US" altLang="en-US" dirty="0"/>
              <a:t>]</a:t>
            </a:r>
          </a:p>
          <a:p>
            <a:pPr lvl="1">
              <a:buNone/>
            </a:pPr>
            <a:r>
              <a:rPr lang="en-US" altLang="en-US" dirty="0"/>
              <a:t>[ORDER BY </a:t>
            </a:r>
            <a:r>
              <a:rPr lang="en-US" altLang="en-US" dirty="0" err="1"/>
              <a:t>tên_cột</a:t>
            </a:r>
            <a:r>
              <a:rPr lang="en-US" altLang="en-US" dirty="0"/>
              <a:t> ASC | DESC</a:t>
            </a:r>
            <a:r>
              <a:rPr lang="en-US" altLang="en-US" dirty="0" smtClean="0"/>
              <a:t>]</a:t>
            </a:r>
            <a:endParaRPr lang="en-US" altLang="en-US" dirty="0"/>
          </a:p>
          <a:p>
            <a:pPr>
              <a:lnSpc>
                <a:spcPct val="90000"/>
              </a:lnSpc>
            </a:pPr>
            <a:r>
              <a:rPr lang="en-US" altLang="en-US" dirty="0" err="1" smtClean="0"/>
              <a:t>Phép</a:t>
            </a:r>
            <a:r>
              <a:rPr lang="en-US" altLang="en-US" dirty="0" smtClean="0"/>
              <a:t> </a:t>
            </a:r>
            <a:r>
              <a:rPr lang="en-US" altLang="en-US" dirty="0" err="1" smtClean="0"/>
              <a:t>kết</a:t>
            </a:r>
            <a:r>
              <a:rPr lang="en-US" altLang="en-US" dirty="0" smtClean="0"/>
              <a:t>: </a:t>
            </a:r>
            <a:r>
              <a:rPr lang="en-US" altLang="en-US" dirty="0"/>
              <a:t>Inner Join, Left Join, Right Join, Full </a:t>
            </a:r>
            <a:r>
              <a:rPr lang="en-US" altLang="en-US" dirty="0" smtClean="0"/>
              <a:t>Join</a:t>
            </a:r>
            <a:endParaRPr lang="en-US" altLang="en-US" dirty="0"/>
          </a:p>
          <a:p>
            <a:pPr>
              <a:lnSpc>
                <a:spcPct val="90000"/>
              </a:lnSpc>
            </a:pPr>
            <a:r>
              <a:rPr lang="en-US" altLang="en-US" dirty="0" err="1" smtClean="0"/>
              <a:t>Đặt</a:t>
            </a:r>
            <a:r>
              <a:rPr lang="en-US" altLang="en-US" dirty="0" smtClean="0"/>
              <a:t> alias, </a:t>
            </a:r>
            <a:r>
              <a:rPr lang="en-US" altLang="en-US" dirty="0" err="1"/>
              <a:t>sử</a:t>
            </a:r>
            <a:r>
              <a:rPr lang="en-US" altLang="en-US" dirty="0"/>
              <a:t> </a:t>
            </a:r>
            <a:r>
              <a:rPr lang="en-US" altLang="en-US" dirty="0" err="1"/>
              <a:t>dụng</a:t>
            </a:r>
            <a:r>
              <a:rPr lang="en-US" altLang="en-US" dirty="0"/>
              <a:t> *, </a:t>
            </a:r>
            <a:r>
              <a:rPr lang="en-US" altLang="en-US" dirty="0" smtClean="0"/>
              <a:t>distinct</a:t>
            </a:r>
          </a:p>
          <a:p>
            <a:pPr marL="0" indent="0">
              <a:lnSpc>
                <a:spcPct val="90000"/>
              </a:lnSpc>
              <a:buNone/>
            </a:pPr>
            <a:r>
              <a:rPr lang="en-US" altLang="en-US" dirty="0" smtClean="0"/>
              <a:t>	</a:t>
            </a:r>
            <a:r>
              <a:rPr lang="en-US" altLang="en-US" dirty="0" err="1" smtClean="0"/>
              <a:t>tên_cũ</a:t>
            </a:r>
            <a:r>
              <a:rPr lang="en-US" altLang="en-US" dirty="0" smtClean="0"/>
              <a:t> </a:t>
            </a:r>
            <a:r>
              <a:rPr lang="en-US" altLang="en-US" dirty="0"/>
              <a:t>AS </a:t>
            </a:r>
            <a:r>
              <a:rPr lang="en-US" altLang="en-US" dirty="0" err="1" smtClean="0"/>
              <a:t>tên_mới</a:t>
            </a:r>
            <a:endParaRPr lang="en-US" altLang="en-US" dirty="0" smtClean="0"/>
          </a:p>
          <a:p>
            <a:pPr marL="0" indent="0">
              <a:lnSpc>
                <a:spcPct val="90000"/>
              </a:lnSpc>
              <a:buNone/>
            </a:pPr>
            <a:r>
              <a:rPr lang="en-US" altLang="en-US" dirty="0" smtClean="0"/>
              <a:t>	Distinct</a:t>
            </a:r>
            <a:r>
              <a:rPr lang="en-US" altLang="en-US" dirty="0"/>
              <a:t>: </a:t>
            </a:r>
            <a:r>
              <a:rPr lang="en-US" altLang="en-US" dirty="0" err="1"/>
              <a:t>trùng</a:t>
            </a:r>
            <a:r>
              <a:rPr lang="en-US" altLang="en-US" dirty="0"/>
              <a:t> </a:t>
            </a:r>
            <a:r>
              <a:rPr lang="en-US" altLang="en-US" dirty="0" err="1"/>
              <a:t>chỉ</a:t>
            </a:r>
            <a:r>
              <a:rPr lang="en-US" altLang="en-US" dirty="0"/>
              <a:t> </a:t>
            </a:r>
            <a:r>
              <a:rPr lang="en-US" altLang="en-US" dirty="0" err="1"/>
              <a:t>lấy</a:t>
            </a:r>
            <a:r>
              <a:rPr lang="en-US" altLang="en-US" dirty="0"/>
              <a:t> </a:t>
            </a:r>
            <a:r>
              <a:rPr lang="en-US" altLang="en-US" dirty="0" err="1"/>
              <a:t>một</a:t>
            </a:r>
            <a:r>
              <a:rPr lang="en-US" altLang="en-US" dirty="0"/>
              <a:t> </a:t>
            </a:r>
            <a:r>
              <a:rPr lang="en-US" altLang="en-US" dirty="0" err="1"/>
              <a:t>lần</a:t>
            </a:r>
            <a:endParaRPr lang="en-US" altLang="en-US" dirty="0"/>
          </a:p>
          <a:p>
            <a:pPr marL="0" indent="0">
              <a:lnSpc>
                <a:spcPct val="90000"/>
              </a:lnSpc>
              <a:buNone/>
            </a:pPr>
            <a:endParaRPr lang="en-US" altLang="en-US" dirty="0"/>
          </a:p>
          <a:p>
            <a:pPr marL="0" indent="0">
              <a:lnSpc>
                <a:spcPct val="90000"/>
              </a:lnSpc>
              <a:buNone/>
            </a:pPr>
            <a:endParaRPr lang="en-US" altLang="en-US" dirty="0"/>
          </a:p>
          <a:p>
            <a:pPr marL="0" indent="0">
              <a:lnSpc>
                <a:spcPct val="90000"/>
              </a:lnSpc>
              <a:buNone/>
            </a:pPr>
            <a:endParaRPr lang="en-US" altLang="en-US" dirty="0" smtClean="0"/>
          </a:p>
          <a:p>
            <a:pPr marL="0" indent="0">
              <a:lnSpc>
                <a:spcPct val="90000"/>
              </a:lnSpc>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30</a:t>
            </a:fld>
            <a:endParaRPr lang="en-US" dirty="0"/>
          </a:p>
        </p:txBody>
      </p:sp>
    </p:spTree>
    <p:extLst>
      <p:ext uri="{BB962C8B-B14F-4D97-AF65-F5344CB8AC3E}">
        <p14:creationId xmlns:p14="http://schemas.microsoft.com/office/powerpoint/2010/main" val="223973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nSpc>
                <a:spcPct val="90000"/>
              </a:lnSpc>
            </a:pPr>
            <a:r>
              <a:rPr lang="en-US" altLang="en-US" dirty="0" err="1" smtClean="0"/>
              <a:t>Các</a:t>
            </a:r>
            <a:r>
              <a:rPr lang="en-US" altLang="en-US" dirty="0" smtClean="0"/>
              <a:t> </a:t>
            </a:r>
            <a:r>
              <a:rPr lang="en-US" altLang="en-US" dirty="0" err="1"/>
              <a:t>toán</a:t>
            </a:r>
            <a:r>
              <a:rPr lang="en-US" altLang="en-US" dirty="0"/>
              <a:t> </a:t>
            </a:r>
            <a:r>
              <a:rPr lang="en-US" altLang="en-US" dirty="0" err="1" smtClean="0"/>
              <a:t>tử</a:t>
            </a:r>
            <a:endParaRPr lang="en-US" altLang="en-US" dirty="0"/>
          </a:p>
          <a:p>
            <a:pPr lvl="1">
              <a:lnSpc>
                <a:spcPct val="90000"/>
              </a:lnSpc>
            </a:pPr>
            <a:r>
              <a:rPr lang="en-US" altLang="en-US" sz="2600" dirty="0" err="1" smtClean="0"/>
              <a:t>Toán</a:t>
            </a:r>
            <a:r>
              <a:rPr lang="en-US" altLang="en-US" sz="2600" dirty="0" smtClean="0"/>
              <a:t> </a:t>
            </a:r>
            <a:r>
              <a:rPr lang="en-US" altLang="en-US" sz="2600" dirty="0" err="1" smtClean="0"/>
              <a:t>tử</a:t>
            </a:r>
            <a:r>
              <a:rPr lang="en-US" altLang="en-US" sz="2600" dirty="0" smtClean="0"/>
              <a:t> so </a:t>
            </a:r>
            <a:r>
              <a:rPr lang="en-US" altLang="en-US" sz="2600" dirty="0" err="1" smtClean="0"/>
              <a:t>sánh</a:t>
            </a:r>
            <a:r>
              <a:rPr lang="en-US" altLang="en-US" sz="2600" dirty="0" smtClean="0"/>
              <a:t>: =, &gt;,&lt;,&gt;=,&lt;=,&lt;&gt;</a:t>
            </a:r>
          </a:p>
          <a:p>
            <a:pPr lvl="1"/>
            <a:r>
              <a:rPr lang="en-US" altLang="en-US" sz="2600" dirty="0" err="1" smtClean="0"/>
              <a:t>Toán</a:t>
            </a:r>
            <a:r>
              <a:rPr lang="en-US" altLang="en-US" sz="2600" dirty="0" smtClean="0"/>
              <a:t> </a:t>
            </a:r>
            <a:r>
              <a:rPr lang="en-US" altLang="en-US" sz="2600" dirty="0" err="1"/>
              <a:t>tử</a:t>
            </a:r>
            <a:r>
              <a:rPr lang="en-US" altLang="en-US" sz="2600" dirty="0"/>
              <a:t> logic:	AND,  OR,  NOT</a:t>
            </a:r>
          </a:p>
          <a:p>
            <a:pPr lvl="1"/>
            <a:r>
              <a:rPr lang="en-US" altLang="en-US" sz="2600" dirty="0" err="1"/>
              <a:t>Phép</a:t>
            </a:r>
            <a:r>
              <a:rPr lang="en-US" altLang="en-US" sz="2600" dirty="0"/>
              <a:t> </a:t>
            </a:r>
            <a:r>
              <a:rPr lang="en-US" altLang="en-US" sz="2600" dirty="0" err="1"/>
              <a:t>toán</a:t>
            </a:r>
            <a:r>
              <a:rPr lang="en-US" altLang="en-US" sz="2600" dirty="0"/>
              <a:t>: +, - ,* , /</a:t>
            </a:r>
          </a:p>
          <a:p>
            <a:pPr lvl="1"/>
            <a:r>
              <a:rPr lang="en-US" altLang="en-US" sz="2600" dirty="0"/>
              <a:t>BETWEEN …. AND</a:t>
            </a:r>
          </a:p>
          <a:p>
            <a:pPr lvl="1"/>
            <a:r>
              <a:rPr lang="en-US" altLang="en-US" sz="2600" dirty="0"/>
              <a:t>IS NULL, IS NOT NULL</a:t>
            </a:r>
          </a:p>
          <a:p>
            <a:pPr lvl="1"/>
            <a:r>
              <a:rPr lang="en-US" altLang="en-US" sz="2600" dirty="0"/>
              <a:t>LIKE (_ </a:t>
            </a:r>
            <a:r>
              <a:rPr lang="en-US" altLang="en-US" sz="2600" dirty="0" smtClean="0"/>
              <a:t>%)</a:t>
            </a:r>
          </a:p>
          <a:p>
            <a:pPr marL="1180798" lvl="2" indent="0">
              <a:buSzPct val="70000"/>
              <a:buNone/>
            </a:pPr>
            <a:r>
              <a:rPr lang="en-US" altLang="en-US" dirty="0"/>
              <a:t>% : </a:t>
            </a:r>
            <a:r>
              <a:rPr lang="en-US" altLang="en-US" dirty="0" err="1"/>
              <a:t>thay</a:t>
            </a:r>
            <a:r>
              <a:rPr lang="en-US" altLang="en-US" dirty="0"/>
              <a:t> </a:t>
            </a:r>
            <a:r>
              <a:rPr lang="en-US" altLang="en-US" dirty="0" err="1"/>
              <a:t>thế</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bất</a:t>
            </a:r>
            <a:r>
              <a:rPr lang="en-US" altLang="en-US" dirty="0"/>
              <a:t> </a:t>
            </a:r>
            <a:r>
              <a:rPr lang="en-US" altLang="en-US" dirty="0" err="1"/>
              <a:t>kỳ</a:t>
            </a:r>
            <a:endParaRPr lang="en-US" altLang="en-US" dirty="0"/>
          </a:p>
          <a:p>
            <a:pPr marL="1180798" lvl="2" indent="0">
              <a:buSzPct val="70000"/>
              <a:buNone/>
            </a:pPr>
            <a:r>
              <a:rPr lang="en-US" altLang="en-US" dirty="0"/>
              <a:t>_ : </a:t>
            </a:r>
            <a:r>
              <a:rPr lang="en-US" altLang="en-US" dirty="0" err="1"/>
              <a:t>thay</a:t>
            </a:r>
            <a:r>
              <a:rPr lang="en-US" altLang="en-US" dirty="0"/>
              <a:t> </a:t>
            </a:r>
            <a:r>
              <a:rPr lang="en-US" altLang="en-US" dirty="0" err="1"/>
              <a:t>thế</a:t>
            </a:r>
            <a:r>
              <a:rPr lang="en-US" altLang="en-US" dirty="0"/>
              <a:t> </a:t>
            </a:r>
            <a:r>
              <a:rPr lang="en-US" altLang="en-US" dirty="0" err="1"/>
              <a:t>một</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bất</a:t>
            </a:r>
            <a:r>
              <a:rPr lang="en-US" altLang="en-US" dirty="0"/>
              <a:t> </a:t>
            </a:r>
            <a:r>
              <a:rPr lang="en-US" altLang="en-US" dirty="0" err="1" smtClean="0"/>
              <a:t>kỳ</a:t>
            </a:r>
            <a:endParaRPr lang="en-US" altLang="en-US" sz="2600" dirty="0"/>
          </a:p>
          <a:p>
            <a:pPr lvl="1"/>
            <a:r>
              <a:rPr lang="en-US" altLang="en-US" sz="2600" dirty="0"/>
              <a:t>IN, NOT IN  </a:t>
            </a:r>
          </a:p>
          <a:p>
            <a:pPr lvl="1"/>
            <a:r>
              <a:rPr lang="en-US" altLang="en-US" sz="2600" dirty="0"/>
              <a:t>EXISTS , NOT EXISTS</a:t>
            </a:r>
          </a:p>
          <a:p>
            <a:pPr lvl="1"/>
            <a:r>
              <a:rPr lang="en-US" altLang="en-US" sz="2600" dirty="0"/>
              <a:t>SOME, ALL</a:t>
            </a:r>
          </a:p>
          <a:p>
            <a:pPr lvl="1">
              <a:lnSpc>
                <a:spcPct val="90000"/>
              </a:lnSpc>
            </a:pPr>
            <a:endParaRPr lang="en-US" alt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31</a:t>
            </a:fld>
            <a:endParaRPr lang="en-US" dirty="0"/>
          </a:p>
        </p:txBody>
      </p:sp>
    </p:spTree>
    <p:extLst>
      <p:ext uri="{BB962C8B-B14F-4D97-AF65-F5344CB8AC3E}">
        <p14:creationId xmlns:p14="http://schemas.microsoft.com/office/powerpoint/2010/main" val="67903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nSpc>
                <a:spcPct val="90000"/>
              </a:lnSpc>
            </a:pPr>
            <a:r>
              <a:rPr lang="en-US" altLang="en-US" dirty="0" err="1" smtClean="0"/>
              <a:t>Câu</a:t>
            </a:r>
            <a:r>
              <a:rPr lang="en-US" altLang="en-US" dirty="0" smtClean="0"/>
              <a:t> </a:t>
            </a:r>
            <a:r>
              <a:rPr lang="en-US" altLang="en-US" dirty="0" err="1"/>
              <a:t>truy</a:t>
            </a:r>
            <a:r>
              <a:rPr lang="en-US" altLang="en-US" dirty="0"/>
              <a:t> </a:t>
            </a:r>
            <a:r>
              <a:rPr lang="en-US" altLang="en-US" dirty="0" err="1"/>
              <a:t>vấn</a:t>
            </a:r>
            <a:r>
              <a:rPr lang="en-US" altLang="en-US" dirty="0"/>
              <a:t> con (subquery</a:t>
            </a:r>
            <a:r>
              <a:rPr lang="en-US" altLang="en-US" dirty="0" smtClean="0"/>
              <a:t>)</a:t>
            </a:r>
          </a:p>
          <a:p>
            <a:pPr lvl="1">
              <a:lnSpc>
                <a:spcPct val="90000"/>
              </a:lnSpc>
            </a:pPr>
            <a:r>
              <a:rPr lang="en-US" altLang="en-US" dirty="0"/>
              <a:t>In </a:t>
            </a:r>
            <a:r>
              <a:rPr lang="en-US" altLang="en-US" dirty="0" err="1"/>
              <a:t>hoặc</a:t>
            </a:r>
            <a:r>
              <a:rPr lang="en-US" altLang="en-US" dirty="0"/>
              <a:t> Exists</a:t>
            </a:r>
          </a:p>
          <a:p>
            <a:pPr marL="641128" lvl="1" indent="0">
              <a:lnSpc>
                <a:spcPct val="90000"/>
              </a:lnSpc>
              <a:buNone/>
            </a:pPr>
            <a:r>
              <a:rPr lang="en-US" altLang="en-US" dirty="0" err="1"/>
              <a:t>Tìm</a:t>
            </a:r>
            <a:r>
              <a:rPr lang="en-US" altLang="en-US" dirty="0"/>
              <a:t> </a:t>
            </a:r>
            <a:r>
              <a:rPr lang="en-US" altLang="en-US" dirty="0" err="1"/>
              <a:t>các</a:t>
            </a:r>
            <a:r>
              <a:rPr lang="en-US" altLang="en-US" dirty="0"/>
              <a:t> </a:t>
            </a:r>
            <a:r>
              <a:rPr lang="en-US" altLang="en-US" dirty="0" err="1"/>
              <a:t>số</a:t>
            </a:r>
            <a:r>
              <a:rPr lang="en-US" altLang="en-US" dirty="0"/>
              <a:t> </a:t>
            </a:r>
            <a:r>
              <a:rPr lang="en-US" altLang="en-US" dirty="0" err="1"/>
              <a:t>hóa</a:t>
            </a:r>
            <a:r>
              <a:rPr lang="en-US" altLang="en-US" dirty="0"/>
              <a:t> </a:t>
            </a:r>
            <a:r>
              <a:rPr lang="en-US" altLang="en-US" dirty="0" err="1"/>
              <a:t>đơn</a:t>
            </a:r>
            <a:r>
              <a:rPr lang="en-US" altLang="en-US" dirty="0"/>
              <a:t> </a:t>
            </a:r>
            <a:r>
              <a:rPr lang="en-US" altLang="en-US" dirty="0" err="1"/>
              <a:t>mua</a:t>
            </a:r>
            <a:r>
              <a:rPr lang="en-US" altLang="en-US" dirty="0"/>
              <a:t> </a:t>
            </a:r>
            <a:r>
              <a:rPr lang="en-US" altLang="en-US" dirty="0" err="1"/>
              <a:t>cùng</a:t>
            </a:r>
            <a:r>
              <a:rPr lang="en-US" altLang="en-US" dirty="0"/>
              <a:t> </a:t>
            </a:r>
            <a:r>
              <a:rPr lang="en-US" altLang="en-US" dirty="0" err="1"/>
              <a:t>lúc</a:t>
            </a:r>
            <a:r>
              <a:rPr lang="en-US" altLang="en-US" dirty="0"/>
              <a:t> 2 </a:t>
            </a:r>
            <a:r>
              <a:rPr lang="en-US" altLang="en-US" dirty="0" err="1"/>
              <a:t>sản</a:t>
            </a:r>
            <a:r>
              <a:rPr lang="en-US" altLang="en-US" dirty="0"/>
              <a:t> </a:t>
            </a:r>
            <a:r>
              <a:rPr lang="en-US" altLang="en-US" dirty="0" err="1"/>
              <a:t>phẩm</a:t>
            </a:r>
            <a:r>
              <a:rPr lang="en-US" altLang="en-US" dirty="0"/>
              <a:t> </a:t>
            </a:r>
            <a:r>
              <a:rPr lang="en-US" altLang="en-US" dirty="0" err="1"/>
              <a:t>có</a:t>
            </a:r>
            <a:r>
              <a:rPr lang="en-US" altLang="en-US" dirty="0"/>
              <a:t> </a:t>
            </a:r>
            <a:r>
              <a:rPr lang="en-US" altLang="en-US" dirty="0" err="1"/>
              <a:t>mã</a:t>
            </a:r>
            <a:r>
              <a:rPr lang="en-US" altLang="en-US" dirty="0"/>
              <a:t> </a:t>
            </a:r>
            <a:r>
              <a:rPr lang="en-US" altLang="en-US" dirty="0" err="1"/>
              <a:t>số</a:t>
            </a:r>
            <a:r>
              <a:rPr lang="en-US" altLang="en-US" dirty="0"/>
              <a:t> “BB01” </a:t>
            </a:r>
            <a:r>
              <a:rPr lang="en-US" altLang="en-US" dirty="0" err="1"/>
              <a:t>và</a:t>
            </a:r>
            <a:r>
              <a:rPr lang="en-US" altLang="en-US" dirty="0"/>
              <a:t> “BB02”.</a:t>
            </a:r>
          </a:p>
          <a:p>
            <a:pPr lvl="2">
              <a:lnSpc>
                <a:spcPct val="90000"/>
              </a:lnSpc>
            </a:pPr>
            <a:r>
              <a:rPr lang="en-US" altLang="en-US" dirty="0"/>
              <a:t>select distinct </a:t>
            </a:r>
            <a:r>
              <a:rPr lang="en-US" altLang="en-US" dirty="0" err="1"/>
              <a:t>sohd</a:t>
            </a:r>
            <a:r>
              <a:rPr lang="en-US" altLang="en-US" dirty="0"/>
              <a:t> </a:t>
            </a:r>
            <a:br>
              <a:rPr lang="en-US" altLang="en-US" dirty="0"/>
            </a:br>
            <a:r>
              <a:rPr lang="en-US" altLang="en-US" dirty="0"/>
              <a:t>from CTHD where </a:t>
            </a:r>
            <a:r>
              <a:rPr lang="en-US" altLang="en-US" dirty="0" err="1"/>
              <a:t>masp</a:t>
            </a:r>
            <a:r>
              <a:rPr lang="en-US" altLang="en-US" dirty="0"/>
              <a:t>='BB01' and </a:t>
            </a:r>
            <a:r>
              <a:rPr lang="en-US" altLang="en-US" dirty="0" err="1"/>
              <a:t>sohd</a:t>
            </a:r>
            <a:r>
              <a:rPr lang="en-US" altLang="en-US" dirty="0"/>
              <a:t> </a:t>
            </a:r>
            <a:r>
              <a:rPr lang="en-US" altLang="en-US" dirty="0">
                <a:solidFill>
                  <a:schemeClr val="folHlink"/>
                </a:solidFill>
              </a:rPr>
              <a:t>IN</a:t>
            </a:r>
            <a:r>
              <a:rPr lang="en-US" altLang="en-US" dirty="0"/>
              <a:t> </a:t>
            </a:r>
            <a:br>
              <a:rPr lang="en-US" altLang="en-US" dirty="0"/>
            </a:br>
            <a:r>
              <a:rPr lang="en-US" altLang="en-US" dirty="0"/>
              <a:t>	(select distinct </a:t>
            </a:r>
            <a:r>
              <a:rPr lang="en-US" altLang="en-US" dirty="0" err="1"/>
              <a:t>sohd</a:t>
            </a:r>
            <a:r>
              <a:rPr lang="en-US" altLang="en-US" dirty="0"/>
              <a:t> from CTHD where </a:t>
            </a:r>
            <a:r>
              <a:rPr lang="en-US" altLang="en-US" dirty="0" err="1"/>
              <a:t>masp</a:t>
            </a:r>
            <a:r>
              <a:rPr lang="en-US" altLang="en-US" dirty="0"/>
              <a:t>='BB02</a:t>
            </a:r>
            <a:r>
              <a:rPr lang="en-US" altLang="en-US" dirty="0" smtClean="0"/>
              <a:t>')</a:t>
            </a:r>
          </a:p>
          <a:p>
            <a:pPr lvl="2">
              <a:lnSpc>
                <a:spcPct val="90000"/>
              </a:lnSpc>
            </a:pPr>
            <a:r>
              <a:rPr lang="en-US" altLang="en-US" dirty="0" smtClean="0"/>
              <a:t>select </a:t>
            </a:r>
            <a:r>
              <a:rPr lang="en-US" altLang="en-US" dirty="0"/>
              <a:t>distinct </a:t>
            </a:r>
            <a:r>
              <a:rPr lang="en-US" altLang="en-US" dirty="0" err="1"/>
              <a:t>A.sohd</a:t>
            </a:r>
            <a:r>
              <a:rPr lang="en-US" altLang="en-US" dirty="0"/>
              <a:t> </a:t>
            </a:r>
            <a:br>
              <a:rPr lang="en-US" altLang="en-US" dirty="0"/>
            </a:br>
            <a:r>
              <a:rPr lang="en-US" altLang="en-US" dirty="0"/>
              <a:t>from CTHD A where </a:t>
            </a:r>
            <a:r>
              <a:rPr lang="en-US" altLang="en-US" dirty="0" err="1"/>
              <a:t>A.masp</a:t>
            </a:r>
            <a:r>
              <a:rPr lang="en-US" altLang="en-US" dirty="0"/>
              <a:t>='BB01' and </a:t>
            </a:r>
            <a:br>
              <a:rPr lang="en-US" altLang="en-US" dirty="0"/>
            </a:br>
            <a:r>
              <a:rPr lang="en-US" altLang="en-US" dirty="0"/>
              <a:t>		</a:t>
            </a:r>
            <a:r>
              <a:rPr lang="en-US" altLang="en-US" dirty="0">
                <a:solidFill>
                  <a:schemeClr val="folHlink"/>
                </a:solidFill>
              </a:rPr>
              <a:t>EXISTS</a:t>
            </a:r>
            <a:r>
              <a:rPr lang="en-US" altLang="en-US" dirty="0"/>
              <a:t> (select * from CTHD B </a:t>
            </a:r>
            <a:br>
              <a:rPr lang="en-US" altLang="en-US" dirty="0"/>
            </a:br>
            <a:r>
              <a:rPr lang="en-US" altLang="en-US" dirty="0"/>
              <a:t>			where </a:t>
            </a:r>
            <a:r>
              <a:rPr lang="en-US" altLang="en-US" dirty="0" err="1"/>
              <a:t>B.masp</a:t>
            </a:r>
            <a:r>
              <a:rPr lang="en-US" altLang="en-US" dirty="0"/>
              <a:t>='BB02‘ and </a:t>
            </a:r>
            <a:r>
              <a:rPr lang="en-US" altLang="en-US" dirty="0" err="1"/>
              <a:t>A.sohd</a:t>
            </a:r>
            <a:r>
              <a:rPr lang="en-US" altLang="en-US" dirty="0"/>
              <a:t>=</a:t>
            </a:r>
            <a:r>
              <a:rPr lang="en-US" altLang="en-US" dirty="0" err="1"/>
              <a:t>B.sohd</a:t>
            </a:r>
            <a:r>
              <a:rPr lang="en-US" altLang="en-US" dirty="0"/>
              <a:t>)</a:t>
            </a:r>
          </a:p>
          <a:p>
            <a:pPr marL="641128" lvl="1" indent="0">
              <a:lnSpc>
                <a:spcPct val="90000"/>
              </a:lnSpc>
              <a:buNone/>
            </a:pPr>
            <a:endParaRPr lang="en-US" altLang="en-US" dirty="0" smtClean="0"/>
          </a:p>
          <a:p>
            <a:pPr marL="0" indent="0">
              <a:lnSpc>
                <a:spcPct val="90000"/>
              </a:lnSpc>
              <a:buNone/>
            </a:pPr>
            <a:endParaRPr lang="en-US" altLang="en-US" dirty="0" smtClean="0"/>
          </a:p>
          <a:p>
            <a:pPr marL="0" indent="0">
              <a:lnSpc>
                <a:spcPct val="90000"/>
              </a:lnSpc>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32</a:t>
            </a:fld>
            <a:endParaRPr lang="en-US" dirty="0"/>
          </a:p>
        </p:txBody>
      </p:sp>
    </p:spTree>
    <p:extLst>
      <p:ext uri="{BB962C8B-B14F-4D97-AF65-F5344CB8AC3E}">
        <p14:creationId xmlns:p14="http://schemas.microsoft.com/office/powerpoint/2010/main" val="139996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nSpc>
                <a:spcPct val="90000"/>
              </a:lnSpc>
            </a:pPr>
            <a:r>
              <a:rPr lang="en-US" altLang="en-US" dirty="0" err="1" smtClean="0"/>
              <a:t>Câu</a:t>
            </a:r>
            <a:r>
              <a:rPr lang="en-US" altLang="en-US" dirty="0" smtClean="0"/>
              <a:t> </a:t>
            </a:r>
            <a:r>
              <a:rPr lang="en-US" altLang="en-US" dirty="0" err="1"/>
              <a:t>truy</a:t>
            </a:r>
            <a:r>
              <a:rPr lang="en-US" altLang="en-US" dirty="0"/>
              <a:t> </a:t>
            </a:r>
            <a:r>
              <a:rPr lang="en-US" altLang="en-US" dirty="0" err="1"/>
              <a:t>vấn</a:t>
            </a:r>
            <a:r>
              <a:rPr lang="en-US" altLang="en-US" dirty="0"/>
              <a:t> con (subquery</a:t>
            </a:r>
            <a:r>
              <a:rPr lang="en-US" altLang="en-US" dirty="0" smtClean="0"/>
              <a:t>) (</a:t>
            </a:r>
            <a:r>
              <a:rPr lang="en-US" altLang="en-US" dirty="0" err="1" smtClean="0"/>
              <a:t>tt</a:t>
            </a:r>
            <a:r>
              <a:rPr lang="en-US" altLang="en-US" dirty="0" smtClean="0"/>
              <a:t>)</a:t>
            </a:r>
          </a:p>
          <a:p>
            <a:pPr lvl="1">
              <a:lnSpc>
                <a:spcPct val="90000"/>
              </a:lnSpc>
            </a:pPr>
            <a:r>
              <a:rPr lang="en-US" altLang="en-US" dirty="0" smtClean="0"/>
              <a:t>Not </a:t>
            </a:r>
            <a:r>
              <a:rPr lang="en-US" altLang="en-US" dirty="0"/>
              <a:t>In </a:t>
            </a:r>
            <a:r>
              <a:rPr lang="en-US" altLang="en-US" dirty="0" err="1"/>
              <a:t>hoặc</a:t>
            </a:r>
            <a:r>
              <a:rPr lang="en-US" altLang="en-US" dirty="0"/>
              <a:t> Not </a:t>
            </a:r>
            <a:r>
              <a:rPr lang="en-US" altLang="en-US" dirty="0" smtClean="0"/>
              <a:t>Exists</a:t>
            </a:r>
          </a:p>
          <a:p>
            <a:pPr marL="641128" lvl="1" indent="0">
              <a:lnSpc>
                <a:spcPct val="90000"/>
              </a:lnSpc>
              <a:buNone/>
            </a:pPr>
            <a:r>
              <a:rPr lang="en-US" altLang="en-US" dirty="0" err="1" smtClean="0"/>
              <a:t>Tìm</a:t>
            </a:r>
            <a:r>
              <a:rPr lang="en-US" altLang="en-US" dirty="0" smtClean="0"/>
              <a:t> </a:t>
            </a:r>
            <a:r>
              <a:rPr lang="en-US" altLang="en-US" dirty="0" err="1"/>
              <a:t>các</a:t>
            </a:r>
            <a:r>
              <a:rPr lang="en-US" altLang="en-US" dirty="0"/>
              <a:t> </a:t>
            </a:r>
            <a:r>
              <a:rPr lang="en-US" altLang="en-US" dirty="0" err="1"/>
              <a:t>số</a:t>
            </a:r>
            <a:r>
              <a:rPr lang="en-US" altLang="en-US" dirty="0"/>
              <a:t> </a:t>
            </a:r>
            <a:r>
              <a:rPr lang="en-US" altLang="en-US" dirty="0" err="1"/>
              <a:t>hóa</a:t>
            </a:r>
            <a:r>
              <a:rPr lang="en-US" altLang="en-US" dirty="0"/>
              <a:t> </a:t>
            </a:r>
            <a:r>
              <a:rPr lang="en-US" altLang="en-US" dirty="0" err="1"/>
              <a:t>đơn</a:t>
            </a:r>
            <a:r>
              <a:rPr lang="en-US" altLang="en-US" dirty="0"/>
              <a:t> </a:t>
            </a:r>
            <a:r>
              <a:rPr lang="en-US" altLang="en-US" dirty="0" err="1"/>
              <a:t>có</a:t>
            </a:r>
            <a:r>
              <a:rPr lang="en-US" altLang="en-US" dirty="0"/>
              <a:t> </a:t>
            </a:r>
            <a:r>
              <a:rPr lang="en-US" altLang="en-US" dirty="0" err="1"/>
              <a:t>mua</a:t>
            </a:r>
            <a:r>
              <a:rPr lang="en-US" altLang="en-US" dirty="0"/>
              <a:t> </a:t>
            </a:r>
            <a:r>
              <a:rPr lang="en-US" altLang="en-US" dirty="0" err="1"/>
              <a:t>sản</a:t>
            </a:r>
            <a:r>
              <a:rPr lang="en-US" altLang="en-US" dirty="0"/>
              <a:t> </a:t>
            </a:r>
            <a:r>
              <a:rPr lang="en-US" altLang="en-US" dirty="0" err="1"/>
              <a:t>phẩm</a:t>
            </a:r>
            <a:r>
              <a:rPr lang="en-US" altLang="en-US" dirty="0"/>
              <a:t> </a:t>
            </a:r>
            <a:r>
              <a:rPr lang="en-US" altLang="en-US" dirty="0" err="1"/>
              <a:t>mã</a:t>
            </a:r>
            <a:r>
              <a:rPr lang="en-US" altLang="en-US" dirty="0"/>
              <a:t> </a:t>
            </a:r>
            <a:r>
              <a:rPr lang="en-US" altLang="en-US" dirty="0" err="1"/>
              <a:t>số</a:t>
            </a:r>
            <a:r>
              <a:rPr lang="en-US" altLang="en-US" dirty="0"/>
              <a:t> ‘BB01’ </a:t>
            </a:r>
            <a:r>
              <a:rPr lang="en-US" altLang="en-US" dirty="0" smtClean="0"/>
              <a:t>	</a:t>
            </a:r>
            <a:r>
              <a:rPr lang="en-US" altLang="en-US" dirty="0" err="1" smtClean="0"/>
              <a:t>nhưng</a:t>
            </a:r>
            <a:r>
              <a:rPr lang="en-US" altLang="en-US" dirty="0" smtClean="0"/>
              <a:t> </a:t>
            </a:r>
            <a:r>
              <a:rPr lang="en-US" altLang="en-US" dirty="0" err="1"/>
              <a:t>không</a:t>
            </a:r>
            <a:r>
              <a:rPr lang="en-US" altLang="en-US" dirty="0"/>
              <a:t> </a:t>
            </a:r>
            <a:r>
              <a:rPr lang="en-US" altLang="en-US" dirty="0" err="1"/>
              <a:t>mua</a:t>
            </a:r>
            <a:r>
              <a:rPr lang="en-US" altLang="en-US" dirty="0"/>
              <a:t> </a:t>
            </a:r>
            <a:r>
              <a:rPr lang="en-US" altLang="en-US" dirty="0" err="1"/>
              <a:t>sản</a:t>
            </a:r>
            <a:r>
              <a:rPr lang="en-US" altLang="en-US" dirty="0"/>
              <a:t> </a:t>
            </a:r>
            <a:r>
              <a:rPr lang="en-US" altLang="en-US" dirty="0" err="1"/>
              <a:t>phẩm</a:t>
            </a:r>
            <a:r>
              <a:rPr lang="en-US" altLang="en-US" dirty="0"/>
              <a:t> </a:t>
            </a:r>
            <a:r>
              <a:rPr lang="en-US" altLang="en-US" dirty="0" err="1"/>
              <a:t>mã</a:t>
            </a:r>
            <a:r>
              <a:rPr lang="en-US" altLang="en-US" dirty="0"/>
              <a:t> </a:t>
            </a:r>
            <a:r>
              <a:rPr lang="en-US" altLang="en-US" dirty="0" err="1"/>
              <a:t>số</a:t>
            </a:r>
            <a:r>
              <a:rPr lang="en-US" altLang="en-US" dirty="0"/>
              <a:t> ‘BB02’.</a:t>
            </a:r>
          </a:p>
          <a:p>
            <a:pPr lvl="2">
              <a:lnSpc>
                <a:spcPct val="90000"/>
              </a:lnSpc>
            </a:pPr>
            <a:r>
              <a:rPr lang="en-US" altLang="en-US" dirty="0"/>
              <a:t>select distinct </a:t>
            </a:r>
            <a:r>
              <a:rPr lang="en-US" altLang="en-US" dirty="0" err="1"/>
              <a:t>sohd</a:t>
            </a:r>
            <a:r>
              <a:rPr lang="en-US" altLang="en-US" dirty="0"/>
              <a:t> </a:t>
            </a:r>
            <a:br>
              <a:rPr lang="en-US" altLang="en-US" dirty="0"/>
            </a:br>
            <a:r>
              <a:rPr lang="en-US" altLang="en-US" dirty="0"/>
              <a:t>from CTHD where </a:t>
            </a:r>
            <a:r>
              <a:rPr lang="en-US" altLang="en-US" dirty="0" err="1"/>
              <a:t>masp</a:t>
            </a:r>
            <a:r>
              <a:rPr lang="en-US" altLang="en-US" dirty="0"/>
              <a:t>='BB01' and </a:t>
            </a:r>
            <a:r>
              <a:rPr lang="en-US" altLang="en-US" dirty="0" err="1"/>
              <a:t>sohd</a:t>
            </a:r>
            <a:r>
              <a:rPr lang="en-US" altLang="en-US" dirty="0"/>
              <a:t>  </a:t>
            </a:r>
            <a:r>
              <a:rPr lang="en-US" altLang="en-US" dirty="0">
                <a:solidFill>
                  <a:schemeClr val="folHlink"/>
                </a:solidFill>
              </a:rPr>
              <a:t>NOT IN</a:t>
            </a:r>
            <a:r>
              <a:rPr lang="en-US" altLang="en-US" dirty="0"/>
              <a:t> </a:t>
            </a:r>
            <a:br>
              <a:rPr lang="en-US" altLang="en-US" dirty="0"/>
            </a:br>
            <a:r>
              <a:rPr lang="en-US" altLang="en-US" dirty="0"/>
              <a:t>	(select distinct </a:t>
            </a:r>
            <a:r>
              <a:rPr lang="en-US" altLang="en-US" dirty="0" err="1"/>
              <a:t>sohd</a:t>
            </a:r>
            <a:r>
              <a:rPr lang="en-US" altLang="en-US" dirty="0"/>
              <a:t> from CTHD where </a:t>
            </a:r>
            <a:r>
              <a:rPr lang="en-US" altLang="en-US" dirty="0" err="1"/>
              <a:t>masp</a:t>
            </a:r>
            <a:r>
              <a:rPr lang="en-US" altLang="en-US" dirty="0"/>
              <a:t>='BB02')</a:t>
            </a:r>
          </a:p>
          <a:p>
            <a:pPr lvl="2">
              <a:lnSpc>
                <a:spcPct val="90000"/>
              </a:lnSpc>
            </a:pPr>
            <a:r>
              <a:rPr lang="en-US" altLang="en-US" dirty="0"/>
              <a:t>select distinct </a:t>
            </a:r>
            <a:r>
              <a:rPr lang="en-US" altLang="en-US" dirty="0" err="1"/>
              <a:t>A.sohd</a:t>
            </a:r>
            <a:r>
              <a:rPr lang="en-US" altLang="en-US" dirty="0"/>
              <a:t> </a:t>
            </a:r>
            <a:br>
              <a:rPr lang="en-US" altLang="en-US" dirty="0"/>
            </a:br>
            <a:r>
              <a:rPr lang="en-US" altLang="en-US" dirty="0"/>
              <a:t>from CTHD A where </a:t>
            </a:r>
            <a:r>
              <a:rPr lang="en-US" altLang="en-US" dirty="0" err="1"/>
              <a:t>A.masp</a:t>
            </a:r>
            <a:r>
              <a:rPr lang="en-US" altLang="en-US" dirty="0"/>
              <a:t>='BB01' and </a:t>
            </a:r>
            <a:br>
              <a:rPr lang="en-US" altLang="en-US" dirty="0"/>
            </a:br>
            <a:r>
              <a:rPr lang="en-US" altLang="en-US" dirty="0"/>
              <a:t>		</a:t>
            </a:r>
            <a:r>
              <a:rPr lang="en-US" altLang="en-US" dirty="0">
                <a:solidFill>
                  <a:schemeClr val="folHlink"/>
                </a:solidFill>
              </a:rPr>
              <a:t>NOT EXITST</a:t>
            </a:r>
            <a:r>
              <a:rPr lang="en-US" altLang="en-US" dirty="0"/>
              <a:t> (select * from CTHD B </a:t>
            </a:r>
            <a:br>
              <a:rPr lang="en-US" altLang="en-US" dirty="0"/>
            </a:br>
            <a:r>
              <a:rPr lang="en-US" altLang="en-US" dirty="0"/>
              <a:t>			where </a:t>
            </a:r>
            <a:r>
              <a:rPr lang="en-US" altLang="en-US" dirty="0" err="1"/>
              <a:t>B.masp</a:t>
            </a:r>
            <a:r>
              <a:rPr lang="en-US" altLang="en-US" dirty="0"/>
              <a:t>='BB02‘ and </a:t>
            </a:r>
            <a:r>
              <a:rPr lang="en-US" altLang="en-US" dirty="0" err="1"/>
              <a:t>A.sohd</a:t>
            </a:r>
            <a:r>
              <a:rPr lang="en-US" altLang="en-US" dirty="0"/>
              <a:t>=</a:t>
            </a:r>
            <a:r>
              <a:rPr lang="en-US" altLang="en-US" dirty="0" err="1"/>
              <a:t>B.sohd</a:t>
            </a:r>
            <a:r>
              <a:rPr lang="en-US" altLang="en-US" dirty="0"/>
              <a:t>)</a:t>
            </a:r>
          </a:p>
          <a:p>
            <a:pPr marL="641128" lvl="1" indent="0">
              <a:lnSpc>
                <a:spcPct val="90000"/>
              </a:lnSpc>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33</a:t>
            </a:fld>
            <a:endParaRPr lang="en-US" dirty="0"/>
          </a:p>
        </p:txBody>
      </p:sp>
    </p:spTree>
    <p:extLst>
      <p:ext uri="{BB962C8B-B14F-4D97-AF65-F5344CB8AC3E}">
        <p14:creationId xmlns:p14="http://schemas.microsoft.com/office/powerpoint/2010/main" val="105414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nSpc>
                <a:spcPct val="90000"/>
              </a:lnSpc>
            </a:pPr>
            <a:r>
              <a:rPr lang="en-US" altLang="en-US" dirty="0" err="1" smtClean="0"/>
              <a:t>Câu</a:t>
            </a:r>
            <a:r>
              <a:rPr lang="en-US" altLang="en-US" dirty="0" smtClean="0"/>
              <a:t> </a:t>
            </a:r>
            <a:r>
              <a:rPr lang="en-US" altLang="en-US" dirty="0" err="1"/>
              <a:t>truy</a:t>
            </a:r>
            <a:r>
              <a:rPr lang="en-US" altLang="en-US" dirty="0"/>
              <a:t> </a:t>
            </a:r>
            <a:r>
              <a:rPr lang="en-US" altLang="en-US" dirty="0" err="1"/>
              <a:t>vấn</a:t>
            </a:r>
            <a:r>
              <a:rPr lang="en-US" altLang="en-US" dirty="0"/>
              <a:t> con (subquery</a:t>
            </a:r>
            <a:r>
              <a:rPr lang="en-US" altLang="en-US" dirty="0" smtClean="0"/>
              <a:t>) (</a:t>
            </a:r>
            <a:r>
              <a:rPr lang="en-US" altLang="en-US" dirty="0" err="1" smtClean="0"/>
              <a:t>tt</a:t>
            </a:r>
            <a:r>
              <a:rPr lang="en-US" altLang="en-US" dirty="0" smtClean="0"/>
              <a:t>)</a:t>
            </a:r>
          </a:p>
          <a:p>
            <a:pPr lvl="1">
              <a:lnSpc>
                <a:spcPct val="90000"/>
              </a:lnSpc>
            </a:pPr>
            <a:r>
              <a:rPr lang="en-US" altLang="en-US" dirty="0" err="1" smtClean="0"/>
              <a:t>Sử</a:t>
            </a:r>
            <a:r>
              <a:rPr lang="en-US" altLang="en-US" dirty="0" smtClean="0"/>
              <a:t> </a:t>
            </a:r>
            <a:r>
              <a:rPr lang="en-US" altLang="en-US" dirty="0" err="1"/>
              <a:t>dụng</a:t>
            </a:r>
            <a:r>
              <a:rPr lang="en-US" altLang="en-US" dirty="0"/>
              <a:t> NOT </a:t>
            </a:r>
            <a:r>
              <a:rPr lang="en-US" altLang="en-US" dirty="0" smtClean="0"/>
              <a:t>EXISTS</a:t>
            </a:r>
          </a:p>
          <a:p>
            <a:pPr marL="641128" lvl="1" indent="0">
              <a:lnSpc>
                <a:spcPct val="90000"/>
              </a:lnSpc>
              <a:buNone/>
            </a:pPr>
            <a:r>
              <a:rPr lang="en-US" altLang="en-US" dirty="0" err="1" smtClean="0"/>
              <a:t>Tìm</a:t>
            </a:r>
            <a:r>
              <a:rPr lang="en-US" altLang="en-US" dirty="0" smtClean="0"/>
              <a:t> </a:t>
            </a:r>
            <a:r>
              <a:rPr lang="en-US" altLang="en-US" dirty="0" err="1"/>
              <a:t>số</a:t>
            </a:r>
            <a:r>
              <a:rPr lang="en-US" altLang="en-US" dirty="0"/>
              <a:t> </a:t>
            </a:r>
            <a:r>
              <a:rPr lang="en-US" altLang="en-US" dirty="0" err="1"/>
              <a:t>hóa</a:t>
            </a:r>
            <a:r>
              <a:rPr lang="en-US" altLang="en-US" dirty="0"/>
              <a:t> </a:t>
            </a:r>
            <a:r>
              <a:rPr lang="en-US" altLang="en-US" dirty="0" err="1"/>
              <a:t>đơn</a:t>
            </a:r>
            <a:r>
              <a:rPr lang="en-US" altLang="en-US" dirty="0"/>
              <a:t> </a:t>
            </a:r>
            <a:r>
              <a:rPr lang="en-US" altLang="en-US" dirty="0" err="1"/>
              <a:t>đã</a:t>
            </a:r>
            <a:r>
              <a:rPr lang="en-US" altLang="en-US" dirty="0"/>
              <a:t> </a:t>
            </a:r>
            <a:r>
              <a:rPr lang="en-US" altLang="en-US" dirty="0" err="1"/>
              <a:t>mua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những</a:t>
            </a:r>
            <a:r>
              <a:rPr lang="en-US" altLang="en-US" dirty="0"/>
              <a:t> </a:t>
            </a:r>
            <a:r>
              <a:rPr lang="en-US" altLang="en-US" dirty="0" err="1"/>
              <a:t>sản</a:t>
            </a:r>
            <a:r>
              <a:rPr lang="en-US" altLang="en-US" dirty="0"/>
              <a:t> </a:t>
            </a:r>
            <a:r>
              <a:rPr lang="en-US" altLang="en-US" dirty="0" err="1"/>
              <a:t>phẩm</a:t>
            </a:r>
            <a:r>
              <a:rPr lang="en-US" altLang="en-US" dirty="0"/>
              <a:t> do </a:t>
            </a:r>
            <a:r>
              <a:rPr lang="en-US" altLang="en-US" dirty="0" smtClean="0"/>
              <a:t>“</a:t>
            </a:r>
            <a:r>
              <a:rPr lang="en-US" altLang="en-US" dirty="0" err="1" smtClean="0"/>
              <a:t>Việt</a:t>
            </a:r>
            <a:r>
              <a:rPr lang="en-US" altLang="en-US" dirty="0" smtClean="0"/>
              <a:t> Nam” </a:t>
            </a:r>
            <a:r>
              <a:rPr lang="en-US" altLang="en-US" dirty="0" err="1"/>
              <a:t>sản</a:t>
            </a:r>
            <a:r>
              <a:rPr lang="en-US" altLang="en-US" dirty="0"/>
              <a:t> </a:t>
            </a:r>
            <a:r>
              <a:rPr lang="en-US" altLang="en-US" dirty="0" err="1" smtClean="0"/>
              <a:t>xuất</a:t>
            </a:r>
            <a:r>
              <a:rPr lang="en-US" altLang="en-US" dirty="0" smtClean="0"/>
              <a:t>.</a:t>
            </a:r>
          </a:p>
          <a:p>
            <a:pPr lvl="2">
              <a:lnSpc>
                <a:spcPct val="90000"/>
              </a:lnSpc>
            </a:pPr>
            <a:r>
              <a:rPr lang="en-US" altLang="en-US" dirty="0" smtClean="0"/>
              <a:t>Select </a:t>
            </a:r>
            <a:r>
              <a:rPr lang="en-US" altLang="en-US" dirty="0" err="1"/>
              <a:t>sohd</a:t>
            </a:r>
            <a:r>
              <a:rPr lang="en-US" altLang="en-US" dirty="0"/>
              <a:t> from HOADON where not exists (select * from SANPHAM </a:t>
            </a:r>
            <a:br>
              <a:rPr lang="en-US" altLang="en-US" dirty="0"/>
            </a:br>
            <a:r>
              <a:rPr lang="en-US" altLang="en-US" dirty="0"/>
              <a:t>where </a:t>
            </a:r>
            <a:r>
              <a:rPr lang="en-US" altLang="en-US" dirty="0" err="1"/>
              <a:t>nuocsx</a:t>
            </a:r>
            <a:r>
              <a:rPr lang="en-US" altLang="en-US" dirty="0" smtClean="0"/>
              <a:t>=‘</a:t>
            </a:r>
            <a:r>
              <a:rPr lang="en-US" altLang="en-US" dirty="0" err="1"/>
              <a:t>Việt</a:t>
            </a:r>
            <a:r>
              <a:rPr lang="en-US" altLang="en-US" dirty="0"/>
              <a:t> Nam</a:t>
            </a:r>
            <a:r>
              <a:rPr lang="en-US" altLang="en-US" dirty="0" smtClean="0"/>
              <a:t>’ </a:t>
            </a:r>
            <a:r>
              <a:rPr lang="en-US" altLang="en-US" dirty="0"/>
              <a:t>and not exists </a:t>
            </a:r>
            <a:br>
              <a:rPr lang="en-US" altLang="en-US" dirty="0"/>
            </a:br>
            <a:r>
              <a:rPr lang="en-US" altLang="en-US" dirty="0"/>
              <a:t>	(select * from CTHD where 					</a:t>
            </a:r>
            <a:r>
              <a:rPr lang="en-US" altLang="en-US" dirty="0" err="1"/>
              <a:t>HOADON.sohd</a:t>
            </a:r>
            <a:r>
              <a:rPr lang="en-US" altLang="en-US" dirty="0"/>
              <a:t>=</a:t>
            </a:r>
            <a:r>
              <a:rPr lang="en-US" altLang="en-US" dirty="0" err="1"/>
              <a:t>CTHD.sohd</a:t>
            </a:r>
            <a:r>
              <a:rPr lang="en-US" altLang="en-US" dirty="0"/>
              <a:t> and 			</a:t>
            </a:r>
            <a:r>
              <a:rPr lang="en-US" altLang="en-US" dirty="0" err="1"/>
              <a:t>CTHD.masp</a:t>
            </a:r>
            <a:r>
              <a:rPr lang="en-US" altLang="en-US" dirty="0"/>
              <a:t>=</a:t>
            </a:r>
            <a:r>
              <a:rPr lang="en-US" altLang="en-US" dirty="0" err="1"/>
              <a:t>SANPHAM.masp</a:t>
            </a:r>
            <a:r>
              <a:rPr lang="en-US" altLang="en-US" dirty="0"/>
              <a:t>))</a:t>
            </a:r>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34</a:t>
            </a:fld>
            <a:endParaRPr lang="en-US" dirty="0"/>
          </a:p>
        </p:txBody>
      </p:sp>
    </p:spTree>
    <p:extLst>
      <p:ext uri="{BB962C8B-B14F-4D97-AF65-F5344CB8AC3E}">
        <p14:creationId xmlns:p14="http://schemas.microsoft.com/office/powerpoint/2010/main" val="216653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Lập trình cơ sở dữ </a:t>
            </a:r>
            <a:r>
              <a:rPr lang="vi-VN" dirty="0"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nSpc>
                <a:spcPct val="90000"/>
              </a:lnSpc>
            </a:pPr>
            <a:r>
              <a:rPr lang="en-US" altLang="en-US" dirty="0" err="1"/>
              <a:t>Các</a:t>
            </a:r>
            <a:r>
              <a:rPr lang="en-US" altLang="en-US" dirty="0"/>
              <a:t> </a:t>
            </a:r>
            <a:r>
              <a:rPr lang="en-US" altLang="en-US" dirty="0" err="1"/>
              <a:t>hàm</a:t>
            </a:r>
            <a:r>
              <a:rPr lang="en-US" altLang="en-US" dirty="0"/>
              <a:t> </a:t>
            </a:r>
            <a:r>
              <a:rPr lang="en-US" altLang="en-US" dirty="0" err="1"/>
              <a:t>tính</a:t>
            </a:r>
            <a:r>
              <a:rPr lang="en-US" altLang="en-US" dirty="0"/>
              <a:t> </a:t>
            </a:r>
            <a:r>
              <a:rPr lang="en-US" altLang="en-US" dirty="0" err="1"/>
              <a:t>toán</a:t>
            </a:r>
            <a:r>
              <a:rPr lang="en-US" altLang="en-US" dirty="0"/>
              <a:t> </a:t>
            </a:r>
            <a:r>
              <a:rPr lang="en-US" altLang="en-US" dirty="0" err="1"/>
              <a:t>cơ</a:t>
            </a:r>
            <a:r>
              <a:rPr lang="en-US" altLang="en-US" dirty="0"/>
              <a:t> </a:t>
            </a:r>
            <a:r>
              <a:rPr lang="en-US" altLang="en-US" dirty="0" err="1" smtClean="0"/>
              <a:t>bản</a:t>
            </a:r>
            <a:endParaRPr lang="en-US" altLang="en-US" dirty="0" smtClean="0"/>
          </a:p>
          <a:p>
            <a:pPr lvl="1">
              <a:buSzPct val="70000"/>
            </a:pPr>
            <a:r>
              <a:rPr lang="en-US" altLang="en-US" dirty="0"/>
              <a:t>COUNT: </a:t>
            </a:r>
            <a:r>
              <a:rPr lang="en-US" altLang="en-US" dirty="0" err="1"/>
              <a:t>Đếm</a:t>
            </a:r>
            <a:r>
              <a:rPr lang="en-US" altLang="en-US" dirty="0"/>
              <a:t> </a:t>
            </a:r>
            <a:r>
              <a:rPr lang="en-US" altLang="en-US" dirty="0" err="1"/>
              <a:t>số</a:t>
            </a:r>
            <a:r>
              <a:rPr lang="en-US" altLang="en-US" dirty="0"/>
              <a:t> </a:t>
            </a:r>
            <a:r>
              <a:rPr lang="en-US" altLang="en-US" dirty="0" err="1"/>
              <a:t>bộ</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của</a:t>
            </a:r>
            <a:r>
              <a:rPr lang="en-US" altLang="en-US" dirty="0"/>
              <a:t> </a:t>
            </a:r>
            <a:r>
              <a:rPr lang="en-US" altLang="en-US" dirty="0" err="1"/>
              <a:t>thuộc</a:t>
            </a:r>
            <a:r>
              <a:rPr lang="en-US" altLang="en-US" dirty="0"/>
              <a:t> </a:t>
            </a:r>
            <a:r>
              <a:rPr lang="en-US" altLang="en-US" dirty="0" err="1"/>
              <a:t>tính</a:t>
            </a:r>
            <a:endParaRPr lang="en-US" altLang="en-US" dirty="0"/>
          </a:p>
          <a:p>
            <a:pPr lvl="1">
              <a:buSzPct val="70000"/>
            </a:pPr>
            <a:r>
              <a:rPr lang="en-US" altLang="en-US" dirty="0"/>
              <a:t>MIN: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nhỏ</a:t>
            </a:r>
            <a:r>
              <a:rPr lang="en-US" altLang="en-US" dirty="0"/>
              <a:t> </a:t>
            </a:r>
            <a:r>
              <a:rPr lang="en-US" altLang="en-US" dirty="0" err="1"/>
              <a:t>nhất</a:t>
            </a:r>
            <a:endParaRPr lang="en-US" altLang="en-US" dirty="0"/>
          </a:p>
          <a:p>
            <a:pPr lvl="1">
              <a:buSzPct val="70000"/>
            </a:pPr>
            <a:r>
              <a:rPr lang="en-US" altLang="en-US" dirty="0"/>
              <a:t>MAX: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lớn</a:t>
            </a:r>
            <a:r>
              <a:rPr lang="en-US" altLang="en-US" dirty="0"/>
              <a:t> </a:t>
            </a:r>
            <a:r>
              <a:rPr lang="en-US" altLang="en-US" dirty="0" err="1"/>
              <a:t>nhất</a:t>
            </a:r>
            <a:endParaRPr lang="en-US" altLang="en-US" dirty="0"/>
          </a:p>
          <a:p>
            <a:pPr lvl="1">
              <a:buSzPct val="70000"/>
            </a:pPr>
            <a:r>
              <a:rPr lang="en-US" altLang="en-US" dirty="0"/>
              <a:t>AVG: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trung</a:t>
            </a:r>
            <a:r>
              <a:rPr lang="en-US" altLang="en-US" dirty="0"/>
              <a:t> </a:t>
            </a:r>
            <a:r>
              <a:rPr lang="en-US" altLang="en-US" dirty="0" err="1"/>
              <a:t>bình</a:t>
            </a:r>
            <a:endParaRPr lang="en-US" altLang="en-US" dirty="0"/>
          </a:p>
          <a:p>
            <a:pPr lvl="1">
              <a:buSzPct val="70000"/>
            </a:pPr>
            <a:r>
              <a:rPr lang="en-US" altLang="en-US" dirty="0"/>
              <a:t>SUM: </a:t>
            </a:r>
            <a:r>
              <a:rPr lang="en-US" altLang="en-US" dirty="0" err="1"/>
              <a:t>Tính</a:t>
            </a:r>
            <a:r>
              <a:rPr lang="en-US" altLang="en-US" dirty="0"/>
              <a:t> </a:t>
            </a:r>
            <a:r>
              <a:rPr lang="en-US" altLang="en-US" dirty="0" err="1"/>
              <a:t>tổng</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các</a:t>
            </a:r>
            <a:r>
              <a:rPr lang="en-US" altLang="en-US" dirty="0"/>
              <a:t> </a:t>
            </a:r>
            <a:r>
              <a:rPr lang="en-US" altLang="en-US" dirty="0" err="1"/>
              <a:t>bộ</a:t>
            </a:r>
            <a:r>
              <a:rPr lang="en-US" altLang="en-US" dirty="0"/>
              <a:t> </a:t>
            </a:r>
            <a:r>
              <a:rPr lang="en-US" altLang="en-US" dirty="0" err="1"/>
              <a:t>dữ</a:t>
            </a:r>
            <a:r>
              <a:rPr lang="en-US" altLang="en-US" dirty="0"/>
              <a:t> </a:t>
            </a:r>
            <a:r>
              <a:rPr lang="en-US" altLang="en-US" dirty="0" err="1"/>
              <a:t>liệu</a:t>
            </a:r>
            <a:endParaRPr lang="en-US" altLang="en-US" sz="1900" dirty="0"/>
          </a:p>
          <a:p>
            <a:pPr>
              <a:lnSpc>
                <a:spcPct val="90000"/>
              </a:lnSpc>
            </a:pPr>
            <a:endParaRPr lang="en-US" altLang="en-US" dirty="0" smtClean="0"/>
          </a:p>
          <a:p>
            <a:pPr marL="0" indent="0">
              <a:lnSpc>
                <a:spcPct val="90000"/>
              </a:lnSpc>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35</a:t>
            </a:fld>
            <a:endParaRPr lang="en-US" dirty="0"/>
          </a:p>
        </p:txBody>
      </p:sp>
    </p:spTree>
    <p:extLst>
      <p:ext uri="{BB962C8B-B14F-4D97-AF65-F5344CB8AC3E}">
        <p14:creationId xmlns:p14="http://schemas.microsoft.com/office/powerpoint/2010/main" val="138689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36</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a:t>
            </a:r>
            <a:r>
              <a:rPr lang="en-US" dirty="0"/>
              <a:t>. </a:t>
            </a:r>
            <a:r>
              <a:rPr lang="vi-VN" dirty="0"/>
              <a:t>Lập trình hướng đối </a:t>
            </a:r>
            <a:r>
              <a:rPr lang="vi-VN" dirty="0" smtClean="0"/>
              <a:t>tượng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a:xfrm>
            <a:off x="0" y="746536"/>
            <a:ext cx="9144000" cy="4754880"/>
          </a:xfrm>
        </p:spPr>
        <p:txBody>
          <a:bodyPr/>
          <a:lstStyle/>
          <a:p>
            <a:r>
              <a:rPr lang="en-US" smtClean="0"/>
              <a:t>Đối </a:t>
            </a:r>
            <a:r>
              <a:rPr lang="en-US" dirty="0" err="1"/>
              <a:t>tượng</a:t>
            </a:r>
            <a:r>
              <a:rPr lang="en-US" dirty="0"/>
              <a:t> (object): </a:t>
            </a:r>
            <a:r>
              <a:rPr lang="en-US" dirty="0" err="1"/>
              <a:t>dữ</a:t>
            </a:r>
            <a:r>
              <a:rPr lang="en-US" dirty="0"/>
              <a:t> </a:t>
            </a:r>
            <a:r>
              <a:rPr lang="en-US" dirty="0" err="1"/>
              <a:t>liệu</a:t>
            </a:r>
            <a:r>
              <a:rPr lang="en-US" dirty="0"/>
              <a:t> + </a:t>
            </a:r>
            <a:r>
              <a:rPr lang="en-US" dirty="0" err="1"/>
              <a:t>hành</a:t>
            </a:r>
            <a:r>
              <a:rPr lang="en-US" dirty="0"/>
              <a:t> vi.</a:t>
            </a:r>
          </a:p>
          <a:p>
            <a:r>
              <a:rPr lang="en-US" dirty="0" err="1"/>
              <a:t>Đối</a:t>
            </a:r>
            <a:r>
              <a:rPr lang="en-US" dirty="0"/>
              <a:t> </a:t>
            </a:r>
            <a:r>
              <a:rPr lang="en-US" dirty="0" err="1"/>
              <a:t>tượng</a:t>
            </a:r>
            <a:r>
              <a:rPr lang="en-US" dirty="0"/>
              <a:t> </a:t>
            </a:r>
            <a:r>
              <a:rPr lang="en-US" dirty="0" err="1"/>
              <a:t>phải</a:t>
            </a:r>
            <a:r>
              <a:rPr lang="en-US" dirty="0"/>
              <a:t> </a:t>
            </a:r>
            <a:r>
              <a:rPr lang="en-US" dirty="0" err="1"/>
              <a:t>thuộc</a:t>
            </a:r>
            <a:r>
              <a:rPr lang="en-US" dirty="0"/>
              <a:t> </a:t>
            </a:r>
            <a:r>
              <a:rPr lang="en-US" dirty="0" err="1"/>
              <a:t>một</a:t>
            </a:r>
            <a:r>
              <a:rPr lang="en-US" dirty="0"/>
              <a:t> </a:t>
            </a:r>
            <a:r>
              <a:rPr lang="en-US" dirty="0" err="1"/>
              <a:t>lớp</a:t>
            </a:r>
            <a:r>
              <a:rPr lang="en-US" dirty="0"/>
              <a:t> (class).</a:t>
            </a:r>
          </a:p>
          <a:p>
            <a:r>
              <a:rPr lang="en-US" dirty="0" err="1"/>
              <a:t>Một</a:t>
            </a:r>
            <a:r>
              <a:rPr lang="en-US" dirty="0"/>
              <a:t> </a:t>
            </a:r>
            <a:r>
              <a:rPr lang="en-US" dirty="0" err="1"/>
              <a:t>nhóm</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biễu</a:t>
            </a:r>
            <a:r>
              <a:rPr lang="en-US" dirty="0"/>
              <a:t> </a:t>
            </a:r>
            <a:r>
              <a:rPr lang="en-US" dirty="0" err="1"/>
              <a:t>diễn</a:t>
            </a:r>
            <a:r>
              <a:rPr lang="en-US" dirty="0"/>
              <a:t> </a:t>
            </a:r>
            <a:r>
              <a:rPr lang="en-US" dirty="0" err="1"/>
              <a:t>bởi</a:t>
            </a:r>
            <a:r>
              <a:rPr lang="en-US" dirty="0"/>
              <a:t> </a:t>
            </a:r>
            <a:r>
              <a:rPr lang="en-US" dirty="0" err="1"/>
              <a:t>Lớp</a:t>
            </a:r>
            <a:r>
              <a:rPr lang="en-US" dirty="0"/>
              <a:t>(</a:t>
            </a:r>
            <a:r>
              <a:rPr lang="vi-VN" dirty="0"/>
              <a:t>c</a:t>
            </a:r>
            <a:r>
              <a:rPr lang="en-US" dirty="0">
                <a:sym typeface="Wingdings" pitchFamily="2" charset="2"/>
              </a:rPr>
              <a:t>lass)</a:t>
            </a:r>
          </a:p>
          <a:p>
            <a:r>
              <a:rPr lang="en-US" b="1" dirty="0" err="1">
                <a:sym typeface="Wingdings" pitchFamily="2" charset="2"/>
              </a:rPr>
              <a:t>Lớp</a:t>
            </a:r>
            <a:r>
              <a:rPr lang="en-US" b="1" dirty="0">
                <a:sym typeface="Wingdings" pitchFamily="2" charset="2"/>
              </a:rPr>
              <a:t>=  </a:t>
            </a:r>
            <a:r>
              <a:rPr lang="en-US" b="1" dirty="0">
                <a:solidFill>
                  <a:srgbClr val="C00000"/>
                </a:solidFill>
                <a:sym typeface="Wingdings" pitchFamily="2" charset="2"/>
              </a:rPr>
              <a:t>data (</a:t>
            </a:r>
            <a:r>
              <a:rPr lang="en-US" b="1" dirty="0" err="1">
                <a:solidFill>
                  <a:srgbClr val="C00000"/>
                </a:solidFill>
                <a:sym typeface="Wingdings" pitchFamily="2" charset="2"/>
              </a:rPr>
              <a:t>biến</a:t>
            </a:r>
            <a:r>
              <a:rPr lang="en-US" b="1" dirty="0">
                <a:solidFill>
                  <a:srgbClr val="C00000"/>
                </a:solidFill>
                <a:sym typeface="Wingdings" pitchFamily="2" charset="2"/>
              </a:rPr>
              <a:t>, </a:t>
            </a:r>
            <a:r>
              <a:rPr lang="en-US" b="1" dirty="0" err="1">
                <a:solidFill>
                  <a:srgbClr val="C00000"/>
                </a:solidFill>
                <a:sym typeface="Wingdings" pitchFamily="2" charset="2"/>
              </a:rPr>
              <a:t>thuộc</a:t>
            </a:r>
            <a:r>
              <a:rPr lang="en-US" b="1" dirty="0">
                <a:solidFill>
                  <a:srgbClr val="C00000"/>
                </a:solidFill>
                <a:sym typeface="Wingdings" pitchFamily="2" charset="2"/>
              </a:rPr>
              <a:t> </a:t>
            </a:r>
            <a:r>
              <a:rPr lang="en-US" b="1" dirty="0" err="1">
                <a:solidFill>
                  <a:srgbClr val="C00000"/>
                </a:solidFill>
                <a:sym typeface="Wingdings" pitchFamily="2" charset="2"/>
              </a:rPr>
              <a:t>tính</a:t>
            </a:r>
            <a:r>
              <a:rPr lang="en-US" b="1" dirty="0">
                <a:solidFill>
                  <a:srgbClr val="C00000"/>
                </a:solidFill>
                <a:sym typeface="Wingdings" pitchFamily="2" charset="2"/>
              </a:rPr>
              <a:t>) + methods (code)</a:t>
            </a:r>
            <a:r>
              <a:rPr lang="en-US" dirty="0">
                <a:sym typeface="Wingdings" pitchFamily="2" charset="2"/>
              </a:rPr>
              <a:t>.</a:t>
            </a:r>
            <a:endParaRPr lang="en-US" dirty="0"/>
          </a:p>
          <a:p>
            <a:pPr marL="0" indent="0">
              <a:buNone/>
            </a:pPr>
            <a:endParaRPr lang="en-US"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pic>
        <p:nvPicPr>
          <p:cNvPr id="6" name="Picture 2" descr="https://gurumatrix.files.wordpress.com/2010/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086" y="2278116"/>
            <a:ext cx="4891314" cy="337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1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a:t>
            </a:r>
            <a:r>
              <a:rPr lang="en-US" dirty="0"/>
              <a:t>. </a:t>
            </a:r>
            <a:r>
              <a:rPr lang="vi-VN" dirty="0"/>
              <a:t>Lập trình hướng đối tượng</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vi-VN" dirty="0"/>
              <a:t> </a:t>
            </a:r>
            <a:endParaRPr lang="en-US"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pic>
        <p:nvPicPr>
          <p:cNvPr id="9" name="Picture 2" descr="http://img.c4learn.com/2012/03/Objects-in-Java-Programm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83" y="2867378"/>
            <a:ext cx="2986770" cy="2594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365cloud.idtech.com/2011/12/behavi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0753" y="992011"/>
            <a:ext cx="3489678" cy="348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www.teachitza.com/delphi/objec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00" y="992011"/>
            <a:ext cx="3319702" cy="187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65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a:t>
            </a:r>
            <a:r>
              <a:rPr lang="en-US" dirty="0"/>
              <a:t>. </a:t>
            </a:r>
            <a:r>
              <a:rPr lang="vi-VN" dirty="0"/>
              <a:t>Lập trình hướng đối tượng</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Phương</a:t>
            </a:r>
            <a:r>
              <a:rPr lang="en-US" dirty="0"/>
              <a:t> </a:t>
            </a:r>
            <a:r>
              <a:rPr lang="en-US" dirty="0" err="1" smtClean="0"/>
              <a:t>pháp</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marL="0" indent="0">
              <a:buNone/>
            </a:pPr>
            <a:r>
              <a:rPr lang="vi-VN" dirty="0"/>
              <a:t>Đặc trưng (tính chất)</a:t>
            </a:r>
          </a:p>
          <a:p>
            <a:r>
              <a:rPr lang="vi-VN" dirty="0"/>
              <a:t>Trừu tượng (Abtraction)</a:t>
            </a:r>
          </a:p>
          <a:p>
            <a:r>
              <a:rPr lang="vi-VN" dirty="0"/>
              <a:t>Đóng gói</a:t>
            </a:r>
            <a:r>
              <a:rPr lang="en-US" dirty="0"/>
              <a:t>/</a:t>
            </a:r>
            <a:r>
              <a:rPr lang="en-US" dirty="0" err="1"/>
              <a:t>Che</a:t>
            </a:r>
            <a:r>
              <a:rPr lang="en-US" dirty="0"/>
              <a:t> </a:t>
            </a:r>
            <a:r>
              <a:rPr lang="en-US" dirty="0" err="1"/>
              <a:t>dấu</a:t>
            </a:r>
            <a:r>
              <a:rPr lang="en-US" dirty="0"/>
              <a:t> </a:t>
            </a:r>
            <a:r>
              <a:rPr lang="en-US" dirty="0" err="1"/>
              <a:t>thông</a:t>
            </a:r>
            <a:r>
              <a:rPr lang="en-US" dirty="0"/>
              <a:t> tin </a:t>
            </a:r>
            <a:r>
              <a:rPr lang="vi-VN" dirty="0"/>
              <a:t>(Encapsulation</a:t>
            </a:r>
            <a:r>
              <a:rPr lang="en-US" dirty="0"/>
              <a:t> - </a:t>
            </a:r>
            <a:r>
              <a:rPr lang="vi-VN" dirty="0"/>
              <a:t>Information hiding)</a:t>
            </a:r>
          </a:p>
          <a:p>
            <a:r>
              <a:rPr lang="vi-VN" dirty="0"/>
              <a:t>Thừa kế (Inheritance)</a:t>
            </a:r>
          </a:p>
          <a:p>
            <a:r>
              <a:rPr lang="vi-VN" dirty="0"/>
              <a:t>Đa hình (Polymophism)</a:t>
            </a:r>
            <a:endParaRPr lang="en-US" dirty="0"/>
          </a:p>
          <a:p>
            <a:endParaRPr lang="en-US" dirty="0"/>
          </a:p>
          <a:p>
            <a:pPr marL="0" indent="0">
              <a:buNone/>
            </a:pPr>
            <a:r>
              <a:rPr lang="vi-VN" dirty="0"/>
              <a:t>Ưu điểm</a:t>
            </a:r>
          </a:p>
          <a:p>
            <a:r>
              <a:rPr lang="vi-VN" dirty="0"/>
              <a:t>Khi thay đổi cấu trúc dữ liệu thì không cần thay đổi mã nguồn của đối tượng khác</a:t>
            </a:r>
            <a:endParaRPr lang="en-US" dirty="0"/>
          </a:p>
          <a:p>
            <a:r>
              <a:rPr lang="vi-VN" dirty="0"/>
              <a:t>Có thể sử dụng </a:t>
            </a:r>
            <a:r>
              <a:rPr lang="en-US" dirty="0" err="1"/>
              <a:t>lại</a:t>
            </a:r>
            <a:r>
              <a:rPr lang="en-US" dirty="0"/>
              <a:t> </a:t>
            </a:r>
            <a:r>
              <a:rPr lang="vi-VN" dirty="0"/>
              <a:t>mã nguồn, tiết kiệm tài nguyên</a:t>
            </a:r>
            <a:endParaRPr lang="en-US" dirty="0"/>
          </a:p>
          <a:p>
            <a:r>
              <a:rPr lang="en-US" dirty="0"/>
              <a:t>PP </a:t>
            </a:r>
            <a:r>
              <a:rPr lang="en-US" dirty="0" err="1"/>
              <a:t>tiếp</a:t>
            </a:r>
            <a:r>
              <a:rPr lang="en-US" dirty="0"/>
              <a:t> </a:t>
            </a:r>
            <a:r>
              <a:rPr lang="en-US" dirty="0" err="1"/>
              <a:t>cận</a:t>
            </a:r>
            <a:r>
              <a:rPr lang="en-US" dirty="0"/>
              <a:t> HĐT p</a:t>
            </a:r>
            <a:r>
              <a:rPr lang="vi-VN" dirty="0"/>
              <a:t>hù hợp với các dự án phần mềm lớn, phức tạp</a:t>
            </a:r>
            <a:endParaRPr lang="en-US"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85907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a:t>
            </a:r>
            <a:r>
              <a:rPr lang="en-US" dirty="0"/>
              <a:t>. </a:t>
            </a:r>
            <a:r>
              <a:rPr lang="vi-VN" dirty="0"/>
              <a:t>Lập trình hướng đối tượng</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Giải</a:t>
            </a:r>
            <a:r>
              <a:rPr lang="en-US" dirty="0"/>
              <a:t> </a:t>
            </a:r>
            <a:r>
              <a:rPr lang="en-US" dirty="0" err="1"/>
              <a:t>bài</a:t>
            </a:r>
            <a:r>
              <a:rPr lang="en-US" dirty="0"/>
              <a:t> </a:t>
            </a:r>
            <a:r>
              <a:rPr lang="en-US" dirty="0" err="1"/>
              <a:t>toán</a:t>
            </a:r>
            <a:r>
              <a:rPr lang="en-US" dirty="0"/>
              <a:t> </a:t>
            </a:r>
            <a:r>
              <a:rPr lang="en-US" dirty="0" err="1"/>
              <a:t>theo</a:t>
            </a:r>
            <a:r>
              <a:rPr lang="en-US" dirty="0"/>
              <a:t> OOP</a:t>
            </a:r>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grpSp>
        <p:nvGrpSpPr>
          <p:cNvPr id="6" name="Group 5"/>
          <p:cNvGrpSpPr/>
          <p:nvPr/>
        </p:nvGrpSpPr>
        <p:grpSpPr>
          <a:xfrm>
            <a:off x="630562" y="776106"/>
            <a:ext cx="7848600" cy="4876800"/>
            <a:chOff x="2278740" y="1295400"/>
            <a:chExt cx="7848600" cy="4876800"/>
          </a:xfrm>
        </p:grpSpPr>
        <p:sp>
          <p:nvSpPr>
            <p:cNvPr id="7" name="Rectangle 5"/>
            <p:cNvSpPr>
              <a:spLocks noChangeArrowheads="1"/>
            </p:cNvSpPr>
            <p:nvPr/>
          </p:nvSpPr>
          <p:spPr bwMode="auto">
            <a:xfrm>
              <a:off x="2278740" y="3352800"/>
              <a:ext cx="1143000" cy="533400"/>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b="1">
                  <a:solidFill>
                    <a:schemeClr val="bg1"/>
                  </a:solidFill>
                </a:rPr>
                <a:t>Problem</a:t>
              </a:r>
            </a:p>
          </p:txBody>
        </p:sp>
        <p:sp>
          <p:nvSpPr>
            <p:cNvPr id="8" name="Rectangle 6"/>
            <p:cNvSpPr>
              <a:spLocks noChangeArrowheads="1"/>
            </p:cNvSpPr>
            <p:nvPr/>
          </p:nvSpPr>
          <p:spPr bwMode="auto">
            <a:xfrm>
              <a:off x="5402940" y="2209800"/>
              <a:ext cx="1143000" cy="685800"/>
            </a:xfrm>
            <a:prstGeom prst="rect">
              <a:avLst/>
            </a:prstGeom>
            <a:solidFill>
              <a:srgbClr val="FFFF99"/>
            </a:solidFill>
            <a:ln w="9525">
              <a:solidFill>
                <a:schemeClr val="tx1"/>
              </a:solidFill>
              <a:miter lim="800000"/>
              <a:headEnd/>
              <a:tailEnd/>
            </a:ln>
          </p:spPr>
          <p:txBody>
            <a:bodyPr wrap="none" anchor="ctr"/>
            <a:lstStyle/>
            <a:p>
              <a:pPr algn="ctr"/>
              <a:r>
                <a:rPr lang="en-US" b="1"/>
                <a:t>properties</a:t>
              </a:r>
            </a:p>
          </p:txBody>
        </p:sp>
        <p:sp>
          <p:nvSpPr>
            <p:cNvPr id="9" name="Rectangle 7"/>
            <p:cNvSpPr>
              <a:spLocks noChangeArrowheads="1"/>
            </p:cNvSpPr>
            <p:nvPr/>
          </p:nvSpPr>
          <p:spPr bwMode="auto">
            <a:xfrm>
              <a:off x="5402940" y="4648200"/>
              <a:ext cx="1295400" cy="13716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b="1"/>
                <a:t>Operation</a:t>
              </a:r>
            </a:p>
            <a:p>
              <a:pPr algn="ctr"/>
              <a:r>
                <a:rPr lang="en-US" b="1"/>
                <a:t>(function,</a:t>
              </a:r>
            </a:p>
            <a:p>
              <a:pPr algn="ctr"/>
              <a:r>
                <a:rPr lang="en-US" b="1"/>
                <a:t>method,</a:t>
              </a:r>
            </a:p>
            <a:p>
              <a:pPr algn="ctr"/>
              <a:r>
                <a:rPr lang="en-US" b="1"/>
                <a:t>behavior)</a:t>
              </a:r>
            </a:p>
          </p:txBody>
        </p:sp>
        <p:sp>
          <p:nvSpPr>
            <p:cNvPr id="10" name="Rectangle 8"/>
            <p:cNvSpPr>
              <a:spLocks noChangeArrowheads="1"/>
            </p:cNvSpPr>
            <p:nvPr/>
          </p:nvSpPr>
          <p:spPr bwMode="auto">
            <a:xfrm>
              <a:off x="7460340" y="1295400"/>
              <a:ext cx="2057400" cy="381000"/>
            </a:xfrm>
            <a:prstGeom prst="rect">
              <a:avLst/>
            </a:prstGeom>
            <a:solidFill>
              <a:schemeClr val="accent6">
                <a:lumMod val="60000"/>
                <a:lumOff val="40000"/>
              </a:schemeClr>
            </a:solidFill>
            <a:ln w="9525">
              <a:solidFill>
                <a:srgbClr val="FFFFFF"/>
              </a:solidFill>
              <a:miter lim="800000"/>
              <a:headEnd/>
              <a:tailEnd/>
            </a:ln>
          </p:spPr>
          <p:txBody>
            <a:bodyPr wrap="none" anchor="ctr"/>
            <a:lstStyle/>
            <a:p>
              <a:pPr algn="ctr"/>
              <a:r>
                <a:rPr lang="en-US" b="1">
                  <a:solidFill>
                    <a:schemeClr val="bg1"/>
                  </a:solidFill>
                </a:rPr>
                <a:t>Program</a:t>
              </a:r>
            </a:p>
          </p:txBody>
        </p:sp>
        <p:sp>
          <p:nvSpPr>
            <p:cNvPr id="11" name="Rectangle 9"/>
            <p:cNvSpPr>
              <a:spLocks noChangeArrowheads="1"/>
            </p:cNvSpPr>
            <p:nvPr/>
          </p:nvSpPr>
          <p:spPr bwMode="auto">
            <a:xfrm>
              <a:off x="7231740" y="1752600"/>
              <a:ext cx="2590800" cy="4419600"/>
            </a:xfrm>
            <a:prstGeom prst="rect">
              <a:avLst/>
            </a:prstGeom>
            <a:solidFill>
              <a:schemeClr val="accent6">
                <a:lumMod val="20000"/>
                <a:lumOff val="80000"/>
              </a:schemeClr>
            </a:solidFill>
            <a:ln w="9525">
              <a:solidFill>
                <a:schemeClr val="tx1"/>
              </a:solidFill>
              <a:miter lim="800000"/>
              <a:headEnd/>
              <a:tailEnd/>
            </a:ln>
          </p:spPr>
          <p:txBody>
            <a:bodyPr wrap="none" anchor="ctr"/>
            <a:lstStyle/>
            <a:p>
              <a:endParaRPr lang="en-US"/>
            </a:p>
          </p:txBody>
        </p:sp>
        <p:sp>
          <p:nvSpPr>
            <p:cNvPr id="12" name="Rectangle 10"/>
            <p:cNvSpPr>
              <a:spLocks noChangeArrowheads="1"/>
            </p:cNvSpPr>
            <p:nvPr/>
          </p:nvSpPr>
          <p:spPr bwMode="auto">
            <a:xfrm>
              <a:off x="7307940" y="1828800"/>
              <a:ext cx="2438400" cy="2895600"/>
            </a:xfrm>
            <a:prstGeom prst="rect">
              <a:avLst/>
            </a:prstGeom>
            <a:solidFill>
              <a:srgbClr val="FFFF99"/>
            </a:solidFill>
            <a:ln w="9525">
              <a:solidFill>
                <a:schemeClr val="tx1"/>
              </a:solidFill>
              <a:miter lim="800000"/>
              <a:headEnd/>
              <a:tailEnd/>
            </a:ln>
          </p:spPr>
          <p:txBody>
            <a:bodyPr wrap="none" anchor="ctr"/>
            <a:lstStyle/>
            <a:p>
              <a:r>
                <a:rPr lang="en-US" b="1"/>
                <a:t>class XX</a:t>
              </a:r>
            </a:p>
            <a:p>
              <a:r>
                <a:rPr lang="en-US" b="1"/>
                <a:t>{ type1 prop1;</a:t>
              </a:r>
            </a:p>
            <a:p>
              <a:r>
                <a:rPr lang="en-US" b="1"/>
                <a:t>  type2  prop2;</a:t>
              </a:r>
            </a:p>
            <a:p>
              <a:r>
                <a:rPr lang="en-US" b="1"/>
                <a:t>  .......</a:t>
              </a:r>
            </a:p>
            <a:p>
              <a:r>
                <a:rPr lang="en-US" b="1"/>
                <a:t>  type Method1(...)</a:t>
              </a:r>
            </a:p>
            <a:p>
              <a:r>
                <a:rPr lang="en-US" b="1"/>
                <a:t>  {</a:t>
              </a:r>
            </a:p>
            <a:p>
              <a:r>
                <a:rPr lang="en-US" b="1"/>
                <a:t>   }</a:t>
              </a:r>
            </a:p>
            <a:p>
              <a:r>
                <a:rPr lang="en-US" b="1"/>
                <a:t>   .....</a:t>
              </a:r>
            </a:p>
            <a:p>
              <a:r>
                <a:rPr lang="en-US" b="1"/>
                <a:t>};</a:t>
              </a:r>
            </a:p>
          </p:txBody>
        </p:sp>
        <p:sp>
          <p:nvSpPr>
            <p:cNvPr id="13" name="Rectangle 12"/>
            <p:cNvSpPr>
              <a:spLocks noChangeArrowheads="1"/>
            </p:cNvSpPr>
            <p:nvPr/>
          </p:nvSpPr>
          <p:spPr bwMode="auto">
            <a:xfrm>
              <a:off x="7307940" y="4876800"/>
              <a:ext cx="2438400" cy="1143000"/>
            </a:xfrm>
            <a:prstGeom prst="rect">
              <a:avLst/>
            </a:prstGeom>
            <a:solidFill>
              <a:srgbClr val="66FF99"/>
            </a:solidFill>
            <a:ln w="9525">
              <a:solidFill>
                <a:schemeClr val="tx1"/>
              </a:solidFill>
              <a:miter lim="800000"/>
              <a:headEnd/>
              <a:tailEnd/>
            </a:ln>
          </p:spPr>
          <p:txBody>
            <a:bodyPr wrap="none" anchor="ctr"/>
            <a:lstStyle/>
            <a:p>
              <a:r>
                <a:rPr lang="en-US" b="1" dirty="0"/>
                <a:t>void main()</a:t>
              </a:r>
            </a:p>
            <a:p>
              <a:r>
                <a:rPr lang="en-US" b="1" dirty="0"/>
                <a:t>{ X </a:t>
              </a:r>
              <a:r>
                <a:rPr lang="en-US" b="1" dirty="0" err="1"/>
                <a:t>x</a:t>
              </a:r>
              <a:r>
                <a:rPr lang="en-US" b="1" dirty="0"/>
                <a:t>;  </a:t>
              </a:r>
              <a:r>
                <a:rPr lang="en-US" sz="1400" b="1" dirty="0">
                  <a:solidFill>
                    <a:srgbClr val="FF0000"/>
                  </a:solidFill>
                </a:rPr>
                <a:t>// object variable</a:t>
              </a:r>
            </a:p>
            <a:p>
              <a:r>
                <a:rPr lang="en-US" b="1" dirty="0"/>
                <a:t>   </a:t>
              </a:r>
              <a:r>
                <a:rPr lang="en-US" b="1" dirty="0" err="1"/>
                <a:t>x.Method</a:t>
              </a:r>
              <a:r>
                <a:rPr lang="en-US" b="1" dirty="0"/>
                <a:t>(...);</a:t>
              </a:r>
            </a:p>
            <a:p>
              <a:r>
                <a:rPr lang="en-US" b="1" dirty="0"/>
                <a:t>};</a:t>
              </a:r>
            </a:p>
          </p:txBody>
        </p:sp>
        <p:sp>
          <p:nvSpPr>
            <p:cNvPr id="14" name="Oval 13"/>
            <p:cNvSpPr>
              <a:spLocks noChangeArrowheads="1"/>
            </p:cNvSpPr>
            <p:nvPr/>
          </p:nvSpPr>
          <p:spPr bwMode="auto">
            <a:xfrm>
              <a:off x="3878940" y="2209800"/>
              <a:ext cx="990600" cy="838200"/>
            </a:xfrm>
            <a:prstGeom prst="ellipse">
              <a:avLst/>
            </a:prstGeom>
            <a:solidFill>
              <a:srgbClr val="FFFF99"/>
            </a:solidFill>
            <a:ln w="9525">
              <a:solidFill>
                <a:schemeClr val="tx1"/>
              </a:solidFill>
              <a:round/>
              <a:headEnd/>
              <a:tailEnd/>
            </a:ln>
          </p:spPr>
          <p:txBody>
            <a:bodyPr wrap="none" anchor="ctr"/>
            <a:lstStyle/>
            <a:p>
              <a:pPr algn="ctr"/>
              <a:r>
                <a:rPr lang="en-US"/>
                <a:t>pick</a:t>
              </a:r>
            </a:p>
            <a:p>
              <a:pPr algn="ctr"/>
              <a:r>
                <a:rPr lang="en-US"/>
                <a:t>nouns</a:t>
              </a:r>
            </a:p>
          </p:txBody>
        </p:sp>
        <p:sp>
          <p:nvSpPr>
            <p:cNvPr id="15" name="Oval 14"/>
            <p:cNvSpPr>
              <a:spLocks noChangeArrowheads="1"/>
            </p:cNvSpPr>
            <p:nvPr/>
          </p:nvSpPr>
          <p:spPr bwMode="auto">
            <a:xfrm>
              <a:off x="3878940" y="4495800"/>
              <a:ext cx="990600" cy="838200"/>
            </a:xfrm>
            <a:prstGeom prst="ellipse">
              <a:avLst/>
            </a:prstGeom>
            <a:solidFill>
              <a:schemeClr val="accent6">
                <a:lumMod val="40000"/>
                <a:lumOff val="60000"/>
              </a:schemeClr>
            </a:solidFill>
            <a:ln w="9525">
              <a:solidFill>
                <a:schemeClr val="tx1"/>
              </a:solidFill>
              <a:round/>
              <a:headEnd/>
              <a:tailEnd/>
            </a:ln>
          </p:spPr>
          <p:txBody>
            <a:bodyPr wrap="none" anchor="ctr"/>
            <a:lstStyle/>
            <a:p>
              <a:pPr algn="ctr"/>
              <a:r>
                <a:rPr lang="en-US" b="1" dirty="0"/>
                <a:t>pick</a:t>
              </a:r>
            </a:p>
            <a:p>
              <a:pPr algn="ctr"/>
              <a:r>
                <a:rPr lang="en-US" b="1" dirty="0"/>
                <a:t>verbs</a:t>
              </a:r>
            </a:p>
          </p:txBody>
        </p:sp>
        <p:sp>
          <p:nvSpPr>
            <p:cNvPr id="16" name="Line 15"/>
            <p:cNvSpPr>
              <a:spLocks noChangeShapeType="1"/>
            </p:cNvSpPr>
            <p:nvPr/>
          </p:nvSpPr>
          <p:spPr bwMode="auto">
            <a:xfrm flipV="1">
              <a:off x="3421740" y="28194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486954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a:off x="6545940" y="25908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a:off x="3421740" y="38862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4869540" y="4953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flipV="1">
              <a:off x="6545940" y="3276600"/>
              <a:ext cx="914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flipH="1">
              <a:off x="9289140" y="5638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2"/>
            <p:cNvSpPr>
              <a:spLocks noChangeShapeType="1"/>
            </p:cNvSpPr>
            <p:nvPr/>
          </p:nvSpPr>
          <p:spPr bwMode="auto">
            <a:xfrm>
              <a:off x="951774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p:cNvSpPr>
              <a:spLocks noChangeShapeType="1"/>
            </p:cNvSpPr>
            <p:nvPr/>
          </p:nvSpPr>
          <p:spPr bwMode="auto">
            <a:xfrm>
              <a:off x="10127340" y="3352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Oval 24"/>
            <p:cNvSpPr>
              <a:spLocks noChangeArrowheads="1"/>
            </p:cNvSpPr>
            <p:nvPr/>
          </p:nvSpPr>
          <p:spPr bwMode="auto">
            <a:xfrm>
              <a:off x="3878940" y="3124200"/>
              <a:ext cx="2895600" cy="1295400"/>
            </a:xfrm>
            <a:prstGeom prst="ellipse">
              <a:avLst/>
            </a:prstGeom>
            <a:solidFill>
              <a:schemeClr val="accent6">
                <a:lumMod val="20000"/>
                <a:lumOff val="80000"/>
              </a:schemeClr>
            </a:solidFill>
            <a:ln w="9525">
              <a:solidFill>
                <a:schemeClr val="tx1"/>
              </a:solidFill>
              <a:round/>
              <a:headEnd/>
              <a:tailEnd/>
            </a:ln>
          </p:spPr>
          <p:txBody>
            <a:bodyPr wrap="none" anchor="ctr"/>
            <a:lstStyle/>
            <a:p>
              <a:pPr algn="ctr"/>
              <a:r>
                <a:rPr lang="en-US" b="1" dirty="0" err="1"/>
                <a:t>Bao</a:t>
              </a:r>
              <a:r>
                <a:rPr lang="en-US" b="1" dirty="0"/>
                <a:t> </a:t>
              </a:r>
              <a:r>
                <a:rPr lang="en-US" b="1" dirty="0" err="1"/>
                <a:t>gói</a:t>
              </a:r>
              <a:r>
                <a:rPr lang="en-US" b="1" dirty="0"/>
                <a:t> </a:t>
              </a:r>
              <a:r>
                <a:rPr lang="en-US" b="1" dirty="0" err="1"/>
                <a:t>dữ</a:t>
              </a:r>
              <a:r>
                <a:rPr lang="en-US" b="1" dirty="0"/>
                <a:t> </a:t>
              </a:r>
              <a:r>
                <a:rPr lang="en-US" b="1" dirty="0" err="1"/>
                <a:t>liệu</a:t>
              </a:r>
              <a:r>
                <a:rPr lang="en-US" b="1" dirty="0"/>
                <a:t> </a:t>
              </a:r>
              <a:r>
                <a:rPr lang="en-US" b="1" dirty="0" err="1"/>
                <a:t>và</a:t>
              </a:r>
              <a:r>
                <a:rPr lang="en-US" b="1" dirty="0"/>
                <a:t> </a:t>
              </a:r>
            </a:p>
            <a:p>
              <a:pPr algn="ctr"/>
              <a:r>
                <a:rPr lang="en-US" b="1" dirty="0" err="1"/>
                <a:t>hành</a:t>
              </a:r>
              <a:r>
                <a:rPr lang="en-US" b="1" dirty="0"/>
                <a:t> vi </a:t>
              </a:r>
              <a:r>
                <a:rPr lang="en-US" b="1" dirty="0" err="1"/>
                <a:t>thành</a:t>
              </a:r>
              <a:r>
                <a:rPr lang="en-US" b="1" dirty="0"/>
                <a:t> class</a:t>
              </a:r>
            </a:p>
          </p:txBody>
        </p:sp>
      </p:grpSp>
    </p:spTree>
    <p:extLst>
      <p:ext uri="{BB962C8B-B14F-4D97-AF65-F5344CB8AC3E}">
        <p14:creationId xmlns:p14="http://schemas.microsoft.com/office/powerpoint/2010/main" val="82767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a:t>
            </a:r>
            <a:r>
              <a:rPr lang="en-US" dirty="0"/>
              <a:t>. </a:t>
            </a:r>
            <a:r>
              <a:rPr lang="vi-VN" dirty="0"/>
              <a:t>Lập trình hướng đối tượng</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Trừu</a:t>
            </a:r>
            <a:r>
              <a:rPr lang="en-US" dirty="0"/>
              <a:t> </a:t>
            </a:r>
            <a:r>
              <a:rPr lang="en-US" dirty="0" err="1"/>
              <a:t>tượng</a:t>
            </a:r>
            <a:r>
              <a:rPr lang="en-US" dirty="0"/>
              <a:t> </a:t>
            </a:r>
            <a:r>
              <a:rPr lang="en-US" dirty="0" err="1"/>
              <a:t>hoá</a:t>
            </a:r>
            <a:r>
              <a:rPr lang="en-US" dirty="0"/>
              <a:t> </a:t>
            </a:r>
            <a:r>
              <a:rPr lang="en-US" dirty="0" err="1"/>
              <a:t>đối</a:t>
            </a:r>
            <a:r>
              <a:rPr lang="en-US" dirty="0"/>
              <a:t> </a:t>
            </a:r>
            <a:r>
              <a:rPr lang="en-US" dirty="0" err="1"/>
              <a:t>tượng</a:t>
            </a:r>
            <a:r>
              <a:rPr lang="en-US" dirty="0"/>
              <a:t> </a:t>
            </a:r>
            <a:r>
              <a:rPr lang="en-US" dirty="0" err="1"/>
              <a:t>theo</a:t>
            </a:r>
            <a:r>
              <a:rPr lang="en-US" dirty="0"/>
              <a:t> </a:t>
            </a:r>
            <a:r>
              <a:rPr lang="en-US" dirty="0" err="1"/>
              <a:t>dữ</a:t>
            </a:r>
            <a:r>
              <a:rPr lang="en-US" dirty="0"/>
              <a:t> </a:t>
            </a:r>
            <a:r>
              <a:rPr lang="en-US" dirty="0" err="1"/>
              <a:t>liệu</a:t>
            </a:r>
            <a:r>
              <a:rPr lang="en-US" dirty="0"/>
              <a:t> (Abstraction) </a:t>
            </a:r>
          </a:p>
          <a:p>
            <a:r>
              <a:rPr lang="en-US" dirty="0" err="1" smtClean="0"/>
              <a:t>Kế</a:t>
            </a:r>
            <a:r>
              <a:rPr lang="en-US" dirty="0" smtClean="0"/>
              <a:t> </a:t>
            </a:r>
            <a:r>
              <a:rPr lang="en-US" dirty="0" err="1"/>
              <a:t>thừa</a:t>
            </a:r>
            <a:r>
              <a:rPr lang="en-US" dirty="0"/>
              <a:t> (Inheritance)</a:t>
            </a:r>
          </a:p>
          <a:p>
            <a:r>
              <a:rPr lang="en-US" dirty="0" err="1"/>
              <a:t>Đ</a:t>
            </a:r>
            <a:r>
              <a:rPr lang="en-US" dirty="0" err="1" smtClean="0"/>
              <a:t>óng</a:t>
            </a:r>
            <a:r>
              <a:rPr lang="en-US" dirty="0" smtClean="0"/>
              <a:t> </a:t>
            </a:r>
            <a:r>
              <a:rPr lang="en-US" dirty="0" err="1"/>
              <a:t>gói</a:t>
            </a:r>
            <a:r>
              <a:rPr lang="en-US" dirty="0"/>
              <a:t> (Encapsulation)</a:t>
            </a:r>
          </a:p>
          <a:p>
            <a:r>
              <a:rPr lang="en-US" dirty="0" err="1" smtClean="0"/>
              <a:t>Đa</a:t>
            </a:r>
            <a:r>
              <a:rPr lang="en-US" dirty="0" smtClean="0"/>
              <a:t> </a:t>
            </a:r>
            <a:r>
              <a:rPr lang="en-US" dirty="0" err="1" smtClean="0"/>
              <a:t>hình</a:t>
            </a:r>
            <a:r>
              <a:rPr lang="en-US" dirty="0" smtClean="0"/>
              <a:t> </a:t>
            </a:r>
            <a:r>
              <a:rPr lang="en-US" dirty="0"/>
              <a:t>(Polymorphism)</a:t>
            </a:r>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343394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Lập trình giao </a:t>
            </a:r>
            <a:r>
              <a:rPr lang="vi-VN" dirty="0" smtClean="0"/>
              <a:t>diện</a:t>
            </a:r>
            <a:endParaRPr lang="en-US" dirty="0"/>
          </a:p>
        </p:txBody>
      </p:sp>
      <p:sp>
        <p:nvSpPr>
          <p:cNvPr id="3" name="Content Placeholder 2"/>
          <p:cNvSpPr>
            <a:spLocks noGrp="1"/>
          </p:cNvSpPr>
          <p:nvPr>
            <p:ph idx="1"/>
          </p:nvPr>
        </p:nvSpPr>
        <p:spPr/>
        <p:txBody>
          <a:bodyPr/>
          <a:lstStyle/>
          <a:p>
            <a:pPr marL="0" indent="0">
              <a:buNone/>
            </a:pPr>
            <a:r>
              <a:rPr lang="en-US" b="1" dirty="0" err="1"/>
              <a:t>Nguyên</a:t>
            </a:r>
            <a:r>
              <a:rPr lang="en-US" b="1" dirty="0"/>
              <a:t> </a:t>
            </a:r>
            <a:r>
              <a:rPr lang="en-US" b="1" dirty="0" err="1"/>
              <a:t>tắc</a:t>
            </a:r>
            <a:r>
              <a:rPr lang="en-US" b="1" dirty="0"/>
              <a:t> </a:t>
            </a:r>
            <a:r>
              <a:rPr lang="en-US" b="1" dirty="0" err="1"/>
              <a:t>cơ</a:t>
            </a:r>
            <a:r>
              <a:rPr lang="en-US" b="1" dirty="0"/>
              <a:t> </a:t>
            </a:r>
            <a:r>
              <a:rPr lang="en-US" b="1" dirty="0" err="1"/>
              <a:t>bản</a:t>
            </a:r>
            <a:r>
              <a:rPr lang="en-US" b="1" dirty="0"/>
              <a:t> </a:t>
            </a:r>
            <a:r>
              <a:rPr lang="en-US" b="1" dirty="0" err="1"/>
              <a:t>trong</a:t>
            </a:r>
            <a:r>
              <a:rPr lang="en-US" b="1" dirty="0"/>
              <a:t> </a:t>
            </a:r>
            <a:r>
              <a:rPr lang="en-US" b="1" dirty="0" err="1"/>
              <a:t>thiết</a:t>
            </a:r>
            <a:r>
              <a:rPr lang="en-US" b="1" dirty="0"/>
              <a:t> </a:t>
            </a:r>
            <a:r>
              <a:rPr lang="en-US" b="1" dirty="0" err="1"/>
              <a:t>kế</a:t>
            </a:r>
            <a:r>
              <a:rPr lang="en-US" b="1" dirty="0"/>
              <a:t> </a:t>
            </a:r>
            <a:r>
              <a:rPr lang="en-US" b="1" dirty="0" err="1"/>
              <a:t>giao</a:t>
            </a:r>
            <a:r>
              <a:rPr lang="en-US" b="1" dirty="0"/>
              <a:t> </a:t>
            </a:r>
            <a:r>
              <a:rPr lang="en-US" b="1" dirty="0" err="1" smtClean="0"/>
              <a:t>diện</a:t>
            </a:r>
            <a:r>
              <a:rPr lang="en-US" b="1" dirty="0" smtClean="0"/>
              <a:t> </a:t>
            </a:r>
            <a:endParaRPr lang="en-US" b="1" dirty="0"/>
          </a:p>
          <a:p>
            <a:pPr lvl="0"/>
            <a:r>
              <a:rPr lang="en-US" i="1" dirty="0" err="1"/>
              <a:t>Dễ</a:t>
            </a:r>
            <a:r>
              <a:rPr lang="en-US" i="1" dirty="0"/>
              <a:t> </a:t>
            </a:r>
            <a:r>
              <a:rPr lang="en-US" i="1" dirty="0" err="1"/>
              <a:t>học</a:t>
            </a:r>
            <a:r>
              <a:rPr lang="en-US" b="1" i="1" dirty="0"/>
              <a:t>:</a:t>
            </a:r>
            <a:r>
              <a:rPr lang="en-US" dirty="0"/>
              <a:t> </a:t>
            </a:r>
            <a:r>
              <a:rPr lang="en-US" dirty="0" err="1"/>
              <a:t>Phần</a:t>
            </a:r>
            <a:r>
              <a:rPr lang="en-US" dirty="0"/>
              <a:t> </a:t>
            </a:r>
            <a:r>
              <a:rPr lang="en-US" dirty="0" err="1"/>
              <a:t>mềm</a:t>
            </a:r>
            <a:r>
              <a:rPr lang="en-US" dirty="0"/>
              <a:t> </a:t>
            </a:r>
            <a:r>
              <a:rPr lang="en-US" dirty="0" err="1"/>
              <a:t>cần</a:t>
            </a:r>
            <a:r>
              <a:rPr lang="en-US" dirty="0"/>
              <a:t> </a:t>
            </a:r>
            <a:r>
              <a:rPr lang="en-US" dirty="0" err="1"/>
              <a:t>phải</a:t>
            </a:r>
            <a:r>
              <a:rPr lang="en-US" dirty="0"/>
              <a:t> </a:t>
            </a:r>
            <a:r>
              <a:rPr lang="en-US" dirty="0" err="1"/>
              <a:t>dễ</a:t>
            </a:r>
            <a:r>
              <a:rPr lang="en-US" dirty="0"/>
              <a:t> </a:t>
            </a:r>
            <a:r>
              <a:rPr lang="en-US" dirty="0" err="1"/>
              <a:t>học</a:t>
            </a:r>
            <a:r>
              <a:rPr lang="en-US" dirty="0"/>
              <a:t> </a:t>
            </a:r>
            <a:r>
              <a:rPr lang="en-US" dirty="0" err="1"/>
              <a:t>cách</a:t>
            </a:r>
            <a:r>
              <a:rPr lang="en-US" dirty="0"/>
              <a:t> </a:t>
            </a:r>
            <a:r>
              <a:rPr lang="en-US" dirty="0" err="1"/>
              <a:t>sử</a:t>
            </a:r>
            <a:r>
              <a:rPr lang="en-US" dirty="0"/>
              <a:t> </a:t>
            </a:r>
            <a:r>
              <a:rPr lang="en-US" dirty="0" err="1"/>
              <a:t>dụng</a:t>
            </a:r>
            <a:r>
              <a:rPr lang="en-US" dirty="0"/>
              <a:t>, do </a:t>
            </a:r>
            <a:r>
              <a:rPr lang="en-US" dirty="0" err="1"/>
              <a:t>đó</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nhanh</a:t>
            </a:r>
            <a:r>
              <a:rPr lang="en-US" dirty="0"/>
              <a:t> </a:t>
            </a:r>
            <a:r>
              <a:rPr lang="en-US" dirty="0" err="1"/>
              <a:t>chóng</a:t>
            </a:r>
            <a:r>
              <a:rPr lang="en-US" dirty="0"/>
              <a:t> </a:t>
            </a:r>
            <a:r>
              <a:rPr lang="en-US" dirty="0" err="1"/>
              <a:t>bắt</a:t>
            </a:r>
            <a:r>
              <a:rPr lang="en-US" dirty="0"/>
              <a:t> </a:t>
            </a:r>
            <a:r>
              <a:rPr lang="en-US" dirty="0" err="1"/>
              <a:t>đầu</a:t>
            </a:r>
            <a:r>
              <a:rPr lang="en-US" dirty="0"/>
              <a:t> </a:t>
            </a:r>
            <a:r>
              <a:rPr lang="en-US" dirty="0" err="1"/>
              <a:t>làm</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phần</a:t>
            </a:r>
            <a:r>
              <a:rPr lang="en-US" dirty="0"/>
              <a:t> </a:t>
            </a:r>
            <a:r>
              <a:rPr lang="en-US" dirty="0" err="1"/>
              <a:t>mềm</a:t>
            </a:r>
            <a:r>
              <a:rPr lang="en-US" dirty="0"/>
              <a:t> </a:t>
            </a:r>
            <a:r>
              <a:rPr lang="en-US" dirty="0" err="1"/>
              <a:t>đó</a:t>
            </a:r>
            <a:endParaRPr lang="en-US" dirty="0"/>
          </a:p>
          <a:p>
            <a:pPr lvl="0"/>
            <a:r>
              <a:rPr lang="en-US" i="1" dirty="0" err="1"/>
              <a:t>Quen</a:t>
            </a:r>
            <a:r>
              <a:rPr lang="en-US" i="1" dirty="0"/>
              <a:t> </a:t>
            </a:r>
            <a:r>
              <a:rPr lang="en-US" i="1" dirty="0" err="1"/>
              <a:t>thuộc</a:t>
            </a:r>
            <a:r>
              <a:rPr lang="en-US" i="1" dirty="0"/>
              <a:t> </a:t>
            </a:r>
            <a:r>
              <a:rPr lang="en-US" i="1" dirty="0" err="1"/>
              <a:t>với</a:t>
            </a:r>
            <a:r>
              <a:rPr lang="en-US" i="1" dirty="0"/>
              <a:t> </a:t>
            </a:r>
            <a:r>
              <a:rPr lang="en-US" i="1" dirty="0" err="1"/>
              <a:t>người</a:t>
            </a:r>
            <a:r>
              <a:rPr lang="en-US" i="1" dirty="0"/>
              <a:t> </a:t>
            </a:r>
            <a:r>
              <a:rPr lang="en-US" i="1" dirty="0" err="1"/>
              <a:t>sử</a:t>
            </a:r>
            <a:r>
              <a:rPr lang="en-US" i="1" dirty="0"/>
              <a:t> </a:t>
            </a:r>
            <a:r>
              <a:rPr lang="en-US" i="1" dirty="0" err="1"/>
              <a:t>dụng</a:t>
            </a:r>
            <a:r>
              <a:rPr lang="en-US" b="1" i="1" dirty="0"/>
              <a:t>: </a:t>
            </a:r>
            <a:r>
              <a:rPr lang="en-US" dirty="0" err="1"/>
              <a:t>Giao</a:t>
            </a:r>
            <a:r>
              <a:rPr lang="en-US" dirty="0"/>
              <a:t> </a:t>
            </a:r>
            <a:r>
              <a:rPr lang="en-US" dirty="0" err="1"/>
              <a:t>diện</a:t>
            </a:r>
            <a:r>
              <a:rPr lang="en-US" dirty="0"/>
              <a:t> </a:t>
            </a:r>
            <a:r>
              <a:rPr lang="en-US" dirty="0" err="1"/>
              <a:t>nên</a:t>
            </a:r>
            <a:r>
              <a:rPr lang="en-US" dirty="0"/>
              <a:t> </a:t>
            </a:r>
            <a:r>
              <a:rPr lang="en-US" dirty="0" err="1"/>
              <a:t>dùng</a:t>
            </a:r>
            <a:r>
              <a:rPr lang="en-US" dirty="0"/>
              <a:t> </a:t>
            </a:r>
            <a:r>
              <a:rPr lang="en-US" dirty="0" err="1"/>
              <a:t>các</a:t>
            </a:r>
            <a:r>
              <a:rPr lang="en-US" dirty="0"/>
              <a:t> </a:t>
            </a:r>
            <a:r>
              <a:rPr lang="en-US" dirty="0" err="1"/>
              <a:t>thuật</a:t>
            </a:r>
            <a:r>
              <a:rPr lang="en-US" dirty="0"/>
              <a:t> </a:t>
            </a:r>
            <a:r>
              <a:rPr lang="en-US" dirty="0" err="1"/>
              <a:t>ngữ</a:t>
            </a:r>
            <a:r>
              <a:rPr lang="en-US" dirty="0"/>
              <a:t> </a:t>
            </a:r>
            <a:r>
              <a:rPr lang="en-US" dirty="0" err="1"/>
              <a:t>và</a:t>
            </a:r>
            <a:r>
              <a:rPr lang="en-US" dirty="0"/>
              <a:t> </a:t>
            </a:r>
            <a:r>
              <a:rPr lang="en-US" dirty="0" err="1"/>
              <a:t>khái</a:t>
            </a:r>
            <a:r>
              <a:rPr lang="en-US" dirty="0"/>
              <a:t> </a:t>
            </a:r>
            <a:r>
              <a:rPr lang="en-US" dirty="0" err="1"/>
              <a:t>niệm</a:t>
            </a:r>
            <a:r>
              <a:rPr lang="en-US" dirty="0"/>
              <a:t> </a:t>
            </a:r>
            <a:r>
              <a:rPr lang="en-US" dirty="0" err="1"/>
              <a:t>rút</a:t>
            </a:r>
            <a:r>
              <a:rPr lang="en-US" dirty="0"/>
              <a:t> </a:t>
            </a:r>
            <a:r>
              <a:rPr lang="en-US" dirty="0" err="1"/>
              <a:t>ra</a:t>
            </a:r>
            <a:r>
              <a:rPr lang="en-US" dirty="0"/>
              <a:t> </a:t>
            </a:r>
            <a:r>
              <a:rPr lang="en-US" dirty="0" err="1"/>
              <a:t>từ</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những</a:t>
            </a:r>
            <a:r>
              <a:rPr lang="en-US" dirty="0"/>
              <a:t> </a:t>
            </a:r>
            <a:r>
              <a:rPr lang="en-US" dirty="0" err="1"/>
              <a:t>người</a:t>
            </a:r>
            <a:r>
              <a:rPr lang="en-US" dirty="0"/>
              <a:t> </a:t>
            </a:r>
            <a:r>
              <a:rPr lang="en-US" dirty="0" err="1"/>
              <a:t>sẽ</a:t>
            </a:r>
            <a:r>
              <a:rPr lang="en-US" dirty="0"/>
              <a:t> </a:t>
            </a:r>
            <a:r>
              <a:rPr lang="en-US" dirty="0" err="1"/>
              <a:t>dùng</a:t>
            </a:r>
            <a:r>
              <a:rPr lang="en-US" dirty="0"/>
              <a:t> </a:t>
            </a:r>
            <a:r>
              <a:rPr lang="en-US" dirty="0" err="1"/>
              <a:t>hệ</a:t>
            </a:r>
            <a:r>
              <a:rPr lang="en-US" dirty="0"/>
              <a:t> </a:t>
            </a:r>
            <a:r>
              <a:rPr lang="en-US" dirty="0" err="1"/>
              <a:t>thống</a:t>
            </a:r>
            <a:r>
              <a:rPr lang="en-US" dirty="0"/>
              <a:t> </a:t>
            </a:r>
            <a:r>
              <a:rPr lang="en-US" dirty="0" err="1"/>
              <a:t>nhiều</a:t>
            </a:r>
            <a:r>
              <a:rPr lang="en-US" dirty="0"/>
              <a:t> </a:t>
            </a:r>
            <a:r>
              <a:rPr lang="en-US" dirty="0" err="1"/>
              <a:t>nhất</a:t>
            </a:r>
            <a:endParaRPr lang="en-US" dirty="0"/>
          </a:p>
          <a:p>
            <a:pPr lvl="0"/>
            <a:r>
              <a:rPr lang="en-US" i="1" dirty="0" err="1"/>
              <a:t>Tính</a:t>
            </a:r>
            <a:r>
              <a:rPr lang="en-US" i="1" dirty="0"/>
              <a:t> </a:t>
            </a:r>
            <a:r>
              <a:rPr lang="en-US" i="1" dirty="0" err="1"/>
              <a:t>nhất</a:t>
            </a:r>
            <a:r>
              <a:rPr lang="en-US" i="1" dirty="0"/>
              <a:t> </a:t>
            </a:r>
            <a:r>
              <a:rPr lang="en-US" i="1" dirty="0" err="1"/>
              <a:t>quán</a:t>
            </a:r>
            <a:r>
              <a:rPr lang="en-US" b="1" i="1" dirty="0"/>
              <a:t>: </a:t>
            </a:r>
            <a:r>
              <a:rPr lang="en-US" dirty="0" err="1"/>
              <a:t>giao</a:t>
            </a:r>
            <a:r>
              <a:rPr lang="en-US" dirty="0"/>
              <a:t> </a:t>
            </a:r>
            <a:r>
              <a:rPr lang="en-US" dirty="0" err="1"/>
              <a:t>diện</a:t>
            </a:r>
            <a:r>
              <a:rPr lang="en-US" dirty="0"/>
              <a:t> </a:t>
            </a:r>
            <a:r>
              <a:rPr lang="en-US" dirty="0" err="1"/>
              <a:t>cần</a:t>
            </a:r>
            <a:r>
              <a:rPr lang="en-US" dirty="0"/>
              <a:t> </a:t>
            </a:r>
            <a:r>
              <a:rPr lang="en-US" dirty="0" err="1"/>
              <a:t>nhất</a:t>
            </a:r>
            <a:r>
              <a:rPr lang="en-US" dirty="0"/>
              <a:t> </a:t>
            </a:r>
            <a:r>
              <a:rPr lang="en-US" dirty="0" err="1"/>
              <a:t>quán</a:t>
            </a:r>
            <a:r>
              <a:rPr lang="en-US" dirty="0"/>
              <a:t> </a:t>
            </a:r>
            <a:r>
              <a:rPr lang="en-US" dirty="0" err="1"/>
              <a:t>sao</a:t>
            </a:r>
            <a:r>
              <a:rPr lang="en-US" dirty="0"/>
              <a:t> </a:t>
            </a:r>
            <a:r>
              <a:rPr lang="en-US" dirty="0" err="1"/>
              <a:t>cho</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gần</a:t>
            </a:r>
            <a:r>
              <a:rPr lang="en-US" dirty="0"/>
              <a:t> </a:t>
            </a:r>
            <a:r>
              <a:rPr lang="en-US" dirty="0" err="1"/>
              <a:t>giống</a:t>
            </a:r>
            <a:r>
              <a:rPr lang="en-US" dirty="0"/>
              <a:t> </a:t>
            </a:r>
            <a:r>
              <a:rPr lang="en-US" dirty="0" err="1"/>
              <a:t>nhau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kích</a:t>
            </a:r>
            <a:r>
              <a:rPr lang="en-US" dirty="0"/>
              <a:t> </a:t>
            </a:r>
            <a:r>
              <a:rPr lang="en-US" dirty="0" err="1"/>
              <a:t>hoạt</a:t>
            </a:r>
            <a:r>
              <a:rPr lang="en-US" dirty="0"/>
              <a:t> </a:t>
            </a:r>
            <a:r>
              <a:rPr lang="en-US" dirty="0" err="1"/>
              <a:t>theo</a:t>
            </a:r>
            <a:r>
              <a:rPr lang="en-US" dirty="0"/>
              <a:t> </a:t>
            </a:r>
            <a:r>
              <a:rPr lang="en-US" dirty="0" err="1"/>
              <a:t>cùng</a:t>
            </a:r>
            <a:r>
              <a:rPr lang="en-US" dirty="0"/>
              <a:t> </a:t>
            </a:r>
            <a:r>
              <a:rPr lang="en-US" dirty="0" err="1"/>
              <a:t>kiểu</a:t>
            </a:r>
            <a:r>
              <a:rPr lang="en-US" dirty="0"/>
              <a:t>.</a:t>
            </a:r>
          </a:p>
          <a:p>
            <a:pPr lvl="0"/>
            <a:r>
              <a:rPr lang="en-US" i="1" dirty="0" err="1"/>
              <a:t>Ngạc</a:t>
            </a:r>
            <a:r>
              <a:rPr lang="en-US" i="1" dirty="0"/>
              <a:t> </a:t>
            </a:r>
            <a:r>
              <a:rPr lang="en-US" i="1" dirty="0" err="1"/>
              <a:t>nhiên</a:t>
            </a:r>
            <a:r>
              <a:rPr lang="en-US" i="1" dirty="0"/>
              <a:t> </a:t>
            </a:r>
            <a:r>
              <a:rPr lang="en-US" i="1" dirty="0" err="1"/>
              <a:t>tối</a:t>
            </a:r>
            <a:r>
              <a:rPr lang="en-US" i="1" dirty="0"/>
              <a:t> </a:t>
            </a:r>
            <a:r>
              <a:rPr lang="en-US" i="1" dirty="0" err="1"/>
              <a:t>thiểu</a:t>
            </a:r>
            <a:r>
              <a:rPr lang="en-US" b="1" i="1" dirty="0"/>
              <a:t>:</a:t>
            </a:r>
            <a:r>
              <a:rPr lang="en-US" dirty="0"/>
              <a:t> </a:t>
            </a:r>
            <a:r>
              <a:rPr lang="en-US" dirty="0" err="1"/>
              <a:t>Người</a:t>
            </a:r>
            <a:r>
              <a:rPr lang="en-US" dirty="0"/>
              <a:t> </a:t>
            </a:r>
            <a:r>
              <a:rPr lang="en-US" dirty="0" err="1"/>
              <a:t>dùng</a:t>
            </a:r>
            <a:r>
              <a:rPr lang="en-US" dirty="0"/>
              <a:t> </a:t>
            </a:r>
            <a:r>
              <a:rPr lang="en-US" dirty="0" err="1"/>
              <a:t>không</a:t>
            </a:r>
            <a:r>
              <a:rPr lang="en-US" dirty="0"/>
              <a:t> </a:t>
            </a:r>
            <a:r>
              <a:rPr lang="en-US" dirty="0" err="1"/>
              <a:t>bao</a:t>
            </a:r>
            <a:r>
              <a:rPr lang="en-US" dirty="0"/>
              <a:t> </a:t>
            </a:r>
            <a:r>
              <a:rPr lang="en-US" dirty="0" err="1"/>
              <a:t>giờ</a:t>
            </a:r>
            <a:r>
              <a:rPr lang="en-US" dirty="0"/>
              <a:t> </a:t>
            </a:r>
            <a:r>
              <a:rPr lang="en-US" dirty="0" err="1"/>
              <a:t>bị</a:t>
            </a:r>
            <a:r>
              <a:rPr lang="en-US" dirty="0"/>
              <a:t> </a:t>
            </a:r>
            <a:r>
              <a:rPr lang="en-US" dirty="0" err="1"/>
              <a:t>bất</a:t>
            </a:r>
            <a:r>
              <a:rPr lang="en-US" dirty="0"/>
              <a:t> </a:t>
            </a:r>
            <a:r>
              <a:rPr lang="en-US" dirty="0" err="1"/>
              <a:t>ngờ</a:t>
            </a:r>
            <a:r>
              <a:rPr lang="en-US" dirty="0"/>
              <a:t> </a:t>
            </a:r>
            <a:r>
              <a:rPr lang="en-US" dirty="0" err="1"/>
              <a:t>về</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endParaRPr lang="en-US" dirty="0"/>
          </a:p>
          <a:p>
            <a:endParaRPr lang="en-US" dirty="0"/>
          </a:p>
        </p:txBody>
      </p:sp>
      <p:sp>
        <p:nvSpPr>
          <p:cNvPr id="4" name="Footer Placeholder 3"/>
          <p:cNvSpPr>
            <a:spLocks noGrp="1"/>
          </p:cNvSpPr>
          <p:nvPr>
            <p:ph type="ftr" sz="quarter" idx="10"/>
          </p:nvPr>
        </p:nvSpPr>
        <p:spPr/>
        <p:txBody>
          <a:bodyPr/>
          <a:lstStyle/>
          <a:p>
            <a:r>
              <a:rPr lang="vi-VN" smtClean="0"/>
              <a:t>Phần: Lập trình hướng đối tượng hỗ trợ xây dựng ứng dụng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spTree>
    <p:extLst>
      <p:ext uri="{BB962C8B-B14F-4D97-AF65-F5344CB8AC3E}">
        <p14:creationId xmlns:p14="http://schemas.microsoft.com/office/powerpoint/2010/main" val="347529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1227</TotalTime>
  <Words>3211</Words>
  <Application>Microsoft Office PowerPoint</Application>
  <PresentationFormat>Custom</PresentationFormat>
  <Paragraphs>387</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Symbol</vt:lpstr>
      <vt:lpstr>Times New Roman</vt:lpstr>
      <vt:lpstr>Verdana</vt:lpstr>
      <vt:lpstr>Wingdings</vt:lpstr>
      <vt:lpstr>ThemeXXX</vt:lpstr>
      <vt:lpstr>Môn: PHÁT TRIỂN ỨNG DỤNG</vt:lpstr>
      <vt:lpstr>Nội dung</vt:lpstr>
      <vt:lpstr>1. Lập trình hướng đối tượng</vt:lpstr>
      <vt:lpstr>1. Lập trình hướng đối tượng (tt)</vt:lpstr>
      <vt:lpstr>1. Lập trình hướng đối tượng (tt)</vt:lpstr>
      <vt:lpstr>1. Lập trình hướng đối tượng (tt)</vt:lpstr>
      <vt:lpstr>1. Lập trình hướng đối tượng (tt)</vt:lpstr>
      <vt:lpstr>1. Lập trình hướng đối tượng (tt)</vt:lpstr>
      <vt:lpstr>2. Lập trình giao diện</vt:lpstr>
      <vt:lpstr>2. Lập trình giao diện (tt)</vt:lpstr>
      <vt:lpstr>2. Lập trình giao diện (tt)</vt:lpstr>
      <vt:lpstr>2. Lập trình giao diện (tt)</vt:lpstr>
      <vt:lpstr>2. Lập trình giao diện (tt)</vt:lpstr>
      <vt:lpstr>2. Lập trình giao diện (tt)</vt:lpstr>
      <vt:lpstr>2. Lập trình giao diện (tt)</vt:lpstr>
      <vt:lpstr>2. Lập trình giao diện (tt)</vt:lpstr>
      <vt:lpstr>2. Lập trình giao diện (tt)</vt:lpstr>
      <vt:lpstr>2. Lập trình giao diện (tt)</vt:lpstr>
      <vt:lpstr>2. Lập trình giao diện (tt)</vt:lpstr>
      <vt:lpstr>2. Lập trình giao diện (tt)</vt:lpstr>
      <vt:lpstr>3. Lưu trữ tập tin</vt:lpstr>
      <vt:lpstr>3. Lưu trữ tập tin (tt)</vt:lpstr>
      <vt:lpstr>3. Lưu trữ tập tin (tt)</vt:lpstr>
      <vt:lpstr>4. Lập trình cơ sở dữ liệu</vt:lpstr>
      <vt:lpstr>4. Lập trình cơ sở dữ liệu (tt)</vt:lpstr>
      <vt:lpstr>4. Lập trình cơ sở dữ liệu (tt)</vt:lpstr>
      <vt:lpstr>4. Lập trình cơ sở dữ liệu (tt)</vt:lpstr>
      <vt:lpstr>4. Lập trình cơ sở dữ liệu (tt)</vt:lpstr>
      <vt:lpstr>4. Lập trình cơ sở dữ liệu (tt)</vt:lpstr>
      <vt:lpstr>4. Lập trình cơ sở dữ liệu (tt)</vt:lpstr>
      <vt:lpstr>4. Lập trình cơ sở dữ liệu (tt)</vt:lpstr>
      <vt:lpstr>4. Lập trình cơ sở dữ liệu (tt)</vt:lpstr>
      <vt:lpstr>4. Lập trình cơ sở dữ liệu (tt)</vt:lpstr>
      <vt:lpstr>4. Lập trình cơ sở dữ liệu (tt)</vt:lpstr>
      <vt:lpstr>4. Lập trình cơ sở dữ liệu (tt)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Thanh Van</cp:lastModifiedBy>
  <cp:revision>61</cp:revision>
  <dcterms:created xsi:type="dcterms:W3CDTF">2016-07-14T08:37:41Z</dcterms:created>
  <dcterms:modified xsi:type="dcterms:W3CDTF">2017-07-15T01:52:23Z</dcterms:modified>
</cp:coreProperties>
</file>