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260" r:id="rId4"/>
    <p:sldId id="265" r:id="rId5"/>
    <p:sldId id="267" r:id="rId6"/>
    <p:sldId id="261" r:id="rId7"/>
    <p:sldId id="266" r:id="rId8"/>
    <p:sldId id="262" r:id="rId9"/>
    <p:sldId id="263" r:id="rId10"/>
    <p:sldId id="264" r:id="rId11"/>
    <p:sldId id="268" r:id="rId12"/>
    <p:sldId id="269" r:id="rId13"/>
    <p:sldId id="270" r:id="rId14"/>
    <p:sldId id="273" r:id="rId15"/>
    <p:sldId id="271" r:id="rId16"/>
    <p:sldId id="272" r:id="rId17"/>
    <p:sldId id="259" r:id="rId18"/>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7/17/2017</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1143000"/>
            <a:ext cx="4746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a:t>
            </a:fld>
            <a:endParaRPr lang="en-US"/>
          </a:p>
        </p:txBody>
      </p:sp>
    </p:spTree>
    <p:extLst>
      <p:ext uri="{BB962C8B-B14F-4D97-AF65-F5344CB8AC3E}">
        <p14:creationId xmlns:p14="http://schemas.microsoft.com/office/powerpoint/2010/main" val="142307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smtClean="0"/>
              <a:t>Click to edit Master title style</a:t>
            </a:r>
            <a:endParaRPr lang="en-US" noProof="0" dirty="0" smtClean="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smtClean="0"/>
              <a:t>Click to edit Master subtitle style</a:t>
            </a:r>
            <a:endParaRPr lang="en-US" noProof="0" dirty="0" smtClean="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smtClean="0"/>
              <a:t>Phần: Quy tắc và cách viết code (review)</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ftr" sz="quarter" idx="10"/>
          </p:nvPr>
        </p:nvSpPr>
        <p:spPr>
          <a:ln/>
        </p:spPr>
        <p:txBody>
          <a:bodyPr/>
          <a:lstStyle>
            <a:lvl1pPr>
              <a:defRPr sz="1400"/>
            </a:lvl1pPr>
          </a:lstStyle>
          <a:p>
            <a:r>
              <a:rPr lang="vi-VN" smtClean="0"/>
              <a:t>Phần: Quy tắc và cách viết code (review)</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smtClean="0"/>
              <a:t>Click to edit Master title style</a:t>
            </a:r>
            <a:endParaRPr lang="en-US"/>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smtClean="0"/>
              <a:t>Phần: Quy tắc và cách viết code (review)</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vi-VN" smtClean="0"/>
              <a:t>Phần: Quy tắc và cách viết code (review)</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smtClean="0"/>
              <a:t>Phần: Quy tắc và cách viết code (review)</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a:t>Môn</a:t>
            </a:r>
            <a:r>
              <a:rPr lang="en-US" sz="4000" dirty="0"/>
              <a:t>: PHÁT TRIỂN ỨNG DỤNG</a:t>
            </a:r>
          </a:p>
        </p:txBody>
      </p:sp>
      <p:sp>
        <p:nvSpPr>
          <p:cNvPr id="3" name="Subtitle 2"/>
          <p:cNvSpPr>
            <a:spLocks noGrp="1"/>
          </p:cNvSpPr>
          <p:nvPr>
            <p:ph type="subTitle" idx="1"/>
          </p:nvPr>
        </p:nvSpPr>
        <p:spPr>
          <a:xfrm>
            <a:off x="-1" y="2175310"/>
            <a:ext cx="9144001" cy="1493520"/>
          </a:xfrm>
        </p:spPr>
        <p:txBody>
          <a:bodyPr/>
          <a:lstStyle/>
          <a:p>
            <a:r>
              <a:rPr lang="en-US" sz="3600" smtClean="0"/>
              <a:t>Phần: Quy tắc và cách viết code (review</a:t>
            </a:r>
            <a:r>
              <a:rPr lang="en-US" sz="3600" dirty="0" smtClean="0"/>
              <a:t>)</a:t>
            </a:r>
            <a:endParaRPr lang="en-US" sz="3600" dirty="0"/>
          </a:p>
          <a:p>
            <a:endParaRPr lang="en-US" dirty="0"/>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5. Comment trong quá trình viết Code </a:t>
            </a:r>
            <a:endParaRPr lang="en-US"/>
          </a:p>
        </p:txBody>
      </p:sp>
      <p:sp>
        <p:nvSpPr>
          <p:cNvPr id="3" name="Content Placeholder 2"/>
          <p:cNvSpPr>
            <a:spLocks noGrp="1"/>
          </p:cNvSpPr>
          <p:nvPr>
            <p:ph idx="1"/>
          </p:nvPr>
        </p:nvSpPr>
        <p:spPr/>
        <p:txBody>
          <a:bodyPr/>
          <a:lstStyle/>
          <a:p>
            <a:r>
              <a:rPr lang="vi-VN" smtClean="0"/>
              <a:t>Đối </a:t>
            </a:r>
            <a:r>
              <a:rPr lang="vi-VN"/>
              <a:t>với tất cả các loại ngôn ngữ, comment trong quá trình viết code rất quan trọng, nó sẽ mô tả được các thông tin và điều mà người lập trình cần lưu ý đối với người đọc và chỉnh sửa code </a:t>
            </a:r>
            <a:r>
              <a:rPr lang="vi-VN" smtClean="0"/>
              <a:t>sau </a:t>
            </a:r>
            <a:r>
              <a:rPr lang="vi-VN"/>
              <a:t>này.</a:t>
            </a:r>
          </a:p>
          <a:p>
            <a:r>
              <a:rPr lang="vi-VN" smtClean="0"/>
              <a:t>Comment </a:t>
            </a:r>
            <a:r>
              <a:rPr lang="vi-VN"/>
              <a:t>với tất cả Class, Function, Biến, quá trình xử lý điều kiện nào đó.</a:t>
            </a:r>
          </a:p>
          <a:p>
            <a:r>
              <a:rPr lang="vi-VN" smtClean="0"/>
              <a:t>Sử </a:t>
            </a:r>
            <a:r>
              <a:rPr lang="vi-VN"/>
              <a:t>dụng comment theo 2 cách : dùng dấu ( //comment content ) hoặc cặp dấu (/* comment content*/)</a:t>
            </a:r>
          </a:p>
          <a:p>
            <a:r>
              <a:rPr lang="vi-VN" smtClean="0"/>
              <a:t>Tất </a:t>
            </a:r>
            <a:r>
              <a:rPr lang="vi-VN"/>
              <a:t>cả nội dung trong comment bao gồm : Biến, Function, Class, Text. </a:t>
            </a:r>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10</a:t>
            </a:fld>
            <a:endParaRPr lang="en-US" dirty="0"/>
          </a:p>
        </p:txBody>
      </p:sp>
    </p:spTree>
    <p:extLst>
      <p:ext uri="{BB962C8B-B14F-4D97-AF65-F5344CB8AC3E}">
        <p14:creationId xmlns:p14="http://schemas.microsoft.com/office/powerpoint/2010/main" val="347010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5. Comment trong quá trình viết Code </a:t>
            </a:r>
            <a:endParaRPr lang="en-US"/>
          </a:p>
        </p:txBody>
      </p:sp>
      <p:sp>
        <p:nvSpPr>
          <p:cNvPr id="3" name="Content Placeholder 2"/>
          <p:cNvSpPr>
            <a:spLocks noGrp="1"/>
          </p:cNvSpPr>
          <p:nvPr>
            <p:ph idx="1"/>
          </p:nvPr>
        </p:nvSpPr>
        <p:spPr/>
        <p:txBody>
          <a:bodyPr/>
          <a:lstStyle/>
          <a:p>
            <a:pPr marL="0" indent="0">
              <a:buNone/>
            </a:pPr>
            <a:r>
              <a:rPr lang="en-US" smtClean="0"/>
              <a:t>VD: Comment cho một lớp: </a:t>
            </a:r>
          </a:p>
          <a:p>
            <a:pPr marL="595796" lvl="1" indent="0">
              <a:buNone/>
            </a:pPr>
            <a:r>
              <a:rPr lang="en-US" i="1"/>
              <a:t>/// &lt;summary&gt;</a:t>
            </a:r>
          </a:p>
          <a:p>
            <a:pPr marL="595796" lvl="1" indent="0">
              <a:buNone/>
            </a:pPr>
            <a:r>
              <a:rPr lang="en-US" i="1"/>
              <a:t>/// The Person class provides …</a:t>
            </a:r>
          </a:p>
          <a:p>
            <a:pPr marL="595796" lvl="1" indent="0">
              <a:buNone/>
            </a:pPr>
            <a:r>
              <a:rPr lang="en-US" i="1"/>
              <a:t>/// &lt;/summary&gt;</a:t>
            </a:r>
          </a:p>
          <a:p>
            <a:pPr marL="595796" lvl="1" indent="0">
              <a:buNone/>
            </a:pPr>
            <a:r>
              <a:rPr lang="en-US"/>
              <a:t>public class </a:t>
            </a:r>
            <a:r>
              <a:rPr lang="en-US" smtClean="0"/>
              <a:t>Person {….}</a:t>
            </a:r>
            <a:endParaRPr lang="en-US"/>
          </a:p>
          <a:p>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11</a:t>
            </a:fld>
            <a:endParaRPr lang="en-US" dirty="0"/>
          </a:p>
        </p:txBody>
      </p:sp>
    </p:spTree>
    <p:extLst>
      <p:ext uri="{BB962C8B-B14F-4D97-AF65-F5344CB8AC3E}">
        <p14:creationId xmlns:p14="http://schemas.microsoft.com/office/powerpoint/2010/main" val="382777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VD. Đặt tên cho các control trong C#</a:t>
            </a:r>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12</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6532765"/>
              </p:ext>
            </p:extLst>
          </p:nvPr>
        </p:nvGraphicFramePr>
        <p:xfrm>
          <a:off x="190001" y="674262"/>
          <a:ext cx="8594823" cy="4859235"/>
        </p:xfrm>
        <a:graphic>
          <a:graphicData uri="http://schemas.openxmlformats.org/drawingml/2006/table">
            <a:tbl>
              <a:tblPr firstRow="1" firstCol="1" bandRow="1">
                <a:tableStyleId>{72833802-FEF1-4C79-8D5D-14CF1EAF98D9}</a:tableStyleId>
              </a:tblPr>
              <a:tblGrid>
                <a:gridCol w="692932"/>
                <a:gridCol w="1092982"/>
                <a:gridCol w="692932"/>
                <a:gridCol w="1388321"/>
                <a:gridCol w="692932"/>
                <a:gridCol w="1816946"/>
                <a:gridCol w="692932"/>
                <a:gridCol w="1524846"/>
              </a:tblGrid>
              <a:tr h="331714">
                <a:tc>
                  <a:txBody>
                    <a:bodyPr/>
                    <a:lstStyle/>
                    <a:p>
                      <a:pPr>
                        <a:lnSpc>
                          <a:spcPct val="120000"/>
                        </a:lnSpc>
                        <a:spcAft>
                          <a:spcPts val="0"/>
                        </a:spcAft>
                      </a:pPr>
                      <a:r>
                        <a:rPr lang="en-US" sz="1400">
                          <a:effectLst/>
                        </a:rPr>
                        <a:t>Tiền tố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Loại Control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Tiền tố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Loại Control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Tiền tố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Loại Control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Tiền tố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Loại Control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lbl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Label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spl</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Splitter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ppc</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PrintPreviewControl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tab</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TabControl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llbl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LinkLabel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dud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DomainUpDown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err</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ErrorProvider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dtm</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DateTimePicker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btn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Button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nud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NumericUpDown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pdoc</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PrintDocument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mon</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MonthCalendar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txt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Textbox</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trk</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TrackBar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psd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PageSetupDialog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sbr</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ScrollBar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mnu</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MainMenu</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pro</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ProgressBar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crv</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CrystalReportDialog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tmr</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Timer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chk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CheckBox</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rtxt</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RichTextBox</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pd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PrintDialog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sqld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SqlDbCommand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rdo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RadioButton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img</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ImageList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sw</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FileSystemWatcher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ofd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OpenFileDialog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grp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GroupBox</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hlp</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HelpProvider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log</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EventLog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sdl</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SaveFileDialog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221142">
                <a:tc>
                  <a:txBody>
                    <a:bodyPr/>
                    <a:lstStyle/>
                    <a:p>
                      <a:pPr>
                        <a:lnSpc>
                          <a:spcPct val="120000"/>
                        </a:lnSpc>
                        <a:spcAft>
                          <a:spcPts val="0"/>
                        </a:spcAft>
                      </a:pPr>
                      <a:r>
                        <a:rPr lang="en-US" sz="1400">
                          <a:effectLst/>
                        </a:rPr>
                        <a:t>pic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PictureBox</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tip</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ToolTip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dire</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DirectoryEntry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fd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FontDialog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grd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Grid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cmnu</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ContextMenu</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dirs</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DirectorySearcher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cd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ColorDialog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221142">
                <a:tc>
                  <a:txBody>
                    <a:bodyPr/>
                    <a:lstStyle/>
                    <a:p>
                      <a:pPr>
                        <a:lnSpc>
                          <a:spcPct val="120000"/>
                        </a:lnSpc>
                        <a:spcAft>
                          <a:spcPts val="0"/>
                        </a:spcAft>
                      </a:pPr>
                      <a:r>
                        <a:rPr lang="en-US" sz="1400">
                          <a:effectLst/>
                        </a:rPr>
                        <a:t>lst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ListBox</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tbr</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ToolBar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msq</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MessageQueue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pd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PrintDialog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442285">
                <a:tc>
                  <a:txBody>
                    <a:bodyPr/>
                    <a:lstStyle/>
                    <a:p>
                      <a:pPr>
                        <a:lnSpc>
                          <a:spcPct val="120000"/>
                        </a:lnSpc>
                        <a:spcAft>
                          <a:spcPts val="0"/>
                        </a:spcAft>
                      </a:pPr>
                      <a:r>
                        <a:rPr lang="en-US" sz="1400">
                          <a:effectLst/>
                        </a:rPr>
                        <a:t>cbo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ComboBox</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frm</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Form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pco</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PerformanceCounter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ppd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PrintPreviewDialog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221142">
                <a:tc>
                  <a:txBody>
                    <a:bodyPr/>
                    <a:lstStyle/>
                    <a:p>
                      <a:pPr>
                        <a:lnSpc>
                          <a:spcPct val="120000"/>
                        </a:lnSpc>
                        <a:spcAft>
                          <a:spcPts val="0"/>
                        </a:spcAft>
                      </a:pPr>
                      <a:r>
                        <a:rPr lang="en-US" sz="1400">
                          <a:effectLst/>
                        </a:rPr>
                        <a:t>lstv</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ListView</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bar</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StatusBar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pro</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Process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ds</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DataSet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a:lnSpc>
                          <a:spcPct val="120000"/>
                        </a:lnSpc>
                        <a:spcAft>
                          <a:spcPts val="0"/>
                        </a:spcAft>
                      </a:pPr>
                      <a:r>
                        <a:rPr lang="en-US" sz="1400">
                          <a:effectLst/>
                        </a:rPr>
                        <a:t>tre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TreeView</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nico</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NotifyIcon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ser</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ServiceController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b="1">
                          <a:effectLst/>
                        </a:rPr>
                        <a:t>dvw</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DataView</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bl>
          </a:graphicData>
        </a:graphic>
      </p:graphicFrame>
    </p:spTree>
    <p:extLst>
      <p:ext uri="{BB962C8B-B14F-4D97-AF65-F5344CB8AC3E}">
        <p14:creationId xmlns:p14="http://schemas.microsoft.com/office/powerpoint/2010/main" val="1357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VD. Đặt tên cho các control Java (swing/awt)</a:t>
            </a:r>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13</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8225792"/>
              </p:ext>
            </p:extLst>
          </p:nvPr>
        </p:nvGraphicFramePr>
        <p:xfrm>
          <a:off x="1090555" y="794477"/>
          <a:ext cx="7756563" cy="4341268"/>
        </p:xfrm>
        <a:graphic>
          <a:graphicData uri="http://schemas.openxmlformats.org/drawingml/2006/table">
            <a:tbl>
              <a:tblPr firstRow="1" firstCol="1" bandRow="1">
                <a:tableStyleId>{72833802-FEF1-4C79-8D5D-14CF1EAF98D9}</a:tableStyleId>
              </a:tblPr>
              <a:tblGrid>
                <a:gridCol w="842831"/>
                <a:gridCol w="1329422"/>
                <a:gridCol w="842831"/>
                <a:gridCol w="1404512"/>
                <a:gridCol w="795646"/>
                <a:gridCol w="2541321"/>
              </a:tblGrid>
              <a:tr h="331714">
                <a:tc>
                  <a:txBody>
                    <a:bodyPr/>
                    <a:lstStyle/>
                    <a:p>
                      <a:pPr>
                        <a:lnSpc>
                          <a:spcPct val="120000"/>
                        </a:lnSpc>
                        <a:spcAft>
                          <a:spcPts val="0"/>
                        </a:spcAft>
                      </a:pPr>
                      <a:r>
                        <a:rPr lang="en-US" sz="1400">
                          <a:effectLst/>
                        </a:rPr>
                        <a:t>Tiền tố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Loại Control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Tiền tố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Loại Control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Tiền tố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c>
                  <a:txBody>
                    <a:bodyPr/>
                    <a:lstStyle/>
                    <a:p>
                      <a:pPr>
                        <a:lnSpc>
                          <a:spcPct val="120000"/>
                        </a:lnSpc>
                        <a:spcAft>
                          <a:spcPts val="0"/>
                        </a:spcAft>
                      </a:pPr>
                      <a:r>
                        <a:rPr lang="en-US" sz="1400">
                          <a:effectLst/>
                        </a:rPr>
                        <a:t>Loại Control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4554" marR="34554" marT="0" marB="0" anchor="ctr"/>
                </a:tc>
              </a:tr>
              <a:tr h="331714">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btn</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Jbutton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mni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JMenuItem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JTabbedPaneJTable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1714">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chk</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JCheckBox</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opt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JOptionPane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tbl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JTable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1714">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clr</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JColorChooser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pnl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JPanel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tbh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JTableHeader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1714">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cmb</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JComboBox</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pmn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JPopupMenu</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txa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JTextArea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1714">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ico</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JDesktopIcon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prg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JProgressBar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txt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JTextField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1714">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edt</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JEditorPane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rad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JRadioButton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txp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JTextPane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1714">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fch</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JFileChooser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rot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JRootPane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tgl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JToggleButton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1714">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ifr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JInternalFrame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scb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JScollBar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tlb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JToolBar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221142">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lbl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JLabel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scr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JScrollPane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tlt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JToolTip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31714">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lyp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JLayeredPane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spr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JSeparator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tre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Jtree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221142">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lst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Jlist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sld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JSlider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vpr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Jviewport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42285">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mnu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JMenuBar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spn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JSpinner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304800" algn="l" defTabSz="1243401" rtl="0" eaLnBrk="1" latinLnBrk="0" hangingPunct="1">
                        <a:lnSpc>
                          <a:spcPct val="120000"/>
                        </a:lnSpc>
                        <a:spcAft>
                          <a:spcPts val="0"/>
                        </a:spcAft>
                      </a:pPr>
                      <a:r>
                        <a:rPr lang="en-US" sz="1400" b="1" kern="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win </a:t>
                      </a:r>
                    </a:p>
                  </a:txBody>
                  <a:tcPr marL="68580" marR="68580" marT="0" marB="0" anchor="ctr"/>
                </a:tc>
                <a:tc>
                  <a:txBody>
                    <a:bodyPr/>
                    <a:lstStyle/>
                    <a:p>
                      <a:pPr>
                        <a:lnSpc>
                          <a:spcPct val="120000"/>
                        </a:lnSpc>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JWindow and descendants (JFrame, JDialog, JFileDialog)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72015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a:t>
            </a:r>
            <a:r>
              <a:rPr lang="en-US">
                <a:cs typeface="Arial" panose="020B0604020202020204" pitchFamily="34" charset="0"/>
              </a:rPr>
              <a:t>Coding </a:t>
            </a:r>
            <a:r>
              <a:rPr lang="en-US" smtClean="0">
                <a:cs typeface="Arial" panose="020B0604020202020204" pitchFamily="34" charset="0"/>
              </a:rPr>
              <a:t>Workflow</a:t>
            </a:r>
            <a:endParaRPr lang="en-US"/>
          </a:p>
        </p:txBody>
      </p:sp>
      <p:sp>
        <p:nvSpPr>
          <p:cNvPr id="3" name="Content Placeholder 2"/>
          <p:cNvSpPr>
            <a:spLocks noGrp="1"/>
          </p:cNvSpPr>
          <p:nvPr>
            <p:ph idx="1"/>
          </p:nvPr>
        </p:nvSpPr>
        <p:spPr>
          <a:xfrm>
            <a:off x="0" y="655188"/>
            <a:ext cx="9144000" cy="4754880"/>
          </a:xfrm>
        </p:spPr>
        <p:txBody>
          <a:bodyPr/>
          <a:lstStyle/>
          <a:p>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14</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104975688"/>
              </p:ext>
            </p:extLst>
          </p:nvPr>
        </p:nvGraphicFramePr>
        <p:xfrm>
          <a:off x="236473" y="677542"/>
          <a:ext cx="8281988" cy="5008563"/>
        </p:xfrm>
        <a:graphic>
          <a:graphicData uri="http://schemas.openxmlformats.org/presentationml/2006/ole">
            <mc:AlternateContent xmlns:mc="http://schemas.openxmlformats.org/markup-compatibility/2006">
              <mc:Choice xmlns:v="urn:schemas-microsoft-com:vml" Requires="v">
                <p:oleObj spid="_x0000_s1027" name="Visio" r:id="rId3" imgW="4648605" imgH="2812374" progId="">
                  <p:embed/>
                </p:oleObj>
              </mc:Choice>
              <mc:Fallback>
                <p:oleObj name="Visio" r:id="rId3" imgW="4648605" imgH="281237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473" y="677542"/>
                        <a:ext cx="8281988" cy="5008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467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 </a:t>
            </a:r>
            <a:r>
              <a:rPr lang="en-US" smtClean="0"/>
              <a:t>Review Code</a:t>
            </a:r>
            <a:endParaRPr lang="en-US"/>
          </a:p>
        </p:txBody>
      </p:sp>
      <p:sp>
        <p:nvSpPr>
          <p:cNvPr id="3" name="Content Placeholder 2"/>
          <p:cNvSpPr>
            <a:spLocks noGrp="1"/>
          </p:cNvSpPr>
          <p:nvPr>
            <p:ph idx="1"/>
          </p:nvPr>
        </p:nvSpPr>
        <p:spPr/>
        <p:txBody>
          <a:bodyPr/>
          <a:lstStyle/>
          <a:p>
            <a:r>
              <a:rPr lang="vi-VN"/>
              <a:t>3 phương pháp review code </a:t>
            </a:r>
            <a:endParaRPr lang="en-US" smtClean="0"/>
          </a:p>
          <a:p>
            <a:pPr lvl="1"/>
            <a:r>
              <a:rPr lang="vi-VN" smtClean="0"/>
              <a:t>review chéo (giữa </a:t>
            </a:r>
            <a:r>
              <a:rPr lang="vi-VN"/>
              <a:t>2 lập trình viên với nhau), </a:t>
            </a:r>
            <a:endParaRPr lang="en-US" smtClean="0"/>
          </a:p>
          <a:p>
            <a:pPr lvl="1"/>
            <a:r>
              <a:rPr lang="vi-VN" smtClean="0"/>
              <a:t>cả </a:t>
            </a:r>
            <a:r>
              <a:rPr lang="en-US" smtClean="0"/>
              <a:t>nhóm </a:t>
            </a:r>
            <a:r>
              <a:rPr lang="vi-VN" smtClean="0"/>
              <a:t>ngồi </a:t>
            </a:r>
            <a:r>
              <a:rPr lang="vi-VN"/>
              <a:t>họp cùng </a:t>
            </a:r>
            <a:r>
              <a:rPr lang="vi-VN" smtClean="0"/>
              <a:t>review</a:t>
            </a:r>
            <a:endParaRPr lang="en-US" smtClean="0"/>
          </a:p>
          <a:p>
            <a:pPr lvl="1"/>
            <a:r>
              <a:rPr lang="en-US" smtClean="0"/>
              <a:t>t</a:t>
            </a:r>
            <a:r>
              <a:rPr lang="vi-VN" smtClean="0"/>
              <a:t>echnical </a:t>
            </a:r>
            <a:r>
              <a:rPr lang="vi-VN"/>
              <a:t>leader review. </a:t>
            </a:r>
            <a:endParaRPr lang="en-US" smtClean="0"/>
          </a:p>
          <a:p>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15</a:t>
            </a:fld>
            <a:endParaRPr lang="en-US" dirty="0"/>
          </a:p>
        </p:txBody>
      </p:sp>
    </p:spTree>
    <p:extLst>
      <p:ext uri="{BB962C8B-B14F-4D97-AF65-F5344CB8AC3E}">
        <p14:creationId xmlns:p14="http://schemas.microsoft.com/office/powerpoint/2010/main" val="85342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a:t>
            </a:r>
            <a:r>
              <a:rPr lang="en-US" smtClean="0"/>
              <a:t>. </a:t>
            </a:r>
            <a:r>
              <a:rPr lang="en-US" smtClean="0"/>
              <a:t>Review Code (tt)</a:t>
            </a:r>
            <a:endParaRPr lang="en-US"/>
          </a:p>
        </p:txBody>
      </p:sp>
      <p:sp>
        <p:nvSpPr>
          <p:cNvPr id="3" name="Content Placeholder 2"/>
          <p:cNvSpPr>
            <a:spLocks noGrp="1"/>
          </p:cNvSpPr>
          <p:nvPr>
            <p:ph idx="1"/>
          </p:nvPr>
        </p:nvSpPr>
        <p:spPr/>
        <p:txBody>
          <a:bodyPr/>
          <a:lstStyle/>
          <a:p>
            <a:r>
              <a:rPr lang="en-US" smtClean="0"/>
              <a:t>Lợi ích của Review code do cả nhóm thực hiện</a:t>
            </a:r>
          </a:p>
          <a:p>
            <a:pPr lvl="1"/>
            <a:r>
              <a:rPr lang="en-US" smtClean="0"/>
              <a:t>Đảm </a:t>
            </a:r>
            <a:r>
              <a:rPr lang="en-US"/>
              <a:t>bảo </a:t>
            </a:r>
            <a:r>
              <a:rPr lang="en-US" smtClean="0"/>
              <a:t>code ngắn gọn, rõ ràng, hiệu năng tốt hơn.</a:t>
            </a:r>
            <a:endParaRPr lang="en-US"/>
          </a:p>
          <a:p>
            <a:pPr lvl="1"/>
            <a:r>
              <a:rPr lang="en-US" smtClean="0"/>
              <a:t>Phát hiện lỗi sớm (cá nhân có thể quên các tình huống kiểm thử)</a:t>
            </a:r>
          </a:p>
          <a:p>
            <a:pPr lvl="1"/>
            <a:r>
              <a:rPr lang="en-US" smtClean="0"/>
              <a:t>Nâng cao kỹ năng lập trình.</a:t>
            </a:r>
          </a:p>
          <a:p>
            <a:pPr lvl="1"/>
            <a:r>
              <a:rPr lang="en-US" smtClean="0"/>
              <a:t>Đồng bộ hóa các công việc trong nhóm.</a:t>
            </a:r>
          </a:p>
          <a:p>
            <a:pPr lvl="1"/>
            <a:r>
              <a:rPr lang="en-US" smtClean="0"/>
              <a:t>Góp ý xây dựng chương trình (về UI, về các mẫu thiết kế code.</a:t>
            </a:r>
          </a:p>
          <a:p>
            <a:pPr lvl="1"/>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16</a:t>
            </a:fld>
            <a:endParaRPr lang="en-US" dirty="0"/>
          </a:p>
        </p:txBody>
      </p:sp>
    </p:spTree>
    <p:extLst>
      <p:ext uri="{BB962C8B-B14F-4D97-AF65-F5344CB8AC3E}">
        <p14:creationId xmlns:p14="http://schemas.microsoft.com/office/powerpoint/2010/main" val="300015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question%20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189" y="726440"/>
            <a:ext cx="3417296"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p:txBody>
          <a:bodyPr/>
          <a:lstStyle/>
          <a:p>
            <a:r>
              <a:rPr lang="vi-VN" smtClean="0"/>
              <a:t>Phần: Quy tắc và cách viết code (review)</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17</a:t>
            </a:fld>
            <a:endParaRPr lang="en-US" dirty="0"/>
          </a:p>
        </p:txBody>
      </p:sp>
    </p:spTree>
    <p:extLst>
      <p:ext uri="{BB962C8B-B14F-4D97-AF65-F5344CB8AC3E}">
        <p14:creationId xmlns:p14="http://schemas.microsoft.com/office/powerpoint/2010/main" val="154665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buNone/>
            </a:pPr>
            <a:r>
              <a:rPr lang="vi-VN" smtClean="0"/>
              <a:t>1.</a:t>
            </a:r>
            <a:r>
              <a:rPr lang="en-US" smtClean="0"/>
              <a:t> T</a:t>
            </a:r>
            <a:r>
              <a:rPr lang="vi-VN" smtClean="0"/>
              <a:t>ổ </a:t>
            </a:r>
            <a:r>
              <a:rPr lang="vi-VN"/>
              <a:t>chức và lưu tên </a:t>
            </a:r>
            <a:r>
              <a:rPr lang="en-US" smtClean="0"/>
              <a:t>file</a:t>
            </a:r>
            <a:r>
              <a:rPr lang="vi-VN" smtClean="0"/>
              <a:t>, </a:t>
            </a:r>
            <a:r>
              <a:rPr lang="vi-VN"/>
              <a:t>thư </a:t>
            </a:r>
            <a:r>
              <a:rPr lang="vi-VN" smtClean="0"/>
              <a:t>mục</a:t>
            </a:r>
            <a:endParaRPr lang="en-US" smtClean="0"/>
          </a:p>
          <a:p>
            <a:pPr marL="0" indent="0">
              <a:buNone/>
            </a:pPr>
            <a:r>
              <a:rPr lang="en-US" smtClean="0"/>
              <a:t>2. </a:t>
            </a:r>
            <a:r>
              <a:rPr lang="vi-VN" smtClean="0"/>
              <a:t>Các </a:t>
            </a:r>
            <a:r>
              <a:rPr lang="vi-VN"/>
              <a:t>kiểu quy ước viết hoa</a:t>
            </a:r>
            <a:endParaRPr lang="en-US" smtClean="0"/>
          </a:p>
          <a:p>
            <a:pPr marL="0" indent="0">
              <a:buNone/>
            </a:pPr>
            <a:r>
              <a:rPr lang="en-US" smtClean="0"/>
              <a:t>3. </a:t>
            </a:r>
            <a:r>
              <a:rPr lang="en-US"/>
              <a:t>Cách tổ chức, đặt tên cho </a:t>
            </a:r>
            <a:r>
              <a:rPr lang="en-US" smtClean="0"/>
              <a:t>Function</a:t>
            </a:r>
            <a:r>
              <a:rPr lang="en-US"/>
              <a:t>, </a:t>
            </a:r>
            <a:r>
              <a:rPr lang="en-US" smtClean="0"/>
              <a:t>Class</a:t>
            </a:r>
          </a:p>
          <a:p>
            <a:pPr marL="0" indent="0">
              <a:buNone/>
            </a:pPr>
            <a:r>
              <a:rPr lang="en-US" smtClean="0"/>
              <a:t>4. </a:t>
            </a:r>
            <a:r>
              <a:rPr lang="en-US"/>
              <a:t>Quy tắc đặt tên </a:t>
            </a:r>
            <a:r>
              <a:rPr lang="en-US" smtClean="0"/>
              <a:t>biến</a:t>
            </a:r>
          </a:p>
          <a:p>
            <a:pPr marL="0" indent="0">
              <a:buNone/>
            </a:pPr>
            <a:r>
              <a:rPr lang="fr-FR" smtClean="0"/>
              <a:t>5. </a:t>
            </a:r>
            <a:r>
              <a:rPr lang="fr-FR"/>
              <a:t>Comment trong quá trình viết </a:t>
            </a:r>
            <a:r>
              <a:rPr lang="fr-FR" smtClean="0"/>
              <a:t>Code</a:t>
            </a:r>
          </a:p>
          <a:p>
            <a:pPr marL="0" indent="0">
              <a:buNone/>
            </a:pPr>
            <a:r>
              <a:rPr lang="fr-FR" smtClean="0"/>
              <a:t>6. Coding Plan</a:t>
            </a:r>
            <a:endParaRPr lang="fr-FR" smtClean="0"/>
          </a:p>
          <a:p>
            <a:pPr marL="0" indent="0">
              <a:buNone/>
            </a:pPr>
            <a:r>
              <a:rPr lang="fr-FR" smtClean="0"/>
              <a:t>7. </a:t>
            </a:r>
            <a:r>
              <a:rPr lang="fr-FR" smtClean="0"/>
              <a:t>Code Review </a:t>
            </a:r>
          </a:p>
          <a:p>
            <a:pPr marL="0" indent="0">
              <a:buNone/>
            </a:pPr>
            <a:endParaRPr lang="en-US" dirty="0"/>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878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en-US"/>
              <a:t> T</a:t>
            </a:r>
            <a:r>
              <a:rPr lang="vi-VN"/>
              <a:t>ổ chức và lưu tên </a:t>
            </a:r>
            <a:r>
              <a:rPr lang="en-US"/>
              <a:t>file</a:t>
            </a:r>
            <a:r>
              <a:rPr lang="vi-VN"/>
              <a:t>, thư </a:t>
            </a:r>
            <a:r>
              <a:rPr lang="vi-VN" smtClean="0"/>
              <a:t>mục</a:t>
            </a:r>
            <a:endParaRPr lang="en-US"/>
          </a:p>
        </p:txBody>
      </p:sp>
      <p:sp>
        <p:nvSpPr>
          <p:cNvPr id="3" name="Content Placeholder 2"/>
          <p:cNvSpPr>
            <a:spLocks noGrp="1"/>
          </p:cNvSpPr>
          <p:nvPr>
            <p:ph idx="1"/>
          </p:nvPr>
        </p:nvSpPr>
        <p:spPr/>
        <p:txBody>
          <a:bodyPr/>
          <a:lstStyle/>
          <a:p>
            <a:pPr marL="0" indent="0">
              <a:buNone/>
            </a:pPr>
            <a:r>
              <a:rPr lang="en-US" i="1" smtClean="0"/>
              <a:t>Quy tắc đối với thư mục</a:t>
            </a:r>
          </a:p>
          <a:p>
            <a:r>
              <a:rPr lang="vi-VN" smtClean="0"/>
              <a:t>Tên </a:t>
            </a:r>
            <a:r>
              <a:rPr lang="vi-VN"/>
              <a:t>thư mục phải trực quan, mô tả được tác dụng của những file </a:t>
            </a:r>
            <a:r>
              <a:rPr lang="vi-VN" smtClean="0"/>
              <a:t>chứa </a:t>
            </a:r>
            <a:r>
              <a:rPr lang="vi-VN"/>
              <a:t>bên trong và được tối ưu </a:t>
            </a:r>
            <a:r>
              <a:rPr lang="vi-VN" smtClean="0"/>
              <a:t>nhất</a:t>
            </a:r>
            <a:r>
              <a:rPr lang="en-US" smtClean="0"/>
              <a:t> (</a:t>
            </a:r>
            <a:r>
              <a:rPr lang="vi-VN" smtClean="0"/>
              <a:t>không </a:t>
            </a:r>
            <a:r>
              <a:rPr lang="vi-VN"/>
              <a:t>dồn tất cả các file vào một thư mục nếu </a:t>
            </a:r>
            <a:r>
              <a:rPr lang="en-US" smtClean="0"/>
              <a:t>không cùng </a:t>
            </a:r>
            <a:r>
              <a:rPr lang="vi-VN" smtClean="0"/>
              <a:t>với </a:t>
            </a:r>
            <a:r>
              <a:rPr lang="vi-VN"/>
              <a:t>mục đích của thư </a:t>
            </a:r>
            <a:r>
              <a:rPr lang="vi-VN" smtClean="0"/>
              <a:t>mục</a:t>
            </a:r>
            <a:r>
              <a:rPr lang="en-US" smtClean="0"/>
              <a:t>)</a:t>
            </a:r>
            <a:r>
              <a:rPr lang="vi-VN" smtClean="0"/>
              <a:t>.</a:t>
            </a:r>
            <a:endParaRPr lang="vi-VN"/>
          </a:p>
          <a:p>
            <a:r>
              <a:rPr lang="vi-VN"/>
              <a:t>Tên thư mục </a:t>
            </a:r>
            <a:r>
              <a:rPr lang="vi-VN" smtClean="0"/>
              <a:t>không</a:t>
            </a:r>
            <a:r>
              <a:rPr lang="en-US" smtClean="0"/>
              <a:t> nên</a:t>
            </a:r>
            <a:r>
              <a:rPr lang="vi-VN" smtClean="0"/>
              <a:t> </a:t>
            </a:r>
            <a:r>
              <a:rPr lang="vi-VN"/>
              <a:t>đặt in hoa, tất cả ký tự </a:t>
            </a:r>
            <a:r>
              <a:rPr lang="en-US" smtClean="0"/>
              <a:t>nên </a:t>
            </a:r>
            <a:r>
              <a:rPr lang="vi-VN" smtClean="0"/>
              <a:t>là </a:t>
            </a:r>
            <a:r>
              <a:rPr lang="vi-VN"/>
              <a:t>chữ thường, không sử dụng dấu cách </a:t>
            </a:r>
            <a:r>
              <a:rPr lang="vi-VN" smtClean="0"/>
              <a:t>trong </a:t>
            </a:r>
            <a:r>
              <a:rPr lang="vi-VN"/>
              <a:t>khi đặt thư mục, nếu cần thiết sử dụng dấu gạch dưới ( </a:t>
            </a:r>
            <a:r>
              <a:rPr lang="vi-VN" smtClean="0"/>
              <a:t>_</a:t>
            </a:r>
            <a:r>
              <a:rPr lang="en-US" smtClean="0"/>
              <a:t> </a:t>
            </a:r>
            <a:r>
              <a:rPr lang="vi-VN" smtClean="0"/>
              <a:t>) </a:t>
            </a:r>
            <a:r>
              <a:rPr lang="vi-VN"/>
              <a:t>để đặt </a:t>
            </a:r>
            <a:r>
              <a:rPr lang="vi-VN" smtClean="0"/>
              <a:t>tên</a:t>
            </a:r>
            <a:r>
              <a:rPr lang="en-US" smtClean="0"/>
              <a:t>.</a:t>
            </a:r>
            <a:endParaRPr lang="vi-VN"/>
          </a:p>
          <a:p>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a:t>
            </a:fld>
            <a:endParaRPr lang="en-US" dirty="0"/>
          </a:p>
        </p:txBody>
      </p:sp>
    </p:spTree>
    <p:extLst>
      <p:ext uri="{BB962C8B-B14F-4D97-AF65-F5344CB8AC3E}">
        <p14:creationId xmlns:p14="http://schemas.microsoft.com/office/powerpoint/2010/main" val="4949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en-US"/>
              <a:t> T</a:t>
            </a:r>
            <a:r>
              <a:rPr lang="vi-VN"/>
              <a:t>ổ chức và lưu tên </a:t>
            </a:r>
            <a:r>
              <a:rPr lang="en-US"/>
              <a:t>file</a:t>
            </a:r>
            <a:r>
              <a:rPr lang="vi-VN"/>
              <a:t>, thư </a:t>
            </a:r>
            <a:r>
              <a:rPr lang="vi-VN" smtClean="0"/>
              <a:t>mục</a:t>
            </a:r>
            <a:r>
              <a:rPr lang="en-US" smtClean="0"/>
              <a:t> (tt)</a:t>
            </a:r>
            <a:endParaRPr lang="en-US"/>
          </a:p>
        </p:txBody>
      </p:sp>
      <p:sp>
        <p:nvSpPr>
          <p:cNvPr id="3" name="Content Placeholder 2"/>
          <p:cNvSpPr>
            <a:spLocks noGrp="1"/>
          </p:cNvSpPr>
          <p:nvPr>
            <p:ph idx="1"/>
          </p:nvPr>
        </p:nvSpPr>
        <p:spPr/>
        <p:txBody>
          <a:bodyPr/>
          <a:lstStyle/>
          <a:p>
            <a:pPr marL="0" indent="0">
              <a:buNone/>
            </a:pPr>
            <a:r>
              <a:rPr lang="vi-VN" i="1"/>
              <a:t>Quy tắc đối với File và </a:t>
            </a:r>
            <a:r>
              <a:rPr lang="en-US" i="1"/>
              <a:t>đ</a:t>
            </a:r>
            <a:r>
              <a:rPr lang="vi-VN" i="1" smtClean="0"/>
              <a:t>ặt </a:t>
            </a:r>
            <a:r>
              <a:rPr lang="vi-VN" i="1"/>
              <a:t>tên File :</a:t>
            </a:r>
            <a:endParaRPr lang="vi-VN"/>
          </a:p>
          <a:p>
            <a:r>
              <a:rPr lang="en-US" smtClean="0"/>
              <a:t>T</a:t>
            </a:r>
            <a:r>
              <a:rPr lang="vi-VN" smtClean="0"/>
              <a:t>ổ </a:t>
            </a:r>
            <a:r>
              <a:rPr lang="vi-VN"/>
              <a:t>chức File: </a:t>
            </a:r>
            <a:r>
              <a:rPr lang="vi-VN" smtClean="0"/>
              <a:t>lưu </a:t>
            </a:r>
            <a:r>
              <a:rPr lang="vi-VN"/>
              <a:t>phải đúng địa điểm, nằm đúng thư mục mô tả tác dụng của </a:t>
            </a:r>
            <a:r>
              <a:rPr lang="en-US" smtClean="0"/>
              <a:t>tập tin đó. </a:t>
            </a:r>
            <a:endParaRPr lang="vi-VN"/>
          </a:p>
          <a:p>
            <a:r>
              <a:rPr lang="en-US"/>
              <a:t>Đ</a:t>
            </a:r>
            <a:r>
              <a:rPr lang="vi-VN" smtClean="0"/>
              <a:t>ặt </a:t>
            </a:r>
            <a:r>
              <a:rPr lang="vi-VN"/>
              <a:t>tên </a:t>
            </a:r>
            <a:r>
              <a:rPr lang="vi-VN" smtClean="0"/>
              <a:t>File</a:t>
            </a:r>
            <a:endParaRPr lang="en-US" smtClean="0"/>
          </a:p>
          <a:p>
            <a:pPr lvl="1"/>
            <a:r>
              <a:rPr lang="vi-VN" smtClean="0"/>
              <a:t>Tên </a:t>
            </a:r>
            <a:r>
              <a:rPr lang="vi-VN"/>
              <a:t>File được lưu phải mô tả được nội dung </a:t>
            </a:r>
            <a:r>
              <a:rPr lang="en-US" smtClean="0"/>
              <a:t>của tập tin đó</a:t>
            </a:r>
            <a:endParaRPr lang="vi-VN"/>
          </a:p>
          <a:p>
            <a:pPr lvl="1"/>
            <a:r>
              <a:rPr lang="vi-VN"/>
              <a:t>Tên File không sử dụng dấu cách (space</a:t>
            </a:r>
            <a:r>
              <a:rPr lang="vi-VN" smtClean="0"/>
              <a:t>)</a:t>
            </a:r>
            <a:r>
              <a:rPr lang="en-US" smtClean="0"/>
              <a:t>, </a:t>
            </a:r>
            <a:r>
              <a:rPr lang="vi-VN" smtClean="0"/>
              <a:t>nếu </a:t>
            </a:r>
            <a:r>
              <a:rPr lang="vi-VN"/>
              <a:t>cần thiết sử dụng dấu gạch dưới ( </a:t>
            </a:r>
            <a:r>
              <a:rPr lang="vi-VN" smtClean="0"/>
              <a:t>_ )</a:t>
            </a:r>
            <a:r>
              <a:rPr lang="en-US" smtClean="0"/>
              <a:t>, </a:t>
            </a:r>
            <a:r>
              <a:rPr lang="en-US"/>
              <a:t>không nên dùng tiếng Việt có dấu đặt </a:t>
            </a:r>
            <a:r>
              <a:rPr lang="en-US" smtClean="0"/>
              <a:t>tên tập tin.</a:t>
            </a:r>
            <a:r>
              <a:rPr lang="vi-VN" smtClean="0"/>
              <a:t> </a:t>
            </a:r>
            <a:endParaRPr lang="vi-VN"/>
          </a:p>
          <a:p>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spTree>
    <p:extLst>
      <p:ext uri="{BB962C8B-B14F-4D97-AF65-F5344CB8AC3E}">
        <p14:creationId xmlns:p14="http://schemas.microsoft.com/office/powerpoint/2010/main" val="79078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a:t>
            </a:r>
            <a:r>
              <a:rPr lang="en-US"/>
              <a:t> T</a:t>
            </a:r>
            <a:r>
              <a:rPr lang="vi-VN"/>
              <a:t>ổ chức và lưu tên </a:t>
            </a:r>
            <a:r>
              <a:rPr lang="en-US"/>
              <a:t>file</a:t>
            </a:r>
            <a:r>
              <a:rPr lang="vi-VN"/>
              <a:t>, thư </a:t>
            </a:r>
            <a:r>
              <a:rPr lang="vi-VN" smtClean="0"/>
              <a:t>mục</a:t>
            </a:r>
            <a:r>
              <a:rPr lang="en-US" smtClean="0"/>
              <a:t> (tt)</a:t>
            </a:r>
            <a:endParaRPr lang="en-US"/>
          </a:p>
        </p:txBody>
      </p:sp>
      <p:sp>
        <p:nvSpPr>
          <p:cNvPr id="3" name="Content Placeholder 2"/>
          <p:cNvSpPr>
            <a:spLocks noGrp="1"/>
          </p:cNvSpPr>
          <p:nvPr>
            <p:ph idx="1"/>
          </p:nvPr>
        </p:nvSpPr>
        <p:spPr/>
        <p:txBody>
          <a:bodyPr/>
          <a:lstStyle/>
          <a:p>
            <a:pPr marL="0" indent="0">
              <a:buNone/>
            </a:pPr>
            <a:r>
              <a:rPr lang="vi-VN" i="1"/>
              <a:t>Quy tắc </a:t>
            </a:r>
            <a:r>
              <a:rPr lang="en-US" i="1" smtClean="0"/>
              <a:t>đ</a:t>
            </a:r>
            <a:r>
              <a:rPr lang="vi-VN" i="1" smtClean="0"/>
              <a:t>ặt </a:t>
            </a:r>
            <a:r>
              <a:rPr lang="vi-VN" i="1"/>
              <a:t>tên </a:t>
            </a:r>
            <a:r>
              <a:rPr lang="en-US" i="1" smtClean="0"/>
              <a:t>chung</a:t>
            </a:r>
            <a:r>
              <a:rPr lang="vi-VN" i="1" smtClean="0"/>
              <a:t>:</a:t>
            </a:r>
            <a:endParaRPr lang="vi-VN"/>
          </a:p>
          <a:p>
            <a:r>
              <a:rPr lang="vi-VN" smtClean="0"/>
              <a:t>Java</a:t>
            </a:r>
            <a:r>
              <a:rPr lang="en-US" smtClean="0"/>
              <a:t>, C#</a:t>
            </a:r>
            <a:r>
              <a:rPr lang="vi-VN" smtClean="0"/>
              <a:t> </a:t>
            </a:r>
            <a:r>
              <a:rPr lang="vi-VN"/>
              <a:t>phân biệt chữ thường và chữ </a:t>
            </a:r>
            <a:r>
              <a:rPr lang="vi-VN" smtClean="0"/>
              <a:t>hoa.</a:t>
            </a:r>
            <a:endParaRPr lang="en-US" smtClean="0"/>
          </a:p>
          <a:p>
            <a:r>
              <a:rPr lang="vi-VN" smtClean="0"/>
              <a:t>Tên </a:t>
            </a:r>
            <a:r>
              <a:rPr lang="vi-VN"/>
              <a:t>chỉ được phép bắt đầu bằng A-Z, a-z , $ , </a:t>
            </a:r>
            <a:r>
              <a:rPr lang="vi-VN" smtClean="0"/>
              <a:t>…</a:t>
            </a:r>
            <a:endParaRPr lang="en-US" smtClean="0"/>
          </a:p>
          <a:p>
            <a:r>
              <a:rPr lang="vi-VN" smtClean="0"/>
              <a:t>Tên </a:t>
            </a:r>
            <a:r>
              <a:rPr lang="vi-VN"/>
              <a:t>không được trùng keywords của </a:t>
            </a:r>
            <a:r>
              <a:rPr lang="en-US" smtClean="0"/>
              <a:t>J</a:t>
            </a:r>
            <a:r>
              <a:rPr lang="vi-VN" smtClean="0"/>
              <a:t>ava</a:t>
            </a:r>
            <a:r>
              <a:rPr lang="en-US" smtClean="0"/>
              <a:t>/C#</a:t>
            </a:r>
            <a:r>
              <a:rPr lang="vi-VN" smtClean="0"/>
              <a:t>.</a:t>
            </a:r>
            <a:endParaRPr lang="en-US" smtClean="0"/>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spTree>
    <p:extLst>
      <p:ext uri="{BB962C8B-B14F-4D97-AF65-F5344CB8AC3E}">
        <p14:creationId xmlns:p14="http://schemas.microsoft.com/office/powerpoint/2010/main" val="202653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a:t>
            </a:r>
            <a:r>
              <a:rPr lang="vi-VN"/>
              <a:t>Các kiểu quy ước viết </a:t>
            </a:r>
            <a:r>
              <a:rPr lang="vi-VN" smtClean="0"/>
              <a:t>hoa</a:t>
            </a:r>
            <a:endParaRPr lang="en-US"/>
          </a:p>
        </p:txBody>
      </p:sp>
      <p:sp>
        <p:nvSpPr>
          <p:cNvPr id="3" name="Content Placeholder 2"/>
          <p:cNvSpPr>
            <a:spLocks noGrp="1"/>
          </p:cNvSpPr>
          <p:nvPr>
            <p:ph idx="1"/>
          </p:nvPr>
        </p:nvSpPr>
        <p:spPr/>
        <p:txBody>
          <a:bodyPr/>
          <a:lstStyle/>
          <a:p>
            <a:pPr marL="0" indent="0">
              <a:buNone/>
            </a:pPr>
            <a:r>
              <a:rPr lang="vi-VN"/>
              <a:t>Có 3 quy tắc viết hoa:</a:t>
            </a:r>
          </a:p>
          <a:p>
            <a:pPr marL="0" indent="0">
              <a:buNone/>
            </a:pPr>
            <a:r>
              <a:rPr lang="vi-VN" b="1"/>
              <a:t>Pascal Case </a:t>
            </a:r>
            <a:endParaRPr lang="vi-VN"/>
          </a:p>
          <a:p>
            <a:r>
              <a:rPr lang="vi-VN"/>
              <a:t>Chữ cái đầu tiên trong từ định danh và chữ cái đầu tiên của mỗi từ nối theo sau phải được viết hoa. Sử dụng Pascal Case để đặt tên cho một tên có từ 3 ký tự trở lên.</a:t>
            </a:r>
          </a:p>
          <a:p>
            <a:pPr marL="0" indent="0">
              <a:buNone/>
            </a:pPr>
            <a:r>
              <a:rPr lang="vi-VN" b="1" smtClean="0"/>
              <a:t>Camel </a:t>
            </a:r>
            <a:r>
              <a:rPr lang="vi-VN" b="1"/>
              <a:t>Case </a:t>
            </a:r>
            <a:endParaRPr lang="vi-VN"/>
          </a:p>
          <a:p>
            <a:r>
              <a:rPr lang="vi-VN"/>
              <a:t>Chữ cái đầu tiên trong từ định danh là chữ thường và chữ cái đầu tiên của mối từ nối theo sau phải được viết hoa.</a:t>
            </a:r>
          </a:p>
          <a:p>
            <a:pPr marL="0" indent="0">
              <a:buNone/>
            </a:pPr>
            <a:r>
              <a:rPr lang="vi-VN" b="1" smtClean="0"/>
              <a:t>Uppercase </a:t>
            </a:r>
            <a:endParaRPr lang="vi-VN"/>
          </a:p>
          <a:p>
            <a:r>
              <a:rPr lang="vi-VN"/>
              <a:t>Tất cả các ký tự trong từ định danh phải được viết hoa. Sử dụng quy tắc này đối với tên định danh có từ 2 ký tự trở xuống.</a:t>
            </a:r>
          </a:p>
          <a:p>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294819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a:t>
            </a:r>
            <a:r>
              <a:rPr lang="vi-VN"/>
              <a:t>Các kiểu quy ước viết </a:t>
            </a:r>
            <a:r>
              <a:rPr lang="vi-VN" smtClean="0"/>
              <a:t>hoa</a:t>
            </a:r>
            <a:r>
              <a:rPr lang="en-US" smtClean="0"/>
              <a:t> (tt)</a:t>
            </a:r>
            <a:endParaRPr lang="en-US"/>
          </a:p>
        </p:txBody>
      </p:sp>
      <p:sp>
        <p:nvSpPr>
          <p:cNvPr id="3" name="Content Placeholder 2"/>
          <p:cNvSpPr>
            <a:spLocks noGrp="1"/>
          </p:cNvSpPr>
          <p:nvPr>
            <p:ph idx="1"/>
          </p:nvPr>
        </p:nvSpPr>
        <p:spPr/>
        <p:txBody>
          <a:bodyPr/>
          <a:lstStyle/>
          <a:p>
            <a:r>
              <a:rPr lang="en-US" smtClean="0"/>
              <a:t>VD trong ngôn ngữ lập trình C#</a:t>
            </a:r>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05095252"/>
              </p:ext>
            </p:extLst>
          </p:nvPr>
        </p:nvGraphicFramePr>
        <p:xfrm>
          <a:off x="223096" y="1299380"/>
          <a:ext cx="8529019" cy="4023360"/>
        </p:xfrm>
        <a:graphic>
          <a:graphicData uri="http://schemas.openxmlformats.org/drawingml/2006/table">
            <a:tbl>
              <a:tblPr firstRow="1" firstCol="1" bandRow="1">
                <a:tableStyleId>{72833802-FEF1-4C79-8D5D-14CF1EAF98D9}</a:tableStyleId>
              </a:tblPr>
              <a:tblGrid>
                <a:gridCol w="3054494"/>
                <a:gridCol w="2042555"/>
                <a:gridCol w="3431970"/>
              </a:tblGrid>
              <a:tr h="0">
                <a:tc>
                  <a:txBody>
                    <a:bodyPr/>
                    <a:lstStyle/>
                    <a:p>
                      <a:pPr>
                        <a:lnSpc>
                          <a:spcPct val="120000"/>
                        </a:lnSpc>
                        <a:spcAft>
                          <a:spcPts val="0"/>
                        </a:spcAft>
                      </a:pPr>
                      <a:r>
                        <a:rPr lang="en-US" sz="2000">
                          <a:effectLst/>
                        </a:rPr>
                        <a:t>Kiểu dữ liệu </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Kiểu quy ước</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Chú ý</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Interface</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Pascal Casing</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Dùng tiền tố I</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Enum</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Pascal Casing</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mj-lt"/>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Events</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Pascal Casing</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mj-lt"/>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Exception</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Pascal Casing</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Kết thúc với hậu tố Exception</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Public Fields</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Pascal Casing</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mj-lt"/>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Methods</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Pascal Casing</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mj-lt"/>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Namespace</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Pascal Casing</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mj-lt"/>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Property</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Pascal Casing</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mj-lt"/>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Protected/private Fields</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Camel Casing</a:t>
                      </a:r>
                      <a:endParaRPr lang="en-US" sz="2000" i="1">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mj-lt"/>
                        <a:cs typeface="Times New Roman" panose="02020603050405020304" pitchFamily="18" charset="0"/>
                      </a:endParaRPr>
                    </a:p>
                  </a:txBody>
                  <a:tcPr marL="68580" marR="68580" marT="0" marB="0"/>
                </a:tc>
              </a:tr>
              <a:tr h="0">
                <a:tc>
                  <a:txBody>
                    <a:bodyPr/>
                    <a:lstStyle/>
                    <a:p>
                      <a:pPr>
                        <a:lnSpc>
                          <a:spcPct val="120000"/>
                        </a:lnSpc>
                        <a:spcAft>
                          <a:spcPts val="0"/>
                        </a:spcAft>
                      </a:pPr>
                      <a:r>
                        <a:rPr lang="en-US" sz="2000">
                          <a:effectLst/>
                        </a:rPr>
                        <a:t>Parameters</a:t>
                      </a:r>
                      <a:endParaRPr lang="en-US"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nSpc>
                          <a:spcPct val="120000"/>
                        </a:lnSpc>
                        <a:spcAft>
                          <a:spcPts val="0"/>
                        </a:spcAft>
                      </a:pPr>
                      <a:r>
                        <a:rPr lang="en-US" sz="2000">
                          <a:effectLst/>
                        </a:rPr>
                        <a:t>Camel Casing</a:t>
                      </a:r>
                      <a:endParaRPr lang="en-US" sz="2000" i="1">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sz="2000">
                        <a:effectLst/>
                        <a:latin typeface="+mj-lt"/>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287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Cách tổ chức, đặt tên cho Function, </a:t>
            </a:r>
            <a:r>
              <a:rPr lang="en-US" smtClean="0"/>
              <a:t>Class</a:t>
            </a:r>
            <a:endParaRPr lang="en-US"/>
          </a:p>
        </p:txBody>
      </p:sp>
      <p:sp>
        <p:nvSpPr>
          <p:cNvPr id="3" name="Content Placeholder 2"/>
          <p:cNvSpPr>
            <a:spLocks noGrp="1"/>
          </p:cNvSpPr>
          <p:nvPr>
            <p:ph idx="1"/>
          </p:nvPr>
        </p:nvSpPr>
        <p:spPr/>
        <p:txBody>
          <a:bodyPr/>
          <a:lstStyle/>
          <a:p>
            <a:pPr marL="0" indent="0">
              <a:buNone/>
            </a:pPr>
            <a:r>
              <a:rPr lang="vi-VN" i="1"/>
              <a:t>Cách tổ chức Function, Class</a:t>
            </a:r>
            <a:endParaRPr lang="vi-VN"/>
          </a:p>
          <a:p>
            <a:r>
              <a:rPr lang="vi-VN" smtClean="0"/>
              <a:t>Class</a:t>
            </a:r>
            <a:r>
              <a:rPr lang="vi-VN"/>
              <a:t>, Function </a:t>
            </a:r>
            <a:r>
              <a:rPr lang="vi-VN" smtClean="0"/>
              <a:t>khai </a:t>
            </a:r>
            <a:r>
              <a:rPr lang="vi-VN"/>
              <a:t>báo tên có mục đích rõ ràng, mô tả được công việc mà Class (lớp) và các Funtion (phương thức) của </a:t>
            </a:r>
            <a:r>
              <a:rPr lang="en-US" smtClean="0"/>
              <a:t>lớp </a:t>
            </a:r>
            <a:r>
              <a:rPr lang="vi-VN" smtClean="0"/>
              <a:t>thực </a:t>
            </a:r>
            <a:r>
              <a:rPr lang="vi-VN"/>
              <a:t>hiện.</a:t>
            </a:r>
          </a:p>
          <a:p>
            <a:r>
              <a:rPr lang="vi-VN"/>
              <a:t>Tên </a:t>
            </a:r>
            <a:r>
              <a:rPr lang="vi-VN" smtClean="0"/>
              <a:t>Class</a:t>
            </a:r>
            <a:r>
              <a:rPr lang="en-US" smtClean="0"/>
              <a:t> (dùng danh từ) </a:t>
            </a:r>
            <a:r>
              <a:rPr lang="vi-VN" smtClean="0"/>
              <a:t>không </a:t>
            </a:r>
            <a:r>
              <a:rPr lang="vi-VN"/>
              <a:t>bắt đầu bằng số, bắt buộc bắt đầu bằng chữ cái và </a:t>
            </a:r>
            <a:r>
              <a:rPr lang="en-US" smtClean="0"/>
              <a:t>v</a:t>
            </a:r>
            <a:r>
              <a:rPr lang="vi-VN" smtClean="0"/>
              <a:t>iết </a:t>
            </a:r>
            <a:r>
              <a:rPr lang="vi-VN"/>
              <a:t>HOA chữ cái đầu </a:t>
            </a:r>
            <a:r>
              <a:rPr lang="vi-VN" smtClean="0"/>
              <a:t>tiên.</a:t>
            </a:r>
            <a:endParaRPr lang="en-US" smtClean="0"/>
          </a:p>
          <a:p>
            <a:r>
              <a:rPr lang="vi-VN"/>
              <a:t>Tên của các phương thức phải là động </a:t>
            </a:r>
            <a:r>
              <a:rPr lang="vi-VN" smtClean="0"/>
              <a:t>từ</a:t>
            </a:r>
            <a:r>
              <a:rPr lang="en-US" smtClean="0"/>
              <a:t>. Tên Function trong Java: </a:t>
            </a:r>
            <a:r>
              <a:rPr lang="vi-VN" smtClean="0"/>
              <a:t>bắt </a:t>
            </a:r>
            <a:r>
              <a:rPr lang="vi-VN"/>
              <a:t>đầu bằng 1 ký tự </a:t>
            </a:r>
            <a:r>
              <a:rPr lang="vi-VN" smtClean="0"/>
              <a:t>thường </a:t>
            </a:r>
            <a:r>
              <a:rPr lang="vi-VN"/>
              <a:t>và </a:t>
            </a:r>
            <a:r>
              <a:rPr lang="en-US" smtClean="0"/>
              <a:t>viết hoa chữ cái đầu tiên. Tên Function trong C# có quy tắc như tên Class.</a:t>
            </a:r>
            <a:endParaRPr lang="vi-VN"/>
          </a:p>
          <a:p>
            <a:r>
              <a:rPr lang="vi-VN"/>
              <a:t>Không sử dụng dấu cách (space) cho tên Class, Function. Nếu cần thiết sử dụng dấu gạch dưới ( _ ).</a:t>
            </a:r>
          </a:p>
          <a:p>
            <a:r>
              <a:rPr lang="vi-VN"/>
              <a:t>Bắt </a:t>
            </a:r>
            <a:r>
              <a:rPr lang="en-US" smtClean="0"/>
              <a:t>b</a:t>
            </a:r>
            <a:r>
              <a:rPr lang="vi-VN" smtClean="0"/>
              <a:t>uộc </a:t>
            </a:r>
            <a:r>
              <a:rPr lang="vi-VN"/>
              <a:t>mô tả bằng dấu Comment </a:t>
            </a:r>
            <a:r>
              <a:rPr lang="vi-VN" smtClean="0"/>
              <a:t>về </a:t>
            </a:r>
            <a:r>
              <a:rPr lang="vi-VN" i="1"/>
              <a:t>nội dung </a:t>
            </a:r>
            <a:r>
              <a:rPr lang="vi-VN"/>
              <a:t>Class, Function, </a:t>
            </a:r>
            <a:r>
              <a:rPr lang="vi-VN" i="1"/>
              <a:t>các biến truyền vào</a:t>
            </a:r>
            <a:r>
              <a:rPr lang="vi-VN"/>
              <a:t>, </a:t>
            </a:r>
            <a:r>
              <a:rPr lang="vi-VN" i="1"/>
              <a:t>các biến sẽ trả về</a:t>
            </a:r>
            <a:r>
              <a:rPr lang="vi-VN"/>
              <a:t>.</a:t>
            </a:r>
          </a:p>
          <a:p>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spTree>
    <p:extLst>
      <p:ext uri="{BB962C8B-B14F-4D97-AF65-F5344CB8AC3E}">
        <p14:creationId xmlns:p14="http://schemas.microsoft.com/office/powerpoint/2010/main" val="273787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Quy tắc đặt tên </a:t>
            </a:r>
            <a:r>
              <a:rPr lang="en-US" smtClean="0"/>
              <a:t>biến</a:t>
            </a:r>
            <a:endParaRPr lang="en-US"/>
          </a:p>
        </p:txBody>
      </p:sp>
      <p:sp>
        <p:nvSpPr>
          <p:cNvPr id="3" name="Content Placeholder 2"/>
          <p:cNvSpPr>
            <a:spLocks noGrp="1"/>
          </p:cNvSpPr>
          <p:nvPr>
            <p:ph idx="1"/>
          </p:nvPr>
        </p:nvSpPr>
        <p:spPr/>
        <p:txBody>
          <a:bodyPr/>
          <a:lstStyle/>
          <a:p>
            <a:r>
              <a:rPr lang="vi-VN" smtClean="0"/>
              <a:t>Tên </a:t>
            </a:r>
            <a:r>
              <a:rPr lang="vi-VN"/>
              <a:t>biến phải mô tả rõ ràng nội dung </a:t>
            </a:r>
            <a:r>
              <a:rPr lang="en-US" smtClean="0"/>
              <a:t>của biến</a:t>
            </a:r>
            <a:r>
              <a:rPr lang="vi-VN" smtClean="0"/>
              <a:t>.</a:t>
            </a:r>
            <a:endParaRPr lang="vi-VN"/>
          </a:p>
          <a:p>
            <a:r>
              <a:rPr lang="en-US" smtClean="0"/>
              <a:t>V</a:t>
            </a:r>
            <a:r>
              <a:rPr lang="vi-VN" smtClean="0"/>
              <a:t>iết </a:t>
            </a:r>
            <a:r>
              <a:rPr lang="vi-VN"/>
              <a:t>bằng chữ </a:t>
            </a:r>
            <a:r>
              <a:rPr lang="vi-VN" smtClean="0"/>
              <a:t>thường</a:t>
            </a:r>
            <a:r>
              <a:rPr lang="en-US" smtClean="0"/>
              <a:t>.</a:t>
            </a:r>
            <a:endParaRPr lang="vi-VN"/>
          </a:p>
          <a:p>
            <a:r>
              <a:rPr lang="vi-VN" smtClean="0"/>
              <a:t>Không </a:t>
            </a:r>
            <a:r>
              <a:rPr lang="vi-VN"/>
              <a:t>sử dụng dấu cách (space) khi đặt tên, nếu cần thiết sử dụng dấu ( _ </a:t>
            </a:r>
            <a:r>
              <a:rPr lang="vi-VN" smtClean="0"/>
              <a:t>)</a:t>
            </a:r>
            <a:r>
              <a:rPr lang="en-US" smtClean="0"/>
              <a:t>.</a:t>
            </a:r>
            <a:endParaRPr lang="vi-VN"/>
          </a:p>
          <a:p>
            <a:r>
              <a:rPr lang="en-US"/>
              <a:t>T</a:t>
            </a:r>
            <a:r>
              <a:rPr lang="vi-VN" smtClean="0"/>
              <a:t>ên </a:t>
            </a:r>
            <a:r>
              <a:rPr lang="vi-VN"/>
              <a:t>biến khai báo có hoặc không cần kiểu dữ </a:t>
            </a:r>
            <a:r>
              <a:rPr lang="vi-VN" smtClean="0"/>
              <a:t>liệu</a:t>
            </a:r>
            <a:r>
              <a:rPr lang="en-US" smtClean="0"/>
              <a:t>.</a:t>
            </a:r>
            <a:r>
              <a:rPr lang="vi-VN" smtClean="0"/>
              <a:t> </a:t>
            </a:r>
            <a:endParaRPr lang="en-US" smtClean="0"/>
          </a:p>
          <a:p>
            <a:r>
              <a:rPr lang="vi-VN" smtClean="0"/>
              <a:t>Khi </a:t>
            </a:r>
            <a:r>
              <a:rPr lang="vi-VN"/>
              <a:t>khai báo biến phải sử dụng comment để nêu rõ tác dụng và nội dung biến sẽ </a:t>
            </a:r>
            <a:r>
              <a:rPr lang="vi-VN" smtClean="0"/>
              <a:t>chứa</a:t>
            </a:r>
            <a:r>
              <a:rPr lang="en-US" smtClean="0"/>
              <a:t>.</a:t>
            </a:r>
            <a:endParaRPr lang="vi-VN"/>
          </a:p>
          <a:p>
            <a:endParaRPr lang="en-US"/>
          </a:p>
        </p:txBody>
      </p:sp>
      <p:sp>
        <p:nvSpPr>
          <p:cNvPr id="4" name="Footer Placeholder 3"/>
          <p:cNvSpPr>
            <a:spLocks noGrp="1"/>
          </p:cNvSpPr>
          <p:nvPr>
            <p:ph type="ftr" sz="quarter" idx="10"/>
          </p:nvPr>
        </p:nvSpPr>
        <p:spPr/>
        <p:txBody>
          <a:bodyPr/>
          <a:lstStyle/>
          <a:p>
            <a:r>
              <a:rPr lang="vi-VN" smtClean="0"/>
              <a:t>Phần: Quy tắc và cách viết code (review)</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spTree>
    <p:extLst>
      <p:ext uri="{BB962C8B-B14F-4D97-AF65-F5344CB8AC3E}">
        <p14:creationId xmlns:p14="http://schemas.microsoft.com/office/powerpoint/2010/main" val="13542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ThemeXXX</Template>
  <TotalTime>1917</TotalTime>
  <Words>1440</Words>
  <Application>Microsoft Office PowerPoint</Application>
  <PresentationFormat>Custom</PresentationFormat>
  <Paragraphs>330</Paragraphs>
  <Slides>17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Times New Roman</vt:lpstr>
      <vt:lpstr>Verdana</vt:lpstr>
      <vt:lpstr>Wingdings</vt:lpstr>
      <vt:lpstr>ThemeXXX</vt:lpstr>
      <vt:lpstr>Visio</vt:lpstr>
      <vt:lpstr>Môn: PHÁT TRIỂN ỨNG DỤNG</vt:lpstr>
      <vt:lpstr>Nội dung</vt:lpstr>
      <vt:lpstr>1. Tổ chức và lưu tên file, thư mục</vt:lpstr>
      <vt:lpstr>1. Tổ chức và lưu tên file, thư mục (tt)</vt:lpstr>
      <vt:lpstr>1. Tổ chức và lưu tên file, thư mục (tt)</vt:lpstr>
      <vt:lpstr>2. Các kiểu quy ước viết hoa</vt:lpstr>
      <vt:lpstr>2. Các kiểu quy ước viết hoa (tt)</vt:lpstr>
      <vt:lpstr>3. Cách tổ chức, đặt tên cho Function, Class</vt:lpstr>
      <vt:lpstr>4. Quy tắc đặt tên biến</vt:lpstr>
      <vt:lpstr>5. Comment trong quá trình viết Code </vt:lpstr>
      <vt:lpstr>5. Comment trong quá trình viết Code </vt:lpstr>
      <vt:lpstr>VD. Đặt tên cho các control trong C#</vt:lpstr>
      <vt:lpstr>VD. Đặt tên cho các control Java (swing/awt)</vt:lpstr>
      <vt:lpstr>6. Coding Workflow</vt:lpstr>
      <vt:lpstr>7. Review Code</vt:lpstr>
      <vt:lpstr>7. Review Code (tt)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Thanh Van</cp:lastModifiedBy>
  <cp:revision>129</cp:revision>
  <dcterms:created xsi:type="dcterms:W3CDTF">2016-07-14T08:37:41Z</dcterms:created>
  <dcterms:modified xsi:type="dcterms:W3CDTF">2017-07-17T02:39:30Z</dcterms:modified>
</cp:coreProperties>
</file>