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262" r:id="rId4"/>
    <p:sldId id="288" r:id="rId5"/>
    <p:sldId id="289" r:id="rId6"/>
    <p:sldId id="290" r:id="rId7"/>
    <p:sldId id="291" r:id="rId8"/>
    <p:sldId id="292" r:id="rId9"/>
    <p:sldId id="295" r:id="rId10"/>
    <p:sldId id="300" r:id="rId11"/>
    <p:sldId id="299" r:id="rId12"/>
    <p:sldId id="302" r:id="rId13"/>
    <p:sldId id="296" r:id="rId14"/>
    <p:sldId id="301" r:id="rId15"/>
    <p:sldId id="298" r:id="rId16"/>
    <p:sldId id="297" r:id="rId17"/>
    <p:sldId id="293" r:id="rId18"/>
    <p:sldId id="294" r:id="rId19"/>
    <p:sldId id="304" r:id="rId20"/>
    <p:sldId id="303" r:id="rId21"/>
    <p:sldId id="307" r:id="rId22"/>
    <p:sldId id="308" r:id="rId23"/>
    <p:sldId id="305" r:id="rId24"/>
    <p:sldId id="309" r:id="rId25"/>
    <p:sldId id="310" r:id="rId26"/>
    <p:sldId id="263" r:id="rId27"/>
    <p:sldId id="259" r:id="rId28"/>
  </p:sldIdLst>
  <p:sldSz cx="9144000" cy="5943600"/>
  <p:notesSz cx="6858000" cy="9144000"/>
  <p:defaultTextStyle>
    <a:defPPr>
      <a:defRPr lang="en-US"/>
    </a:defPPr>
    <a:lvl1pPr marL="0" algn="l" defTabSz="746116" rtl="0" eaLnBrk="1" latinLnBrk="0" hangingPunct="1">
      <a:defRPr sz="1469" kern="1200">
        <a:solidFill>
          <a:schemeClr val="tx1"/>
        </a:solidFill>
        <a:latin typeface="+mn-lt"/>
        <a:ea typeface="+mn-ea"/>
        <a:cs typeface="+mn-cs"/>
      </a:defRPr>
    </a:lvl1pPr>
    <a:lvl2pPr marL="373058" algn="l" defTabSz="746116" rtl="0" eaLnBrk="1" latinLnBrk="0" hangingPunct="1">
      <a:defRPr sz="1469" kern="1200">
        <a:solidFill>
          <a:schemeClr val="tx1"/>
        </a:solidFill>
        <a:latin typeface="+mn-lt"/>
        <a:ea typeface="+mn-ea"/>
        <a:cs typeface="+mn-cs"/>
      </a:defRPr>
    </a:lvl2pPr>
    <a:lvl3pPr marL="746116" algn="l" defTabSz="746116" rtl="0" eaLnBrk="1" latinLnBrk="0" hangingPunct="1">
      <a:defRPr sz="1469" kern="1200">
        <a:solidFill>
          <a:schemeClr val="tx1"/>
        </a:solidFill>
        <a:latin typeface="+mn-lt"/>
        <a:ea typeface="+mn-ea"/>
        <a:cs typeface="+mn-cs"/>
      </a:defRPr>
    </a:lvl3pPr>
    <a:lvl4pPr marL="1119173" algn="l" defTabSz="746116" rtl="0" eaLnBrk="1" latinLnBrk="0" hangingPunct="1">
      <a:defRPr sz="1469" kern="1200">
        <a:solidFill>
          <a:schemeClr val="tx1"/>
        </a:solidFill>
        <a:latin typeface="+mn-lt"/>
        <a:ea typeface="+mn-ea"/>
        <a:cs typeface="+mn-cs"/>
      </a:defRPr>
    </a:lvl4pPr>
    <a:lvl5pPr marL="1492230" algn="l" defTabSz="746116" rtl="0" eaLnBrk="1" latinLnBrk="0" hangingPunct="1">
      <a:defRPr sz="1469" kern="1200">
        <a:solidFill>
          <a:schemeClr val="tx1"/>
        </a:solidFill>
        <a:latin typeface="+mn-lt"/>
        <a:ea typeface="+mn-ea"/>
        <a:cs typeface="+mn-cs"/>
      </a:defRPr>
    </a:lvl5pPr>
    <a:lvl6pPr marL="1865288" algn="l" defTabSz="746116" rtl="0" eaLnBrk="1" latinLnBrk="0" hangingPunct="1">
      <a:defRPr sz="1469" kern="1200">
        <a:solidFill>
          <a:schemeClr val="tx1"/>
        </a:solidFill>
        <a:latin typeface="+mn-lt"/>
        <a:ea typeface="+mn-ea"/>
        <a:cs typeface="+mn-cs"/>
      </a:defRPr>
    </a:lvl6pPr>
    <a:lvl7pPr marL="2238346" algn="l" defTabSz="746116" rtl="0" eaLnBrk="1" latinLnBrk="0" hangingPunct="1">
      <a:defRPr sz="1469" kern="1200">
        <a:solidFill>
          <a:schemeClr val="tx1"/>
        </a:solidFill>
        <a:latin typeface="+mn-lt"/>
        <a:ea typeface="+mn-ea"/>
        <a:cs typeface="+mn-cs"/>
      </a:defRPr>
    </a:lvl7pPr>
    <a:lvl8pPr marL="2611404" algn="l" defTabSz="746116" rtl="0" eaLnBrk="1" latinLnBrk="0" hangingPunct="1">
      <a:defRPr sz="1469" kern="1200">
        <a:solidFill>
          <a:schemeClr val="tx1"/>
        </a:solidFill>
        <a:latin typeface="+mn-lt"/>
        <a:ea typeface="+mn-ea"/>
        <a:cs typeface="+mn-cs"/>
      </a:defRPr>
    </a:lvl8pPr>
    <a:lvl9pPr marL="2984461" algn="l" defTabSz="746116" rtl="0" eaLnBrk="1" latinLnBrk="0" hangingPunct="1">
      <a:defRPr sz="146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02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DCD23-2DD8-4180-A9CC-4E448040504D}" type="datetimeFigureOut">
              <a:rPr lang="en-US" smtClean="0"/>
              <a:t>7/17/2017</a:t>
            </a:fld>
            <a:endParaRPr lang="en-US"/>
          </a:p>
        </p:txBody>
      </p:sp>
      <p:sp>
        <p:nvSpPr>
          <p:cNvPr id="4" name="Slide Image Placeholder 3"/>
          <p:cNvSpPr>
            <a:spLocks noGrp="1" noRot="1" noChangeAspect="1"/>
          </p:cNvSpPr>
          <p:nvPr>
            <p:ph type="sldImg" idx="2"/>
          </p:nvPr>
        </p:nvSpPr>
        <p:spPr>
          <a:xfrm>
            <a:off x="1055688" y="1143000"/>
            <a:ext cx="4746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7FC92-C9B9-4473-8F41-FA2B9FACBBEE}" type="slidenum">
              <a:rPr lang="en-US" smtClean="0"/>
              <a:t>‹#›</a:t>
            </a:fld>
            <a:endParaRPr lang="en-US"/>
          </a:p>
        </p:txBody>
      </p:sp>
    </p:spTree>
    <p:extLst>
      <p:ext uri="{BB962C8B-B14F-4D97-AF65-F5344CB8AC3E}">
        <p14:creationId xmlns:p14="http://schemas.microsoft.com/office/powerpoint/2010/main" val="435837928"/>
      </p:ext>
    </p:extLst>
  </p:cSld>
  <p:clrMap bg1="lt1" tx1="dk1" bg2="lt2" tx2="dk2" accent1="accent1" accent2="accent2" accent3="accent3" accent4="accent4" accent5="accent5" accent6="accent6" hlink="hlink" folHlink="folHlink"/>
  <p:notesStyle>
    <a:lvl1pPr marL="0" algn="l" defTabSz="746116" rtl="0" eaLnBrk="1" latinLnBrk="0" hangingPunct="1">
      <a:defRPr sz="979" kern="1200">
        <a:solidFill>
          <a:schemeClr val="tx1"/>
        </a:solidFill>
        <a:latin typeface="+mn-lt"/>
        <a:ea typeface="+mn-ea"/>
        <a:cs typeface="+mn-cs"/>
      </a:defRPr>
    </a:lvl1pPr>
    <a:lvl2pPr marL="373058" algn="l" defTabSz="746116" rtl="0" eaLnBrk="1" latinLnBrk="0" hangingPunct="1">
      <a:defRPr sz="979" kern="1200">
        <a:solidFill>
          <a:schemeClr val="tx1"/>
        </a:solidFill>
        <a:latin typeface="+mn-lt"/>
        <a:ea typeface="+mn-ea"/>
        <a:cs typeface="+mn-cs"/>
      </a:defRPr>
    </a:lvl2pPr>
    <a:lvl3pPr marL="746116" algn="l" defTabSz="746116" rtl="0" eaLnBrk="1" latinLnBrk="0" hangingPunct="1">
      <a:defRPr sz="979" kern="1200">
        <a:solidFill>
          <a:schemeClr val="tx1"/>
        </a:solidFill>
        <a:latin typeface="+mn-lt"/>
        <a:ea typeface="+mn-ea"/>
        <a:cs typeface="+mn-cs"/>
      </a:defRPr>
    </a:lvl3pPr>
    <a:lvl4pPr marL="1119173" algn="l" defTabSz="746116" rtl="0" eaLnBrk="1" latinLnBrk="0" hangingPunct="1">
      <a:defRPr sz="979" kern="1200">
        <a:solidFill>
          <a:schemeClr val="tx1"/>
        </a:solidFill>
        <a:latin typeface="+mn-lt"/>
        <a:ea typeface="+mn-ea"/>
        <a:cs typeface="+mn-cs"/>
      </a:defRPr>
    </a:lvl4pPr>
    <a:lvl5pPr marL="1492230" algn="l" defTabSz="746116" rtl="0" eaLnBrk="1" latinLnBrk="0" hangingPunct="1">
      <a:defRPr sz="979" kern="1200">
        <a:solidFill>
          <a:schemeClr val="tx1"/>
        </a:solidFill>
        <a:latin typeface="+mn-lt"/>
        <a:ea typeface="+mn-ea"/>
        <a:cs typeface="+mn-cs"/>
      </a:defRPr>
    </a:lvl5pPr>
    <a:lvl6pPr marL="1865288" algn="l" defTabSz="746116" rtl="0" eaLnBrk="1" latinLnBrk="0" hangingPunct="1">
      <a:defRPr sz="979" kern="1200">
        <a:solidFill>
          <a:schemeClr val="tx1"/>
        </a:solidFill>
        <a:latin typeface="+mn-lt"/>
        <a:ea typeface="+mn-ea"/>
        <a:cs typeface="+mn-cs"/>
      </a:defRPr>
    </a:lvl6pPr>
    <a:lvl7pPr marL="2238346" algn="l" defTabSz="746116" rtl="0" eaLnBrk="1" latinLnBrk="0" hangingPunct="1">
      <a:defRPr sz="979" kern="1200">
        <a:solidFill>
          <a:schemeClr val="tx1"/>
        </a:solidFill>
        <a:latin typeface="+mn-lt"/>
        <a:ea typeface="+mn-ea"/>
        <a:cs typeface="+mn-cs"/>
      </a:defRPr>
    </a:lvl7pPr>
    <a:lvl8pPr marL="2611404" algn="l" defTabSz="746116" rtl="0" eaLnBrk="1" latinLnBrk="0" hangingPunct="1">
      <a:defRPr sz="979" kern="1200">
        <a:solidFill>
          <a:schemeClr val="tx1"/>
        </a:solidFill>
        <a:latin typeface="+mn-lt"/>
        <a:ea typeface="+mn-ea"/>
        <a:cs typeface="+mn-cs"/>
      </a:defRPr>
    </a:lvl8pPr>
    <a:lvl9pPr marL="2984461" algn="l" defTabSz="746116" rtl="0" eaLnBrk="1" latinLnBrk="0" hangingPunct="1">
      <a:defRPr sz="97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1143000"/>
            <a:ext cx="47466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7FC92-C9B9-4473-8F41-FA2B9FACBBEE}" type="slidenum">
              <a:rPr lang="en-US" smtClean="0"/>
              <a:t>2</a:t>
            </a:fld>
            <a:endParaRPr lang="en-US"/>
          </a:p>
        </p:txBody>
      </p:sp>
    </p:spTree>
    <p:extLst>
      <p:ext uri="{BB962C8B-B14F-4D97-AF65-F5344CB8AC3E}">
        <p14:creationId xmlns:p14="http://schemas.microsoft.com/office/powerpoint/2010/main" val="142307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7FC92-C9B9-4473-8F41-FA2B9FACBBEE}" type="slidenum">
              <a:rPr lang="en-US" smtClean="0"/>
              <a:t>27</a:t>
            </a:fld>
            <a:endParaRPr lang="en-US"/>
          </a:p>
        </p:txBody>
      </p:sp>
    </p:spTree>
    <p:extLst>
      <p:ext uri="{BB962C8B-B14F-4D97-AF65-F5344CB8AC3E}">
        <p14:creationId xmlns:p14="http://schemas.microsoft.com/office/powerpoint/2010/main" val="1246363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533400" y="2113282"/>
            <a:ext cx="8229600" cy="94933"/>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5122" name="Rectangle 2"/>
          <p:cNvSpPr>
            <a:spLocks noGrp="1" noChangeArrowheads="1"/>
          </p:cNvSpPr>
          <p:nvPr>
            <p:ph type="ctrTitle"/>
          </p:nvPr>
        </p:nvSpPr>
        <p:spPr>
          <a:xfrm>
            <a:off x="0" y="858520"/>
            <a:ext cx="9144000" cy="1188720"/>
          </a:xfrm>
        </p:spPr>
        <p:txBody>
          <a:bodyPr/>
          <a:lstStyle>
            <a:lvl1pPr algn="ctr">
              <a:defRPr sz="6527"/>
            </a:lvl1pPr>
          </a:lstStyle>
          <a:p>
            <a:pPr lvl="0"/>
            <a:r>
              <a:rPr lang="en-US" noProof="0" smtClean="0"/>
              <a:t>Click to edit Master title style</a:t>
            </a:r>
            <a:endParaRPr lang="en-US" noProof="0" dirty="0" smtClean="0"/>
          </a:p>
        </p:txBody>
      </p:sp>
      <p:sp>
        <p:nvSpPr>
          <p:cNvPr id="5123" name="Rectangle 3"/>
          <p:cNvSpPr>
            <a:spLocks noGrp="1" noChangeArrowheads="1"/>
          </p:cNvSpPr>
          <p:nvPr>
            <p:ph type="subTitle" idx="1"/>
          </p:nvPr>
        </p:nvSpPr>
        <p:spPr>
          <a:xfrm>
            <a:off x="228600" y="2377440"/>
            <a:ext cx="8763000" cy="1386840"/>
          </a:xfrm>
        </p:spPr>
        <p:txBody>
          <a:bodyPr/>
          <a:lstStyle>
            <a:lvl1pPr marL="0" indent="0" algn="ctr">
              <a:buFont typeface="Wingdings" panose="05000000000000000000" pitchFamily="2" charset="2"/>
              <a:buNone/>
              <a:defRPr sz="4895" b="0" i="1"/>
            </a:lvl1pPr>
          </a:lstStyle>
          <a:p>
            <a:pPr lvl="0"/>
            <a:r>
              <a:rPr lang="en-US" noProof="0" smtClean="0"/>
              <a:t>Click to edit Master subtitle style</a:t>
            </a:r>
            <a:endParaRPr lang="en-US" noProof="0" dirty="0" smtClean="0"/>
          </a:p>
        </p:txBody>
      </p:sp>
      <p:sp>
        <p:nvSpPr>
          <p:cNvPr id="5" name="Date Placeholder 4"/>
          <p:cNvSpPr>
            <a:spLocks noGrp="1" noChangeArrowheads="1"/>
          </p:cNvSpPr>
          <p:nvPr>
            <p:ph type="dt" sz="half" idx="10"/>
          </p:nvPr>
        </p:nvSpPr>
        <p:spPr bwMode="auto">
          <a:xfrm>
            <a:off x="685800" y="5415280"/>
            <a:ext cx="1905000" cy="396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633"/>
            </a:lvl1pPr>
          </a:lstStyle>
          <a:p>
            <a:endParaRPr lang="en-US"/>
          </a:p>
        </p:txBody>
      </p:sp>
      <p:sp>
        <p:nvSpPr>
          <p:cNvPr id="6" name="Rectangle 5"/>
          <p:cNvSpPr>
            <a:spLocks noGrp="1" noChangeArrowheads="1"/>
          </p:cNvSpPr>
          <p:nvPr>
            <p:ph type="ftr" sz="quarter" idx="11"/>
          </p:nvPr>
        </p:nvSpPr>
        <p:spPr>
          <a:xfrm>
            <a:off x="3124200" y="5415280"/>
            <a:ext cx="2895600" cy="396240"/>
          </a:xfrm>
        </p:spPr>
        <p:txBody>
          <a:bodyPr/>
          <a:lstStyle>
            <a:lvl1pPr algn="ctr">
              <a:defRPr sz="1633" i="0">
                <a:latin typeface="Verdana" panose="020B0604030504040204" pitchFamily="34" charset="0"/>
              </a:defRPr>
            </a:lvl1pPr>
          </a:lstStyle>
          <a:p>
            <a:r>
              <a:rPr lang="vi-VN" smtClean="0"/>
              <a:t>Chương 4. Kiểm thử chức năng ứng dụng</a:t>
            </a:r>
            <a:endParaRPr lang="en-US"/>
          </a:p>
        </p:txBody>
      </p:sp>
      <p:sp>
        <p:nvSpPr>
          <p:cNvPr id="7" name="Rectangle 6"/>
          <p:cNvSpPr>
            <a:spLocks noGrp="1" noChangeArrowheads="1"/>
          </p:cNvSpPr>
          <p:nvPr>
            <p:ph type="sldNum" sz="quarter" idx="12"/>
          </p:nvPr>
        </p:nvSpPr>
        <p:spPr>
          <a:xfrm>
            <a:off x="6553200" y="5415280"/>
            <a:ext cx="1905000" cy="396240"/>
          </a:xfrm>
        </p:spPr>
        <p:txBody>
          <a:bodyPr/>
          <a:lstStyle>
            <a:lvl1pPr>
              <a:defRPr sz="1633">
                <a:latin typeface="Verdana" panose="020B0604030504040204" pitchFamily="34" charset="0"/>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77543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ftr" sz="quarter" idx="10"/>
          </p:nvPr>
        </p:nvSpPr>
        <p:spPr>
          <a:ln/>
        </p:spPr>
        <p:txBody>
          <a:bodyPr/>
          <a:lstStyle>
            <a:lvl1pPr>
              <a:defRPr sz="1400"/>
            </a:lvl1pPr>
          </a:lstStyle>
          <a:p>
            <a:r>
              <a:rPr lang="vi-VN" smtClean="0"/>
              <a:t>Chương 4. Kiểm thử chức năng ứng dụng</a:t>
            </a:r>
            <a:endParaRPr lang="en-US" dirty="0"/>
          </a:p>
        </p:txBody>
      </p:sp>
      <p:sp>
        <p:nvSpPr>
          <p:cNvPr id="5" name="Rectangle 8"/>
          <p:cNvSpPr>
            <a:spLocks noGrp="1" noChangeArrowheads="1"/>
          </p:cNvSpPr>
          <p:nvPr>
            <p:ph type="sldNum" sz="quarter" idx="11"/>
          </p:nvPr>
        </p:nvSpPr>
        <p:spPr>
          <a:ln/>
        </p:spPr>
        <p:txBody>
          <a:bodyPr/>
          <a:lstStyle>
            <a:lvl1pPr>
              <a:defRPr sz="1400"/>
            </a:lvl1pPr>
          </a:lstStyle>
          <a:p>
            <a:fld id="{099B615F-C769-49CC-AD0C-AE566D56EEA8}" type="slidenum">
              <a:rPr lang="en-US" smtClean="0"/>
              <a:pPr/>
              <a:t>‹#›</a:t>
            </a:fld>
            <a:endParaRPr lang="en-US" dirty="0"/>
          </a:p>
        </p:txBody>
      </p:sp>
    </p:spTree>
    <p:extLst>
      <p:ext uri="{BB962C8B-B14F-4D97-AF65-F5344CB8AC3E}">
        <p14:creationId xmlns:p14="http://schemas.microsoft.com/office/powerpoint/2010/main" val="224204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481777"/>
            <a:ext cx="7886700" cy="2472373"/>
          </a:xfrm>
        </p:spPr>
        <p:txBody>
          <a:bodyPr/>
          <a:lstStyle>
            <a:lvl1pPr>
              <a:defRPr sz="8159"/>
            </a:lvl1pPr>
          </a:lstStyle>
          <a:p>
            <a:r>
              <a:rPr lang="en-US" smtClean="0"/>
              <a:t>Click to edit Master title style</a:t>
            </a:r>
            <a:endParaRPr lang="en-US"/>
          </a:p>
        </p:txBody>
      </p:sp>
      <p:sp>
        <p:nvSpPr>
          <p:cNvPr id="3" name="Text Placeholder 2"/>
          <p:cNvSpPr>
            <a:spLocks noGrp="1"/>
          </p:cNvSpPr>
          <p:nvPr>
            <p:ph type="body" idx="1"/>
          </p:nvPr>
        </p:nvSpPr>
        <p:spPr>
          <a:xfrm>
            <a:off x="623889" y="3977540"/>
            <a:ext cx="7886700" cy="1300163"/>
          </a:xfrm>
        </p:spPr>
        <p:txBody>
          <a:bodyPr/>
          <a:lstStyle>
            <a:lvl1pPr marL="0" indent="0">
              <a:buNone/>
              <a:defRPr sz="3263"/>
            </a:lvl1pPr>
            <a:lvl2pPr marL="621700" indent="0">
              <a:buNone/>
              <a:defRPr sz="2720"/>
            </a:lvl2pPr>
            <a:lvl3pPr marL="1243401" indent="0">
              <a:buNone/>
              <a:defRPr sz="2448"/>
            </a:lvl3pPr>
            <a:lvl4pPr marL="1865101" indent="0">
              <a:buNone/>
              <a:defRPr sz="2176"/>
            </a:lvl4pPr>
            <a:lvl5pPr marL="2486801" indent="0">
              <a:buNone/>
              <a:defRPr sz="2176"/>
            </a:lvl5pPr>
            <a:lvl6pPr marL="3108502" indent="0">
              <a:buNone/>
              <a:defRPr sz="2176"/>
            </a:lvl6pPr>
            <a:lvl7pPr marL="3730201" indent="0">
              <a:buNone/>
              <a:defRPr sz="2176"/>
            </a:lvl7pPr>
            <a:lvl8pPr marL="4351903" indent="0">
              <a:buNone/>
              <a:defRPr sz="2176"/>
            </a:lvl8pPr>
            <a:lvl9pPr marL="4973603" indent="0">
              <a:buNone/>
              <a:defRPr sz="2176"/>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vi-VN" smtClean="0"/>
              <a:t>Chương 4. Kiểm thử chức năng ứng dụng</a:t>
            </a:r>
            <a:endParaRPr lang="en-US"/>
          </a:p>
        </p:txBody>
      </p:sp>
      <p:sp>
        <p:nvSpPr>
          <p:cNvPr id="5"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57332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r>
              <a:rPr lang="vi-VN" smtClean="0"/>
              <a:t>Chương 4. Kiểm thử chức năng ứng dụng</a:t>
            </a:r>
            <a:endParaRPr lang="en-US"/>
          </a:p>
        </p:txBody>
      </p:sp>
      <p:sp>
        <p:nvSpPr>
          <p:cNvPr id="6"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67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6040"/>
            <a:ext cx="9144000" cy="52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0" y="726440"/>
            <a:ext cx="9144000"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28" name="AutoShape 4"/>
          <p:cNvSpPr>
            <a:spLocks noChangeArrowheads="1"/>
          </p:cNvSpPr>
          <p:nvPr/>
        </p:nvSpPr>
        <p:spPr bwMode="auto">
          <a:xfrm>
            <a:off x="0" y="594360"/>
            <a:ext cx="9144000" cy="6604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1029" name="Line 5"/>
          <p:cNvSpPr>
            <a:spLocks noChangeShapeType="1"/>
          </p:cNvSpPr>
          <p:nvPr/>
        </p:nvSpPr>
        <p:spPr bwMode="auto">
          <a:xfrm flipV="1">
            <a:off x="0" y="5547360"/>
            <a:ext cx="91440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48"/>
          </a:p>
        </p:txBody>
      </p:sp>
      <p:sp>
        <p:nvSpPr>
          <p:cNvPr id="4103" name="Rectangle 7"/>
          <p:cNvSpPr>
            <a:spLocks noGrp="1" noChangeArrowheads="1"/>
          </p:cNvSpPr>
          <p:nvPr>
            <p:ph type="ftr" sz="quarter" idx="3"/>
          </p:nvPr>
        </p:nvSpPr>
        <p:spPr bwMode="auto">
          <a:xfrm>
            <a:off x="0" y="5613400"/>
            <a:ext cx="7467600" cy="2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768" i="1">
                <a:latin typeface="+mn-lt"/>
              </a:defRPr>
            </a:lvl1pPr>
          </a:lstStyle>
          <a:p>
            <a:r>
              <a:rPr lang="vi-VN" smtClean="0"/>
              <a:t>Chương 4. Kiểm thử chức năng ứng dụng</a:t>
            </a:r>
            <a:endParaRPr lang="en-US"/>
          </a:p>
        </p:txBody>
      </p:sp>
      <p:sp>
        <p:nvSpPr>
          <p:cNvPr id="4104" name="Rectangle 8"/>
          <p:cNvSpPr>
            <a:spLocks noGrp="1" noChangeArrowheads="1"/>
          </p:cNvSpPr>
          <p:nvPr>
            <p:ph type="sldNum" sz="quarter" idx="4"/>
          </p:nvPr>
        </p:nvSpPr>
        <p:spPr bwMode="auto">
          <a:xfrm>
            <a:off x="8153400" y="5613400"/>
            <a:ext cx="914400" cy="28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768">
                <a:latin typeface="+mn-lt"/>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386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rtl="0" eaLnBrk="1" fontAlgn="base" hangingPunct="1">
        <a:spcBef>
          <a:spcPct val="0"/>
        </a:spcBef>
        <a:spcAft>
          <a:spcPct val="0"/>
        </a:spcAft>
        <a:defRPr sz="4895" kern="1200">
          <a:solidFill>
            <a:schemeClr val="tx2"/>
          </a:solidFill>
          <a:latin typeface="+mj-lt"/>
          <a:ea typeface="+mj-ea"/>
          <a:cs typeface="+mj-cs"/>
        </a:defRPr>
      </a:lvl1pPr>
      <a:lvl2pPr algn="l" rtl="0" eaLnBrk="1" fontAlgn="base" hangingPunct="1">
        <a:spcBef>
          <a:spcPct val="0"/>
        </a:spcBef>
        <a:spcAft>
          <a:spcPct val="0"/>
        </a:spcAft>
        <a:defRPr sz="4895">
          <a:solidFill>
            <a:schemeClr val="tx2"/>
          </a:solidFill>
          <a:latin typeface="Times New Roman" panose="02020603050405020304" pitchFamily="18" charset="0"/>
        </a:defRPr>
      </a:lvl2pPr>
      <a:lvl3pPr algn="l" rtl="0" eaLnBrk="1" fontAlgn="base" hangingPunct="1">
        <a:spcBef>
          <a:spcPct val="0"/>
        </a:spcBef>
        <a:spcAft>
          <a:spcPct val="0"/>
        </a:spcAft>
        <a:defRPr sz="4895">
          <a:solidFill>
            <a:schemeClr val="tx2"/>
          </a:solidFill>
          <a:latin typeface="Times New Roman" panose="02020603050405020304" pitchFamily="18" charset="0"/>
        </a:defRPr>
      </a:lvl3pPr>
      <a:lvl4pPr algn="l" rtl="0" eaLnBrk="1" fontAlgn="base" hangingPunct="1">
        <a:spcBef>
          <a:spcPct val="0"/>
        </a:spcBef>
        <a:spcAft>
          <a:spcPct val="0"/>
        </a:spcAft>
        <a:defRPr sz="4895">
          <a:solidFill>
            <a:schemeClr val="tx2"/>
          </a:solidFill>
          <a:latin typeface="Times New Roman" panose="02020603050405020304" pitchFamily="18" charset="0"/>
        </a:defRPr>
      </a:lvl4pPr>
      <a:lvl5pPr algn="l" rtl="0" eaLnBrk="1" fontAlgn="base" hangingPunct="1">
        <a:spcBef>
          <a:spcPct val="0"/>
        </a:spcBef>
        <a:spcAft>
          <a:spcPct val="0"/>
        </a:spcAft>
        <a:defRPr sz="4895">
          <a:solidFill>
            <a:schemeClr val="tx2"/>
          </a:solidFill>
          <a:latin typeface="Times New Roman" panose="02020603050405020304" pitchFamily="18" charset="0"/>
        </a:defRPr>
      </a:lvl5pPr>
      <a:lvl6pPr marL="621700" algn="l" rtl="0" eaLnBrk="1" fontAlgn="base" hangingPunct="1">
        <a:spcBef>
          <a:spcPct val="0"/>
        </a:spcBef>
        <a:spcAft>
          <a:spcPct val="0"/>
        </a:spcAft>
        <a:defRPr sz="4895">
          <a:solidFill>
            <a:schemeClr val="tx2"/>
          </a:solidFill>
          <a:latin typeface="Times New Roman" panose="02020603050405020304" pitchFamily="18" charset="0"/>
        </a:defRPr>
      </a:lvl6pPr>
      <a:lvl7pPr marL="1243401" algn="l" rtl="0" eaLnBrk="1" fontAlgn="base" hangingPunct="1">
        <a:spcBef>
          <a:spcPct val="0"/>
        </a:spcBef>
        <a:spcAft>
          <a:spcPct val="0"/>
        </a:spcAft>
        <a:defRPr sz="4895">
          <a:solidFill>
            <a:schemeClr val="tx2"/>
          </a:solidFill>
          <a:latin typeface="Times New Roman" panose="02020603050405020304" pitchFamily="18" charset="0"/>
        </a:defRPr>
      </a:lvl7pPr>
      <a:lvl8pPr marL="1865101" algn="l" rtl="0" eaLnBrk="1" fontAlgn="base" hangingPunct="1">
        <a:spcBef>
          <a:spcPct val="0"/>
        </a:spcBef>
        <a:spcAft>
          <a:spcPct val="0"/>
        </a:spcAft>
        <a:defRPr sz="4895">
          <a:solidFill>
            <a:schemeClr val="tx2"/>
          </a:solidFill>
          <a:latin typeface="Times New Roman" panose="02020603050405020304" pitchFamily="18" charset="0"/>
        </a:defRPr>
      </a:lvl8pPr>
      <a:lvl9pPr marL="2486801" algn="l" rtl="0" eaLnBrk="1" fontAlgn="base" hangingPunct="1">
        <a:spcBef>
          <a:spcPct val="0"/>
        </a:spcBef>
        <a:spcAft>
          <a:spcPct val="0"/>
        </a:spcAft>
        <a:defRPr sz="4895">
          <a:solidFill>
            <a:schemeClr val="tx2"/>
          </a:solidFill>
          <a:latin typeface="Times New Roman" panose="02020603050405020304" pitchFamily="18" charset="0"/>
        </a:defRPr>
      </a:lvl9pPr>
    </p:titleStyle>
    <p:bodyStyle>
      <a:lvl1pPr marL="638970" indent="-638970"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1pPr>
      <a:lvl2pPr marL="1234766" indent="-593638"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2pPr>
      <a:lvl3pPr marL="1774436" indent="-537512"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3pPr>
      <a:lvl4pPr marL="2303314" indent="-526717"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4pPr>
      <a:lvl5pPr marL="2847302" indent="-541831" algn="l" rtl="0" eaLnBrk="1" fontAlgn="base" hangingPunct="1">
        <a:spcBef>
          <a:spcPct val="25000"/>
        </a:spcBef>
        <a:spcAft>
          <a:spcPct val="0"/>
        </a:spcAft>
        <a:buClr>
          <a:schemeClr val="accent2"/>
        </a:buClr>
        <a:buFont typeface="Wingdings" panose="05000000000000000000" pitchFamily="2" charset="2"/>
        <a:buChar char="§"/>
        <a:defRPr sz="3263" kern="1200">
          <a:solidFill>
            <a:schemeClr val="tx1"/>
          </a:solidFill>
          <a:latin typeface="+mn-lt"/>
          <a:ea typeface="+mn-ea"/>
          <a:cs typeface="+mn-cs"/>
        </a:defRPr>
      </a:lvl5pPr>
      <a:lvl6pPr marL="34193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0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27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453"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p:bodyStyle>
    <p:otherStyle>
      <a:defPPr>
        <a:defRPr lang="en-US"/>
      </a:defPPr>
      <a:lvl1pPr marL="0" algn="l" defTabSz="1243401" rtl="0" eaLnBrk="1" latinLnBrk="0" hangingPunct="1">
        <a:defRPr sz="2448" kern="1200">
          <a:solidFill>
            <a:schemeClr val="tx1"/>
          </a:solidFill>
          <a:latin typeface="+mn-lt"/>
          <a:ea typeface="+mn-ea"/>
          <a:cs typeface="+mn-cs"/>
        </a:defRPr>
      </a:lvl1pPr>
      <a:lvl2pPr marL="621700" algn="l" defTabSz="1243401" rtl="0" eaLnBrk="1" latinLnBrk="0" hangingPunct="1">
        <a:defRPr sz="2448" kern="1200">
          <a:solidFill>
            <a:schemeClr val="tx1"/>
          </a:solidFill>
          <a:latin typeface="+mn-lt"/>
          <a:ea typeface="+mn-ea"/>
          <a:cs typeface="+mn-cs"/>
        </a:defRPr>
      </a:lvl2pPr>
      <a:lvl3pPr marL="1243401" algn="l" defTabSz="1243401" rtl="0" eaLnBrk="1" latinLnBrk="0" hangingPunct="1">
        <a:defRPr sz="2448" kern="1200">
          <a:solidFill>
            <a:schemeClr val="tx1"/>
          </a:solidFill>
          <a:latin typeface="+mn-lt"/>
          <a:ea typeface="+mn-ea"/>
          <a:cs typeface="+mn-cs"/>
        </a:defRPr>
      </a:lvl3pPr>
      <a:lvl4pPr marL="1865101" algn="l" defTabSz="1243401" rtl="0" eaLnBrk="1" latinLnBrk="0" hangingPunct="1">
        <a:defRPr sz="2448" kern="1200">
          <a:solidFill>
            <a:schemeClr val="tx1"/>
          </a:solidFill>
          <a:latin typeface="+mn-lt"/>
          <a:ea typeface="+mn-ea"/>
          <a:cs typeface="+mn-cs"/>
        </a:defRPr>
      </a:lvl4pPr>
      <a:lvl5pPr marL="2486801" algn="l" defTabSz="1243401" rtl="0" eaLnBrk="1" latinLnBrk="0" hangingPunct="1">
        <a:defRPr sz="2448" kern="1200">
          <a:solidFill>
            <a:schemeClr val="tx1"/>
          </a:solidFill>
          <a:latin typeface="+mn-lt"/>
          <a:ea typeface="+mn-ea"/>
          <a:cs typeface="+mn-cs"/>
        </a:defRPr>
      </a:lvl5pPr>
      <a:lvl6pPr marL="3108502" algn="l" defTabSz="1243401" rtl="0" eaLnBrk="1" latinLnBrk="0" hangingPunct="1">
        <a:defRPr sz="2448" kern="1200">
          <a:solidFill>
            <a:schemeClr val="tx1"/>
          </a:solidFill>
          <a:latin typeface="+mn-lt"/>
          <a:ea typeface="+mn-ea"/>
          <a:cs typeface="+mn-cs"/>
        </a:defRPr>
      </a:lvl6pPr>
      <a:lvl7pPr marL="3730201" algn="l" defTabSz="1243401" rtl="0" eaLnBrk="1" latinLnBrk="0" hangingPunct="1">
        <a:defRPr sz="2448" kern="1200">
          <a:solidFill>
            <a:schemeClr val="tx1"/>
          </a:solidFill>
          <a:latin typeface="+mn-lt"/>
          <a:ea typeface="+mn-ea"/>
          <a:cs typeface="+mn-cs"/>
        </a:defRPr>
      </a:lvl7pPr>
      <a:lvl8pPr marL="4351903" algn="l" defTabSz="1243401" rtl="0" eaLnBrk="1" latinLnBrk="0" hangingPunct="1">
        <a:defRPr sz="2448" kern="1200">
          <a:solidFill>
            <a:schemeClr val="tx1"/>
          </a:solidFill>
          <a:latin typeface="+mn-lt"/>
          <a:ea typeface="+mn-ea"/>
          <a:cs typeface="+mn-cs"/>
        </a:defRPr>
      </a:lvl8pPr>
      <a:lvl9pPr marL="4973603" algn="l" defTabSz="1243401" rtl="0" eaLnBrk="1" latinLnBrk="0" hangingPunct="1">
        <a:defRPr sz="2448"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a:t>Môn</a:t>
            </a:r>
            <a:r>
              <a:rPr lang="en-US" sz="4000" dirty="0"/>
              <a:t>: PHÁT TRIỂN ỨNG DỤNG</a:t>
            </a:r>
          </a:p>
        </p:txBody>
      </p:sp>
      <p:sp>
        <p:nvSpPr>
          <p:cNvPr id="3" name="Subtitle 2"/>
          <p:cNvSpPr>
            <a:spLocks noGrp="1"/>
          </p:cNvSpPr>
          <p:nvPr>
            <p:ph type="subTitle" idx="1"/>
          </p:nvPr>
        </p:nvSpPr>
        <p:spPr>
          <a:xfrm>
            <a:off x="-1" y="2175310"/>
            <a:ext cx="9144001" cy="1493520"/>
          </a:xfrm>
        </p:spPr>
        <p:txBody>
          <a:bodyPr/>
          <a:lstStyle/>
          <a:p>
            <a:r>
              <a:rPr lang="vi-VN" sz="3600"/>
              <a:t>Chương</a:t>
            </a:r>
            <a:r>
              <a:rPr lang="en-US" sz="3600"/>
              <a:t> </a:t>
            </a:r>
            <a:r>
              <a:rPr lang="en-US" sz="3600" smtClean="0"/>
              <a:t>4. Kiểm thử chức năng ứng dụng</a:t>
            </a:r>
            <a:endParaRPr lang="en-US" sz="3600" dirty="0"/>
          </a:p>
          <a:p>
            <a:endParaRPr lang="en-US" dirty="0"/>
          </a:p>
        </p:txBody>
      </p:sp>
    </p:spTree>
    <p:extLst>
      <p:ext uri="{BB962C8B-B14F-4D97-AF65-F5344CB8AC3E}">
        <p14:creationId xmlns:p14="http://schemas.microsoft.com/office/powerpoint/2010/main" val="416231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4.1.2. Nguyên tắc và các loại kiểm thử … (tt)</a:t>
            </a:r>
          </a:p>
        </p:txBody>
      </p:sp>
      <p:sp>
        <p:nvSpPr>
          <p:cNvPr id="3" name="Content Placeholder 2"/>
          <p:cNvSpPr>
            <a:spLocks noGrp="1"/>
          </p:cNvSpPr>
          <p:nvPr>
            <p:ph idx="1"/>
          </p:nvPr>
        </p:nvSpPr>
        <p:spPr/>
        <p:txBody>
          <a:bodyPr/>
          <a:lstStyle/>
          <a:p>
            <a:pPr marL="0" indent="0">
              <a:buNone/>
            </a:pPr>
            <a:r>
              <a:rPr lang="en-US" i="1"/>
              <a:t>Kiểm thử thành phần/đơn </a:t>
            </a:r>
            <a:r>
              <a:rPr lang="en-US" i="1" smtClean="0"/>
              <a:t>vị (tt)</a:t>
            </a:r>
            <a:endParaRPr lang="en-US" i="1"/>
          </a:p>
          <a:p>
            <a:pPr marL="0" indent="0">
              <a:buNone/>
            </a:pPr>
            <a:r>
              <a:rPr lang="vi-VN" smtClean="0"/>
              <a:t>Nội </a:t>
            </a:r>
            <a:r>
              <a:rPr lang="vi-VN"/>
              <a:t>dung kiểm thử đơn vị</a:t>
            </a:r>
            <a:endParaRPr lang="en-US"/>
          </a:p>
          <a:p>
            <a:r>
              <a:rPr lang="en-US"/>
              <a:t>Giải thuật và logic </a:t>
            </a:r>
          </a:p>
          <a:p>
            <a:r>
              <a:rPr lang="en-US"/>
              <a:t>Cấu trúc dữ liệu</a:t>
            </a:r>
          </a:p>
          <a:p>
            <a:r>
              <a:rPr lang="en-US"/>
              <a:t>Giao diện (Interfaces)</a:t>
            </a:r>
          </a:p>
          <a:p>
            <a:r>
              <a:rPr lang="en-US"/>
              <a:t>Các nhánh độc lập (Independent paths)</a:t>
            </a:r>
          </a:p>
          <a:p>
            <a:r>
              <a:rPr lang="en-US"/>
              <a:t>Giá trị biên, điều kiện biên</a:t>
            </a:r>
          </a:p>
          <a:p>
            <a:r>
              <a:rPr lang="en-US"/>
              <a:t>Bẫy lỗi và kiểm soát lỗi (Error handling)</a:t>
            </a:r>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10</a:t>
            </a:fld>
            <a:endParaRPr lang="en-US" dirty="0"/>
          </a:p>
        </p:txBody>
      </p:sp>
    </p:spTree>
    <p:extLst>
      <p:ext uri="{BB962C8B-B14F-4D97-AF65-F5344CB8AC3E}">
        <p14:creationId xmlns:p14="http://schemas.microsoft.com/office/powerpoint/2010/main" val="256089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4.1.2. Nguyên tắc và các loại kiểm thử … (tt)</a:t>
            </a:r>
          </a:p>
        </p:txBody>
      </p:sp>
      <p:sp>
        <p:nvSpPr>
          <p:cNvPr id="3" name="Content Placeholder 2"/>
          <p:cNvSpPr>
            <a:spLocks noGrp="1"/>
          </p:cNvSpPr>
          <p:nvPr>
            <p:ph idx="1"/>
          </p:nvPr>
        </p:nvSpPr>
        <p:spPr/>
        <p:txBody>
          <a:bodyPr/>
          <a:lstStyle/>
          <a:p>
            <a:pPr marL="0" indent="0">
              <a:buNone/>
            </a:pPr>
            <a:r>
              <a:rPr lang="en-US" i="1"/>
              <a:t>Kiểm thử thành phần/đơn vị (tt) </a:t>
            </a:r>
            <a:endParaRPr lang="en-US" i="1" smtClean="0"/>
          </a:p>
          <a:p>
            <a:pPr marL="0" indent="0">
              <a:buNone/>
            </a:pPr>
            <a:r>
              <a:rPr lang="en-US" smtClean="0"/>
              <a:t>Kiểm </a:t>
            </a:r>
            <a:r>
              <a:rPr lang="en-US"/>
              <a:t>tra các ràng buộc giao diện</a:t>
            </a:r>
          </a:p>
          <a:p>
            <a:r>
              <a:rPr lang="en-US"/>
              <a:t>Lưu ý các mẫu nhập liệu trên giao diện</a:t>
            </a:r>
          </a:p>
          <a:p>
            <a:pPr lvl="1"/>
            <a:r>
              <a:rPr lang="en-US"/>
              <a:t>Số</a:t>
            </a:r>
          </a:p>
          <a:p>
            <a:pPr lvl="1"/>
            <a:r>
              <a:rPr lang="en-US"/>
              <a:t>Chuỗi</a:t>
            </a:r>
          </a:p>
          <a:p>
            <a:pPr lvl="1"/>
            <a:r>
              <a:rPr lang="en-US"/>
              <a:t>Ngày/Tháng/Năm</a:t>
            </a:r>
          </a:p>
          <a:p>
            <a:pPr lvl="1"/>
            <a:endParaRPr lang="en-US"/>
          </a:p>
          <a:p>
            <a:r>
              <a:rPr lang="en-US"/>
              <a:t>Sử dụng Regular Expression để kiểm tra các dữ liệu nhập</a:t>
            </a:r>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11</a:t>
            </a:fld>
            <a:endParaRPr lang="en-US" dirty="0"/>
          </a:p>
        </p:txBody>
      </p:sp>
    </p:spTree>
    <p:extLst>
      <p:ext uri="{BB962C8B-B14F-4D97-AF65-F5344CB8AC3E}">
        <p14:creationId xmlns:p14="http://schemas.microsoft.com/office/powerpoint/2010/main" val="215520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4.1.2. Nguyên tắc và các loại kiểm thử … (tt)</a:t>
            </a:r>
          </a:p>
        </p:txBody>
      </p:sp>
      <p:sp>
        <p:nvSpPr>
          <p:cNvPr id="3" name="Content Placeholder 2"/>
          <p:cNvSpPr>
            <a:spLocks noGrp="1"/>
          </p:cNvSpPr>
          <p:nvPr>
            <p:ph idx="1"/>
          </p:nvPr>
        </p:nvSpPr>
        <p:spPr/>
        <p:txBody>
          <a:bodyPr/>
          <a:lstStyle/>
          <a:p>
            <a:pPr marL="0" lvl="0" indent="0">
              <a:buNone/>
            </a:pPr>
            <a:r>
              <a:rPr lang="en-US" i="1" smtClean="0"/>
              <a:t>Test </a:t>
            </a:r>
            <a:r>
              <a:rPr lang="en-US" i="1"/>
              <a:t>hộp đen (Black box testing) </a:t>
            </a:r>
            <a:endParaRPr lang="en-US" i="1" smtClean="0"/>
          </a:p>
          <a:p>
            <a:r>
              <a:rPr lang="en-US" smtClean="0"/>
              <a:t>Kiểu </a:t>
            </a:r>
            <a:r>
              <a:rPr lang="en-US"/>
              <a:t>test mà Tester thực hiện test không chú ý gì đến code (hoặc là một hình thức test mà ứng dụng đang test được xem như một hộp đen và hành vi bên trong của chương trình hoàn toàn được bỏ qua. </a:t>
            </a:r>
            <a:r>
              <a:rPr lang="en-US" smtClean="0"/>
              <a:t>Việc </a:t>
            </a:r>
            <a:r>
              <a:rPr lang="en-US"/>
              <a:t>test xảy ra dựa trên các đặc tả bên ngoài. Cũng hiểu như test hành vi, chỉ hành vi bên ngoài của ứng dụng là được đánh giá và phân tích).</a:t>
            </a:r>
          </a:p>
          <a:p>
            <a:pPr marL="0" lvl="0" indent="0">
              <a:buNone/>
            </a:pPr>
            <a:r>
              <a:rPr lang="en-US" i="1"/>
              <a:t>Test hộp trắng (White box testing) </a:t>
            </a:r>
            <a:endParaRPr lang="en-US" i="1" smtClean="0"/>
          </a:p>
          <a:p>
            <a:r>
              <a:rPr lang="en-US" smtClean="0"/>
              <a:t>Các </a:t>
            </a:r>
            <a:r>
              <a:rPr lang="en-US"/>
              <a:t>tester tìm kiếm lỗi bên trong code.</a:t>
            </a:r>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12</a:t>
            </a:fld>
            <a:endParaRPr lang="en-US" dirty="0"/>
          </a:p>
        </p:txBody>
      </p:sp>
    </p:spTree>
    <p:extLst>
      <p:ext uri="{BB962C8B-B14F-4D97-AF65-F5344CB8AC3E}">
        <p14:creationId xmlns:p14="http://schemas.microsoft.com/office/powerpoint/2010/main" val="407972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4.1.2. Nguyên tắc và các loại kiểm thử … (tt)</a:t>
            </a:r>
          </a:p>
        </p:txBody>
      </p:sp>
      <p:sp>
        <p:nvSpPr>
          <p:cNvPr id="3" name="Content Placeholder 2"/>
          <p:cNvSpPr>
            <a:spLocks noGrp="1"/>
          </p:cNvSpPr>
          <p:nvPr>
            <p:ph idx="1"/>
          </p:nvPr>
        </p:nvSpPr>
        <p:spPr/>
        <p:txBody>
          <a:bodyPr/>
          <a:lstStyle/>
          <a:p>
            <a:pPr marL="0" indent="0">
              <a:buNone/>
            </a:pPr>
            <a:r>
              <a:rPr lang="en-US" i="1" smtClean="0"/>
              <a:t>Kiểm thử tích hợp</a:t>
            </a:r>
          </a:p>
          <a:p>
            <a:r>
              <a:rPr lang="vi-VN" smtClean="0"/>
              <a:t>Kiểm </a:t>
            </a:r>
            <a:r>
              <a:rPr lang="vi-VN"/>
              <a:t>thử tích hợp là kiểm thử một tổ hợp các thành phần của một phần mềm (tạo thành một chức năng đầy đủ)</a:t>
            </a:r>
          </a:p>
          <a:p>
            <a:pPr lvl="1"/>
            <a:r>
              <a:rPr lang="vi-VN"/>
              <a:t>Tập trung vào việc làm thế nào để các thành phần (đơn vị) làm việc với nhau. </a:t>
            </a:r>
          </a:p>
          <a:p>
            <a:r>
              <a:rPr lang="vi-VN"/>
              <a:t>Kiểm thử tích hợp nhằm:</a:t>
            </a:r>
          </a:p>
          <a:p>
            <a:pPr lvl="1"/>
            <a:r>
              <a:rPr lang="vi-VN"/>
              <a:t>Phát hiện lỗi xảy ra trong giao diện giữa các thành phần đơn vị. </a:t>
            </a:r>
          </a:p>
          <a:p>
            <a:pPr lvl="1"/>
            <a:r>
              <a:rPr lang="vi-VN"/>
              <a:t>Lắp ráp các đơn vị riêng rẽ vào một hệ thống con và vào một hệ thống hoàn chỉnh cuối cùng.</a:t>
            </a:r>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13</a:t>
            </a:fld>
            <a:endParaRPr lang="en-US" dirty="0"/>
          </a:p>
        </p:txBody>
      </p:sp>
    </p:spTree>
    <p:extLst>
      <p:ext uri="{BB962C8B-B14F-4D97-AF65-F5344CB8AC3E}">
        <p14:creationId xmlns:p14="http://schemas.microsoft.com/office/powerpoint/2010/main" val="740596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4.1.2. Nguyên tắc và các loại kiểm thử … (tt)</a:t>
            </a:r>
          </a:p>
        </p:txBody>
      </p:sp>
      <p:sp>
        <p:nvSpPr>
          <p:cNvPr id="3" name="Content Placeholder 2"/>
          <p:cNvSpPr>
            <a:spLocks noGrp="1"/>
          </p:cNvSpPr>
          <p:nvPr>
            <p:ph idx="1"/>
          </p:nvPr>
        </p:nvSpPr>
        <p:spPr/>
        <p:txBody>
          <a:bodyPr/>
          <a:lstStyle/>
          <a:p>
            <a:pPr marL="0" indent="0">
              <a:buNone/>
            </a:pPr>
            <a:r>
              <a:rPr lang="en-US" i="1" smtClean="0"/>
              <a:t>Kiểm thử tích hợp (tt)</a:t>
            </a:r>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14</a:t>
            </a:fld>
            <a:endParaRPr lang="en-US" dirty="0"/>
          </a:p>
        </p:txBody>
      </p:sp>
      <p:pic>
        <p:nvPicPr>
          <p:cNvPr id="6" name="Picture 4" descr="https://lh5.googleusercontent.com/aeyMJh-nOvaTTWnLwAUBDwjvsHIyq0DEo5pEeWt-uQbqnkR7PVu-y1yVwW58mx5DMkczjBdqzsFmECx-zCXt0QJU0v0x6SfMehH416K9RW42Q8n9L2vZPXuXx_ndU-Kbbe1M_46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26" y="1309661"/>
            <a:ext cx="7701148" cy="408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01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4.1.2. Nguyên tắc và các loại kiểm thử … (tt)</a:t>
            </a:r>
          </a:p>
        </p:txBody>
      </p:sp>
      <p:sp>
        <p:nvSpPr>
          <p:cNvPr id="3" name="Content Placeholder 2"/>
          <p:cNvSpPr>
            <a:spLocks noGrp="1"/>
          </p:cNvSpPr>
          <p:nvPr>
            <p:ph idx="1"/>
          </p:nvPr>
        </p:nvSpPr>
        <p:spPr/>
        <p:txBody>
          <a:bodyPr/>
          <a:lstStyle/>
          <a:p>
            <a:pPr marL="0" indent="0">
              <a:buNone/>
            </a:pPr>
            <a:r>
              <a:rPr lang="vi-VN" i="1"/>
              <a:t>Kiểm thử hệ thống</a:t>
            </a:r>
            <a:endParaRPr lang="en-US" i="1" smtClean="0"/>
          </a:p>
          <a:p>
            <a:r>
              <a:rPr lang="vi-VN" smtClean="0"/>
              <a:t>Kiểm </a:t>
            </a:r>
            <a:r>
              <a:rPr lang="vi-VN"/>
              <a:t>thử hệ thống nhằm kiểm tra thiết kế và hệ thống thỏa mãn đặc tả</a:t>
            </a:r>
            <a:r>
              <a:rPr lang="en-US"/>
              <a:t> ban đầu hay không.</a:t>
            </a:r>
            <a:endParaRPr lang="vi-VN"/>
          </a:p>
          <a:p>
            <a:r>
              <a:rPr lang="vi-VN"/>
              <a:t>Kiểm thử hệ thống được thực hiện sau khi hoàn tất kiểm thử đơn vị và kiểm thử tích hợp.</a:t>
            </a:r>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15</a:t>
            </a:fld>
            <a:endParaRPr lang="en-US" dirty="0"/>
          </a:p>
        </p:txBody>
      </p:sp>
    </p:spTree>
    <p:extLst>
      <p:ext uri="{BB962C8B-B14F-4D97-AF65-F5344CB8AC3E}">
        <p14:creationId xmlns:p14="http://schemas.microsoft.com/office/powerpoint/2010/main" val="268336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4.1.2. Nguyên tắc và các loại kiểm thử … (tt)</a:t>
            </a:r>
          </a:p>
        </p:txBody>
      </p:sp>
      <p:sp>
        <p:nvSpPr>
          <p:cNvPr id="3" name="Content Placeholder 2"/>
          <p:cNvSpPr>
            <a:spLocks noGrp="1"/>
          </p:cNvSpPr>
          <p:nvPr>
            <p:ph idx="1"/>
          </p:nvPr>
        </p:nvSpPr>
        <p:spPr/>
        <p:txBody>
          <a:bodyPr/>
          <a:lstStyle/>
          <a:p>
            <a:pPr marL="0" indent="0">
              <a:buNone/>
            </a:pPr>
            <a:r>
              <a:rPr lang="en-US" i="1"/>
              <a:t>Nguyên tắc kiểm thử</a:t>
            </a:r>
            <a:endParaRPr lang="en-US" i="1" smtClean="0"/>
          </a:p>
          <a:p>
            <a:r>
              <a:rPr lang="en-US" smtClean="0"/>
              <a:t>Chọn </a:t>
            </a:r>
            <a:r>
              <a:rPr lang="en-US"/>
              <a:t>các dữ liệu test để lộ ra lỗi</a:t>
            </a:r>
          </a:p>
          <a:p>
            <a:pPr lvl="1"/>
            <a:r>
              <a:rPr lang="en-US"/>
              <a:t>Chọn đầu vào làm cho hệ thống sinh ra các thông báo lỗi</a:t>
            </a:r>
          </a:p>
          <a:p>
            <a:pPr lvl="1"/>
            <a:r>
              <a:rPr lang="en-US"/>
              <a:t>Thiết kế input sao cho tràn buffer, tràn số,…</a:t>
            </a:r>
          </a:p>
          <a:p>
            <a:pPr lvl="1"/>
            <a:r>
              <a:rPr lang="en-US"/>
              <a:t>Lặp lại cùng input vài lần </a:t>
            </a:r>
          </a:p>
          <a:p>
            <a:pPr lvl="1"/>
            <a:r>
              <a:rPr lang="en-US"/>
              <a:t>Chọn dữ liệu vào làm sinh ra output sai</a:t>
            </a:r>
          </a:p>
          <a:p>
            <a:pPr lvl="1"/>
            <a:r>
              <a:rPr lang="en-US"/>
              <a:t>Chọn dữ liệu vào làm sinh tính toán quá lớn hoặc quá nhỏ</a:t>
            </a:r>
          </a:p>
          <a:p>
            <a:r>
              <a:rPr lang="en-US"/>
              <a:t>Lưu đồ công việc kiểm thử</a:t>
            </a:r>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16</a:t>
            </a:fld>
            <a:endParaRPr lang="en-US" dirty="0"/>
          </a:p>
        </p:txBody>
      </p:sp>
      <p:pic>
        <p:nvPicPr>
          <p:cNvPr id="6" name="Picture 2" descr="https://lh5.googleusercontent.com/lCJz_ZwFYbEJa7RV_vJi2Bc6__ZYKr99O2NIDXhap0Kt4ApYKipdZUKadr8fw0dn8LYTsmXF1PMPvKUIM-PSmzJk11gCGJg5UK8riBGD7BHJWVj13OGx0yfQcMom2DsKi9-cTMT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3" y="3782823"/>
            <a:ext cx="5779912" cy="2160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97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4.1.3. Kế hoạch kiểm thử ứng </a:t>
            </a:r>
            <a:r>
              <a:rPr lang="en-US" smtClean="0"/>
              <a:t>dụng</a:t>
            </a:r>
            <a:endParaRPr lang="en-US"/>
          </a:p>
        </p:txBody>
      </p:sp>
      <p:sp>
        <p:nvSpPr>
          <p:cNvPr id="3" name="Content Placeholder 2"/>
          <p:cNvSpPr>
            <a:spLocks noGrp="1"/>
          </p:cNvSpPr>
          <p:nvPr>
            <p:ph idx="1"/>
          </p:nvPr>
        </p:nvSpPr>
        <p:spPr/>
        <p:txBody>
          <a:bodyPr/>
          <a:lstStyle/>
          <a:p>
            <a:pPr marL="0" indent="0">
              <a:buNone/>
            </a:pPr>
            <a:r>
              <a:rPr lang="en-US" smtClean="0"/>
              <a:t>Kế hoạch kiểm thử ứng dụng (mức đơn giản)</a:t>
            </a:r>
          </a:p>
          <a:p>
            <a:r>
              <a:rPr lang="en-US" smtClean="0"/>
              <a:t>Lập danh sách các tình huống kiểm thử để chứng minh ứng dụng có đầy đủ các hành vi mong muốn với yêu cầu đặt ra</a:t>
            </a:r>
          </a:p>
          <a:p>
            <a:r>
              <a:rPr lang="vi-VN" smtClean="0"/>
              <a:t>Mỗi </a:t>
            </a:r>
            <a:r>
              <a:rPr lang="en-US" smtClean="0"/>
              <a:t>tình huống kiểm thử </a:t>
            </a:r>
            <a:r>
              <a:rPr lang="vi-VN" smtClean="0"/>
              <a:t>chứa </a:t>
            </a:r>
            <a:r>
              <a:rPr lang="vi-VN"/>
              <a:t>các thông tin cần thiết </a:t>
            </a:r>
            <a:r>
              <a:rPr lang="en-US"/>
              <a:t>đ</a:t>
            </a:r>
            <a:r>
              <a:rPr lang="vi-VN" smtClean="0"/>
              <a:t>ể</a:t>
            </a:r>
            <a:r>
              <a:rPr lang="en-US" smtClean="0"/>
              <a:t> </a:t>
            </a:r>
            <a:r>
              <a:rPr lang="vi-VN" smtClean="0"/>
              <a:t>kiểm thử</a:t>
            </a:r>
            <a:r>
              <a:rPr lang="en-US" smtClean="0"/>
              <a:t> </a:t>
            </a:r>
            <a:r>
              <a:rPr lang="vi-VN" smtClean="0"/>
              <a:t>thành</a:t>
            </a:r>
            <a:r>
              <a:rPr lang="en-US" smtClean="0"/>
              <a:t> </a:t>
            </a:r>
            <a:r>
              <a:rPr lang="vi-VN" smtClean="0"/>
              <a:t>phần </a:t>
            </a:r>
            <a:r>
              <a:rPr lang="en-US" smtClean="0"/>
              <a:t>ứng dụng </a:t>
            </a:r>
            <a:r>
              <a:rPr lang="vi-VN" smtClean="0"/>
              <a:t>theo </a:t>
            </a:r>
            <a:r>
              <a:rPr lang="vi-VN"/>
              <a:t>1 mục tiêu xác </a:t>
            </a:r>
            <a:r>
              <a:rPr lang="en-US"/>
              <a:t>đ</a:t>
            </a:r>
            <a:r>
              <a:rPr lang="vi-VN" smtClean="0"/>
              <a:t>ịnh</a:t>
            </a:r>
            <a:r>
              <a:rPr lang="vi-VN"/>
              <a:t>. </a:t>
            </a:r>
            <a:endParaRPr lang="en-US" smtClean="0"/>
          </a:p>
          <a:p>
            <a:r>
              <a:rPr lang="vi-VN" smtClean="0"/>
              <a:t>Thường </a:t>
            </a:r>
            <a:r>
              <a:rPr lang="en-US" smtClean="0"/>
              <a:t>tình huống kiểm thử bao </a:t>
            </a:r>
            <a:r>
              <a:rPr lang="vi-VN" smtClean="0"/>
              <a:t>gồm bộ</a:t>
            </a:r>
            <a:r>
              <a:rPr lang="en-US" smtClean="0"/>
              <a:t> </a:t>
            </a:r>
            <a:r>
              <a:rPr lang="vi-VN" smtClean="0"/>
              <a:t>3 </a:t>
            </a:r>
            <a:r>
              <a:rPr lang="vi-VN"/>
              <a:t>thông tin {</a:t>
            </a:r>
            <a:r>
              <a:rPr lang="vi-VN" i="1"/>
              <a:t>tập </a:t>
            </a:r>
            <a:r>
              <a:rPr lang="vi-VN" i="1" smtClean="0"/>
              <a:t>dữ</a:t>
            </a:r>
            <a:r>
              <a:rPr lang="en-US" i="1" smtClean="0"/>
              <a:t> </a:t>
            </a:r>
            <a:r>
              <a:rPr lang="vi-VN" i="1" smtClean="0"/>
              <a:t>liệu </a:t>
            </a:r>
            <a:r>
              <a:rPr lang="en-US" i="1"/>
              <a:t>đ</a:t>
            </a:r>
            <a:r>
              <a:rPr lang="vi-VN" i="1" smtClean="0"/>
              <a:t>ầu </a:t>
            </a:r>
            <a:r>
              <a:rPr lang="vi-VN" i="1"/>
              <a:t>vào, trạng thái của thành phần </a:t>
            </a:r>
            <a:r>
              <a:rPr lang="en-US" i="1" smtClean="0"/>
              <a:t>ứng dụng</a:t>
            </a:r>
            <a:r>
              <a:rPr lang="vi-VN" i="1" smtClean="0"/>
              <a:t>, </a:t>
            </a:r>
            <a:r>
              <a:rPr lang="vi-VN" i="1"/>
              <a:t>tập kết </a:t>
            </a:r>
            <a:r>
              <a:rPr lang="vi-VN" i="1" smtClean="0"/>
              <a:t>quả</a:t>
            </a:r>
            <a:r>
              <a:rPr lang="en-US" i="1" smtClean="0"/>
              <a:t> mong muốn</a:t>
            </a:r>
            <a:r>
              <a:rPr lang="vi-VN" smtClean="0"/>
              <a:t>} </a:t>
            </a:r>
            <a:endParaRPr lang="vi-VN"/>
          </a:p>
          <a:p>
            <a:pPr lvl="1"/>
            <a:r>
              <a:rPr lang="vi-VN"/>
              <a:t>Tập </a:t>
            </a:r>
            <a:r>
              <a:rPr lang="vi-VN" smtClean="0"/>
              <a:t>dữ</a:t>
            </a:r>
            <a:r>
              <a:rPr lang="en-US" smtClean="0"/>
              <a:t> </a:t>
            </a:r>
            <a:r>
              <a:rPr lang="vi-VN" smtClean="0"/>
              <a:t>liệu </a:t>
            </a:r>
            <a:r>
              <a:rPr lang="en-US"/>
              <a:t>đ</a:t>
            </a:r>
            <a:r>
              <a:rPr lang="vi-VN" smtClean="0"/>
              <a:t>ầu </a:t>
            </a:r>
            <a:r>
              <a:rPr lang="vi-VN"/>
              <a:t>vào (Input): gồm các giá </a:t>
            </a:r>
            <a:r>
              <a:rPr lang="vi-VN" smtClean="0"/>
              <a:t>trị</a:t>
            </a:r>
            <a:r>
              <a:rPr lang="en-US" smtClean="0"/>
              <a:t> </a:t>
            </a:r>
            <a:r>
              <a:rPr lang="vi-VN" smtClean="0"/>
              <a:t>dữ</a:t>
            </a:r>
            <a:r>
              <a:rPr lang="en-US" smtClean="0"/>
              <a:t> </a:t>
            </a:r>
            <a:r>
              <a:rPr lang="vi-VN" smtClean="0"/>
              <a:t>liệu </a:t>
            </a:r>
            <a:r>
              <a:rPr lang="vi-VN"/>
              <a:t>cần thiết </a:t>
            </a:r>
            <a:r>
              <a:rPr lang="en-US" smtClean="0"/>
              <a:t>để </a:t>
            </a:r>
            <a:r>
              <a:rPr lang="vi-VN" smtClean="0"/>
              <a:t>thành </a:t>
            </a:r>
            <a:r>
              <a:rPr lang="vi-VN"/>
              <a:t>phần </a:t>
            </a:r>
            <a:r>
              <a:rPr lang="en-US" smtClean="0"/>
              <a:t>ứng dụng</a:t>
            </a:r>
            <a:r>
              <a:rPr lang="vi-VN" smtClean="0"/>
              <a:t> </a:t>
            </a:r>
            <a:r>
              <a:rPr lang="vi-VN"/>
              <a:t>dùng và </a:t>
            </a:r>
            <a:r>
              <a:rPr lang="vi-VN" smtClean="0"/>
              <a:t>xử</a:t>
            </a:r>
            <a:r>
              <a:rPr lang="en-US" smtClean="0"/>
              <a:t> </a:t>
            </a:r>
            <a:r>
              <a:rPr lang="vi-VN" smtClean="0"/>
              <a:t>lý</a:t>
            </a:r>
            <a:r>
              <a:rPr lang="vi-VN"/>
              <a:t>. </a:t>
            </a:r>
          </a:p>
          <a:p>
            <a:pPr lvl="1"/>
            <a:r>
              <a:rPr lang="vi-VN"/>
              <a:t>Tập kết </a:t>
            </a:r>
            <a:r>
              <a:rPr lang="vi-VN" smtClean="0"/>
              <a:t>quả</a:t>
            </a:r>
            <a:r>
              <a:rPr lang="en-US" smtClean="0"/>
              <a:t> mong muốn:</a:t>
            </a:r>
            <a:r>
              <a:rPr lang="vi-VN" smtClean="0"/>
              <a:t> </a:t>
            </a:r>
            <a:r>
              <a:rPr lang="vi-VN"/>
              <a:t>kết </a:t>
            </a:r>
            <a:r>
              <a:rPr lang="vi-VN" smtClean="0"/>
              <a:t>quả</a:t>
            </a:r>
            <a:r>
              <a:rPr lang="en-US" smtClean="0"/>
              <a:t> </a:t>
            </a:r>
            <a:r>
              <a:rPr lang="vi-VN" smtClean="0"/>
              <a:t>mong </a:t>
            </a:r>
            <a:r>
              <a:rPr lang="vi-VN"/>
              <a:t>muốn sau khi thành phần </a:t>
            </a:r>
            <a:r>
              <a:rPr lang="en-US" smtClean="0"/>
              <a:t>ứng dụng</a:t>
            </a:r>
            <a:r>
              <a:rPr lang="vi-VN" smtClean="0"/>
              <a:t> xử</a:t>
            </a:r>
            <a:r>
              <a:rPr lang="en-US" smtClean="0"/>
              <a:t> </a:t>
            </a:r>
            <a:r>
              <a:rPr lang="vi-VN" smtClean="0"/>
              <a:t>lý dữ</a:t>
            </a:r>
            <a:r>
              <a:rPr lang="en-US" smtClean="0"/>
              <a:t> </a:t>
            </a:r>
            <a:r>
              <a:rPr lang="vi-VN" smtClean="0"/>
              <a:t>liệu </a:t>
            </a:r>
            <a:r>
              <a:rPr lang="vi-VN"/>
              <a:t>nhập. </a:t>
            </a:r>
            <a:endParaRPr lang="en-US" smtClean="0"/>
          </a:p>
          <a:p>
            <a:pPr lvl="1"/>
            <a:r>
              <a:rPr lang="vi-VN" smtClean="0"/>
              <a:t>Trạng </a:t>
            </a:r>
            <a:r>
              <a:rPr lang="vi-VN"/>
              <a:t>thái thành phần </a:t>
            </a:r>
            <a:r>
              <a:rPr lang="en-US" smtClean="0"/>
              <a:t>ứng dụng</a:t>
            </a:r>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17</a:t>
            </a:fld>
            <a:endParaRPr lang="en-US" dirty="0"/>
          </a:p>
        </p:txBody>
      </p:sp>
    </p:spTree>
    <p:extLst>
      <p:ext uri="{BB962C8B-B14F-4D97-AF65-F5344CB8AC3E}">
        <p14:creationId xmlns:p14="http://schemas.microsoft.com/office/powerpoint/2010/main" val="259495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4.1.3. Kế hoạch kiểm thử ứng </a:t>
            </a:r>
            <a:r>
              <a:rPr lang="en-US" smtClean="0"/>
              <a:t>dụng (tt)</a:t>
            </a:r>
            <a:endParaRPr lang="en-US"/>
          </a:p>
        </p:txBody>
      </p:sp>
      <p:sp>
        <p:nvSpPr>
          <p:cNvPr id="3" name="Content Placeholder 2"/>
          <p:cNvSpPr>
            <a:spLocks noGrp="1"/>
          </p:cNvSpPr>
          <p:nvPr>
            <p:ph idx="1"/>
          </p:nvPr>
        </p:nvSpPr>
        <p:spPr/>
        <p:txBody>
          <a:bodyPr/>
          <a:lstStyle/>
          <a:p>
            <a:pPr marL="0" indent="0">
              <a:buNone/>
            </a:pPr>
            <a:r>
              <a:rPr lang="en-US" smtClean="0"/>
              <a:t>Phương pháp thiết kế các tình huống kiểm thử (test case)</a:t>
            </a:r>
          </a:p>
          <a:p>
            <a:r>
              <a:rPr lang="en-US" smtClean="0"/>
              <a:t>Theo </a:t>
            </a:r>
            <a:r>
              <a:rPr lang="en-US"/>
              <a:t>góc nhìn sử dụng (Black box </a:t>
            </a:r>
            <a:r>
              <a:rPr lang="en-US" smtClean="0"/>
              <a:t>testing)</a:t>
            </a:r>
            <a:endParaRPr lang="en-US"/>
          </a:p>
          <a:p>
            <a:pPr lvl="1"/>
            <a:r>
              <a:rPr lang="en-US"/>
              <a:t>Không cần kiến thức </a:t>
            </a:r>
            <a:r>
              <a:rPr lang="en-US" smtClean="0"/>
              <a:t>về chi </a:t>
            </a:r>
            <a:r>
              <a:rPr lang="en-US"/>
              <a:t>tiết thiết </a:t>
            </a:r>
            <a:r>
              <a:rPr lang="en-US" smtClean="0"/>
              <a:t>kế và </a:t>
            </a:r>
            <a:r>
              <a:rPr lang="en-US"/>
              <a:t>hiện </a:t>
            </a:r>
            <a:r>
              <a:rPr lang="en-US" smtClean="0"/>
              <a:t>thực bên </a:t>
            </a:r>
            <a:r>
              <a:rPr lang="en-US"/>
              <a:t>trong. </a:t>
            </a:r>
          </a:p>
          <a:p>
            <a:pPr lvl="1"/>
            <a:r>
              <a:rPr lang="en-US" smtClean="0"/>
              <a:t>Kiểm thử dựa </a:t>
            </a:r>
            <a:r>
              <a:rPr lang="en-US"/>
              <a:t>trên các yêu cầu và </a:t>
            </a:r>
            <a:r>
              <a:rPr lang="en-US" smtClean="0"/>
              <a:t>đặc tả sử dụng thành phần ứng dụng. </a:t>
            </a:r>
          </a:p>
          <a:p>
            <a:r>
              <a:rPr lang="en-US" smtClean="0"/>
              <a:t>Theo </a:t>
            </a:r>
            <a:r>
              <a:rPr lang="en-US"/>
              <a:t>góc nhìn hiện thực (White box testing</a:t>
            </a:r>
            <a:r>
              <a:rPr lang="en-US" smtClean="0"/>
              <a:t>)</a:t>
            </a:r>
          </a:p>
          <a:p>
            <a:pPr lvl="1"/>
            <a:r>
              <a:rPr lang="en-US"/>
              <a:t>cần kiến thức </a:t>
            </a:r>
            <a:r>
              <a:rPr lang="en-US" smtClean="0"/>
              <a:t>về chi </a:t>
            </a:r>
            <a:r>
              <a:rPr lang="en-US"/>
              <a:t>tiết thiết </a:t>
            </a:r>
            <a:r>
              <a:rPr lang="en-US" smtClean="0"/>
              <a:t>kế và </a:t>
            </a:r>
            <a:r>
              <a:rPr lang="en-US"/>
              <a:t>hiện thực bên </a:t>
            </a:r>
            <a:r>
              <a:rPr lang="en-US" smtClean="0"/>
              <a:t>trong</a:t>
            </a:r>
            <a:r>
              <a:rPr lang="en-US"/>
              <a:t>.</a:t>
            </a:r>
          </a:p>
          <a:p>
            <a:pPr lvl="1"/>
            <a:r>
              <a:rPr lang="en-US" smtClean="0"/>
              <a:t>Kiểm thử dựa </a:t>
            </a:r>
            <a:r>
              <a:rPr lang="en-US"/>
              <a:t>vào </a:t>
            </a:r>
            <a:r>
              <a:rPr lang="en-US" smtClean="0"/>
              <a:t>phủ các </a:t>
            </a:r>
            <a:r>
              <a:rPr lang="en-US"/>
              <a:t>lệnh, </a:t>
            </a:r>
            <a:r>
              <a:rPr lang="en-US" smtClean="0"/>
              <a:t>phủ các </a:t>
            </a:r>
            <a:r>
              <a:rPr lang="en-US"/>
              <a:t>nhánh, </a:t>
            </a:r>
            <a:r>
              <a:rPr lang="en-US" smtClean="0"/>
              <a:t>phủ các điều </a:t>
            </a:r>
            <a:r>
              <a:rPr lang="en-US"/>
              <a:t>kiện con,...</a:t>
            </a:r>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18</a:t>
            </a:fld>
            <a:endParaRPr lang="en-US" dirty="0"/>
          </a:p>
        </p:txBody>
      </p:sp>
    </p:spTree>
    <p:extLst>
      <p:ext uri="{BB962C8B-B14F-4D97-AF65-F5344CB8AC3E}">
        <p14:creationId xmlns:p14="http://schemas.microsoft.com/office/powerpoint/2010/main" val="368818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4.1.3. Kế hoạch kiểm thử ứng </a:t>
            </a:r>
            <a:r>
              <a:rPr lang="en-US" smtClean="0"/>
              <a:t>dụng (tt)</a:t>
            </a:r>
            <a:endParaRPr lang="en-US"/>
          </a:p>
        </p:txBody>
      </p:sp>
      <p:sp>
        <p:nvSpPr>
          <p:cNvPr id="3" name="Content Placeholder 2"/>
          <p:cNvSpPr>
            <a:spLocks noGrp="1"/>
          </p:cNvSpPr>
          <p:nvPr>
            <p:ph idx="1"/>
          </p:nvPr>
        </p:nvSpPr>
        <p:spPr/>
        <p:txBody>
          <a:bodyPr/>
          <a:lstStyle/>
          <a:p>
            <a:pPr marL="0" indent="0">
              <a:buNone/>
            </a:pPr>
            <a:r>
              <a:rPr lang="en-US" smtClean="0"/>
              <a:t>Lưu ý các</a:t>
            </a:r>
            <a:r>
              <a:rPr lang="vi-VN" smtClean="0"/>
              <a:t> </a:t>
            </a:r>
            <a:r>
              <a:rPr lang="vi-VN"/>
              <a:t>test case phải </a:t>
            </a:r>
            <a:r>
              <a:rPr lang="en-US" smtClean="0"/>
              <a:t>mô tả chi tiết</a:t>
            </a:r>
            <a:r>
              <a:rPr lang="vi-VN" smtClean="0"/>
              <a:t>: </a:t>
            </a:r>
            <a:endParaRPr lang="vi-VN"/>
          </a:p>
          <a:p>
            <a:r>
              <a:rPr lang="en-US"/>
              <a:t>Đ</a:t>
            </a:r>
            <a:r>
              <a:rPr lang="vi-VN" smtClean="0"/>
              <a:t>ặc tả</a:t>
            </a:r>
            <a:r>
              <a:rPr lang="en-US" smtClean="0"/>
              <a:t> </a:t>
            </a:r>
            <a:r>
              <a:rPr lang="vi-VN" smtClean="0"/>
              <a:t>về </a:t>
            </a:r>
            <a:r>
              <a:rPr lang="en-US"/>
              <a:t>đ</a:t>
            </a:r>
            <a:r>
              <a:rPr lang="vi-VN" smtClean="0"/>
              <a:t>iều </a:t>
            </a:r>
            <a:r>
              <a:rPr lang="vi-VN"/>
              <a:t>kiện </a:t>
            </a:r>
            <a:r>
              <a:rPr lang="vi-VN" smtClean="0"/>
              <a:t>dữ</a:t>
            </a:r>
            <a:r>
              <a:rPr lang="en-US" smtClean="0"/>
              <a:t> </a:t>
            </a:r>
            <a:r>
              <a:rPr lang="vi-VN" smtClean="0"/>
              <a:t>liệu </a:t>
            </a:r>
            <a:r>
              <a:rPr lang="vi-VN"/>
              <a:t>nhập. </a:t>
            </a:r>
          </a:p>
          <a:p>
            <a:r>
              <a:rPr lang="en-US"/>
              <a:t>Đ</a:t>
            </a:r>
            <a:r>
              <a:rPr lang="vi-VN" smtClean="0"/>
              <a:t>ặc tả</a:t>
            </a:r>
            <a:r>
              <a:rPr lang="en-US" smtClean="0"/>
              <a:t> </a:t>
            </a:r>
            <a:r>
              <a:rPr lang="vi-VN" smtClean="0"/>
              <a:t>chính </a:t>
            </a:r>
            <a:r>
              <a:rPr lang="vi-VN"/>
              <a:t>xác </a:t>
            </a:r>
            <a:r>
              <a:rPr lang="vi-VN" smtClean="0"/>
              <a:t>về</a:t>
            </a:r>
            <a:r>
              <a:rPr lang="en-US" smtClean="0"/>
              <a:t> </a:t>
            </a:r>
            <a:r>
              <a:rPr lang="vi-VN" smtClean="0"/>
              <a:t>kết </a:t>
            </a:r>
            <a:r>
              <a:rPr lang="vi-VN"/>
              <a:t>quả </a:t>
            </a:r>
            <a:r>
              <a:rPr lang="en-US"/>
              <a:t>đ</a:t>
            </a:r>
            <a:r>
              <a:rPr lang="vi-VN" smtClean="0"/>
              <a:t>úng </a:t>
            </a:r>
            <a:r>
              <a:rPr lang="vi-VN"/>
              <a:t>của chương trình tương </a:t>
            </a:r>
            <a:r>
              <a:rPr lang="vi-VN" smtClean="0"/>
              <a:t>ứng </a:t>
            </a:r>
            <a:r>
              <a:rPr lang="vi-VN"/>
              <a:t>với </a:t>
            </a:r>
            <a:r>
              <a:rPr lang="vi-VN" smtClean="0"/>
              <a:t>dữ</a:t>
            </a:r>
            <a:r>
              <a:rPr lang="en-US" smtClean="0"/>
              <a:t> </a:t>
            </a:r>
            <a:r>
              <a:rPr lang="vi-VN" smtClean="0"/>
              <a:t>liệu </a:t>
            </a:r>
            <a:r>
              <a:rPr lang="vi-VN"/>
              <a:t>nhập. </a:t>
            </a:r>
            <a:endParaRPr lang="en-US" smtClean="0"/>
          </a:p>
          <a:p>
            <a:endParaRPr lang="en-US" smtClean="0"/>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19</a:t>
            </a:fld>
            <a:endParaRPr lang="en-US" dirty="0"/>
          </a:p>
        </p:txBody>
      </p:sp>
    </p:spTree>
    <p:extLst>
      <p:ext uri="{BB962C8B-B14F-4D97-AF65-F5344CB8AC3E}">
        <p14:creationId xmlns:p14="http://schemas.microsoft.com/office/powerpoint/2010/main" val="286484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0" indent="0">
              <a:spcBef>
                <a:spcPts val="0"/>
              </a:spcBef>
              <a:buNone/>
            </a:pPr>
            <a:r>
              <a:rPr lang="en-US" smtClean="0"/>
              <a:t>4</a:t>
            </a:r>
            <a:r>
              <a:rPr lang="vi-VN" smtClean="0"/>
              <a:t>.</a:t>
            </a:r>
            <a:r>
              <a:rPr lang="en-US" smtClean="0"/>
              <a:t>1</a:t>
            </a:r>
            <a:r>
              <a:rPr lang="vi-VN" smtClean="0"/>
              <a:t>.</a:t>
            </a:r>
            <a:r>
              <a:rPr lang="en-US" smtClean="0"/>
              <a:t> </a:t>
            </a:r>
            <a:r>
              <a:rPr lang="vi-VN" dirty="0" smtClean="0"/>
              <a:t>Kiểm </a:t>
            </a:r>
            <a:r>
              <a:rPr lang="vi-VN" dirty="0"/>
              <a:t>định ứng dụng</a:t>
            </a:r>
          </a:p>
          <a:p>
            <a:pPr marL="0" indent="0">
              <a:spcBef>
                <a:spcPts val="0"/>
              </a:spcBef>
              <a:buNone/>
            </a:pPr>
            <a:r>
              <a:rPr lang="en-US" smtClean="0"/>
              <a:t>4.2</a:t>
            </a:r>
            <a:r>
              <a:rPr lang="vi-VN" smtClean="0"/>
              <a:t>.</a:t>
            </a:r>
            <a:r>
              <a:rPr lang="en-US" smtClean="0"/>
              <a:t> </a:t>
            </a:r>
            <a:r>
              <a:rPr lang="vi-VN" dirty="0" smtClean="0"/>
              <a:t>Đóng </a:t>
            </a:r>
            <a:r>
              <a:rPr lang="vi-VN" dirty="0"/>
              <a:t>gói ứng </a:t>
            </a:r>
            <a:r>
              <a:rPr lang="vi-VN" dirty="0" smtClean="0"/>
              <a:t>dụng</a:t>
            </a:r>
            <a:endParaRPr lang="vi-VN" dirty="0"/>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a:t>
            </a:fld>
            <a:endParaRPr lang="en-US" dirty="0"/>
          </a:p>
        </p:txBody>
      </p:sp>
    </p:spTree>
    <p:extLst>
      <p:ext uri="{BB962C8B-B14F-4D97-AF65-F5344CB8AC3E}">
        <p14:creationId xmlns:p14="http://schemas.microsoft.com/office/powerpoint/2010/main" val="18785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4.1.3. Kế hoạch kiểm thử ứng </a:t>
            </a:r>
            <a:r>
              <a:rPr lang="en-US" smtClean="0"/>
              <a:t>dụng (tt)</a:t>
            </a:r>
            <a:endParaRPr lang="en-US"/>
          </a:p>
        </p:txBody>
      </p:sp>
      <p:sp>
        <p:nvSpPr>
          <p:cNvPr id="3" name="Content Placeholder 2"/>
          <p:cNvSpPr>
            <a:spLocks noGrp="1"/>
          </p:cNvSpPr>
          <p:nvPr>
            <p:ph idx="1"/>
          </p:nvPr>
        </p:nvSpPr>
        <p:spPr/>
        <p:txBody>
          <a:bodyPr/>
          <a:lstStyle/>
          <a:p>
            <a:pPr marL="0" indent="0">
              <a:buNone/>
            </a:pPr>
            <a:r>
              <a:rPr lang="en-US" smtClean="0"/>
              <a:t>Danh sách các tình huống kiểm thử</a:t>
            </a:r>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19567092"/>
              </p:ext>
            </p:extLst>
          </p:nvPr>
        </p:nvGraphicFramePr>
        <p:xfrm>
          <a:off x="83126" y="1327228"/>
          <a:ext cx="8984674" cy="3232660"/>
        </p:xfrm>
        <a:graphic>
          <a:graphicData uri="http://schemas.openxmlformats.org/drawingml/2006/table">
            <a:tbl>
              <a:tblPr firstRow="1" firstCol="1" bandRow="1">
                <a:tableStyleId>{21E4AEA4-8DFA-4A89-87EB-49C32662AFE0}</a:tableStyleId>
              </a:tblPr>
              <a:tblGrid>
                <a:gridCol w="717516"/>
                <a:gridCol w="1713106"/>
                <a:gridCol w="1223100"/>
                <a:gridCol w="1343183"/>
                <a:gridCol w="1063313"/>
                <a:gridCol w="2149517"/>
                <a:gridCol w="774939"/>
              </a:tblGrid>
              <a:tr h="171450">
                <a:tc>
                  <a:txBody>
                    <a:bodyPr/>
                    <a:lstStyle/>
                    <a:p>
                      <a:pPr algn="ctr">
                        <a:lnSpc>
                          <a:spcPct val="107000"/>
                        </a:lnSpc>
                        <a:spcAft>
                          <a:spcPts val="800"/>
                        </a:spcAft>
                      </a:pPr>
                      <a:r>
                        <a:rPr lang="en-US" sz="1600">
                          <a:effectLst/>
                        </a:rPr>
                        <a:t>Test 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a:effectLst/>
                        </a:rPr>
                        <a:t>Chức năng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a:effectLst/>
                        </a:rPr>
                        <a:t>Mô tả</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a:effectLst/>
                        </a:rPr>
                        <a:t>Điều kiện trước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a:effectLst/>
                        </a:rPr>
                        <a:t>Dữ liệu Test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a:effectLst/>
                        </a:rPr>
                        <a:t>Kết quả mong muốn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600">
                          <a:effectLst/>
                        </a:rPr>
                        <a:t>Ghi chú</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71450">
                <a:tc>
                  <a:txBody>
                    <a:bodyPr/>
                    <a:lstStyle/>
                    <a:p>
                      <a:pPr algn="just">
                        <a:lnSpc>
                          <a:spcPct val="107000"/>
                        </a:lnSpc>
                        <a:spcAft>
                          <a:spcPts val="800"/>
                        </a:spcAft>
                      </a:pPr>
                      <a:r>
                        <a:rPr lang="en-US" sz="1600">
                          <a:effectLst/>
                          <a:latin typeface="+mj-lt"/>
                        </a:rPr>
                        <a:t> </a:t>
                      </a:r>
                      <a:r>
                        <a:rPr lang="en-US" sz="1600" smtClean="0">
                          <a:effectLst/>
                          <a:latin typeface="+mj-lt"/>
                        </a:rPr>
                        <a:t>T001</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US" sz="1600" baseline="0" smtClean="0">
                          <a:effectLst/>
                          <a:latin typeface="+mj-lt"/>
                        </a:rPr>
                        <a:t>Lập phiếu mượn sách</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US" sz="1600" smtClean="0">
                          <a:effectLst/>
                          <a:latin typeface="+mj-lt"/>
                        </a:rPr>
                        <a:t>Tính</a:t>
                      </a:r>
                      <a:r>
                        <a:rPr lang="en-US" sz="1600" baseline="0" smtClean="0">
                          <a:effectLst/>
                          <a:latin typeface="+mj-lt"/>
                        </a:rPr>
                        <a:t> logic của giao diện lập phiếu mượn sách.</a:t>
                      </a:r>
                      <a:endParaRPr lang="en-US"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1243401" rtl="0" eaLnBrk="1" fontAlgn="auto" latinLnBrk="0" hangingPunct="1">
                        <a:lnSpc>
                          <a:spcPct val="107000"/>
                        </a:lnSpc>
                        <a:spcBef>
                          <a:spcPts val="0"/>
                        </a:spcBef>
                        <a:spcAft>
                          <a:spcPts val="800"/>
                        </a:spcAft>
                        <a:buClrTx/>
                        <a:buSzTx/>
                        <a:buFontTx/>
                        <a:buNone/>
                        <a:tabLst/>
                        <a:defRPr/>
                      </a:pPr>
                      <a:r>
                        <a:rPr lang="en-US" sz="1600" kern="1200" smtClean="0">
                          <a:solidFill>
                            <a:schemeClr val="dk1"/>
                          </a:solidFill>
                          <a:effectLst/>
                          <a:latin typeface="+mn-lt"/>
                          <a:ea typeface="+mn-ea"/>
                          <a:cs typeface="+mn-cs"/>
                        </a:rPr>
                        <a:t>Đã</a:t>
                      </a:r>
                      <a:r>
                        <a:rPr lang="en-US" sz="1600" kern="1200" baseline="0" smtClean="0">
                          <a:solidFill>
                            <a:schemeClr val="dk1"/>
                          </a:solidFill>
                          <a:effectLst/>
                          <a:latin typeface="+mn-lt"/>
                          <a:ea typeface="+mn-ea"/>
                          <a:cs typeface="+mn-cs"/>
                        </a:rPr>
                        <a:t> đ</a:t>
                      </a:r>
                      <a:r>
                        <a:rPr lang="en-US" sz="1600" kern="1200" smtClean="0">
                          <a:solidFill>
                            <a:schemeClr val="dk1"/>
                          </a:solidFill>
                          <a:effectLst/>
                          <a:latin typeface="+mn-lt"/>
                          <a:ea typeface="+mn-ea"/>
                          <a:cs typeface="+mn-cs"/>
                        </a:rPr>
                        <a:t>ăng</a:t>
                      </a:r>
                      <a:r>
                        <a:rPr lang="en-US" sz="1600" kern="1200" baseline="0" smtClean="0">
                          <a:solidFill>
                            <a:schemeClr val="dk1"/>
                          </a:solidFill>
                          <a:effectLst/>
                          <a:latin typeface="+mn-lt"/>
                          <a:ea typeface="+mn-ea"/>
                          <a:cs typeface="+mn-cs"/>
                        </a:rPr>
                        <a:t> nhập với ID của thủ thư.</a:t>
                      </a:r>
                      <a:endParaRPr lang="en-US" sz="1600" kern="1200" smtClean="0">
                        <a:solidFill>
                          <a:schemeClr val="dk1"/>
                        </a:solidFill>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endParaRPr lang="en-US"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a:effectLst/>
                          <a:latin typeface="+mj-lt"/>
                        </a:rPr>
                        <a:t> </a:t>
                      </a:r>
                      <a:endParaRPr lang="en-US"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a:effectLst/>
                          <a:latin typeface="+mj-lt"/>
                        </a:rPr>
                        <a:t> </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US" sz="1600">
                          <a:effectLst/>
                          <a:latin typeface="+mj-lt"/>
                        </a:rPr>
                        <a:t> </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r>
              <a:tr h="171450">
                <a:tc>
                  <a:txBody>
                    <a:bodyPr/>
                    <a:lstStyle/>
                    <a:p>
                      <a:pPr algn="just">
                        <a:lnSpc>
                          <a:spcPct val="107000"/>
                        </a:lnSpc>
                        <a:spcAft>
                          <a:spcPts val="800"/>
                        </a:spcAft>
                      </a:pPr>
                      <a:r>
                        <a:rPr lang="en-US" sz="1600">
                          <a:effectLst/>
                          <a:latin typeface="+mj-lt"/>
                        </a:rPr>
                        <a:t> </a:t>
                      </a:r>
                      <a:r>
                        <a:rPr lang="en-US" sz="1600" smtClean="0">
                          <a:effectLst/>
                          <a:latin typeface="+mj-lt"/>
                        </a:rPr>
                        <a:t>T002</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US" sz="1600" baseline="0" smtClean="0">
                          <a:effectLst/>
                          <a:latin typeface="+mj-lt"/>
                        </a:rPr>
                        <a:t>Đăng nhập</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US" sz="1600">
                          <a:effectLst/>
                          <a:latin typeface="+mj-lt"/>
                        </a:rPr>
                        <a:t> </a:t>
                      </a:r>
                      <a:endParaRPr lang="en-US"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endParaRPr lang="en-US"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a:effectLst/>
                          <a:latin typeface="+mj-lt"/>
                        </a:rPr>
                        <a:t> </a:t>
                      </a:r>
                      <a:endParaRPr lang="en-US"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a:effectLst/>
                          <a:latin typeface="+mj-lt"/>
                        </a:rPr>
                        <a:t> </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US" sz="1600">
                          <a:effectLst/>
                          <a:latin typeface="+mj-lt"/>
                        </a:rPr>
                        <a:t> </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r>
              <a:tr h="171450">
                <a:tc>
                  <a:txBody>
                    <a:bodyPr/>
                    <a:lstStyle/>
                    <a:p>
                      <a:pPr algn="just">
                        <a:lnSpc>
                          <a:spcPct val="107000"/>
                        </a:lnSpc>
                        <a:spcAft>
                          <a:spcPts val="800"/>
                        </a:spcAft>
                      </a:pPr>
                      <a:r>
                        <a:rPr lang="en-US" sz="1600" smtClean="0">
                          <a:effectLst/>
                          <a:latin typeface="+mj-lt"/>
                        </a:rPr>
                        <a:t>T003</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just" defTabSz="1243401" rtl="0" eaLnBrk="1" fontAlgn="auto" latinLnBrk="0" hangingPunct="1">
                        <a:lnSpc>
                          <a:spcPct val="107000"/>
                        </a:lnSpc>
                        <a:spcBef>
                          <a:spcPts val="0"/>
                        </a:spcBef>
                        <a:spcAft>
                          <a:spcPts val="800"/>
                        </a:spcAft>
                        <a:buClrTx/>
                        <a:buSzTx/>
                        <a:buFontTx/>
                        <a:buNone/>
                        <a:tabLst/>
                        <a:defRPr/>
                      </a:pPr>
                      <a:r>
                        <a:rPr lang="en-US" sz="1600" baseline="0" smtClean="0">
                          <a:effectLst/>
                          <a:latin typeface="+mj-lt"/>
                        </a:rPr>
                        <a:t>Nhập dữ liệu sách</a:t>
                      </a:r>
                      <a:endParaRPr lang="en-US" sz="1600" smtClean="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endParaRPr lang="en-US"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1243401" rtl="0" eaLnBrk="1" fontAlgn="auto" latinLnBrk="0" hangingPunct="1">
                        <a:lnSpc>
                          <a:spcPct val="107000"/>
                        </a:lnSpc>
                        <a:spcBef>
                          <a:spcPts val="0"/>
                        </a:spcBef>
                        <a:spcAft>
                          <a:spcPts val="800"/>
                        </a:spcAft>
                        <a:buClrTx/>
                        <a:buSzTx/>
                        <a:buFontTx/>
                        <a:buNone/>
                        <a:tabLst/>
                        <a:defRPr/>
                      </a:pPr>
                      <a:r>
                        <a:rPr lang="en-US" sz="1600" kern="1200" smtClean="0">
                          <a:solidFill>
                            <a:schemeClr val="dk1"/>
                          </a:solidFill>
                          <a:effectLst/>
                          <a:latin typeface="+mn-lt"/>
                          <a:ea typeface="+mn-ea"/>
                          <a:cs typeface="+mn-cs"/>
                        </a:rPr>
                        <a:t>Đã</a:t>
                      </a:r>
                      <a:r>
                        <a:rPr lang="en-US" sz="1600" kern="1200" baseline="0" smtClean="0">
                          <a:solidFill>
                            <a:schemeClr val="dk1"/>
                          </a:solidFill>
                          <a:effectLst/>
                          <a:latin typeface="+mn-lt"/>
                          <a:ea typeface="+mn-ea"/>
                          <a:cs typeface="+mn-cs"/>
                        </a:rPr>
                        <a:t> đ</a:t>
                      </a:r>
                      <a:r>
                        <a:rPr lang="en-US" sz="1600" kern="1200" smtClean="0">
                          <a:solidFill>
                            <a:schemeClr val="dk1"/>
                          </a:solidFill>
                          <a:effectLst/>
                          <a:latin typeface="+mn-lt"/>
                          <a:ea typeface="+mn-ea"/>
                          <a:cs typeface="+mn-cs"/>
                        </a:rPr>
                        <a:t>ăng</a:t>
                      </a:r>
                      <a:r>
                        <a:rPr lang="en-US" sz="1600" kern="1200" baseline="0" smtClean="0">
                          <a:solidFill>
                            <a:schemeClr val="dk1"/>
                          </a:solidFill>
                          <a:effectLst/>
                          <a:latin typeface="+mn-lt"/>
                          <a:ea typeface="+mn-ea"/>
                          <a:cs typeface="+mn-cs"/>
                        </a:rPr>
                        <a:t> nhập với ID của thủ thư.</a:t>
                      </a:r>
                      <a:endParaRPr lang="en-US" sz="1600" kern="1200" smtClean="0">
                        <a:solidFill>
                          <a:schemeClr val="dk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smtClean="0">
                          <a:effectLst/>
                          <a:latin typeface="+mj-lt"/>
                          <a:ea typeface="Calibri" panose="020F0502020204030204" pitchFamily="34" charset="0"/>
                          <a:cs typeface="Times New Roman" panose="02020603050405020304" pitchFamily="18" charset="0"/>
                        </a:rPr>
                        <a:t>ID=“123”, Tên</a:t>
                      </a:r>
                      <a:r>
                        <a:rPr lang="en-US" sz="1600" baseline="0" smtClean="0">
                          <a:effectLst/>
                          <a:latin typeface="+mj-lt"/>
                          <a:ea typeface="Calibri" panose="020F0502020204030204" pitchFamily="34" charset="0"/>
                          <a:cs typeface="Times New Roman" panose="02020603050405020304" pitchFamily="18" charset="0"/>
                        </a:rPr>
                        <a:t> sách: “”</a:t>
                      </a:r>
                      <a:endParaRPr lang="en-US"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smtClean="0">
                          <a:effectLst/>
                          <a:latin typeface="+mj-lt"/>
                          <a:ea typeface="Calibri" panose="020F0502020204030204" pitchFamily="34" charset="0"/>
                          <a:cs typeface="Times New Roman" panose="02020603050405020304" pitchFamily="18" charset="0"/>
                        </a:rPr>
                        <a:t>Dữ</a:t>
                      </a:r>
                      <a:r>
                        <a:rPr lang="en-US" sz="1600" baseline="0" smtClean="0">
                          <a:effectLst/>
                          <a:latin typeface="+mj-lt"/>
                          <a:ea typeface="Calibri" panose="020F0502020204030204" pitchFamily="34" charset="0"/>
                          <a:cs typeface="Times New Roman" panose="02020603050405020304" pitchFamily="18" charset="0"/>
                        </a:rPr>
                        <a:t> liệu được nhập vào CSDL</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r>
              <a:tr h="171450">
                <a:tc>
                  <a:txBody>
                    <a:bodyPr/>
                    <a:lstStyle/>
                    <a:p>
                      <a:pPr algn="just">
                        <a:lnSpc>
                          <a:spcPct val="107000"/>
                        </a:lnSpc>
                        <a:spcAft>
                          <a:spcPts val="800"/>
                        </a:spcAft>
                      </a:pPr>
                      <a:r>
                        <a:rPr lang="en-US" sz="1600" smtClean="0">
                          <a:effectLst/>
                          <a:latin typeface="+mj-lt"/>
                        </a:rPr>
                        <a:t>T004</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just" defTabSz="1243401" rtl="0" eaLnBrk="1" fontAlgn="auto" latinLnBrk="0" hangingPunct="1">
                        <a:lnSpc>
                          <a:spcPct val="107000"/>
                        </a:lnSpc>
                        <a:spcBef>
                          <a:spcPts val="0"/>
                        </a:spcBef>
                        <a:spcAft>
                          <a:spcPts val="800"/>
                        </a:spcAft>
                        <a:buClrTx/>
                        <a:buSzTx/>
                        <a:buFontTx/>
                        <a:buNone/>
                        <a:tabLst/>
                        <a:defRPr/>
                      </a:pPr>
                      <a:r>
                        <a:rPr lang="en-US" sz="1600" smtClean="0">
                          <a:effectLst/>
                          <a:latin typeface="+mj-lt"/>
                          <a:ea typeface="Calibri" panose="020F0502020204030204" pitchFamily="34" charset="0"/>
                          <a:cs typeface="Times New Roman" panose="02020603050405020304" pitchFamily="18" charset="0"/>
                        </a:rPr>
                        <a:t>Tìm</a:t>
                      </a:r>
                      <a:r>
                        <a:rPr lang="en-US" sz="1600" baseline="0" smtClean="0">
                          <a:effectLst/>
                          <a:latin typeface="+mj-lt"/>
                          <a:ea typeface="Calibri" panose="020F0502020204030204" pitchFamily="34" charset="0"/>
                          <a:cs typeface="Times New Roman" panose="02020603050405020304" pitchFamily="18" charset="0"/>
                        </a:rPr>
                        <a:t> kiếm tài liệu</a:t>
                      </a:r>
                      <a:endParaRPr lang="en-US" sz="1600" smtClean="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endParaRPr lang="en-US"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1243401" rtl="0" eaLnBrk="1" fontAlgn="auto" latinLnBrk="0" hangingPunct="1">
                        <a:lnSpc>
                          <a:spcPct val="107000"/>
                        </a:lnSpc>
                        <a:spcBef>
                          <a:spcPts val="0"/>
                        </a:spcBef>
                        <a:spcAft>
                          <a:spcPts val="800"/>
                        </a:spcAft>
                        <a:buClrTx/>
                        <a:buSzTx/>
                        <a:buFontTx/>
                        <a:buNone/>
                        <a:tabLst/>
                        <a:defRPr/>
                      </a:pPr>
                      <a:endParaRPr lang="en-US" sz="1600" kern="1200" smtClean="0">
                        <a:solidFill>
                          <a:schemeClr val="dk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endParaRPr lang="en-US"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r>
              <a:tr h="171450">
                <a:tc>
                  <a:txBody>
                    <a:bodyPr/>
                    <a:lstStyle/>
                    <a:p>
                      <a:pPr algn="just">
                        <a:lnSpc>
                          <a:spcPct val="107000"/>
                        </a:lnSpc>
                        <a:spcAft>
                          <a:spcPts val="800"/>
                        </a:spcAft>
                      </a:pPr>
                      <a:r>
                        <a:rPr lang="en-US" sz="1600" smtClean="0">
                          <a:effectLst/>
                          <a:latin typeface="+mj-lt"/>
                          <a:ea typeface="Calibri" panose="020F0502020204030204" pitchFamily="34" charset="0"/>
                          <a:cs typeface="Times New Roman" panose="02020603050405020304" pitchFamily="18" charset="0"/>
                        </a:rPr>
                        <a:t>…</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just" defTabSz="1243401" rtl="0" eaLnBrk="1" fontAlgn="auto" latinLnBrk="0" hangingPunct="1">
                        <a:lnSpc>
                          <a:spcPct val="107000"/>
                        </a:lnSpc>
                        <a:spcBef>
                          <a:spcPts val="0"/>
                        </a:spcBef>
                        <a:spcAft>
                          <a:spcPts val="800"/>
                        </a:spcAft>
                        <a:buClrTx/>
                        <a:buSzTx/>
                        <a:buFontTx/>
                        <a:buNone/>
                        <a:tabLst/>
                        <a:defRPr/>
                      </a:pPr>
                      <a:r>
                        <a:rPr lang="en-US" sz="1600" smtClean="0">
                          <a:effectLst/>
                          <a:latin typeface="+mj-lt"/>
                          <a:ea typeface="Calibri" panose="020F0502020204030204" pitchFamily="34" charset="0"/>
                          <a:cs typeface="Times New Roman" panose="02020603050405020304" pitchFamily="18" charset="0"/>
                        </a:rPr>
                        <a:t>…</a:t>
                      </a:r>
                    </a:p>
                  </a:txBody>
                  <a:tcPr marL="68580" marR="68580" marT="0" marB="0" anchor="ctr"/>
                </a:tc>
                <a:tc>
                  <a:txBody>
                    <a:bodyPr/>
                    <a:lstStyle/>
                    <a:p>
                      <a:pPr algn="just">
                        <a:lnSpc>
                          <a:spcPct val="107000"/>
                        </a:lnSpc>
                        <a:spcAft>
                          <a:spcPts val="800"/>
                        </a:spcAft>
                      </a:pPr>
                      <a:r>
                        <a:rPr lang="en-US" sz="1600" smtClean="0">
                          <a:effectLst/>
                          <a:latin typeface="+mj-lt"/>
                          <a:ea typeface="Calibri" panose="020F0502020204030204" pitchFamily="34" charset="0"/>
                          <a:cs typeface="Times New Roman" panose="02020603050405020304" pitchFamily="18" charset="0"/>
                        </a:rPr>
                        <a:t>…</a:t>
                      </a:r>
                      <a:endParaRPr lang="en-US"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1243401" rtl="0" eaLnBrk="1" fontAlgn="auto" latinLnBrk="0" hangingPunct="1">
                        <a:lnSpc>
                          <a:spcPct val="107000"/>
                        </a:lnSpc>
                        <a:spcBef>
                          <a:spcPts val="0"/>
                        </a:spcBef>
                        <a:spcAft>
                          <a:spcPts val="800"/>
                        </a:spcAft>
                        <a:buClrTx/>
                        <a:buSzTx/>
                        <a:buFontTx/>
                        <a:buNone/>
                        <a:tabLst/>
                        <a:defRPr/>
                      </a:pPr>
                      <a:r>
                        <a:rPr lang="en-US" sz="1600" kern="1200" smtClean="0">
                          <a:solidFill>
                            <a:schemeClr val="dk1"/>
                          </a:solidFill>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algn="just">
                        <a:lnSpc>
                          <a:spcPct val="107000"/>
                        </a:lnSpc>
                        <a:spcAft>
                          <a:spcPts val="800"/>
                        </a:spcAft>
                      </a:pPr>
                      <a:r>
                        <a:rPr lang="en-US" sz="1600" smtClean="0">
                          <a:effectLst/>
                          <a:latin typeface="+mj-lt"/>
                          <a:ea typeface="Calibri" panose="020F0502020204030204" pitchFamily="34" charset="0"/>
                          <a:cs typeface="Times New Roman" panose="02020603050405020304" pitchFamily="18" charset="0"/>
                        </a:rPr>
                        <a:t>…</a:t>
                      </a:r>
                      <a:endParaRPr lang="en-US" sz="16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smtClean="0">
                          <a:effectLst/>
                          <a:latin typeface="+mj-lt"/>
                          <a:ea typeface="Calibri" panose="020F0502020204030204" pitchFamily="34" charset="0"/>
                          <a:cs typeface="Times New Roman" panose="02020603050405020304" pitchFamily="18" charset="0"/>
                        </a:rPr>
                        <a:t>…</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en-US" sz="1600" smtClean="0">
                          <a:effectLst/>
                          <a:latin typeface="+mj-lt"/>
                          <a:ea typeface="Calibri" panose="020F0502020204030204" pitchFamily="34" charset="0"/>
                          <a:cs typeface="Times New Roman" panose="02020603050405020304" pitchFamily="18" charset="0"/>
                        </a:rPr>
                        <a:t>…</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11001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4.1.3. Kế hoạch kiểm thử ứng </a:t>
            </a:r>
            <a:r>
              <a:rPr lang="en-US" smtClean="0"/>
              <a:t>dụng (tt)</a:t>
            </a:r>
            <a:endParaRPr lang="en-US"/>
          </a:p>
        </p:txBody>
      </p:sp>
      <p:sp>
        <p:nvSpPr>
          <p:cNvPr id="3" name="Content Placeholder 2"/>
          <p:cNvSpPr>
            <a:spLocks noGrp="1"/>
          </p:cNvSpPr>
          <p:nvPr>
            <p:ph idx="1"/>
          </p:nvPr>
        </p:nvSpPr>
        <p:spPr/>
        <p:txBody>
          <a:bodyPr/>
          <a:lstStyle/>
          <a:p>
            <a:pPr marL="0" indent="0">
              <a:buNone/>
            </a:pPr>
            <a:r>
              <a:rPr lang="en-US" altLang="en-US" i="1"/>
              <a:t>Lập test cases từ use </a:t>
            </a:r>
            <a:r>
              <a:rPr lang="en-US" altLang="en-US" i="1" smtClean="0"/>
              <a:t>case</a:t>
            </a:r>
          </a:p>
          <a:p>
            <a:pPr marL="0" indent="0">
              <a:buNone/>
            </a:pPr>
            <a:r>
              <a:rPr lang="en-US" altLang="en-US"/>
              <a:t>Mô hình luồng các sự kiện trong một use case</a:t>
            </a:r>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21</a:t>
            </a:fld>
            <a:endParaRPr lang="en-US" dirty="0"/>
          </a:p>
        </p:txBody>
      </p:sp>
      <p:pic>
        <p:nvPicPr>
          <p:cNvPr id="7" name="Picture 4" descr="tstcs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3868" y="1508225"/>
            <a:ext cx="4570413" cy="396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36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4.1.3. Kế hoạch kiểm thử ứng </a:t>
            </a:r>
            <a:r>
              <a:rPr lang="en-US" smtClean="0"/>
              <a:t>dụng (tt)</a:t>
            </a:r>
            <a:endParaRPr lang="en-US"/>
          </a:p>
        </p:txBody>
      </p:sp>
      <p:sp>
        <p:nvSpPr>
          <p:cNvPr id="3" name="Content Placeholder 2"/>
          <p:cNvSpPr>
            <a:spLocks noGrp="1"/>
          </p:cNvSpPr>
          <p:nvPr>
            <p:ph idx="1"/>
          </p:nvPr>
        </p:nvSpPr>
        <p:spPr/>
        <p:txBody>
          <a:bodyPr/>
          <a:lstStyle/>
          <a:p>
            <a:pPr marL="0" indent="0">
              <a:buNone/>
            </a:pPr>
            <a:r>
              <a:rPr lang="en-US" altLang="en-US" i="1"/>
              <a:t>Lập test cases từ use </a:t>
            </a:r>
            <a:r>
              <a:rPr lang="en-US" altLang="en-US" i="1" smtClean="0"/>
              <a:t>case</a:t>
            </a:r>
          </a:p>
          <a:p>
            <a:r>
              <a:rPr lang="en-US" altLang="en-US"/>
              <a:t>Các bước lập test case từ use case</a:t>
            </a:r>
          </a:p>
          <a:p>
            <a:pPr lvl="1"/>
            <a:r>
              <a:rPr lang="en-US" altLang="en-US"/>
              <a:t>Tìm ra các </a:t>
            </a:r>
            <a:r>
              <a:rPr lang="en-US" altLang="en-US" smtClean="0"/>
              <a:t>đường của </a:t>
            </a:r>
            <a:r>
              <a:rPr lang="en-US" altLang="en-US"/>
              <a:t>các luồng sự kiện trong use case. Mỗi </a:t>
            </a:r>
            <a:r>
              <a:rPr lang="en-US" altLang="en-US" smtClean="0"/>
              <a:t>đường này </a:t>
            </a:r>
            <a:r>
              <a:rPr lang="en-US" altLang="en-US"/>
              <a:t>được gọi là một </a:t>
            </a:r>
            <a:r>
              <a:rPr lang="en-US" altLang="ja-JP">
                <a:ea typeface="MS PGothic" panose="020B0600070205080204" pitchFamily="34" charset="-128"/>
              </a:rPr>
              <a:t>scenario</a:t>
            </a:r>
            <a:endParaRPr lang="en-US" altLang="en-US"/>
          </a:p>
          <a:p>
            <a:pPr lvl="1"/>
            <a:r>
              <a:rPr lang="en-US" altLang="en-US" smtClean="0"/>
              <a:t>Xác định rõ điều </a:t>
            </a:r>
            <a:r>
              <a:rPr lang="en-US" altLang="en-US"/>
              <a:t>kiện xảy ra mỗi </a:t>
            </a:r>
            <a:r>
              <a:rPr lang="en-US" altLang="ja-JP">
                <a:ea typeface="MS PGothic" panose="020B0600070205080204" pitchFamily="34" charset="-128"/>
              </a:rPr>
              <a:t>scenario</a:t>
            </a:r>
          </a:p>
          <a:p>
            <a:pPr lvl="1"/>
            <a:r>
              <a:rPr lang="en-US" altLang="ja-JP">
                <a:ea typeface="MS PGothic" panose="020B0600070205080204" pitchFamily="34" charset="-128"/>
              </a:rPr>
              <a:t>Mô tả điều kiện, trình tự diễn ra trong mỗi scenario và kết quả mong </a:t>
            </a:r>
            <a:r>
              <a:rPr lang="en-US" altLang="ja-JP" smtClean="0">
                <a:ea typeface="MS PGothic" panose="020B0600070205080204" pitchFamily="34" charset="-128"/>
              </a:rPr>
              <a:t>muốn.</a:t>
            </a:r>
            <a:endParaRPr lang="en-US" altLang="en-US" i="1" smtClean="0"/>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22</a:t>
            </a:fld>
            <a:endParaRPr lang="en-US" dirty="0"/>
          </a:p>
        </p:txBody>
      </p:sp>
    </p:spTree>
    <p:extLst>
      <p:ext uri="{BB962C8B-B14F-4D97-AF65-F5344CB8AC3E}">
        <p14:creationId xmlns:p14="http://schemas.microsoft.com/office/powerpoint/2010/main" val="126347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4.1.3. Kế hoạch kiểm thử ứng dụng (tt</a:t>
            </a:r>
            <a:r>
              <a:rPr lang="en-US" smtClean="0"/>
              <a:t>)</a:t>
            </a:r>
            <a:endParaRPr lang="en-US"/>
          </a:p>
        </p:txBody>
      </p:sp>
      <p:sp>
        <p:nvSpPr>
          <p:cNvPr id="3" name="Content Placeholder 2"/>
          <p:cNvSpPr>
            <a:spLocks noGrp="1"/>
          </p:cNvSpPr>
          <p:nvPr>
            <p:ph idx="1"/>
          </p:nvPr>
        </p:nvSpPr>
        <p:spPr/>
        <p:txBody>
          <a:bodyPr/>
          <a:lstStyle/>
          <a:p>
            <a:pPr marL="0" indent="0">
              <a:buNone/>
            </a:pPr>
            <a:r>
              <a:rPr lang="en-US" altLang="en-US" i="1"/>
              <a:t>Test thế nào cho đủ?</a:t>
            </a:r>
            <a:endParaRPr lang="en-US" altLang="ja-JP" i="1" smtClean="0">
              <a:ea typeface="ＭＳ Ｐゴシック" panose="020B0600070205080204" pitchFamily="34" charset="-128"/>
            </a:endParaRPr>
          </a:p>
          <a:p>
            <a:r>
              <a:rPr lang="en-US" altLang="ja-JP" smtClean="0">
                <a:ea typeface="ＭＳ Ｐゴシック" panose="020B0600070205080204" pitchFamily="34" charset="-128"/>
              </a:rPr>
              <a:t>Không có </a:t>
            </a:r>
            <a:r>
              <a:rPr lang="en-US" altLang="ja-JP">
                <a:ea typeface="ＭＳ Ｐゴシック" panose="020B0600070205080204" pitchFamily="34" charset="-128"/>
              </a:rPr>
              <a:t>câu trả lời chính xác mang tính công thức cho vấn đề </a:t>
            </a:r>
            <a:r>
              <a:rPr lang="en-US" altLang="ja-JP" smtClean="0">
                <a:ea typeface="ＭＳ Ｐゴシック" panose="020B0600070205080204" pitchFamily="34" charset="-128"/>
              </a:rPr>
              <a:t>test thế nào là đủ cho một ứng dụng.</a:t>
            </a:r>
            <a:endParaRPr lang="en-US" altLang="ja-JP">
              <a:ea typeface="ＭＳ Ｐゴシック" panose="020B0600070205080204" pitchFamily="34" charset="-128"/>
            </a:endParaRPr>
          </a:p>
          <a:p>
            <a:r>
              <a:rPr lang="en-US" altLang="ja-JP">
                <a:ea typeface="ＭＳ Ｐゴシック" panose="020B0600070205080204" pitchFamily="34" charset="-128"/>
              </a:rPr>
              <a:t>Kinh nghiệm và cảm nhận cụ thể trong từng dự án, từng phần mềm vẫn là </a:t>
            </a:r>
            <a:r>
              <a:rPr lang="en-US" altLang="ja-JP" smtClean="0">
                <a:ea typeface="ＭＳ Ｐゴシック" panose="020B0600070205080204" pitchFamily="34" charset="-128"/>
              </a:rPr>
              <a:t>vấn đề quan trọng nhất.</a:t>
            </a:r>
            <a:endParaRPr lang="en-US" altLang="ja-JP">
              <a:ea typeface="ＭＳ Ｐゴシック" panose="020B0600070205080204" pitchFamily="34" charset="-128"/>
            </a:endParaRPr>
          </a:p>
          <a:p>
            <a:r>
              <a:rPr lang="en-US" altLang="ja-JP" smtClean="0">
                <a:ea typeface="ＭＳ Ｐゴシック" panose="020B0600070205080204" pitchFamily="34" charset="-128"/>
              </a:rPr>
              <a:t>Cần biết </a:t>
            </a:r>
            <a:r>
              <a:rPr lang="en-US" altLang="ja-JP">
                <a:ea typeface="ＭＳ Ｐゴシック" panose="020B0600070205080204" pitchFamily="34" charset="-128"/>
              </a:rPr>
              <a:t>cần dành thời gian và nguồn lực cho những </a:t>
            </a:r>
            <a:r>
              <a:rPr lang="en-US" altLang="ja-JP" smtClean="0">
                <a:ea typeface="ＭＳ Ｐゴシック" panose="020B0600070205080204" pitchFamily="34" charset="-128"/>
              </a:rPr>
              <a:t>test:</a:t>
            </a:r>
          </a:p>
          <a:p>
            <a:pPr marL="1129196" lvl="1" indent="-533400"/>
            <a:r>
              <a:rPr lang="en-US" altLang="ja-JP" smtClean="0">
                <a:ea typeface="ＭＳ Ｐゴシック" panose="020B0600070205080204" pitchFamily="34" charset="-128"/>
              </a:rPr>
              <a:t>Function </a:t>
            </a:r>
            <a:r>
              <a:rPr lang="en-US" altLang="ja-JP">
                <a:ea typeface="ＭＳ Ｐゴシック" panose="020B0600070205080204" pitchFamily="34" charset="-128"/>
              </a:rPr>
              <a:t>testing, và phải bao quát được </a:t>
            </a:r>
            <a:r>
              <a:rPr lang="en-US" altLang="ja-JP" smtClean="0">
                <a:ea typeface="ＭＳ Ｐゴシック" panose="020B0600070205080204" pitchFamily="34" charset="-128"/>
              </a:rPr>
              <a:t>quy trình nghiệp vụ của </a:t>
            </a:r>
            <a:r>
              <a:rPr lang="en-US" altLang="ja-JP">
                <a:ea typeface="ＭＳ Ｐゴシック" panose="020B0600070205080204" pitchFamily="34" charset="-128"/>
              </a:rPr>
              <a:t>hệ thống.</a:t>
            </a:r>
          </a:p>
          <a:p>
            <a:pPr marL="1129196" lvl="1" indent="-533400"/>
            <a:r>
              <a:rPr lang="en-US" altLang="ja-JP" smtClean="0">
                <a:ea typeface="ＭＳ Ｐゴシック" panose="020B0600070205080204" pitchFamily="34" charset="-128"/>
              </a:rPr>
              <a:t>Usability </a:t>
            </a:r>
            <a:r>
              <a:rPr lang="en-US" altLang="ja-JP">
                <a:ea typeface="ＭＳ Ｐゴシック" panose="020B0600070205080204" pitchFamily="34" charset="-128"/>
              </a:rPr>
              <a:t>testing, chú ý test GUI, đảm bảo đúng syntax, theo standards và user friendly.</a:t>
            </a:r>
          </a:p>
          <a:p>
            <a:pPr marL="1129196" lvl="1" indent="-533400"/>
            <a:r>
              <a:rPr lang="en-US" altLang="ja-JP" smtClean="0">
                <a:ea typeface="ＭＳ Ｐゴシック" panose="020B0600070205080204" pitchFamily="34" charset="-128"/>
              </a:rPr>
              <a:t>Security </a:t>
            </a:r>
            <a:r>
              <a:rPr lang="en-US" altLang="ja-JP">
                <a:ea typeface="ＭＳ Ｐゴシック" panose="020B0600070205080204" pitchFamily="34" charset="-128"/>
              </a:rPr>
              <a:t>testing, installation testing, …</a:t>
            </a:r>
            <a:endParaRPr lang="en-US" altLang="en-US"/>
          </a:p>
          <a:p>
            <a:endParaRPr lang="en-US" altLang="en-US"/>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23</a:t>
            </a:fld>
            <a:endParaRPr lang="en-US" dirty="0"/>
          </a:p>
        </p:txBody>
      </p:sp>
    </p:spTree>
    <p:extLst>
      <p:ext uri="{BB962C8B-B14F-4D97-AF65-F5344CB8AC3E}">
        <p14:creationId xmlns:p14="http://schemas.microsoft.com/office/powerpoint/2010/main" val="422087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4.1.3. Kế hoạch kiểm thử ứng dụng (tt)</a:t>
            </a:r>
          </a:p>
        </p:txBody>
      </p:sp>
      <p:sp>
        <p:nvSpPr>
          <p:cNvPr id="3" name="Content Placeholder 2"/>
          <p:cNvSpPr>
            <a:spLocks noGrp="1"/>
          </p:cNvSpPr>
          <p:nvPr>
            <p:ph idx="1"/>
          </p:nvPr>
        </p:nvSpPr>
        <p:spPr/>
        <p:txBody>
          <a:bodyPr/>
          <a:lstStyle/>
          <a:p>
            <a:pPr marL="0" indent="0">
              <a:buNone/>
            </a:pPr>
            <a:r>
              <a:rPr lang="en-US" altLang="en-US"/>
              <a:t>Chuẩn bị test ngay từ đầu </a:t>
            </a:r>
            <a:r>
              <a:rPr lang="en-US" altLang="en-US"/>
              <a:t>dự </a:t>
            </a:r>
            <a:r>
              <a:rPr lang="en-US" altLang="en-US" smtClean="0"/>
              <a:t>án phát triển phần mềm</a:t>
            </a:r>
            <a:endParaRPr lang="en-US" altLang="en-US"/>
          </a:p>
          <a:p>
            <a:r>
              <a:rPr lang="en-US" altLang="en-US" smtClean="0"/>
              <a:t>Phân </a:t>
            </a:r>
            <a:r>
              <a:rPr lang="en-US" altLang="en-US"/>
              <a:t>tích requirements</a:t>
            </a:r>
          </a:p>
          <a:p>
            <a:r>
              <a:rPr lang="en-US" altLang="en-US"/>
              <a:t>Lập các kế hoạch test</a:t>
            </a:r>
          </a:p>
          <a:p>
            <a:r>
              <a:rPr lang="en-US" altLang="en-US"/>
              <a:t>Lập testing checklist</a:t>
            </a:r>
          </a:p>
          <a:p>
            <a:r>
              <a:rPr lang="en-US" altLang="en-US"/>
              <a:t>Mô tả các test case phức tạp</a:t>
            </a:r>
          </a:p>
          <a:p>
            <a:r>
              <a:rPr lang="en-US" altLang="en-US"/>
              <a:t>Theo dõi các thay đổi </a:t>
            </a:r>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24</a:t>
            </a:fld>
            <a:endParaRPr lang="en-US" dirty="0"/>
          </a:p>
        </p:txBody>
      </p:sp>
    </p:spTree>
    <p:extLst>
      <p:ext uri="{BB962C8B-B14F-4D97-AF65-F5344CB8AC3E}">
        <p14:creationId xmlns:p14="http://schemas.microsoft.com/office/powerpoint/2010/main" val="339927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4.1.3. Kế hoạch kiểm thử ứng dụng (tt)</a:t>
            </a:r>
          </a:p>
        </p:txBody>
      </p:sp>
      <p:sp>
        <p:nvSpPr>
          <p:cNvPr id="3" name="Content Placeholder 2"/>
          <p:cNvSpPr>
            <a:spLocks noGrp="1"/>
          </p:cNvSpPr>
          <p:nvPr>
            <p:ph idx="1"/>
          </p:nvPr>
        </p:nvSpPr>
        <p:spPr/>
        <p:txBody>
          <a:bodyPr/>
          <a:lstStyle/>
          <a:p>
            <a:r>
              <a:rPr lang="en-US" smtClean="0"/>
              <a:t>Mô hình chữ V trong Testing</a:t>
            </a:r>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25</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45" y="1180737"/>
            <a:ext cx="5805055" cy="4052653"/>
          </a:xfrm>
          <a:prstGeom prst="rect">
            <a:avLst/>
          </a:prstGeom>
        </p:spPr>
      </p:pic>
    </p:spTree>
    <p:extLst>
      <p:ext uri="{BB962C8B-B14F-4D97-AF65-F5344CB8AC3E}">
        <p14:creationId xmlns:p14="http://schemas.microsoft.com/office/powerpoint/2010/main" val="141758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4.2. </a:t>
            </a:r>
            <a:r>
              <a:rPr lang="en-US" dirty="0" err="1" smtClean="0"/>
              <a:t>Đóng</a:t>
            </a:r>
            <a:r>
              <a:rPr lang="en-US" dirty="0" smtClean="0"/>
              <a:t> </a:t>
            </a:r>
            <a:r>
              <a:rPr lang="en-US" dirty="0" err="1"/>
              <a:t>gói</a:t>
            </a:r>
            <a:r>
              <a:rPr lang="en-US" dirty="0"/>
              <a:t> </a:t>
            </a:r>
            <a:r>
              <a:rPr lang="en-US" dirty="0" err="1"/>
              <a:t>ứng</a:t>
            </a:r>
            <a:r>
              <a:rPr lang="en-US" dirty="0"/>
              <a:t> </a:t>
            </a:r>
            <a:r>
              <a:rPr lang="en-US" dirty="0" err="1" smtClean="0"/>
              <a:t>dụng</a:t>
            </a:r>
            <a:endParaRPr lang="en-US" dirty="0"/>
          </a:p>
        </p:txBody>
      </p:sp>
      <p:sp>
        <p:nvSpPr>
          <p:cNvPr id="3" name="Content Placeholder 2"/>
          <p:cNvSpPr>
            <a:spLocks noGrp="1"/>
          </p:cNvSpPr>
          <p:nvPr>
            <p:ph idx="1"/>
          </p:nvPr>
        </p:nvSpPr>
        <p:spPr/>
        <p:txBody>
          <a:bodyPr/>
          <a:lstStyle/>
          <a:p>
            <a:pPr marL="444358" indent="-342900"/>
            <a:r>
              <a:rPr lang="vi-VN" dirty="0" smtClean="0"/>
              <a:t>Máy </a:t>
            </a:r>
            <a:r>
              <a:rPr lang="vi-VN" dirty="0"/>
              <a:t>được cài phải đảm bảo các nền tảng cho chương trình hoạt </a:t>
            </a:r>
            <a:r>
              <a:rPr lang="vi-VN" dirty="0" smtClean="0"/>
              <a:t>động</a:t>
            </a:r>
            <a:r>
              <a:rPr lang="en-US" dirty="0" smtClean="0"/>
              <a:t>.</a:t>
            </a:r>
            <a:endParaRPr lang="en-US" dirty="0"/>
          </a:p>
          <a:p>
            <a:pPr marL="444358" indent="-342900"/>
            <a:r>
              <a:rPr lang="vi-VN" smtClean="0"/>
              <a:t>Đảm </a:t>
            </a:r>
            <a:r>
              <a:rPr lang="vi-VN" dirty="0"/>
              <a:t>bảo đủ các thư viện cho chương trình hoạt </a:t>
            </a:r>
            <a:r>
              <a:rPr lang="vi-VN" dirty="0" smtClean="0"/>
              <a:t>động</a:t>
            </a:r>
            <a:r>
              <a:rPr lang="en-US" dirty="0" smtClean="0"/>
              <a:t>.</a:t>
            </a:r>
            <a:endParaRPr lang="en-US" dirty="0"/>
          </a:p>
          <a:p>
            <a:pPr marL="444358" indent="-342900"/>
            <a:r>
              <a:rPr lang="en-US" smtClean="0"/>
              <a:t>Nếu </a:t>
            </a:r>
            <a:r>
              <a:rPr lang="en-US" dirty="0" err="1"/>
              <a:t>sử</a:t>
            </a:r>
            <a:r>
              <a:rPr lang="en-US" dirty="0"/>
              <a:t> </a:t>
            </a:r>
            <a:r>
              <a:rPr lang="en-US" dirty="0" err="1"/>
              <a:t>dụng</a:t>
            </a:r>
            <a:r>
              <a:rPr lang="en-US" dirty="0"/>
              <a:t> </a:t>
            </a:r>
            <a:r>
              <a:rPr lang="en-US" dirty="0" err="1"/>
              <a:t>đến</a:t>
            </a:r>
            <a:r>
              <a:rPr lang="en-US" dirty="0"/>
              <a:t> CSDL </a:t>
            </a:r>
            <a:r>
              <a:rPr lang="en-US" dirty="0" err="1"/>
              <a:t>thì</a:t>
            </a:r>
            <a:r>
              <a:rPr lang="en-US" dirty="0"/>
              <a:t> </a:t>
            </a:r>
            <a:r>
              <a:rPr lang="en-US" dirty="0" err="1"/>
              <a:t>cần</a:t>
            </a:r>
            <a:r>
              <a:rPr lang="en-US" dirty="0"/>
              <a:t> </a:t>
            </a:r>
            <a:r>
              <a:rPr lang="en-US" dirty="0" err="1"/>
              <a:t>tạo</a:t>
            </a:r>
            <a:r>
              <a:rPr lang="en-US" dirty="0"/>
              <a:t> </a:t>
            </a:r>
            <a:r>
              <a:rPr lang="en-US" dirty="0" err="1"/>
              <a:t>chuỗi</a:t>
            </a:r>
            <a:r>
              <a:rPr lang="en-US" dirty="0"/>
              <a:t> </a:t>
            </a:r>
            <a:r>
              <a:rPr lang="en-US" dirty="0" err="1"/>
              <a:t>kết</a:t>
            </a:r>
            <a:r>
              <a:rPr lang="en-US" dirty="0"/>
              <a:t> </a:t>
            </a:r>
            <a:r>
              <a:rPr lang="en-US" dirty="0" err="1"/>
              <a:t>nối</a:t>
            </a:r>
            <a:r>
              <a:rPr lang="en-US" dirty="0"/>
              <a:t> </a:t>
            </a:r>
            <a:r>
              <a:rPr lang="en-US" dirty="0" err="1"/>
              <a:t>đúng</a:t>
            </a:r>
            <a:r>
              <a:rPr lang="en-US" dirty="0"/>
              <a:t> </a:t>
            </a:r>
            <a:r>
              <a:rPr lang="en-US" dirty="0" err="1"/>
              <a:t>đến</a:t>
            </a:r>
            <a:r>
              <a:rPr lang="en-US" dirty="0"/>
              <a:t> </a:t>
            </a:r>
            <a:r>
              <a:rPr lang="en-US" dirty="0" smtClean="0"/>
              <a:t>CSDL.</a:t>
            </a:r>
          </a:p>
          <a:p>
            <a:pPr marL="444358" indent="-342900"/>
            <a:r>
              <a:rPr lang="en-US" smtClean="0"/>
              <a:t>Có </a:t>
            </a:r>
            <a:r>
              <a:rPr lang="en-US" dirty="0" err="1" smtClean="0"/>
              <a:t>thể</a:t>
            </a:r>
            <a:r>
              <a:rPr lang="en-US" dirty="0" smtClean="0"/>
              <a:t> </a:t>
            </a:r>
            <a:r>
              <a:rPr lang="en-US" dirty="0" err="1" smtClean="0"/>
              <a:t>dùng</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hỗ</a:t>
            </a:r>
            <a:r>
              <a:rPr lang="en-US" dirty="0" smtClean="0"/>
              <a:t> </a:t>
            </a:r>
            <a:r>
              <a:rPr lang="en-US" dirty="0" err="1" smtClean="0"/>
              <a:t>trợ</a:t>
            </a:r>
            <a:r>
              <a:rPr lang="en-US" dirty="0" smtClean="0"/>
              <a:t> </a:t>
            </a:r>
            <a:r>
              <a:rPr lang="en-US" dirty="0" err="1" smtClean="0"/>
              <a:t>đóng</a:t>
            </a:r>
            <a:r>
              <a:rPr lang="en-US" dirty="0" smtClean="0"/>
              <a:t> </a:t>
            </a:r>
            <a:r>
              <a:rPr lang="en-US" dirty="0" err="1" smtClean="0"/>
              <a:t>gói</a:t>
            </a:r>
            <a:r>
              <a:rPr lang="en-US" dirty="0" smtClean="0"/>
              <a:t> </a:t>
            </a:r>
            <a:r>
              <a:rPr lang="en-US" dirty="0" err="1" smtClean="0"/>
              <a:t>ứng</a:t>
            </a:r>
            <a:r>
              <a:rPr lang="en-US" dirty="0" smtClean="0"/>
              <a:t> </a:t>
            </a:r>
            <a:r>
              <a:rPr lang="en-US" dirty="0" err="1" smtClean="0"/>
              <a:t>dụng</a:t>
            </a:r>
            <a:r>
              <a:rPr lang="en-US" dirty="0"/>
              <a:t>.</a:t>
            </a:r>
            <a:endParaRPr lang="en-US" dirty="0" smtClean="0"/>
          </a:p>
          <a:p>
            <a:pPr marL="697254" lvl="1" indent="0">
              <a:buNone/>
            </a:pPr>
            <a:endParaRPr lang="en-US" dirty="0"/>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26</a:t>
            </a:fld>
            <a:endParaRPr lang="en-US" dirty="0"/>
          </a:p>
        </p:txBody>
      </p:sp>
    </p:spTree>
    <p:extLst>
      <p:ext uri="{BB962C8B-B14F-4D97-AF65-F5344CB8AC3E}">
        <p14:creationId xmlns:p14="http://schemas.microsoft.com/office/powerpoint/2010/main" val="293872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descr="question%20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189" y="726440"/>
            <a:ext cx="3417296"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0"/>
          </p:nvPr>
        </p:nvSpPr>
        <p:spPr/>
        <p:txBody>
          <a:bodyPr/>
          <a:lstStyle/>
          <a:p>
            <a:r>
              <a:rPr lang="vi-VN" smtClean="0"/>
              <a:t>Chương 4. Kiểm thử chức năng ứng dụng</a:t>
            </a:r>
            <a:endParaRPr lang="en-US" dirty="0"/>
          </a:p>
        </p:txBody>
      </p:sp>
      <p:sp>
        <p:nvSpPr>
          <p:cNvPr id="6" name="Slide Number Placeholder 5"/>
          <p:cNvSpPr>
            <a:spLocks noGrp="1"/>
          </p:cNvSpPr>
          <p:nvPr>
            <p:ph type="sldNum" sz="quarter" idx="11"/>
          </p:nvPr>
        </p:nvSpPr>
        <p:spPr/>
        <p:txBody>
          <a:bodyPr/>
          <a:lstStyle/>
          <a:p>
            <a:fld id="{099B615F-C769-49CC-AD0C-AE566D56EEA8}" type="slidenum">
              <a:rPr lang="en-US" smtClean="0"/>
              <a:pPr/>
              <a:t>27</a:t>
            </a:fld>
            <a:endParaRPr lang="en-US" dirty="0"/>
          </a:p>
        </p:txBody>
      </p:sp>
    </p:spTree>
    <p:extLst>
      <p:ext uri="{BB962C8B-B14F-4D97-AF65-F5344CB8AC3E}">
        <p14:creationId xmlns:p14="http://schemas.microsoft.com/office/powerpoint/2010/main" val="154665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4.1. </a:t>
            </a:r>
            <a:r>
              <a:rPr lang="en-US" dirty="0" err="1" smtClean="0"/>
              <a:t>Kiểm</a:t>
            </a:r>
            <a:r>
              <a:rPr lang="en-US" dirty="0" smtClean="0"/>
              <a:t> </a:t>
            </a:r>
            <a:r>
              <a:rPr lang="en-US" dirty="0" err="1" smtClean="0"/>
              <a:t>thử</a:t>
            </a:r>
            <a:r>
              <a:rPr lang="en-US" dirty="0" smtClean="0"/>
              <a:t> </a:t>
            </a:r>
            <a:r>
              <a:rPr lang="en-US" dirty="0" err="1" smtClean="0"/>
              <a:t>ứng</a:t>
            </a:r>
            <a:r>
              <a:rPr lang="en-US" dirty="0" smtClean="0"/>
              <a:t> </a:t>
            </a:r>
            <a:r>
              <a:rPr lang="en-US" dirty="0" err="1" smtClean="0"/>
              <a:t>dụng</a:t>
            </a:r>
            <a:endParaRPr lang="en-US" dirty="0"/>
          </a:p>
        </p:txBody>
      </p:sp>
      <p:sp>
        <p:nvSpPr>
          <p:cNvPr id="3" name="Content Placeholder 2"/>
          <p:cNvSpPr>
            <a:spLocks noGrp="1"/>
          </p:cNvSpPr>
          <p:nvPr>
            <p:ph idx="1"/>
          </p:nvPr>
        </p:nvSpPr>
        <p:spPr>
          <a:xfrm>
            <a:off x="0" y="726440"/>
            <a:ext cx="9144000" cy="4754880"/>
          </a:xfrm>
        </p:spPr>
        <p:txBody>
          <a:bodyPr/>
          <a:lstStyle/>
          <a:p>
            <a:pPr marL="0" indent="0">
              <a:buNone/>
            </a:pPr>
            <a:r>
              <a:rPr lang="en-US" smtClean="0"/>
              <a:t>4.1.1. Mục tiêu kiểm thử ứng dụng</a:t>
            </a:r>
          </a:p>
          <a:p>
            <a:pPr marL="0" indent="0">
              <a:buNone/>
            </a:pPr>
            <a:r>
              <a:rPr lang="en-US" smtClean="0"/>
              <a:t>4.1.2. Các loại và nguyên tắc kiểm thử ứng dụng (mức đơn giản)</a:t>
            </a:r>
          </a:p>
          <a:p>
            <a:r>
              <a:rPr lang="en-US" smtClean="0"/>
              <a:t>Nguyên tắc</a:t>
            </a:r>
            <a:endParaRPr lang="en-US"/>
          </a:p>
          <a:p>
            <a:r>
              <a:rPr lang="en-US"/>
              <a:t>Kiểm thử thành phần/đơn </a:t>
            </a:r>
            <a:r>
              <a:rPr lang="en-US" smtClean="0"/>
              <a:t>vị</a:t>
            </a:r>
          </a:p>
          <a:p>
            <a:r>
              <a:rPr lang="en-US" smtClean="0"/>
              <a:t>Kiểm thử hộp trắng, hộp đen</a:t>
            </a:r>
            <a:endParaRPr lang="en-US"/>
          </a:p>
          <a:p>
            <a:r>
              <a:rPr lang="en-US"/>
              <a:t>Kiểm thử tích hợp</a:t>
            </a:r>
          </a:p>
          <a:p>
            <a:r>
              <a:rPr lang="en-US"/>
              <a:t>Kiểm thử hệ </a:t>
            </a:r>
            <a:r>
              <a:rPr lang="en-US" smtClean="0"/>
              <a:t>thống</a:t>
            </a:r>
          </a:p>
          <a:p>
            <a:r>
              <a:rPr lang="en-US" smtClean="0"/>
              <a:t>…</a:t>
            </a:r>
            <a:endParaRPr lang="en-US"/>
          </a:p>
          <a:p>
            <a:pPr marL="0" indent="0">
              <a:buNone/>
            </a:pPr>
            <a:r>
              <a:rPr lang="en-US" smtClean="0"/>
              <a:t>4.1.3. Kế hoạch kiểm thử ứng dụng</a:t>
            </a:r>
          </a:p>
          <a:p>
            <a:pPr marL="0" indent="0">
              <a:buNone/>
            </a:pPr>
            <a:r>
              <a:rPr lang="en-US" smtClean="0"/>
              <a:t>4.1.4. Hiện thực kiểm thử ứng dụng</a:t>
            </a:r>
          </a:p>
          <a:p>
            <a:pPr marL="0" indent="0">
              <a:buNone/>
            </a:pPr>
            <a:endParaRPr lang="en-US" smtClean="0"/>
          </a:p>
          <a:p>
            <a:endParaRPr lang="en-US" dirty="0"/>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a:t>
            </a:fld>
            <a:endParaRPr lang="en-US" dirty="0"/>
          </a:p>
        </p:txBody>
      </p:sp>
      <p:pic>
        <p:nvPicPr>
          <p:cNvPr id="2050" name="Picture 2" descr="http://uploads.webflow.com/5382dbdf8a5f2a68714e2ef7/5391345df8c94a021a015e56_shutterstock_18891744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6093" y="1710047"/>
            <a:ext cx="4501707" cy="318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76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4.1.1. Mục tiêu kiểm thử ứng </a:t>
            </a:r>
            <a:r>
              <a:rPr lang="en-US" smtClean="0"/>
              <a:t>dụng</a:t>
            </a:r>
            <a:endParaRPr lang="en-US"/>
          </a:p>
        </p:txBody>
      </p:sp>
      <p:sp>
        <p:nvSpPr>
          <p:cNvPr id="3" name="Content Placeholder 2"/>
          <p:cNvSpPr>
            <a:spLocks noGrp="1"/>
          </p:cNvSpPr>
          <p:nvPr>
            <p:ph idx="1"/>
          </p:nvPr>
        </p:nvSpPr>
        <p:spPr/>
        <p:txBody>
          <a:bodyPr/>
          <a:lstStyle/>
          <a:p>
            <a:pPr marL="0" indent="0">
              <a:buNone/>
            </a:pPr>
            <a:r>
              <a:rPr lang="vi-VN"/>
              <a:t>Một </a:t>
            </a:r>
            <a:r>
              <a:rPr lang="vi-VN" smtClean="0"/>
              <a:t>số</a:t>
            </a:r>
            <a:r>
              <a:rPr lang="en-US" smtClean="0"/>
              <a:t> </a:t>
            </a:r>
            <a:r>
              <a:rPr lang="vi-VN" smtClean="0"/>
              <a:t>vấn </a:t>
            </a:r>
            <a:r>
              <a:rPr lang="en-US" smtClean="0"/>
              <a:t>đề </a:t>
            </a:r>
            <a:r>
              <a:rPr lang="vi-VN" smtClean="0"/>
              <a:t>thường </a:t>
            </a:r>
            <a:r>
              <a:rPr lang="vi-VN"/>
              <a:t>gặp trong phát triển </a:t>
            </a:r>
            <a:r>
              <a:rPr lang="en-US" smtClean="0"/>
              <a:t>ứng dụng</a:t>
            </a:r>
            <a:r>
              <a:rPr lang="vi-VN" smtClean="0"/>
              <a:t>: </a:t>
            </a:r>
            <a:endParaRPr lang="vi-VN"/>
          </a:p>
          <a:p>
            <a:r>
              <a:rPr lang="en-US" smtClean="0"/>
              <a:t>Tính </a:t>
            </a:r>
            <a:r>
              <a:rPr lang="vi-VN" smtClean="0"/>
              <a:t>toán </a:t>
            </a:r>
            <a:r>
              <a:rPr lang="vi-VN"/>
              <a:t>không </a:t>
            </a:r>
            <a:r>
              <a:rPr lang="en-US" smtClean="0"/>
              <a:t>chính xác</a:t>
            </a:r>
            <a:r>
              <a:rPr lang="vi-VN" smtClean="0"/>
              <a:t>, </a:t>
            </a:r>
            <a:r>
              <a:rPr lang="vi-VN"/>
              <a:t>hiệu chỉnh sai </a:t>
            </a:r>
            <a:r>
              <a:rPr lang="vi-VN" smtClean="0"/>
              <a:t>dữ</a:t>
            </a:r>
            <a:r>
              <a:rPr lang="en-US" smtClean="0"/>
              <a:t> </a:t>
            </a:r>
            <a:r>
              <a:rPr lang="vi-VN" smtClean="0"/>
              <a:t>liệu</a:t>
            </a:r>
            <a:r>
              <a:rPr lang="vi-VN"/>
              <a:t>. </a:t>
            </a:r>
          </a:p>
          <a:p>
            <a:r>
              <a:rPr lang="en-US" smtClean="0"/>
              <a:t>Tìm </a:t>
            </a:r>
            <a:r>
              <a:rPr lang="vi-VN" smtClean="0"/>
              <a:t>kiếm dữ</a:t>
            </a:r>
            <a:r>
              <a:rPr lang="en-US" smtClean="0"/>
              <a:t> </a:t>
            </a:r>
            <a:r>
              <a:rPr lang="vi-VN" smtClean="0"/>
              <a:t>liệu </a:t>
            </a:r>
            <a:r>
              <a:rPr lang="vi-VN"/>
              <a:t>sai yêu cầu. </a:t>
            </a:r>
          </a:p>
          <a:p>
            <a:r>
              <a:rPr lang="vi-VN" smtClean="0"/>
              <a:t>Xử</a:t>
            </a:r>
            <a:r>
              <a:rPr lang="en-US" smtClean="0"/>
              <a:t> </a:t>
            </a:r>
            <a:r>
              <a:rPr lang="vi-VN" smtClean="0"/>
              <a:t>lý </a:t>
            </a:r>
            <a:r>
              <a:rPr lang="en-US" smtClean="0"/>
              <a:t>không chính xác </a:t>
            </a:r>
            <a:r>
              <a:rPr lang="vi-VN" smtClean="0"/>
              <a:t>mối </a:t>
            </a:r>
            <a:r>
              <a:rPr lang="vi-VN"/>
              <a:t>quan </a:t>
            </a:r>
            <a:r>
              <a:rPr lang="vi-VN" smtClean="0"/>
              <a:t>hệ</a:t>
            </a:r>
            <a:r>
              <a:rPr lang="en-US" smtClean="0"/>
              <a:t> </a:t>
            </a:r>
            <a:r>
              <a:rPr lang="vi-VN" smtClean="0"/>
              <a:t>giữa </a:t>
            </a:r>
            <a:r>
              <a:rPr lang="vi-VN"/>
              <a:t>các </a:t>
            </a:r>
            <a:r>
              <a:rPr lang="vi-VN" smtClean="0"/>
              <a:t>dữ</a:t>
            </a:r>
            <a:r>
              <a:rPr lang="en-US" smtClean="0"/>
              <a:t> </a:t>
            </a:r>
            <a:r>
              <a:rPr lang="vi-VN" smtClean="0"/>
              <a:t>liệu</a:t>
            </a:r>
            <a:r>
              <a:rPr lang="vi-VN"/>
              <a:t>. </a:t>
            </a:r>
          </a:p>
          <a:p>
            <a:r>
              <a:rPr lang="vi-VN" smtClean="0"/>
              <a:t>Coding/hiện </a:t>
            </a:r>
            <a:r>
              <a:rPr lang="vi-VN"/>
              <a:t>thực sai các </a:t>
            </a:r>
            <a:r>
              <a:rPr lang="en-US" smtClean="0"/>
              <a:t>yêu cầu </a:t>
            </a:r>
            <a:r>
              <a:rPr lang="vi-VN" smtClean="0"/>
              <a:t>nghiệp </a:t>
            </a:r>
            <a:r>
              <a:rPr lang="vi-VN"/>
              <a:t>vụ. </a:t>
            </a:r>
            <a:r>
              <a:rPr lang="en-US" smtClean="0"/>
              <a:t>Kết quả không chính xác.</a:t>
            </a:r>
            <a:endParaRPr lang="vi-VN"/>
          </a:p>
          <a:p>
            <a:r>
              <a:rPr lang="vi-VN" smtClean="0"/>
              <a:t>Hiệu </a:t>
            </a:r>
            <a:r>
              <a:rPr lang="vi-VN"/>
              <a:t>suất của </a:t>
            </a:r>
            <a:r>
              <a:rPr lang="en-US" smtClean="0"/>
              <a:t>ứng dụng </a:t>
            </a:r>
            <a:r>
              <a:rPr lang="vi-VN" smtClean="0"/>
              <a:t>còn thấp. </a:t>
            </a:r>
            <a:endParaRPr lang="vi-VN"/>
          </a:p>
          <a:p>
            <a:r>
              <a:rPr lang="vi-VN" smtClean="0"/>
              <a:t>Hỗ</a:t>
            </a:r>
            <a:r>
              <a:rPr lang="en-US" smtClean="0"/>
              <a:t> </a:t>
            </a:r>
            <a:r>
              <a:rPr lang="vi-VN" smtClean="0"/>
              <a:t>trợ</a:t>
            </a:r>
            <a:r>
              <a:rPr lang="en-US" smtClean="0"/>
              <a:t> </a:t>
            </a:r>
            <a:r>
              <a:rPr lang="vi-VN" smtClean="0"/>
              <a:t>chưa </a:t>
            </a:r>
            <a:r>
              <a:rPr lang="en-US" smtClean="0"/>
              <a:t>đầy đ</a:t>
            </a:r>
            <a:r>
              <a:rPr lang="vi-VN" smtClean="0"/>
              <a:t>ủ</a:t>
            </a:r>
            <a:r>
              <a:rPr lang="en-US" smtClean="0"/>
              <a:t> </a:t>
            </a:r>
            <a:r>
              <a:rPr lang="vi-VN" smtClean="0"/>
              <a:t>các </a:t>
            </a:r>
            <a:r>
              <a:rPr lang="vi-VN"/>
              <a:t>nhu cầu nghiệp vụ. </a:t>
            </a:r>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a:t>
            </a:fld>
            <a:endParaRPr lang="en-US" dirty="0"/>
          </a:p>
        </p:txBody>
      </p:sp>
    </p:spTree>
    <p:extLst>
      <p:ext uri="{BB962C8B-B14F-4D97-AF65-F5344CB8AC3E}">
        <p14:creationId xmlns:p14="http://schemas.microsoft.com/office/powerpoint/2010/main" val="427251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4.1.1. Mục tiêu kiểm thử ứng </a:t>
            </a:r>
            <a:r>
              <a:rPr lang="en-US" smtClean="0"/>
              <a:t>dụng (tt)</a:t>
            </a:r>
            <a:endParaRPr lang="en-US"/>
          </a:p>
        </p:txBody>
      </p:sp>
      <p:sp>
        <p:nvSpPr>
          <p:cNvPr id="3" name="Content Placeholder 2"/>
          <p:cNvSpPr>
            <a:spLocks noGrp="1"/>
          </p:cNvSpPr>
          <p:nvPr>
            <p:ph idx="1"/>
          </p:nvPr>
        </p:nvSpPr>
        <p:spPr/>
        <p:txBody>
          <a:bodyPr/>
          <a:lstStyle/>
          <a:p>
            <a:pPr marL="0" indent="0">
              <a:buNone/>
            </a:pPr>
            <a:r>
              <a:rPr lang="en-US" smtClean="0"/>
              <a:t>Mục tiêu:</a:t>
            </a:r>
          </a:p>
          <a:p>
            <a:r>
              <a:rPr lang="vi-VN" smtClean="0"/>
              <a:t>Phát </a:t>
            </a:r>
            <a:r>
              <a:rPr lang="vi-VN"/>
              <a:t>hiện càng nhiều lỗi càng tốt trong thời gian kiểm </a:t>
            </a:r>
            <a:r>
              <a:rPr lang="vi-VN" smtClean="0"/>
              <a:t>thử</a:t>
            </a:r>
            <a:r>
              <a:rPr lang="en-US" smtClean="0"/>
              <a:t> ứng dụng</a:t>
            </a:r>
            <a:endParaRPr lang="vi-VN"/>
          </a:p>
          <a:p>
            <a:r>
              <a:rPr lang="vi-VN" smtClean="0"/>
              <a:t>Chứng </a:t>
            </a:r>
            <a:r>
              <a:rPr lang="vi-VN"/>
              <a:t>minh rằng </a:t>
            </a:r>
            <a:r>
              <a:rPr lang="en-US" smtClean="0"/>
              <a:t>ứng dụng </a:t>
            </a:r>
            <a:r>
              <a:rPr lang="vi-VN" smtClean="0"/>
              <a:t>phù </a:t>
            </a:r>
            <a:r>
              <a:rPr lang="vi-VN"/>
              <a:t>hợp với </a:t>
            </a:r>
            <a:r>
              <a:rPr lang="vi-VN" smtClean="0"/>
              <a:t>các</a:t>
            </a:r>
            <a:r>
              <a:rPr lang="en-US" smtClean="0"/>
              <a:t> nghiệp vụ ban đầu đặt ra. </a:t>
            </a:r>
            <a:endParaRPr lang="vi-VN"/>
          </a:p>
          <a:p>
            <a:r>
              <a:rPr lang="en-US" smtClean="0"/>
              <a:t>X</a:t>
            </a:r>
            <a:r>
              <a:rPr lang="vi-VN" smtClean="0"/>
              <a:t>ác </a:t>
            </a:r>
            <a:r>
              <a:rPr lang="vi-VN"/>
              <a:t>thực chất lượng kiểm </a:t>
            </a:r>
            <a:r>
              <a:rPr lang="vi-VN" smtClean="0"/>
              <a:t>thử</a:t>
            </a:r>
            <a:r>
              <a:rPr lang="en-US" smtClean="0"/>
              <a:t> ứng dụng</a:t>
            </a:r>
          </a:p>
          <a:p>
            <a:r>
              <a:rPr lang="vi-VN" smtClean="0"/>
              <a:t>Tạo </a:t>
            </a:r>
            <a:r>
              <a:rPr lang="vi-VN"/>
              <a:t>các </a:t>
            </a:r>
            <a:r>
              <a:rPr lang="en-US" smtClean="0"/>
              <a:t>tình huống kiểm thử đạt yêu cầu </a:t>
            </a:r>
            <a:r>
              <a:rPr lang="vi-VN" smtClean="0"/>
              <a:t>chất </a:t>
            </a:r>
            <a:r>
              <a:rPr lang="vi-VN"/>
              <a:t>lượng </a:t>
            </a:r>
            <a:r>
              <a:rPr lang="vi-VN" smtClean="0"/>
              <a:t>cao</a:t>
            </a:r>
            <a:endParaRPr lang="en-US" smtClean="0"/>
          </a:p>
          <a:p>
            <a:r>
              <a:rPr lang="en-US" smtClean="0"/>
              <a:t>T</a:t>
            </a:r>
            <a:r>
              <a:rPr lang="vi-VN" smtClean="0"/>
              <a:t>hực </a:t>
            </a:r>
            <a:r>
              <a:rPr lang="vi-VN"/>
              <a:t>hiện kiểm </a:t>
            </a:r>
            <a:r>
              <a:rPr lang="vi-VN" smtClean="0"/>
              <a:t>thử</a:t>
            </a:r>
            <a:r>
              <a:rPr lang="en-US" smtClean="0"/>
              <a:t> </a:t>
            </a:r>
            <a:r>
              <a:rPr lang="vi-VN" smtClean="0"/>
              <a:t>hiệu quả</a:t>
            </a:r>
            <a:r>
              <a:rPr lang="en-US" smtClean="0"/>
              <a:t> </a:t>
            </a:r>
            <a:r>
              <a:rPr lang="vi-VN" smtClean="0"/>
              <a:t>và </a:t>
            </a:r>
            <a:r>
              <a:rPr lang="vi-VN"/>
              <a:t>tạo ra các báo cáo </a:t>
            </a:r>
            <a:r>
              <a:rPr lang="vi-VN" smtClean="0"/>
              <a:t>hữu </a:t>
            </a:r>
            <a:r>
              <a:rPr lang="en-US" smtClean="0"/>
              <a:t>ích</a:t>
            </a:r>
            <a:r>
              <a:rPr lang="vi-VN" smtClean="0"/>
              <a:t>.</a:t>
            </a:r>
            <a:endParaRPr lang="vi-VN"/>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a:t>
            </a:fld>
            <a:endParaRPr lang="en-US" dirty="0"/>
          </a:p>
        </p:txBody>
      </p:sp>
    </p:spTree>
    <p:extLst>
      <p:ext uri="{BB962C8B-B14F-4D97-AF65-F5344CB8AC3E}">
        <p14:creationId xmlns:p14="http://schemas.microsoft.com/office/powerpoint/2010/main" val="246600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4.1.1. Mục tiêu kiểm thử ứng </a:t>
            </a:r>
            <a:r>
              <a:rPr lang="en-US" smtClean="0"/>
              <a:t>dụng (tt)</a:t>
            </a:r>
            <a:endParaRPr lang="en-US"/>
          </a:p>
        </p:txBody>
      </p:sp>
      <p:sp>
        <p:nvSpPr>
          <p:cNvPr id="3" name="Content Placeholder 2"/>
          <p:cNvSpPr>
            <a:spLocks noGrp="1"/>
          </p:cNvSpPr>
          <p:nvPr>
            <p:ph idx="1"/>
          </p:nvPr>
        </p:nvSpPr>
        <p:spPr/>
        <p:txBody>
          <a:bodyPr/>
          <a:lstStyle/>
          <a:p>
            <a:pPr marL="0" indent="0">
              <a:buNone/>
            </a:pPr>
            <a:r>
              <a:rPr lang="en-US"/>
              <a:t>Verification,Validation, và </a:t>
            </a:r>
            <a:r>
              <a:rPr lang="en-US" smtClean="0"/>
              <a:t>Testing</a:t>
            </a:r>
          </a:p>
          <a:p>
            <a:r>
              <a:rPr lang="vi-VN" smtClean="0"/>
              <a:t>Kiểm</a:t>
            </a:r>
            <a:r>
              <a:rPr lang="en-US" smtClean="0"/>
              <a:t> </a:t>
            </a:r>
            <a:r>
              <a:rPr lang="vi-VN" smtClean="0"/>
              <a:t>chứng </a:t>
            </a:r>
            <a:r>
              <a:rPr lang="vi-VN"/>
              <a:t>(</a:t>
            </a:r>
            <a:r>
              <a:rPr lang="vi-VN" smtClean="0"/>
              <a:t>Verificatio</a:t>
            </a:r>
            <a:r>
              <a:rPr lang="en-US" smtClean="0"/>
              <a:t>n)</a:t>
            </a:r>
          </a:p>
          <a:p>
            <a:pPr lvl="1"/>
            <a:r>
              <a:rPr lang="vi-VN" smtClean="0"/>
              <a:t>Có</a:t>
            </a:r>
            <a:r>
              <a:rPr lang="en-US" smtClean="0"/>
              <a:t> </a:t>
            </a:r>
            <a:r>
              <a:rPr lang="vi-VN" smtClean="0"/>
              <a:t>đúng</a:t>
            </a:r>
            <a:r>
              <a:rPr lang="en-US" smtClean="0"/>
              <a:t> </a:t>
            </a:r>
            <a:r>
              <a:rPr lang="vi-VN" smtClean="0"/>
              <a:t>đặc</a:t>
            </a:r>
            <a:r>
              <a:rPr lang="en-US" smtClean="0"/>
              <a:t> </a:t>
            </a:r>
            <a:r>
              <a:rPr lang="vi-VN" smtClean="0"/>
              <a:t>tả</a:t>
            </a:r>
            <a:r>
              <a:rPr lang="en-US" smtClean="0"/>
              <a:t> ban đầu </a:t>
            </a:r>
            <a:r>
              <a:rPr lang="vi-VN" smtClean="0"/>
              <a:t>không</a:t>
            </a:r>
            <a:r>
              <a:rPr lang="vi-VN"/>
              <a:t>, </a:t>
            </a:r>
            <a:r>
              <a:rPr lang="vi-VN" smtClean="0"/>
              <a:t>có</a:t>
            </a:r>
            <a:r>
              <a:rPr lang="en-US" smtClean="0"/>
              <a:t> </a:t>
            </a:r>
            <a:r>
              <a:rPr lang="vi-VN" smtClean="0"/>
              <a:t>đúng thiết</a:t>
            </a:r>
            <a:r>
              <a:rPr lang="en-US" smtClean="0"/>
              <a:t> </a:t>
            </a:r>
            <a:r>
              <a:rPr lang="vi-VN" smtClean="0"/>
              <a:t>kế</a:t>
            </a:r>
            <a:r>
              <a:rPr lang="en-US" smtClean="0"/>
              <a:t> </a:t>
            </a:r>
            <a:r>
              <a:rPr lang="vi-VN" smtClean="0"/>
              <a:t>không</a:t>
            </a:r>
            <a:endParaRPr lang="en-US" smtClean="0"/>
          </a:p>
          <a:p>
            <a:pPr lvl="1"/>
            <a:r>
              <a:rPr lang="en-US" smtClean="0"/>
              <a:t>P</a:t>
            </a:r>
            <a:r>
              <a:rPr lang="vi-VN" smtClean="0"/>
              <a:t>hát hiện</a:t>
            </a:r>
            <a:r>
              <a:rPr lang="en-US" smtClean="0"/>
              <a:t> </a:t>
            </a:r>
            <a:r>
              <a:rPr lang="vi-VN" smtClean="0"/>
              <a:t>lỗi</a:t>
            </a:r>
            <a:r>
              <a:rPr lang="en-US" smtClean="0"/>
              <a:t> </a:t>
            </a:r>
            <a:r>
              <a:rPr lang="vi-VN" smtClean="0"/>
              <a:t>lập</a:t>
            </a:r>
            <a:r>
              <a:rPr lang="en-US" smtClean="0"/>
              <a:t> </a:t>
            </a:r>
            <a:r>
              <a:rPr lang="vi-VN" smtClean="0"/>
              <a:t>trình</a:t>
            </a:r>
            <a:endParaRPr lang="vi-VN"/>
          </a:p>
          <a:p>
            <a:r>
              <a:rPr lang="vi-VN" smtClean="0"/>
              <a:t>Thẩm</a:t>
            </a:r>
            <a:r>
              <a:rPr lang="en-US" smtClean="0"/>
              <a:t> </a:t>
            </a:r>
            <a:r>
              <a:rPr lang="vi-VN" smtClean="0"/>
              <a:t>định </a:t>
            </a:r>
            <a:r>
              <a:rPr lang="vi-VN"/>
              <a:t>(Validation)</a:t>
            </a:r>
          </a:p>
          <a:p>
            <a:pPr lvl="1"/>
            <a:r>
              <a:rPr lang="en-US" smtClean="0"/>
              <a:t>C</a:t>
            </a:r>
            <a:r>
              <a:rPr lang="vi-VN" smtClean="0"/>
              <a:t>ó</a:t>
            </a:r>
            <a:r>
              <a:rPr lang="en-US" smtClean="0"/>
              <a:t> </a:t>
            </a:r>
            <a:r>
              <a:rPr lang="vi-VN" smtClean="0"/>
              <a:t>đáp</a:t>
            </a:r>
            <a:r>
              <a:rPr lang="en-US" smtClean="0"/>
              <a:t> </a:t>
            </a:r>
            <a:r>
              <a:rPr lang="vi-VN" smtClean="0"/>
              <a:t>ứng </a:t>
            </a:r>
            <a:r>
              <a:rPr lang="vi-VN"/>
              <a:t>nhu </a:t>
            </a:r>
            <a:r>
              <a:rPr lang="vi-VN" smtClean="0"/>
              <a:t>cầu</a:t>
            </a:r>
            <a:r>
              <a:rPr lang="en-US" smtClean="0"/>
              <a:t> </a:t>
            </a:r>
            <a:r>
              <a:rPr lang="vi-VN" smtClean="0"/>
              <a:t>người </a:t>
            </a:r>
            <a:r>
              <a:rPr lang="en-US" smtClean="0"/>
              <a:t>sử </a:t>
            </a:r>
            <a:r>
              <a:rPr lang="vi-VN" smtClean="0"/>
              <a:t>d</a:t>
            </a:r>
            <a:r>
              <a:rPr lang="en-US"/>
              <a:t>ụ</a:t>
            </a:r>
            <a:r>
              <a:rPr lang="vi-VN" smtClean="0"/>
              <a:t>ng </a:t>
            </a:r>
            <a:r>
              <a:rPr lang="vi-VN"/>
              <a:t>không</a:t>
            </a:r>
          </a:p>
          <a:p>
            <a:pPr lvl="1"/>
            <a:r>
              <a:rPr lang="en-US" smtClean="0"/>
              <a:t>Ứng dụng </a:t>
            </a:r>
            <a:r>
              <a:rPr lang="vi-VN" smtClean="0"/>
              <a:t>có hoạt</a:t>
            </a:r>
            <a:r>
              <a:rPr lang="en-US" smtClean="0"/>
              <a:t> </a:t>
            </a:r>
            <a:r>
              <a:rPr lang="vi-VN" smtClean="0"/>
              <a:t>động hiệu</a:t>
            </a:r>
            <a:r>
              <a:rPr lang="en-US" smtClean="0"/>
              <a:t> </a:t>
            </a:r>
            <a:r>
              <a:rPr lang="vi-VN" smtClean="0"/>
              <a:t>quả</a:t>
            </a:r>
            <a:r>
              <a:rPr lang="en-US" smtClean="0"/>
              <a:t> </a:t>
            </a:r>
            <a:r>
              <a:rPr lang="vi-VN" smtClean="0"/>
              <a:t>không</a:t>
            </a:r>
            <a:endParaRPr lang="vi-VN"/>
          </a:p>
          <a:p>
            <a:pPr lvl="1"/>
            <a:r>
              <a:rPr lang="en-US"/>
              <a:t>P</a:t>
            </a:r>
            <a:r>
              <a:rPr lang="vi-VN" smtClean="0"/>
              <a:t>hát hiện</a:t>
            </a:r>
            <a:r>
              <a:rPr lang="en-US" smtClean="0"/>
              <a:t> </a:t>
            </a:r>
            <a:r>
              <a:rPr lang="vi-VN" smtClean="0"/>
              <a:t>lỗi </a:t>
            </a:r>
            <a:r>
              <a:rPr lang="vi-VN"/>
              <a:t>phân tích, </a:t>
            </a:r>
            <a:r>
              <a:rPr lang="vi-VN" smtClean="0"/>
              <a:t>lỗi</a:t>
            </a:r>
            <a:r>
              <a:rPr lang="en-US" smtClean="0"/>
              <a:t> </a:t>
            </a:r>
            <a:r>
              <a:rPr lang="vi-VN" smtClean="0"/>
              <a:t>thiết</a:t>
            </a:r>
            <a:r>
              <a:rPr lang="en-US" smtClean="0"/>
              <a:t> </a:t>
            </a:r>
            <a:r>
              <a:rPr lang="vi-VN" smtClean="0"/>
              <a:t>kế</a:t>
            </a:r>
            <a:endParaRPr lang="vi-VN"/>
          </a:p>
          <a:p>
            <a:r>
              <a:rPr lang="vi-VN" smtClean="0"/>
              <a:t>V&amp;V </a:t>
            </a:r>
            <a:r>
              <a:rPr lang="vi-VN"/>
              <a:t>= Verification and Validation</a:t>
            </a:r>
          </a:p>
          <a:p>
            <a:pPr lvl="1"/>
            <a:r>
              <a:rPr lang="en-US" smtClean="0"/>
              <a:t>M</a:t>
            </a:r>
            <a:r>
              <a:rPr lang="vi-VN" smtClean="0"/>
              <a:t>ục</a:t>
            </a:r>
            <a:r>
              <a:rPr lang="en-US" smtClean="0"/>
              <a:t> </a:t>
            </a:r>
            <a:r>
              <a:rPr lang="vi-VN" smtClean="0"/>
              <a:t>tiêu</a:t>
            </a:r>
            <a:r>
              <a:rPr lang="en-US" smtClean="0"/>
              <a:t> </a:t>
            </a:r>
            <a:r>
              <a:rPr lang="vi-VN" smtClean="0"/>
              <a:t>là</a:t>
            </a:r>
            <a:r>
              <a:rPr lang="en-US" smtClean="0"/>
              <a:t> </a:t>
            </a:r>
            <a:r>
              <a:rPr lang="vi-VN" smtClean="0"/>
              <a:t>phát</a:t>
            </a:r>
            <a:r>
              <a:rPr lang="en-US" smtClean="0"/>
              <a:t> </a:t>
            </a:r>
            <a:r>
              <a:rPr lang="vi-VN" smtClean="0"/>
              <a:t>hiện</a:t>
            </a:r>
            <a:r>
              <a:rPr lang="en-US" smtClean="0"/>
              <a:t> </a:t>
            </a:r>
            <a:r>
              <a:rPr lang="vi-VN" smtClean="0"/>
              <a:t>và</a:t>
            </a:r>
            <a:r>
              <a:rPr lang="en-US" smtClean="0"/>
              <a:t> </a:t>
            </a:r>
            <a:r>
              <a:rPr lang="vi-VN" smtClean="0"/>
              <a:t>sửa</a:t>
            </a:r>
            <a:r>
              <a:rPr lang="en-US" smtClean="0"/>
              <a:t> </a:t>
            </a:r>
            <a:r>
              <a:rPr lang="vi-VN" smtClean="0"/>
              <a:t>lỗi</a:t>
            </a:r>
            <a:r>
              <a:rPr lang="en-US" smtClean="0"/>
              <a:t> ứng dụng</a:t>
            </a:r>
            <a:r>
              <a:rPr lang="vi-VN" smtClean="0"/>
              <a:t>, </a:t>
            </a:r>
            <a:r>
              <a:rPr lang="vi-VN"/>
              <a:t>đánh giá </a:t>
            </a:r>
            <a:r>
              <a:rPr lang="vi-VN" smtClean="0"/>
              <a:t>tín</a:t>
            </a:r>
            <a:r>
              <a:rPr lang="en-US" smtClean="0"/>
              <a:t>h năng có thể sử dụng được của ứng dụng</a:t>
            </a:r>
          </a:p>
          <a:p>
            <a:r>
              <a:rPr lang="en-US" smtClean="0"/>
              <a:t>T</a:t>
            </a:r>
            <a:r>
              <a:rPr lang="vi-VN" smtClean="0"/>
              <a:t>hứ</a:t>
            </a:r>
            <a:r>
              <a:rPr lang="en-US" smtClean="0"/>
              <a:t> </a:t>
            </a:r>
            <a:r>
              <a:rPr lang="vi-VN" smtClean="0"/>
              <a:t>tự</a:t>
            </a:r>
            <a:r>
              <a:rPr lang="en-US" smtClean="0"/>
              <a:t> </a:t>
            </a:r>
            <a:r>
              <a:rPr lang="vi-VN" smtClean="0"/>
              <a:t>thực</a:t>
            </a:r>
            <a:r>
              <a:rPr lang="en-US" smtClean="0"/>
              <a:t> </a:t>
            </a:r>
            <a:r>
              <a:rPr lang="vi-VN" smtClean="0"/>
              <a:t>hiện</a:t>
            </a:r>
            <a:r>
              <a:rPr lang="vi-VN"/>
              <a:t>: Verification </a:t>
            </a:r>
            <a:r>
              <a:rPr lang="vi-VN" smtClean="0">
                <a:sym typeface="Symbol" panose="05050102010706020507" pitchFamily="18" charset="2"/>
              </a:rPr>
              <a:t></a:t>
            </a:r>
            <a:r>
              <a:rPr lang="vi-VN" smtClean="0"/>
              <a:t> </a:t>
            </a:r>
            <a:r>
              <a:rPr lang="vi-VN"/>
              <a:t>Validation</a:t>
            </a:r>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6</a:t>
            </a:fld>
            <a:endParaRPr lang="en-US" dirty="0"/>
          </a:p>
        </p:txBody>
      </p:sp>
    </p:spTree>
    <p:extLst>
      <p:ext uri="{BB962C8B-B14F-4D97-AF65-F5344CB8AC3E}">
        <p14:creationId xmlns:p14="http://schemas.microsoft.com/office/powerpoint/2010/main" val="309111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4.1.2. </a:t>
            </a:r>
            <a:r>
              <a:rPr lang="en-US" smtClean="0"/>
              <a:t>Nguyên </a:t>
            </a:r>
            <a:r>
              <a:rPr lang="en-US"/>
              <a:t>tắc </a:t>
            </a:r>
            <a:r>
              <a:rPr lang="en-US" smtClean="0"/>
              <a:t>và các loại kiểm </a:t>
            </a:r>
            <a:r>
              <a:rPr lang="en-US"/>
              <a:t>thử ứng dụng</a:t>
            </a:r>
          </a:p>
        </p:txBody>
      </p:sp>
      <p:sp>
        <p:nvSpPr>
          <p:cNvPr id="3" name="Content Placeholder 2"/>
          <p:cNvSpPr>
            <a:spLocks noGrp="1"/>
          </p:cNvSpPr>
          <p:nvPr>
            <p:ph idx="1"/>
          </p:nvPr>
        </p:nvSpPr>
        <p:spPr/>
        <p:txBody>
          <a:bodyPr/>
          <a:lstStyle/>
          <a:p>
            <a:r>
              <a:rPr lang="en-US" smtClean="0"/>
              <a:t>Nguyên tắc</a:t>
            </a:r>
          </a:p>
          <a:p>
            <a:r>
              <a:rPr lang="en-US" smtClean="0"/>
              <a:t>Kiểm </a:t>
            </a:r>
            <a:r>
              <a:rPr lang="en-US"/>
              <a:t>thử thành phần/đơn vị</a:t>
            </a:r>
          </a:p>
          <a:p>
            <a:r>
              <a:rPr lang="en-US"/>
              <a:t>Kiểm thử tích hợp</a:t>
            </a:r>
          </a:p>
          <a:p>
            <a:r>
              <a:rPr lang="en-US"/>
              <a:t>Kiểm thử hệ thống</a:t>
            </a:r>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7</a:t>
            </a:fld>
            <a:endParaRPr lang="en-US" dirty="0"/>
          </a:p>
        </p:txBody>
      </p:sp>
    </p:spTree>
    <p:extLst>
      <p:ext uri="{BB962C8B-B14F-4D97-AF65-F5344CB8AC3E}">
        <p14:creationId xmlns:p14="http://schemas.microsoft.com/office/powerpoint/2010/main" val="398976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4.1.2. Nguyên tắc và các loại kiểm </a:t>
            </a:r>
            <a:r>
              <a:rPr lang="en-US" smtClean="0"/>
              <a:t>thử … (tt)</a:t>
            </a:r>
            <a:endParaRPr lang="en-US"/>
          </a:p>
        </p:txBody>
      </p:sp>
      <p:sp>
        <p:nvSpPr>
          <p:cNvPr id="3" name="Content Placeholder 2"/>
          <p:cNvSpPr>
            <a:spLocks noGrp="1"/>
          </p:cNvSpPr>
          <p:nvPr>
            <p:ph idx="1"/>
          </p:nvPr>
        </p:nvSpPr>
        <p:spPr/>
        <p:txBody>
          <a:bodyPr/>
          <a:lstStyle/>
          <a:p>
            <a:pPr marL="0" indent="0">
              <a:buNone/>
            </a:pPr>
            <a:r>
              <a:rPr lang="en-US" i="1" smtClean="0"/>
              <a:t>Yêu cầu </a:t>
            </a:r>
            <a:r>
              <a:rPr lang="vi-VN" i="1"/>
              <a:t>đối</a:t>
            </a:r>
            <a:r>
              <a:rPr lang="en-US" i="1"/>
              <a:t> </a:t>
            </a:r>
            <a:r>
              <a:rPr lang="vi-VN" i="1"/>
              <a:t>với</a:t>
            </a:r>
            <a:r>
              <a:rPr lang="en-US" i="1"/>
              <a:t> </a:t>
            </a:r>
            <a:r>
              <a:rPr lang="vi-VN" i="1"/>
              <a:t>kiểm</a:t>
            </a:r>
            <a:r>
              <a:rPr lang="en-US" i="1"/>
              <a:t> </a:t>
            </a:r>
            <a:r>
              <a:rPr lang="vi-VN" i="1"/>
              <a:t>thử</a:t>
            </a:r>
          </a:p>
          <a:p>
            <a:r>
              <a:rPr lang="vi-VN"/>
              <a:t>Tính lặp</a:t>
            </a:r>
            <a:r>
              <a:rPr lang="en-US"/>
              <a:t> </a:t>
            </a:r>
            <a:r>
              <a:rPr lang="vi-VN"/>
              <a:t>lại</a:t>
            </a:r>
          </a:p>
          <a:p>
            <a:pPr lvl="1"/>
            <a:r>
              <a:rPr lang="vi-VN"/>
              <a:t>Kiểm</a:t>
            </a:r>
            <a:r>
              <a:rPr lang="en-US"/>
              <a:t> </a:t>
            </a:r>
            <a:r>
              <a:rPr lang="vi-VN"/>
              <a:t>thử</a:t>
            </a:r>
            <a:r>
              <a:rPr lang="en-US"/>
              <a:t> </a:t>
            </a:r>
            <a:r>
              <a:rPr lang="vi-VN"/>
              <a:t>phải</a:t>
            </a:r>
            <a:r>
              <a:rPr lang="en-US"/>
              <a:t> </a:t>
            </a:r>
            <a:r>
              <a:rPr lang="vi-VN"/>
              <a:t>lặp</a:t>
            </a:r>
            <a:r>
              <a:rPr lang="en-US"/>
              <a:t> </a:t>
            </a:r>
            <a:r>
              <a:rPr lang="vi-VN"/>
              <a:t>lại được</a:t>
            </a:r>
            <a:r>
              <a:rPr lang="en-US"/>
              <a:t> </a:t>
            </a:r>
            <a:r>
              <a:rPr lang="vi-VN"/>
              <a:t>(kiểm</a:t>
            </a:r>
            <a:r>
              <a:rPr lang="en-US"/>
              <a:t> </a:t>
            </a:r>
            <a:r>
              <a:rPr lang="vi-VN"/>
              <a:t>tra</a:t>
            </a:r>
            <a:r>
              <a:rPr lang="en-US"/>
              <a:t> </a:t>
            </a:r>
            <a:r>
              <a:rPr lang="vi-VN"/>
              <a:t>xem</a:t>
            </a:r>
            <a:r>
              <a:rPr lang="en-US"/>
              <a:t> </a:t>
            </a:r>
            <a:r>
              <a:rPr lang="vi-VN"/>
              <a:t>lỗi</a:t>
            </a:r>
            <a:r>
              <a:rPr lang="en-US"/>
              <a:t> </a:t>
            </a:r>
            <a:r>
              <a:rPr lang="vi-VN"/>
              <a:t>đã</a:t>
            </a:r>
            <a:r>
              <a:rPr lang="en-US"/>
              <a:t> </a:t>
            </a:r>
            <a:r>
              <a:rPr lang="vi-VN"/>
              <a:t>được</a:t>
            </a:r>
            <a:r>
              <a:rPr lang="en-US"/>
              <a:t> </a:t>
            </a:r>
            <a:r>
              <a:rPr lang="vi-VN"/>
              <a:t>sửa hay chưa)</a:t>
            </a:r>
            <a:endParaRPr lang="en-US"/>
          </a:p>
          <a:p>
            <a:pPr lvl="1"/>
            <a:r>
              <a:rPr lang="en-US"/>
              <a:t>D</a:t>
            </a:r>
            <a:r>
              <a:rPr lang="vi-VN"/>
              <a:t>ữ</a:t>
            </a:r>
            <a:r>
              <a:rPr lang="en-US"/>
              <a:t> </a:t>
            </a:r>
            <a:r>
              <a:rPr lang="vi-VN"/>
              <a:t>liệu/trạng thái phải</a:t>
            </a:r>
            <a:r>
              <a:rPr lang="en-US"/>
              <a:t> </a:t>
            </a:r>
            <a:r>
              <a:rPr lang="vi-VN"/>
              <a:t>mô</a:t>
            </a:r>
            <a:r>
              <a:rPr lang="en-US"/>
              <a:t> </a:t>
            </a:r>
            <a:r>
              <a:rPr lang="vi-VN"/>
              <a:t>tả</a:t>
            </a:r>
            <a:r>
              <a:rPr lang="en-US"/>
              <a:t> </a:t>
            </a:r>
            <a:r>
              <a:rPr lang="vi-VN"/>
              <a:t>được</a:t>
            </a:r>
          </a:p>
          <a:p>
            <a:r>
              <a:rPr lang="vi-VN"/>
              <a:t>Tính hệthống</a:t>
            </a:r>
          </a:p>
          <a:p>
            <a:pPr lvl="1"/>
            <a:r>
              <a:rPr lang="en-US"/>
              <a:t>Đ</a:t>
            </a:r>
            <a:r>
              <a:rPr lang="vi-VN"/>
              <a:t>ảm</a:t>
            </a:r>
            <a:r>
              <a:rPr lang="en-US"/>
              <a:t> </a:t>
            </a:r>
            <a:r>
              <a:rPr lang="vi-VN"/>
              <a:t>bảo</a:t>
            </a:r>
            <a:r>
              <a:rPr lang="en-US"/>
              <a:t> </a:t>
            </a:r>
            <a:r>
              <a:rPr lang="vi-VN"/>
              <a:t>kiểm</a:t>
            </a:r>
            <a:r>
              <a:rPr lang="en-US"/>
              <a:t> </a:t>
            </a:r>
            <a:r>
              <a:rPr lang="vi-VN"/>
              <a:t>tra</a:t>
            </a:r>
            <a:r>
              <a:rPr lang="en-US"/>
              <a:t> </a:t>
            </a:r>
            <a:r>
              <a:rPr lang="vi-VN"/>
              <a:t>hết</a:t>
            </a:r>
            <a:r>
              <a:rPr lang="en-US"/>
              <a:t> </a:t>
            </a:r>
            <a:r>
              <a:rPr lang="vi-VN"/>
              <a:t>các</a:t>
            </a:r>
            <a:r>
              <a:rPr lang="en-US"/>
              <a:t> </a:t>
            </a:r>
            <a:r>
              <a:rPr lang="vi-VN"/>
              <a:t>trường hợp</a:t>
            </a:r>
            <a:r>
              <a:rPr lang="en-US"/>
              <a:t> xảy ra </a:t>
            </a:r>
            <a:r>
              <a:rPr lang="vi-VN"/>
              <a:t>(coverage)</a:t>
            </a:r>
          </a:p>
          <a:p>
            <a:r>
              <a:rPr lang="vi-VN"/>
              <a:t>Được</a:t>
            </a:r>
            <a:r>
              <a:rPr lang="en-US"/>
              <a:t> </a:t>
            </a:r>
            <a:r>
              <a:rPr lang="vi-VN"/>
              <a:t>lập</a:t>
            </a:r>
            <a:r>
              <a:rPr lang="en-US"/>
              <a:t> </a:t>
            </a:r>
            <a:r>
              <a:rPr lang="vi-VN"/>
              <a:t>tài</a:t>
            </a:r>
            <a:r>
              <a:rPr lang="en-US"/>
              <a:t> </a:t>
            </a:r>
            <a:r>
              <a:rPr lang="vi-VN"/>
              <a:t>liệu</a:t>
            </a:r>
          </a:p>
          <a:p>
            <a:pPr lvl="1"/>
            <a:r>
              <a:rPr lang="en-US"/>
              <a:t>K</a:t>
            </a:r>
            <a:r>
              <a:rPr lang="vi-VN"/>
              <a:t>iểm soát tiến</a:t>
            </a:r>
            <a:r>
              <a:rPr lang="en-US"/>
              <a:t> </a:t>
            </a:r>
            <a:r>
              <a:rPr lang="vi-VN"/>
              <a:t>trình/kết</a:t>
            </a:r>
            <a:r>
              <a:rPr lang="en-US"/>
              <a:t> </a:t>
            </a:r>
            <a:r>
              <a:rPr lang="vi-VN"/>
              <a:t>quả</a:t>
            </a:r>
            <a:endParaRPr lang="en-US"/>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8</a:t>
            </a:fld>
            <a:endParaRPr lang="en-US" dirty="0"/>
          </a:p>
        </p:txBody>
      </p:sp>
    </p:spTree>
    <p:extLst>
      <p:ext uri="{BB962C8B-B14F-4D97-AF65-F5344CB8AC3E}">
        <p14:creationId xmlns:p14="http://schemas.microsoft.com/office/powerpoint/2010/main" val="296553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4.1.2. Nguyên tắc và các loại kiểm thử … (tt)</a:t>
            </a:r>
          </a:p>
        </p:txBody>
      </p:sp>
      <p:sp>
        <p:nvSpPr>
          <p:cNvPr id="3" name="Content Placeholder 2"/>
          <p:cNvSpPr>
            <a:spLocks noGrp="1"/>
          </p:cNvSpPr>
          <p:nvPr>
            <p:ph idx="1"/>
          </p:nvPr>
        </p:nvSpPr>
        <p:spPr/>
        <p:txBody>
          <a:bodyPr/>
          <a:lstStyle/>
          <a:p>
            <a:pPr marL="0" indent="0">
              <a:buNone/>
            </a:pPr>
            <a:r>
              <a:rPr lang="en-US" i="1"/>
              <a:t>Kiểm thử thành phần/đơn vị</a:t>
            </a:r>
            <a:endParaRPr lang="en-US" i="1" smtClean="0"/>
          </a:p>
          <a:p>
            <a:r>
              <a:rPr lang="vi-VN" smtClean="0"/>
              <a:t>Một </a:t>
            </a:r>
            <a:r>
              <a:rPr lang="vi-VN"/>
              <a:t>đơn vị là một thành phần nhỏ nhất của phần mềm có thể kiểm tra được</a:t>
            </a:r>
          </a:p>
          <a:p>
            <a:pPr lvl="1"/>
            <a:r>
              <a:rPr lang="vi-VN"/>
              <a:t>Functions, Procedures, Classes, và Methods có thể xem là “đơn vị”</a:t>
            </a:r>
          </a:p>
          <a:p>
            <a:r>
              <a:rPr lang="vi-VN"/>
              <a:t>Ví dụ :</a:t>
            </a:r>
          </a:p>
          <a:p>
            <a:pPr lvl="1"/>
            <a:r>
              <a:rPr lang="vi-VN"/>
              <a:t>C++ or Java: lớp (Class)</a:t>
            </a:r>
          </a:p>
          <a:p>
            <a:pPr lvl="1"/>
            <a:r>
              <a:rPr lang="vi-VN"/>
              <a:t>C: hàm hoặc chương trình con</a:t>
            </a:r>
          </a:p>
          <a:p>
            <a:pPr lvl="1"/>
            <a:r>
              <a:rPr lang="vi-VN"/>
              <a:t>Pascal: hàm hoặc thủ tục</a:t>
            </a:r>
          </a:p>
          <a:p>
            <a:pPr lvl="1"/>
            <a:r>
              <a:rPr lang="vi-VN"/>
              <a:t>4GL: Menu hoặc GUI</a:t>
            </a:r>
          </a:p>
          <a:p>
            <a:endParaRPr lang="en-US"/>
          </a:p>
        </p:txBody>
      </p:sp>
      <p:sp>
        <p:nvSpPr>
          <p:cNvPr id="4" name="Footer Placeholder 3"/>
          <p:cNvSpPr>
            <a:spLocks noGrp="1"/>
          </p:cNvSpPr>
          <p:nvPr>
            <p:ph type="ftr" sz="quarter" idx="10"/>
          </p:nvPr>
        </p:nvSpPr>
        <p:spPr/>
        <p:txBody>
          <a:bodyPr/>
          <a:lstStyle/>
          <a:p>
            <a:r>
              <a:rPr lang="vi-VN" smtClean="0"/>
              <a:t>Chương 4. Kiểm thử chức năng ứng dụng</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9</a:t>
            </a:fld>
            <a:endParaRPr lang="en-US" dirty="0"/>
          </a:p>
        </p:txBody>
      </p:sp>
    </p:spTree>
    <p:extLst>
      <p:ext uri="{BB962C8B-B14F-4D97-AF65-F5344CB8AC3E}">
        <p14:creationId xmlns:p14="http://schemas.microsoft.com/office/powerpoint/2010/main" val="208046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XXX">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XXX" id="{0525AA34-2DEF-4157-AA79-60D7E54EB469}" vid="{23AAF536-8794-44B7-94AE-1088517083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ThemeXXX</Template>
  <TotalTime>3310</TotalTime>
  <Words>1996</Words>
  <Application>Microsoft Office PowerPoint</Application>
  <PresentationFormat>Custom</PresentationFormat>
  <Paragraphs>252</Paragraphs>
  <Slides>27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MS PGothic</vt:lpstr>
      <vt:lpstr>MS PGothic</vt:lpstr>
      <vt:lpstr>Arial</vt:lpstr>
      <vt:lpstr>Calibri</vt:lpstr>
      <vt:lpstr>Symbol</vt:lpstr>
      <vt:lpstr>Times New Roman</vt:lpstr>
      <vt:lpstr>Verdana</vt:lpstr>
      <vt:lpstr>Wingdings</vt:lpstr>
      <vt:lpstr>ThemeXXX</vt:lpstr>
      <vt:lpstr>Môn: PHÁT TRIỂN ỨNG DỤNG</vt:lpstr>
      <vt:lpstr>Nội dung</vt:lpstr>
      <vt:lpstr>4.1. Kiểm thử ứng dụng</vt:lpstr>
      <vt:lpstr>4.1.1. Mục tiêu kiểm thử ứng dụng</vt:lpstr>
      <vt:lpstr>4.1.1. Mục tiêu kiểm thử ứng dụng (tt)</vt:lpstr>
      <vt:lpstr>4.1.1. Mục tiêu kiểm thử ứng dụng (tt)</vt:lpstr>
      <vt:lpstr>4.1.2. Nguyên tắc và các loại kiểm thử ứng dụng</vt:lpstr>
      <vt:lpstr>4.1.2. Nguyên tắc và các loại kiểm thử … (tt)</vt:lpstr>
      <vt:lpstr>4.1.2. Nguyên tắc và các loại kiểm thử … (tt)</vt:lpstr>
      <vt:lpstr>4.1.2. Nguyên tắc và các loại kiểm thử … (tt)</vt:lpstr>
      <vt:lpstr>4.1.2. Nguyên tắc và các loại kiểm thử … (tt)</vt:lpstr>
      <vt:lpstr>4.1.2. Nguyên tắc và các loại kiểm thử … (tt)</vt:lpstr>
      <vt:lpstr>4.1.2. Nguyên tắc và các loại kiểm thử … (tt)</vt:lpstr>
      <vt:lpstr>4.1.2. Nguyên tắc và các loại kiểm thử … (tt)</vt:lpstr>
      <vt:lpstr>4.1.2. Nguyên tắc và các loại kiểm thử … (tt)</vt:lpstr>
      <vt:lpstr>4.1.2. Nguyên tắc và các loại kiểm thử … (tt)</vt:lpstr>
      <vt:lpstr>4.1.3. Kế hoạch kiểm thử ứng dụng</vt:lpstr>
      <vt:lpstr>4.1.3. Kế hoạch kiểm thử ứng dụng (tt)</vt:lpstr>
      <vt:lpstr>4.1.3. Kế hoạch kiểm thử ứng dụng (tt)</vt:lpstr>
      <vt:lpstr>4.1.3. Kế hoạch kiểm thử ứng dụng (tt)</vt:lpstr>
      <vt:lpstr>4.1.3. Kế hoạch kiểm thử ứng dụng (tt)</vt:lpstr>
      <vt:lpstr>4.1.3. Kế hoạch kiểm thử ứng dụng (tt)</vt:lpstr>
      <vt:lpstr>4.1.3. Kế hoạch kiểm thử ứng dụng (tt)</vt:lpstr>
      <vt:lpstr>4.1.3. Kế hoạch kiểm thử ứng dụng (tt)</vt:lpstr>
      <vt:lpstr>4.1.3. Kế hoạch kiểm thử ứng dụng (tt)</vt:lpstr>
      <vt:lpstr>4.2. Đóng gói ứng dụng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dc:title>
  <dc:creator>Thanh Van</dc:creator>
  <cp:lastModifiedBy>Thanh Van</cp:lastModifiedBy>
  <cp:revision>113</cp:revision>
  <dcterms:created xsi:type="dcterms:W3CDTF">2016-07-14T08:37:41Z</dcterms:created>
  <dcterms:modified xsi:type="dcterms:W3CDTF">2017-07-17T02:34:42Z</dcterms:modified>
</cp:coreProperties>
</file>