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1" r:id="rId2"/>
    <p:sldMasterId id="2147483648" r:id="rId3"/>
    <p:sldMasterId id="2147483704" r:id="rId4"/>
    <p:sldMasterId id="2147483723" r:id="rId5"/>
  </p:sldMasterIdLst>
  <p:notesMasterIdLst>
    <p:notesMasterId r:id="rId18"/>
  </p:notesMasterIdLst>
  <p:handoutMasterIdLst>
    <p:handoutMasterId r:id="rId19"/>
  </p:handoutMasterIdLst>
  <p:sldIdLst>
    <p:sldId id="291" r:id="rId6"/>
    <p:sldId id="293" r:id="rId7"/>
    <p:sldId id="305" r:id="rId8"/>
    <p:sldId id="294" r:id="rId9"/>
    <p:sldId id="295" r:id="rId10"/>
    <p:sldId id="296" r:id="rId11"/>
    <p:sldId id="297" r:id="rId12"/>
    <p:sldId id="303" r:id="rId13"/>
    <p:sldId id="301" r:id="rId14"/>
    <p:sldId id="298" r:id="rId15"/>
    <p:sldId id="299" r:id="rId16"/>
    <p:sldId id="304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5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74" y="-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AECC06-569B-3A4E-B29A-AD34C22FD25A}" type="datetimeFigureOut">
              <a:rPr lang="en-US"/>
              <a:pPr/>
              <a:t>2/10/2016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D96434-F646-374F-87C8-72E902E66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5410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04BC47-DE19-AD4F-AC3E-A8A29903EBF3}" type="datetimeFigureOut">
              <a:rPr lang="en-US"/>
              <a:pPr/>
              <a:t>2/10/2016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B5EEA7-1D6F-684B-A71A-EB76EE060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6904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Genev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Genev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BF8CB63-4581-4ECD-BD4F-36654E5448F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6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6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834" y="4415592"/>
            <a:ext cx="5608320" cy="418377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5841266-8C5F-41FF-B314-1976F4ED41B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74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834" y="4415592"/>
            <a:ext cx="5608320" cy="418377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64879D-8D10-47EE-9D72-CEA794633891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8200" cy="34861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8638" cy="4184650"/>
          </a:xfrm>
          <a:noFill/>
          <a:ln/>
        </p:spPr>
        <p:txBody>
          <a:bodyPr wrap="none" anchor="ctr"/>
          <a:lstStyle/>
          <a:p>
            <a:r>
              <a:rPr lang="en-US" smtClean="0"/>
              <a:t>Match the best size activL implant according to the X-Ray Template.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activL offers the smallest height currently on the market	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Height range: 8</a:t>
            </a:r>
            <a:r>
              <a:rPr lang="en-US" b="1" smtClean="0">
                <a:solidFill>
                  <a:srgbClr val="000000"/>
                </a:solidFill>
              </a:rPr>
              <a:t>.</a:t>
            </a:r>
            <a:r>
              <a:rPr lang="en-US" smtClean="0">
                <a:solidFill>
                  <a:srgbClr val="000000"/>
                </a:solidFill>
              </a:rPr>
              <a:t>5 mm, 10 mm,12 mm, 14 mm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000000"/>
                </a:solidFill>
              </a:rPr>
              <a:t>Clinical Study: In 9 out of 11 cases, the inlay  for 8.5 mm height was chosen.</a:t>
            </a:r>
          </a:p>
          <a:p>
            <a:r>
              <a:rPr lang="en-US" b="1" smtClean="0"/>
              <a:t>Warning:</a:t>
            </a:r>
          </a:p>
          <a:p>
            <a:r>
              <a:rPr lang="en-US" smtClean="0"/>
              <a:t>■ </a:t>
            </a:r>
            <a:r>
              <a:rPr lang="en-US" i="1" smtClean="0"/>
              <a:t>In order to make sure that a proper fixation and alignment of the activL® artificial disc can be achieved, patients with endplate</a:t>
            </a:r>
          </a:p>
          <a:p>
            <a:r>
              <a:rPr lang="en-US" i="1" smtClean="0"/>
              <a:t>dimensions smaller than 31 mm in medial-lateral and/or 26 mm in anterior-posterior directions are not appropriate candidates for activL surgery due to limitations in available</a:t>
            </a:r>
          </a:p>
          <a:p>
            <a:r>
              <a:rPr lang="en-US" i="1" smtClean="0"/>
              <a:t>sizes.</a:t>
            </a:r>
            <a:endParaRPr lang="en-US" b="1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Blue Ba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2000" y="4343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000" y="4724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5105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645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11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1217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/>
          <a:lstStyle>
            <a:lvl1pPr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7036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12788" y="6602413"/>
            <a:ext cx="2130425" cy="246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5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ransition: No Pictu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8952" y="3733800"/>
            <a:ext cx="6629400" cy="533400"/>
          </a:xfrm>
        </p:spPr>
        <p:txBody>
          <a:bodyPr/>
          <a:lstStyle>
            <a:lvl1pPr>
              <a:spcBef>
                <a:spcPts val="2400"/>
              </a:spcBef>
              <a:buNone/>
              <a:defRPr sz="2000" b="1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58952" y="4114800"/>
            <a:ext cx="6705600" cy="1752600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1900"/>
              </a:spcBef>
              <a:spcAft>
                <a:spcPts val="0"/>
              </a:spcAft>
              <a:buClr>
                <a:srgbClr val="034EA2"/>
              </a:buClr>
              <a:buFont typeface="Wingdings" pitchFamily="2" charset="2"/>
              <a:buChar char="§"/>
              <a:defRPr sz="1600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98105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ransition: 1 Pictu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8952" y="3733800"/>
            <a:ext cx="6629400" cy="533400"/>
          </a:xfrm>
        </p:spPr>
        <p:txBody>
          <a:bodyPr/>
          <a:lstStyle>
            <a:lvl1pPr>
              <a:buNone/>
              <a:defRPr sz="2000" b="1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58952" y="4114800"/>
            <a:ext cx="6705600" cy="1752600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rgbClr val="034EA2"/>
              </a:buClr>
              <a:buFont typeface="Wingdings" pitchFamily="2" charset="2"/>
              <a:buChar char="§"/>
              <a:defRPr sz="1600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254187" y="882969"/>
            <a:ext cx="6912864" cy="2706624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82375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Transition: 2 Pictur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8952" y="3733800"/>
            <a:ext cx="6629400" cy="533400"/>
          </a:xfrm>
        </p:spPr>
        <p:txBody>
          <a:bodyPr/>
          <a:lstStyle>
            <a:lvl1pPr>
              <a:buNone/>
              <a:defRPr sz="2000" b="1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58952" y="4114800"/>
            <a:ext cx="6705600" cy="17526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34EA2"/>
              </a:buClr>
              <a:buFont typeface="Wingdings" pitchFamily="2" charset="2"/>
              <a:buChar char="§"/>
              <a:defRPr sz="1600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254187" y="882969"/>
            <a:ext cx="2505456" cy="2706624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00600" y="882969"/>
            <a:ext cx="4343400" cy="2706624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03915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5649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Corporate photo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730752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2000" y="4343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000" y="4724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5105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519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1 Phot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54187" y="878206"/>
            <a:ext cx="6912864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2000" y="4343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4724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62000" y="5105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981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2 Photo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49424" y="882969"/>
            <a:ext cx="2505456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00600" y="882969"/>
            <a:ext cx="4343400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4343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62000" y="4724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62000" y="5105400"/>
            <a:ext cx="7772400" cy="3779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451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Blank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106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 Slide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593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55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3400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3400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844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248"/>
            <a:ext cx="82296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20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/>
          <p:cNvSpPr>
            <a:spLocks noGrp="1"/>
          </p:cNvSpPr>
          <p:nvPr>
            <p:ph type="title"/>
          </p:nvPr>
        </p:nvSpPr>
        <p:spPr bwMode="auto">
          <a:xfrm>
            <a:off x="762000" y="3730625"/>
            <a:ext cx="7772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Geneva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Geneva" charset="0"/>
        </a:defRPr>
      </a:lvl9pPr>
    </p:titleStyle>
    <p:bodyStyle>
      <a:lvl1pPr marL="342900" indent="-342900" algn="l" rtl="0" fontAlgn="base">
        <a:spcBef>
          <a:spcPts val="19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Arial" pitchFamily="34" charset="0"/>
          <a:ea typeface="Geneva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>
            <a:grpSpLocks/>
          </p:cNvGrpSpPr>
          <p:nvPr/>
        </p:nvGrpSpPr>
        <p:grpSpPr bwMode="auto">
          <a:xfrm>
            <a:off x="-14288" y="1071563"/>
            <a:ext cx="9164638" cy="5140325"/>
            <a:chOff x="-14514" y="1072242"/>
            <a:chExt cx="9164967" cy="5138928"/>
          </a:xfrm>
        </p:grpSpPr>
        <p:pic>
          <p:nvPicPr>
            <p:cNvPr id="20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514" y="1072242"/>
              <a:ext cx="9164967" cy="5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2" descr="N:\Aesculap\Video\Screenshots\Main Screen VMV\Aes_Values-highlight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1570" b="83688"/>
            <a:stretch>
              <a:fillRect/>
            </a:stretch>
          </p:blipFill>
          <p:spPr bwMode="auto">
            <a:xfrm>
              <a:off x="88900" y="1093346"/>
              <a:ext cx="1993900" cy="98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sldNum="0" hdr="0" ftr="0" dt="0"/>
  <p:txStyles>
    <p:titleStyle>
      <a:lvl1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pitchFamily="34" charset="0"/>
          <a:ea typeface="Geneva" charset="0"/>
          <a:cs typeface="+mj-cs"/>
        </a:defRPr>
      </a:lvl1pPr>
      <a:lvl2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2pPr>
      <a:lvl3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3pPr>
      <a:lvl4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4pPr>
      <a:lvl5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19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ea typeface="Geneva" charset="0"/>
          <a:cs typeface="+mn-cs"/>
        </a:defRPr>
      </a:lvl1pPr>
      <a:lvl2pPr marL="742950" indent="-285750" algn="l" rtl="0" eaLnBrk="0" fontAlgn="base" hangingPunct="0">
        <a:spcBef>
          <a:spcPts val="19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ea typeface="Geneva" charset="0"/>
        </a:defRPr>
      </a:lvl2pPr>
      <a:lvl3pPr marL="1143000" indent="-228600" algn="l" rtl="0" eaLnBrk="0" fontAlgn="base" hangingPunct="0">
        <a:spcBef>
          <a:spcPts val="1900"/>
        </a:spcBef>
        <a:spcAft>
          <a:spcPct val="0"/>
        </a:spcAft>
        <a:buChar char="•"/>
        <a:defRPr sz="1200">
          <a:solidFill>
            <a:schemeClr val="tx1"/>
          </a:solidFill>
          <a:latin typeface="Arial" pitchFamily="34" charset="0"/>
          <a:ea typeface="Geneva" charset="0"/>
        </a:defRPr>
      </a:lvl3pPr>
      <a:lvl4pPr marL="1600200" indent="-228600" algn="l" rtl="0" eaLnBrk="0" fontAlgn="base" hangingPunct="0">
        <a:spcBef>
          <a:spcPts val="1900"/>
        </a:spcBef>
        <a:spcAft>
          <a:spcPct val="0"/>
        </a:spcAft>
        <a:buChar char="–"/>
        <a:defRPr sz="1200">
          <a:solidFill>
            <a:schemeClr val="tx1"/>
          </a:solidFill>
          <a:latin typeface="Arial" pitchFamily="34" charset="0"/>
          <a:ea typeface="Geneva" charset="0"/>
        </a:defRPr>
      </a:lvl4pPr>
      <a:lvl5pPr marL="2057400" indent="-228600" algn="l" rtl="0" eaLnBrk="0" fontAlgn="base" hangingPunct="0">
        <a:spcBef>
          <a:spcPts val="1900"/>
        </a:spcBef>
        <a:spcAft>
          <a:spcPct val="0"/>
        </a:spcAft>
        <a:buChar char="»"/>
        <a:defRPr sz="1200">
          <a:solidFill>
            <a:schemeClr val="tx1"/>
          </a:solidFill>
          <a:latin typeface="Arial" pitchFamily="34" charset="0"/>
          <a:ea typeface="Geneva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</p:sldLayoutIdLst>
  <p:hf sldNum="0" hdr="0" ftr="0" dt="0"/>
  <p:txStyles>
    <p:titleStyle>
      <a:lvl1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pitchFamily="34" charset="0"/>
          <a:ea typeface="Geneva" charset="0"/>
          <a:cs typeface="+mj-cs"/>
        </a:defRPr>
      </a:lvl1pPr>
      <a:lvl2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2pPr>
      <a:lvl3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3pPr>
      <a:lvl4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4pPr>
      <a:lvl5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19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ea typeface="Geneva" charset="0"/>
          <a:cs typeface="+mn-cs"/>
        </a:defRPr>
      </a:lvl1pPr>
      <a:lvl2pPr marL="742950" indent="-285750" algn="l" rtl="0" eaLnBrk="0" fontAlgn="base" hangingPunct="0">
        <a:spcBef>
          <a:spcPts val="19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ea typeface="Geneva" charset="0"/>
        </a:defRPr>
      </a:lvl2pPr>
      <a:lvl3pPr marL="1143000" indent="-228600" algn="l" rtl="0" eaLnBrk="0" fontAlgn="base" hangingPunct="0">
        <a:spcBef>
          <a:spcPts val="1900"/>
        </a:spcBef>
        <a:spcAft>
          <a:spcPct val="0"/>
        </a:spcAft>
        <a:buChar char="•"/>
        <a:defRPr sz="1200">
          <a:solidFill>
            <a:schemeClr val="tx1"/>
          </a:solidFill>
          <a:latin typeface="Arial" pitchFamily="34" charset="0"/>
          <a:ea typeface="Geneva" charset="0"/>
        </a:defRPr>
      </a:lvl3pPr>
      <a:lvl4pPr marL="1600200" indent="-228600" algn="l" rtl="0" eaLnBrk="0" fontAlgn="base" hangingPunct="0">
        <a:spcBef>
          <a:spcPts val="1900"/>
        </a:spcBef>
        <a:spcAft>
          <a:spcPct val="0"/>
        </a:spcAft>
        <a:buChar char="–"/>
        <a:defRPr sz="1200">
          <a:solidFill>
            <a:schemeClr val="tx1"/>
          </a:solidFill>
          <a:latin typeface="Arial" pitchFamily="34" charset="0"/>
          <a:ea typeface="Geneva" charset="0"/>
        </a:defRPr>
      </a:lvl4pPr>
      <a:lvl5pPr marL="2057400" indent="-228600" algn="l" rtl="0" eaLnBrk="0" fontAlgn="base" hangingPunct="0">
        <a:spcBef>
          <a:spcPts val="1900"/>
        </a:spcBef>
        <a:spcAft>
          <a:spcPct val="0"/>
        </a:spcAft>
        <a:buChar char="»"/>
        <a:defRPr sz="1200">
          <a:solidFill>
            <a:schemeClr val="tx1"/>
          </a:solidFill>
          <a:latin typeface="Arial" pitchFamily="34" charset="0"/>
          <a:ea typeface="Geneva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758825" y="373062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Heading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8825" y="4114800"/>
            <a:ext cx="67024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</a:t>
            </a:r>
          </a:p>
          <a:p>
            <a:pPr lvl="0"/>
            <a:r>
              <a:rPr lang="en-US"/>
              <a:t>Text</a:t>
            </a:r>
          </a:p>
          <a:p>
            <a:pPr lvl="0"/>
            <a:r>
              <a:rPr lang="en-US"/>
              <a:t>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hf sldNum="0" hdr="0" ftr="0" dt="0"/>
  <p:txStyles>
    <p:titleStyle>
      <a:lvl1pPr algn="l" rtl="0" fontAlgn="base">
        <a:spcBef>
          <a:spcPts val="2400"/>
        </a:spcBef>
        <a:spcAft>
          <a:spcPct val="0"/>
        </a:spcAft>
        <a:defRPr sz="2000" b="1" kern="1200">
          <a:solidFill>
            <a:schemeClr val="tx1"/>
          </a:solidFill>
          <a:latin typeface="Arial" pitchFamily="34" charset="0"/>
          <a:ea typeface="Geneva" charset="0"/>
          <a:cs typeface="+mj-cs"/>
        </a:defRPr>
      </a:lvl1pPr>
      <a:lvl2pPr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2pPr>
      <a:lvl3pPr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3pPr>
      <a:lvl4pPr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4pPr>
      <a:lvl5pPr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5pPr>
      <a:lvl6pPr marL="457200"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6pPr>
      <a:lvl7pPr marL="914400"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7pPr>
      <a:lvl8pPr marL="1371600"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8pPr>
      <a:lvl9pPr marL="1828800" algn="l" rtl="0" fontAlgn="base">
        <a:spcBef>
          <a:spcPts val="240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Geneva" charset="0"/>
        </a:defRPr>
      </a:lvl9pPr>
    </p:titleStyle>
    <p:bodyStyle>
      <a:lvl1pPr marL="342900" indent="-342900" algn="l" rtl="0" fontAlgn="base">
        <a:spcBef>
          <a:spcPts val="1900"/>
        </a:spcBef>
        <a:spcAft>
          <a:spcPct val="0"/>
        </a:spcAft>
        <a:buClr>
          <a:srgbClr val="034EA2"/>
        </a:buClr>
        <a:buFont typeface="Wingdings" charset="0"/>
        <a:buChar char="§"/>
        <a:defRPr sz="1600" kern="1200">
          <a:solidFill>
            <a:schemeClr val="tx1"/>
          </a:solidFill>
          <a:latin typeface="Arial" pitchFamily="34" charset="0"/>
          <a:ea typeface="Geneva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"/>
          <p:cNvGrpSpPr>
            <a:grpSpLocks/>
          </p:cNvGrpSpPr>
          <p:nvPr/>
        </p:nvGrpSpPr>
        <p:grpSpPr bwMode="auto">
          <a:xfrm>
            <a:off x="3175" y="1047750"/>
            <a:ext cx="9140825" cy="5226050"/>
            <a:chOff x="2460" y="1047748"/>
            <a:chExt cx="9141540" cy="5226052"/>
          </a:xfrm>
        </p:grpSpPr>
        <p:pic>
          <p:nvPicPr>
            <p:cNvPr id="5123" name="Picture 2" descr="N:\Aesculap\Video\Screenshots\Main Screen VMV\AESvalues_tree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918"/>
            <a:stretch>
              <a:fillRect/>
            </a:stretch>
          </p:blipFill>
          <p:spPr bwMode="auto">
            <a:xfrm>
              <a:off x="2460" y="1047748"/>
              <a:ext cx="9141540" cy="5226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2" descr="N:\Aesculap\Video\Screenshots\Main Screen VMV\AESval-ext_integrity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0046" b="83884"/>
            <a:stretch>
              <a:fillRect/>
            </a:stretch>
          </p:blipFill>
          <p:spPr bwMode="auto">
            <a:xfrm>
              <a:off x="101600" y="1102214"/>
              <a:ext cx="2109242" cy="955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lvl1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pitchFamily="34" charset="0"/>
          <a:ea typeface="Geneva" charset="0"/>
          <a:cs typeface="+mj-cs"/>
        </a:defRPr>
      </a:lvl1pPr>
      <a:lvl2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2pPr>
      <a:lvl3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3pPr>
      <a:lvl4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4pPr>
      <a:lvl5pPr algn="l" rtl="0" eaLnBrk="0" fontAlgn="base" hangingPunct="0">
        <a:spcBef>
          <a:spcPts val="2400"/>
        </a:spcBef>
        <a:spcAft>
          <a:spcPts val="2400"/>
        </a:spcAft>
        <a:defRPr sz="2000" b="1">
          <a:solidFill>
            <a:schemeClr val="tx2"/>
          </a:solidFill>
          <a:latin typeface="Arial" charset="0"/>
          <a:ea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19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ea typeface="Geneva" charset="0"/>
          <a:cs typeface="+mn-cs"/>
        </a:defRPr>
      </a:lvl1pPr>
      <a:lvl2pPr marL="742950" indent="-285750" algn="l" rtl="0" eaLnBrk="0" fontAlgn="base" hangingPunct="0">
        <a:spcBef>
          <a:spcPts val="19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ea typeface="Geneva" charset="0"/>
        </a:defRPr>
      </a:lvl2pPr>
      <a:lvl3pPr marL="1143000" indent="-228600" algn="l" rtl="0" eaLnBrk="0" fontAlgn="base" hangingPunct="0">
        <a:spcBef>
          <a:spcPts val="1900"/>
        </a:spcBef>
        <a:spcAft>
          <a:spcPct val="0"/>
        </a:spcAft>
        <a:buChar char="•"/>
        <a:defRPr sz="1200">
          <a:solidFill>
            <a:schemeClr val="tx1"/>
          </a:solidFill>
          <a:latin typeface="Arial" pitchFamily="34" charset="0"/>
          <a:ea typeface="Geneva" charset="0"/>
        </a:defRPr>
      </a:lvl3pPr>
      <a:lvl4pPr marL="1600200" indent="-228600" algn="l" rtl="0" eaLnBrk="0" fontAlgn="base" hangingPunct="0">
        <a:spcBef>
          <a:spcPts val="1900"/>
        </a:spcBef>
        <a:spcAft>
          <a:spcPct val="0"/>
        </a:spcAft>
        <a:buChar char="–"/>
        <a:defRPr sz="1200">
          <a:solidFill>
            <a:schemeClr val="tx1"/>
          </a:solidFill>
          <a:latin typeface="Arial" pitchFamily="34" charset="0"/>
          <a:ea typeface="Geneva" charset="0"/>
        </a:defRPr>
      </a:lvl4pPr>
      <a:lvl5pPr marL="2057400" indent="-228600" algn="l" rtl="0" eaLnBrk="0" fontAlgn="base" hangingPunct="0">
        <a:spcBef>
          <a:spcPts val="1900"/>
        </a:spcBef>
        <a:spcAft>
          <a:spcPct val="0"/>
        </a:spcAft>
        <a:buChar char="»"/>
        <a:defRPr sz="1200">
          <a:solidFill>
            <a:schemeClr val="tx1"/>
          </a:solidFill>
          <a:latin typeface="Arial" pitchFamily="34" charset="0"/>
          <a:ea typeface="Geneva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762000" y="3730625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Anterior Paddle </a:t>
            </a:r>
            <a:r>
              <a:rPr lang="en-US" dirty="0" err="1" smtClean="0">
                <a:latin typeface="Arial" charset="0"/>
              </a:rPr>
              <a:t>Distractor</a:t>
            </a:r>
            <a:r>
              <a:rPr lang="en-US" dirty="0" smtClean="0">
                <a:latin typeface="Arial" charset="0"/>
              </a:rPr>
              <a:t>: Project Overview</a:t>
            </a:r>
            <a:endParaRPr lang="en-US" dirty="0">
              <a:latin typeface="Arial" charset="0"/>
            </a:endParaRPr>
          </a:p>
        </p:txBody>
      </p:sp>
      <p:sp>
        <p:nvSpPr>
          <p:cNvPr id="14340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762000" y="4724400"/>
            <a:ext cx="7772400" cy="3778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>
                <a:latin typeface="Arial" charset="0"/>
              </a:rPr>
              <a:t>Victor Nunez, Greg Nelson</a:t>
            </a:r>
            <a:endParaRPr lang="en-US" dirty="0">
              <a:latin typeface="Arial" charset="0"/>
            </a:endParaRPr>
          </a:p>
        </p:txBody>
      </p:sp>
      <p:sp>
        <p:nvSpPr>
          <p:cNvPr id="14341" name="Text Placeholder 4"/>
          <p:cNvSpPr>
            <a:spLocks noGrp="1"/>
          </p:cNvSpPr>
          <p:nvPr>
            <p:ph type="body" sz="quarter" idx="12"/>
          </p:nvPr>
        </p:nvSpPr>
        <p:spPr bwMode="auto">
          <a:xfrm>
            <a:off x="762000" y="5105400"/>
            <a:ext cx="7772400" cy="3778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err="1" smtClean="0">
                <a:latin typeface="Arial" charset="0"/>
              </a:rPr>
              <a:t>Tek</a:t>
            </a:r>
            <a:r>
              <a:rPr lang="en-US" dirty="0" smtClean="0">
                <a:latin typeface="Arial" charset="0"/>
              </a:rPr>
              <a:t> Park, 10 Feb 2016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Manufacturin</a:t>
            </a:r>
            <a:r>
              <a:rPr lang="en-US" dirty="0" smtClean="0">
                <a:latin typeface="Arial" charset="0"/>
              </a:rPr>
              <a:t>g Considerations</a:t>
            </a:r>
            <a:endParaRPr lang="en-US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66800"/>
            <a:ext cx="6172200" cy="512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Cost Considerations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70104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Set Interaction</a:t>
            </a:r>
            <a:endParaRPr lang="en-US" dirty="0" smtClean="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39725" indent="-339725">
              <a:spcBef>
                <a:spcPts val="1900"/>
              </a:spcBef>
              <a:buSzPct val="45000"/>
              <a:tabLst>
                <a:tab pos="717550" algn="l"/>
                <a:tab pos="1441450" algn="l"/>
                <a:tab pos="2168525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11925" algn="l"/>
                <a:tab pos="7232650" algn="l"/>
                <a:tab pos="7956550" algn="l"/>
                <a:tab pos="8223250" algn="l"/>
                <a:tab pos="8680450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sz="1600">
                <a:solidFill>
                  <a:srgbClr val="000000"/>
                </a:solidFill>
              </a:rPr>
              <a:t>		</a:t>
            </a:r>
          </a:p>
          <a:p>
            <a:pPr marL="339725" indent="-339725">
              <a:spcBef>
                <a:spcPts val="1900"/>
              </a:spcBef>
              <a:tabLst>
                <a:tab pos="717550" algn="l"/>
                <a:tab pos="1441450" algn="l"/>
                <a:tab pos="2168525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11925" algn="l"/>
                <a:tab pos="7232650" algn="l"/>
                <a:tab pos="7956550" algn="l"/>
                <a:tab pos="8223250" algn="l"/>
                <a:tab pos="8680450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sz="1600">
                <a:solidFill>
                  <a:srgbClr val="000000"/>
                </a:solidFill>
              </a:rPr>
              <a:t/>
            </a:r>
            <a:br>
              <a:rPr lang="en-US" sz="1600">
                <a:solidFill>
                  <a:srgbClr val="000000"/>
                </a:solidFill>
              </a:rPr>
            </a:br>
            <a:endParaRPr lang="en-US" sz="1600">
              <a:solidFill>
                <a:srgbClr val="000000"/>
              </a:solidFill>
            </a:endParaRPr>
          </a:p>
          <a:p>
            <a:pPr marL="339725" indent="-339725">
              <a:spcBef>
                <a:spcPts val="1900"/>
              </a:spcBef>
              <a:tabLst>
                <a:tab pos="717550" algn="l"/>
                <a:tab pos="1441450" algn="l"/>
                <a:tab pos="2168525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11925" algn="l"/>
                <a:tab pos="7232650" algn="l"/>
                <a:tab pos="7956550" algn="l"/>
                <a:tab pos="8223250" algn="l"/>
                <a:tab pos="8680450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 marL="339725" indent="-339725">
              <a:spcBef>
                <a:spcPts val="1900"/>
              </a:spcBef>
              <a:tabLst>
                <a:tab pos="717550" algn="l"/>
                <a:tab pos="1441450" algn="l"/>
                <a:tab pos="2168525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11925" algn="l"/>
                <a:tab pos="7232650" algn="l"/>
                <a:tab pos="7956550" algn="l"/>
                <a:tab pos="8223250" algn="l"/>
                <a:tab pos="8680450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 marL="339725" indent="-339725">
              <a:spcBef>
                <a:spcPts val="1900"/>
              </a:spcBef>
              <a:buSzPct val="45000"/>
              <a:tabLst>
                <a:tab pos="717550" algn="l"/>
                <a:tab pos="1441450" algn="l"/>
                <a:tab pos="2168525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11925" algn="l"/>
                <a:tab pos="7232650" algn="l"/>
                <a:tab pos="7956550" algn="l"/>
                <a:tab pos="8223250" algn="l"/>
                <a:tab pos="8680450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sz="1600">
                <a:solidFill>
                  <a:srgbClr val="000000"/>
                </a:solidFill>
              </a:rPr>
              <a:t>Wide  Range of  Sizes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25" y="4191000"/>
            <a:ext cx="6403975" cy="212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752600"/>
            <a:ext cx="3581400" cy="2117725"/>
            <a:chOff x="2085" y="1706"/>
            <a:chExt cx="1661" cy="998"/>
          </a:xfrm>
        </p:grpSpPr>
        <p:pic>
          <p:nvPicPr>
            <p:cNvPr id="2355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85" y="1706"/>
              <a:ext cx="1661" cy="9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2538" y="1866"/>
              <a:ext cx="202" cy="1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User Needs</a:t>
            </a:r>
            <a:endParaRPr lang="en-US" dirty="0">
              <a:latin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be made of a standard medical grade materials.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be cleanable and </a:t>
            </a:r>
            <a:r>
              <a:rPr lang="en-US" dirty="0" err="1" smtClean="0">
                <a:latin typeface="Arial" charset="0"/>
              </a:rPr>
              <a:t>sterilizable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apply a distraction force that is parallel to the axis of the spine at the site of surgery.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withstand a compression force of at least 1000N distributed across the instrument paddles.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have a ratchet system to maintain the applied distraction force without constant input from the surgeon.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have interchangeable / adjustable paddles that align with standard anterior device sizes.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have a “quick connect” system to attach paddles to the instrument.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have an impaction handle that can be easily (i.e. using one hand) removed.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have a narrow profile to maximize visualization of the surgical site during use.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Must have a spring that closes / resets the paddles upon release of the </a:t>
            </a:r>
            <a:r>
              <a:rPr lang="en-US" dirty="0" err="1" smtClean="0">
                <a:latin typeface="Arial" charset="0"/>
              </a:rPr>
              <a:t>isntrument</a:t>
            </a:r>
            <a:r>
              <a:rPr lang="en-US" dirty="0" smtClean="0">
                <a:latin typeface="Arial" charset="0"/>
              </a:rPr>
              <a:t> handles.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dirty="0" smtClean="0"/>
              <a:t>Medical Device Development Process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12788" y="6602413"/>
            <a:ext cx="2130425" cy="2460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Aesculap | FEI Idea Submission 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33798" name="Picture 6" descr="http://www.med-techinnovation.com/assets/article_images/Fig1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57504"/>
            <a:ext cx="7848600" cy="5619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Design Constraints / Considerations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572000" cy="556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Material Considerations</a:t>
            </a:r>
          </a:p>
          <a:p>
            <a:pPr lvl="1"/>
            <a:r>
              <a:rPr lang="en-US" dirty="0" smtClean="0">
                <a:latin typeface="Arial" charset="0"/>
              </a:rPr>
              <a:t>Biocompatibility</a:t>
            </a:r>
          </a:p>
          <a:p>
            <a:pPr lvl="1"/>
            <a:r>
              <a:rPr lang="en-US" dirty="0" smtClean="0">
                <a:latin typeface="Arial" charset="0"/>
              </a:rPr>
              <a:t>Corrosion Resistance</a:t>
            </a:r>
          </a:p>
          <a:p>
            <a:pPr lvl="1"/>
            <a:r>
              <a:rPr lang="en-US" dirty="0" smtClean="0">
                <a:latin typeface="Arial" charset="0"/>
              </a:rPr>
              <a:t>Mechanical Integrity</a:t>
            </a:r>
          </a:p>
          <a:p>
            <a:r>
              <a:rPr lang="en-US" dirty="0" smtClean="0">
                <a:latin typeface="Arial" charset="0"/>
              </a:rPr>
              <a:t>Forces in the Spine</a:t>
            </a:r>
          </a:p>
          <a:p>
            <a:pPr lvl="1"/>
            <a:r>
              <a:rPr lang="en-US" dirty="0" smtClean="0">
                <a:latin typeface="Arial" charset="0"/>
              </a:rPr>
              <a:t>Fracture loads of the vertebral bodies</a:t>
            </a:r>
          </a:p>
          <a:p>
            <a:pPr lvl="1"/>
            <a:r>
              <a:rPr lang="en-US" dirty="0" smtClean="0">
                <a:latin typeface="Arial" charset="0"/>
              </a:rPr>
              <a:t>Loads needed to distract the spine</a:t>
            </a:r>
          </a:p>
          <a:p>
            <a:pPr lvl="1"/>
            <a:r>
              <a:rPr lang="en-US" dirty="0" smtClean="0">
                <a:latin typeface="Arial" charset="0"/>
              </a:rPr>
              <a:t>Mechanical force exerted by human hand</a:t>
            </a:r>
          </a:p>
          <a:p>
            <a:r>
              <a:rPr lang="en-US" dirty="0" smtClean="0">
                <a:latin typeface="Arial" charset="0"/>
              </a:rPr>
              <a:t>Ease of Use</a:t>
            </a:r>
          </a:p>
          <a:p>
            <a:pPr lvl="1"/>
            <a:r>
              <a:rPr lang="en-US" dirty="0" smtClean="0">
                <a:latin typeface="Arial" charset="0"/>
              </a:rPr>
              <a:t>Ergonomics</a:t>
            </a:r>
          </a:p>
          <a:p>
            <a:pPr lvl="1"/>
            <a:r>
              <a:rPr lang="en-US" dirty="0" smtClean="0">
                <a:latin typeface="Arial" charset="0"/>
              </a:rPr>
              <a:t>Surgeon preference</a:t>
            </a:r>
          </a:p>
          <a:p>
            <a:pPr lvl="1"/>
            <a:r>
              <a:rPr lang="en-US" dirty="0" smtClean="0">
                <a:latin typeface="Arial" charset="0"/>
              </a:rPr>
              <a:t>Visualization (SO vs. Mini Access vs. MIS)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0" y="914400"/>
            <a:ext cx="426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  <a:cs typeface="+mn-cs"/>
              </a:rPr>
              <a:t>Manufacturing Considerations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</a:rPr>
              <a:t>Machine Limitations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</a:rPr>
              <a:t>Dimensioning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</a:rPr>
              <a:t> &amp;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</a:rPr>
              <a:t>Tolerancing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Geneva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1400" kern="0" dirty="0" smtClean="0"/>
              <a:t>Materials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Geneva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  <a:cs typeface="+mn-cs"/>
              </a:rPr>
              <a:t>Cost Considerations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1400" kern="0" dirty="0" smtClean="0"/>
              <a:t>Manufacturing Methods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Geneva" charset="0"/>
              </a:rPr>
              <a:t>Complexity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1400" kern="0" dirty="0" smtClean="0"/>
              <a:t>Materials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Geneva" charset="0"/>
            </a:endParaRPr>
          </a:p>
          <a:p>
            <a:pPr marL="342900" lvl="0" indent="-342900" eaLnBrk="0" hangingPunct="0">
              <a:spcBef>
                <a:spcPts val="1900"/>
              </a:spcBef>
              <a:buFontTx/>
              <a:buChar char="•"/>
              <a:defRPr/>
            </a:pPr>
            <a:r>
              <a:rPr lang="en-US" sz="1600" kern="0" dirty="0" smtClean="0"/>
              <a:t>System Interaction</a:t>
            </a:r>
          </a:p>
          <a:p>
            <a:pPr marL="742950" lvl="1" indent="-285750" eaLnBrk="0" hangingPunct="0">
              <a:spcBef>
                <a:spcPts val="1900"/>
              </a:spcBef>
              <a:buFontTx/>
              <a:buChar char="–"/>
              <a:defRPr/>
            </a:pPr>
            <a:r>
              <a:rPr lang="en-US" sz="1400" kern="0" dirty="0" smtClean="0"/>
              <a:t>Implant sizes</a:t>
            </a:r>
          </a:p>
          <a:p>
            <a:pPr marL="742950" lvl="1" indent="-285750" eaLnBrk="0" hangingPunct="0">
              <a:spcBef>
                <a:spcPts val="1900"/>
              </a:spcBef>
              <a:buFontTx/>
              <a:buChar char="–"/>
              <a:defRPr/>
            </a:pPr>
            <a:r>
              <a:rPr lang="en-US" sz="1400" kern="0" dirty="0" smtClean="0"/>
              <a:t>Surgical Technique</a:t>
            </a:r>
          </a:p>
          <a:p>
            <a:pPr marL="742950" lvl="1" indent="-285750" eaLnBrk="0" hangingPunct="0">
              <a:spcBef>
                <a:spcPts val="1900"/>
              </a:spcBef>
              <a:buFontTx/>
              <a:buChar char="–"/>
              <a:defRPr/>
            </a:pPr>
            <a:r>
              <a:rPr lang="en-US" sz="1400" kern="0" dirty="0" smtClean="0"/>
              <a:t>Set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Material Considerations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703" b="2602"/>
          <a:stretch>
            <a:fillRect/>
          </a:stretch>
        </p:blipFill>
        <p:spPr bwMode="auto">
          <a:xfrm>
            <a:off x="914400" y="1000125"/>
            <a:ext cx="75438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Forces in the Spine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4"/>
          <p:cNvPicPr>
            <a:picLocks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71600"/>
            <a:ext cx="6934200" cy="4876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Forces in the Spine, Cont’d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 descr="Compressive Strengt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063625"/>
            <a:ext cx="6229350" cy="5260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0087" y="1468437"/>
            <a:ext cx="3933825" cy="137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7154862" y="1643062"/>
            <a:ext cx="228600" cy="312738"/>
          </a:xfrm>
          <a:prstGeom prst="upArrow">
            <a:avLst>
              <a:gd name="adj1" fmla="val -318667"/>
              <a:gd name="adj2" fmla="val 41867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990600" y="1143000"/>
            <a:ext cx="6694487" cy="172354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61950" indent="-357188" hangingPunct="1">
              <a:lnSpc>
                <a:spcPct val="100000"/>
              </a:lnSpc>
              <a:buClrTx/>
              <a:buFontTx/>
              <a:buNone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New instrument with several functions:</a:t>
            </a:r>
          </a:p>
          <a:p>
            <a:pPr marL="357188" indent="-352425" hangingPunct="1">
              <a:lnSpc>
                <a:spcPct val="100000"/>
              </a:lnSpc>
              <a:buSzPct val="45000"/>
              <a:buFont typeface="Symbol" pitchFamily="18" charset="2"/>
              <a:buChar char=""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Parallel distraction </a:t>
            </a:r>
          </a:p>
          <a:p>
            <a:pPr marL="361950" indent="-357188" hangingPunct="1">
              <a:lnSpc>
                <a:spcPct val="100000"/>
              </a:lnSpc>
              <a:buClrTx/>
              <a:buFontTx/>
              <a:buNone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361950" indent="-357188" hangingPunct="1">
              <a:lnSpc>
                <a:spcPct val="100000"/>
              </a:lnSpc>
              <a:buClrTx/>
              <a:buFontTx/>
              <a:buNone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361950" indent="-357188" hangingPunct="1">
              <a:lnSpc>
                <a:spcPct val="100000"/>
              </a:lnSpc>
              <a:buClrTx/>
              <a:buFontTx/>
              <a:buNone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361950" indent="-357188" hangingPunct="1">
              <a:lnSpc>
                <a:spcPct val="100000"/>
              </a:lnSpc>
              <a:buClrTx/>
              <a:buFontTx/>
              <a:buNone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361950" indent="-357188" hangingPunct="1">
              <a:lnSpc>
                <a:spcPct val="100000"/>
              </a:lnSpc>
              <a:buClrTx/>
              <a:buFontTx/>
              <a:buNone/>
              <a:tabLst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  <a:tab pos="9505950" algn="l"/>
              </a:tabLst>
              <a:defRPr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8229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 smtClean="0">
                <a:solidFill>
                  <a:srgbClr val="000000"/>
                </a:solidFill>
              </a:rPr>
              <a:t>Ease of Use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3535363"/>
            <a:ext cx="7056437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258888" y="3284538"/>
            <a:ext cx="1079500" cy="539750"/>
          </a:xfrm>
          <a:prstGeom prst="curvedDownArrow">
            <a:avLst>
              <a:gd name="adj1" fmla="val 911111"/>
              <a:gd name="adj2" fmla="val 0"/>
              <a:gd name="adj3" fmla="val 44991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flipV="1">
            <a:off x="2057400" y="3581400"/>
            <a:ext cx="457200" cy="338138"/>
          </a:xfrm>
          <a:prstGeom prst="upArrow">
            <a:avLst>
              <a:gd name="adj1" fmla="val -311898"/>
              <a:gd name="adj2" fmla="val 411903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3688" y="4479925"/>
            <a:ext cx="3563937" cy="183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232025" y="5300663"/>
            <a:ext cx="18415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176713" y="3535363"/>
            <a:ext cx="755650" cy="75565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248150" y="4111625"/>
            <a:ext cx="144463" cy="7921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932363" y="3787775"/>
            <a:ext cx="2339975" cy="10080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1000" y="3810000"/>
            <a:ext cx="4887913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Distraction forceps with angled handle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657" y="4191000"/>
            <a:ext cx="4070350" cy="159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3429000"/>
            <a:ext cx="6443662" cy="367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8229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 smtClean="0">
                <a:solidFill>
                  <a:srgbClr val="000000"/>
                </a:solidFill>
              </a:rPr>
              <a:t>Ease of Use, Cont’d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762000"/>
            <a:ext cx="7620000" cy="241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S_Powerpoint Template_upd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ur Vis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IS Conten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hapter Transition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ur Value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AIS_Powerpoint Template_update2</Template>
  <TotalTime>0</TotalTime>
  <Words>311</Words>
  <Application>Microsoft Office PowerPoint</Application>
  <PresentationFormat>On-screen Show (4:3)</PresentationFormat>
  <Paragraphs>72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AIS_Powerpoint Template_update2</vt:lpstr>
      <vt:lpstr>Our Vision</vt:lpstr>
      <vt:lpstr>AIS Content Slide</vt:lpstr>
      <vt:lpstr>Chapter Transition Slide</vt:lpstr>
      <vt:lpstr>Our Values</vt:lpstr>
      <vt:lpstr>Anterior Paddle Distractor: Project Overview</vt:lpstr>
      <vt:lpstr>User Needs</vt:lpstr>
      <vt:lpstr>Medical Device Development Process</vt:lpstr>
      <vt:lpstr>Design Constraints / Considerations</vt:lpstr>
      <vt:lpstr>Material Considerations</vt:lpstr>
      <vt:lpstr>Forces in the Spine</vt:lpstr>
      <vt:lpstr>Forces in the Spine, Cont’d</vt:lpstr>
      <vt:lpstr>Slide 8</vt:lpstr>
      <vt:lpstr>Slide 9</vt:lpstr>
      <vt:lpstr>Manufacturing Considerations</vt:lpstr>
      <vt:lpstr>Cost Considerations</vt:lpstr>
      <vt:lpstr>Set Interaction</vt:lpstr>
    </vt:vector>
  </TitlesOfParts>
  <Company>B.Braun Melsungen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longmaus</dc:creator>
  <cp:lastModifiedBy>nunevius</cp:lastModifiedBy>
  <cp:revision>23</cp:revision>
  <cp:lastPrinted>2010-07-22T17:56:59Z</cp:lastPrinted>
  <dcterms:created xsi:type="dcterms:W3CDTF">2014-04-21T20:44:00Z</dcterms:created>
  <dcterms:modified xsi:type="dcterms:W3CDTF">2016-02-10T20:38:24Z</dcterms:modified>
</cp:coreProperties>
</file>