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0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D9A428-322D-42CF-807A-CA0BF3F21AFB}"/>
              </a:ext>
            </a:extLst>
          </p:cNvPr>
          <p:cNvSpPr txBox="1"/>
          <p:nvPr/>
        </p:nvSpPr>
        <p:spPr>
          <a:xfrm>
            <a:off x="546410" y="423746"/>
            <a:ext cx="370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: </a:t>
            </a:r>
            <a:r>
              <a:rPr lang="ko-KR" altLang="en-US" dirty="0"/>
              <a:t>실행 중인 프로그램</a:t>
            </a:r>
            <a:endParaRPr lang="en-US" altLang="ko-KR" dirty="0"/>
          </a:p>
          <a:p>
            <a:r>
              <a:rPr lang="en-US" altLang="ko-KR" dirty="0"/>
              <a:t>Program : </a:t>
            </a:r>
            <a:r>
              <a:rPr lang="ko-KR" altLang="en-US" dirty="0"/>
              <a:t>실행 가능한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08DBE9-2CC7-495B-BB6D-434553ABEF3C}"/>
              </a:ext>
            </a:extLst>
          </p:cNvPr>
          <p:cNvSpPr/>
          <p:nvPr/>
        </p:nvSpPr>
        <p:spPr>
          <a:xfrm>
            <a:off x="6280307" y="562245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# ./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aaa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# system("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aaa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");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EEBF77D9-2D27-4E15-8941-E7DB1B70EBCF}"/>
              </a:ext>
            </a:extLst>
          </p:cNvPr>
          <p:cNvSpPr/>
          <p:nvPr/>
        </p:nvSpPr>
        <p:spPr>
          <a:xfrm>
            <a:off x="1706137" y="2219093"/>
            <a:ext cx="1505414" cy="230830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9BAA85-6BA9-4E3F-929B-2CAEA6641ED7}"/>
              </a:ext>
            </a:extLst>
          </p:cNvPr>
          <p:cNvSpPr/>
          <p:nvPr/>
        </p:nvSpPr>
        <p:spPr>
          <a:xfrm>
            <a:off x="5129561" y="1527717"/>
            <a:ext cx="1962615" cy="407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120509-B08A-4514-AD66-E36F9475398D}"/>
              </a:ext>
            </a:extLst>
          </p:cNvPr>
          <p:cNvSpPr/>
          <p:nvPr/>
        </p:nvSpPr>
        <p:spPr>
          <a:xfrm>
            <a:off x="5129560" y="2219093"/>
            <a:ext cx="1962615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C5A3E3-8DCB-4063-901E-4E7DFE72103E}"/>
              </a:ext>
            </a:extLst>
          </p:cNvPr>
          <p:cNvSpPr/>
          <p:nvPr/>
        </p:nvSpPr>
        <p:spPr>
          <a:xfrm>
            <a:off x="5129560" y="3200400"/>
            <a:ext cx="1962615" cy="579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DB061C8-4981-434C-AE86-2995946D4599}"/>
              </a:ext>
            </a:extLst>
          </p:cNvPr>
          <p:cNvSpPr/>
          <p:nvPr/>
        </p:nvSpPr>
        <p:spPr>
          <a:xfrm>
            <a:off x="1927302" y="2798956"/>
            <a:ext cx="106308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03FE2BC-54F5-4344-A972-ED3DFCA70384}"/>
              </a:ext>
            </a:extLst>
          </p:cNvPr>
          <p:cNvSpPr/>
          <p:nvPr/>
        </p:nvSpPr>
        <p:spPr>
          <a:xfrm>
            <a:off x="1927301" y="3373243"/>
            <a:ext cx="1063083" cy="579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A7A8D42-6BAD-4A41-8A59-2111E7A3AA62}"/>
              </a:ext>
            </a:extLst>
          </p:cNvPr>
          <p:cNvCxnSpPr/>
          <p:nvPr/>
        </p:nvCxnSpPr>
        <p:spPr>
          <a:xfrm flipV="1">
            <a:off x="2990384" y="2219093"/>
            <a:ext cx="2139176" cy="57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653CCDF7-47A9-4CC2-AFB1-C5E155028D18}"/>
              </a:ext>
            </a:extLst>
          </p:cNvPr>
          <p:cNvCxnSpPr/>
          <p:nvPr/>
        </p:nvCxnSpPr>
        <p:spPr>
          <a:xfrm flipV="1">
            <a:off x="2990384" y="2796168"/>
            <a:ext cx="2139176" cy="4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1AABD8-8CC5-45B9-B3C9-51FD48B87E7B}"/>
              </a:ext>
            </a:extLst>
          </p:cNvPr>
          <p:cNvCxnSpPr>
            <a:cxnSpLocks/>
          </p:cNvCxnSpPr>
          <p:nvPr/>
        </p:nvCxnSpPr>
        <p:spPr>
          <a:xfrm flipV="1">
            <a:off x="2990384" y="3780263"/>
            <a:ext cx="2139176" cy="16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DD73171-3E9F-45C0-AA90-C0CFCAB3BA74}"/>
              </a:ext>
            </a:extLst>
          </p:cNvPr>
          <p:cNvCxnSpPr>
            <a:cxnSpLocks/>
          </p:cNvCxnSpPr>
          <p:nvPr/>
        </p:nvCxnSpPr>
        <p:spPr>
          <a:xfrm flipV="1">
            <a:off x="2990384" y="3200400"/>
            <a:ext cx="2139176" cy="1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32CB77F-8230-4E2D-8D1D-C2FF39E02FC7}"/>
              </a:ext>
            </a:extLst>
          </p:cNvPr>
          <p:cNvSpPr txBox="1"/>
          <p:nvPr/>
        </p:nvSpPr>
        <p:spPr>
          <a:xfrm>
            <a:off x="1927301" y="4700238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4B1E6A3-88C4-4DDD-BBEB-7537E0116B07}"/>
              </a:ext>
            </a:extLst>
          </p:cNvPr>
          <p:cNvSpPr txBox="1"/>
          <p:nvPr/>
        </p:nvSpPr>
        <p:spPr>
          <a:xfrm>
            <a:off x="5358160" y="5679534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BE915D-A1D3-44F6-90DF-1F17ECFCEFB4}"/>
              </a:ext>
            </a:extLst>
          </p:cNvPr>
          <p:cNvSpPr txBox="1"/>
          <p:nvPr/>
        </p:nvSpPr>
        <p:spPr>
          <a:xfrm>
            <a:off x="3402983" y="4053017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execv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94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EC42D83-C639-45D6-B3A0-613E40B0AC26}"/>
              </a:ext>
            </a:extLst>
          </p:cNvPr>
          <p:cNvSpPr/>
          <p:nvPr/>
        </p:nvSpPr>
        <p:spPr>
          <a:xfrm>
            <a:off x="1005470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3C5DCAA-751F-496A-A405-96FFCBD0245B}"/>
              </a:ext>
            </a:extLst>
          </p:cNvPr>
          <p:cNvSpPr/>
          <p:nvPr/>
        </p:nvSpPr>
        <p:spPr>
          <a:xfrm>
            <a:off x="995803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C91BE5-2C8F-4144-8FB7-AD1E735ED54E}"/>
              </a:ext>
            </a:extLst>
          </p:cNvPr>
          <p:cNvSpPr/>
          <p:nvPr/>
        </p:nvSpPr>
        <p:spPr>
          <a:xfrm>
            <a:off x="995618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6D38772-319F-43FB-A26B-B8854B0951CE}"/>
              </a:ext>
            </a:extLst>
          </p:cNvPr>
          <p:cNvSpPr/>
          <p:nvPr/>
        </p:nvSpPr>
        <p:spPr>
          <a:xfrm>
            <a:off x="9956180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769A63-B359-4AFE-B4DE-B461E66D50D1}"/>
              </a:ext>
            </a:extLst>
          </p:cNvPr>
          <p:cNvSpPr txBox="1"/>
          <p:nvPr/>
        </p:nvSpPr>
        <p:spPr>
          <a:xfrm>
            <a:off x="1000078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child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CF616DE-67FF-4B57-A67B-9EF32C072650}"/>
              </a:ext>
            </a:extLst>
          </p:cNvPr>
          <p:cNvCxnSpPr/>
          <p:nvPr/>
        </p:nvCxnSpPr>
        <p:spPr>
          <a:xfrm flipV="1">
            <a:off x="2339898" y="426113"/>
            <a:ext cx="1734894" cy="143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304F169-85A6-49C8-8018-94AAE1F9B632}"/>
              </a:ext>
            </a:extLst>
          </p:cNvPr>
          <p:cNvCxnSpPr>
            <a:cxnSpLocks/>
          </p:cNvCxnSpPr>
          <p:nvPr/>
        </p:nvCxnSpPr>
        <p:spPr>
          <a:xfrm>
            <a:off x="2339898" y="2413465"/>
            <a:ext cx="1735822" cy="87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C5BDE3C-E489-4F76-B7F8-FDB9CF102109}"/>
              </a:ext>
            </a:extLst>
          </p:cNvPr>
          <p:cNvCxnSpPr>
            <a:cxnSpLocks/>
          </p:cNvCxnSpPr>
          <p:nvPr/>
        </p:nvCxnSpPr>
        <p:spPr>
          <a:xfrm>
            <a:off x="7621178" y="426113"/>
            <a:ext cx="2333145" cy="104337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168D0EF-CAC9-4289-9931-53F583F6476C}"/>
              </a:ext>
            </a:extLst>
          </p:cNvPr>
          <p:cNvCxnSpPr>
            <a:cxnSpLocks/>
          </p:cNvCxnSpPr>
          <p:nvPr/>
        </p:nvCxnSpPr>
        <p:spPr>
          <a:xfrm flipV="1">
            <a:off x="7621178" y="2413465"/>
            <a:ext cx="2333145" cy="87232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76649" y="426113"/>
            <a:ext cx="3544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Verdana" panose="020B0604030504040204" pitchFamily="34" charset="0"/>
              </a:rPr>
              <a:t>int</a:t>
            </a: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 main()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{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 char *</a:t>
            </a:r>
            <a:r>
              <a:rPr lang="en-US" altLang="ko-KR" sz="1200" dirty="0" err="1">
                <a:solidFill>
                  <a:srgbClr val="222222"/>
                </a:solidFill>
                <a:latin typeface="Verdana" panose="020B0604030504040204" pitchFamily="34" charset="0"/>
              </a:rPr>
              <a:t>argv</a:t>
            </a: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[] = { "ls", (char*)0};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 </a:t>
            </a:r>
            <a:r>
              <a:rPr lang="en-US" altLang="ko-KR" sz="1200" dirty="0" err="1">
                <a:solidFill>
                  <a:srgbClr val="222222"/>
                </a:solidFill>
                <a:latin typeface="Verdana" panose="020B0604030504040204" pitchFamily="34" charset="0"/>
              </a:rPr>
              <a:t>printf</a:t>
            </a: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("prompt&gt; ls\n");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</a:t>
            </a:r>
            <a:r>
              <a:rPr lang="en-US" altLang="ko-KR" sz="1200" b="1" dirty="0">
                <a:solidFill>
                  <a:srgbClr val="222222"/>
                </a:solidFill>
                <a:latin typeface="Verdana" panose="020B0604030504040204" pitchFamily="34" charset="0"/>
              </a:rPr>
              <a:t> if (fork() == 0)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222222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ko-KR" sz="1200" b="1" dirty="0" err="1">
                <a:solidFill>
                  <a:srgbClr val="222222"/>
                </a:solidFill>
                <a:latin typeface="Verdana" panose="020B0604030504040204" pitchFamily="34" charset="0"/>
              </a:rPr>
              <a:t>execve</a:t>
            </a:r>
            <a:r>
              <a:rPr lang="en-US" altLang="ko-KR" sz="1200" b="1" dirty="0">
                <a:solidFill>
                  <a:srgbClr val="222222"/>
                </a:solidFill>
                <a:latin typeface="Verdana" panose="020B0604030504040204" pitchFamily="34" charset="0"/>
              </a:rPr>
              <a:t>("/bin/ls", </a:t>
            </a:r>
            <a:r>
              <a:rPr lang="en-US" altLang="ko-KR" sz="1200" b="1" dirty="0" err="1">
                <a:solidFill>
                  <a:srgbClr val="222222"/>
                </a:solidFill>
                <a:latin typeface="Verdana" panose="020B0604030504040204" pitchFamily="34" charset="0"/>
              </a:rPr>
              <a:t>argv</a:t>
            </a:r>
            <a:r>
              <a:rPr lang="en-US" altLang="ko-KR" sz="1200" b="1" dirty="0">
                <a:solidFill>
                  <a:srgbClr val="222222"/>
                </a:solidFill>
                <a:latin typeface="Verdana" panose="020B0604030504040204" pitchFamily="34" charset="0"/>
              </a:rPr>
              <a:t>, 0);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</a:t>
            </a:r>
            <a:r>
              <a:rPr lang="en-US" altLang="ko-KR" sz="1200" b="1" dirty="0">
                <a:solidFill>
                  <a:srgbClr val="222222"/>
                </a:solidFill>
                <a:latin typeface="Verdana" panose="020B0604030504040204" pitchFamily="34" charset="0"/>
              </a:rPr>
              <a:t> wait(0);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 </a:t>
            </a:r>
            <a:r>
              <a:rPr lang="en-US" altLang="ko-KR" sz="1200" dirty="0" err="1">
                <a:solidFill>
                  <a:srgbClr val="222222"/>
                </a:solidFill>
                <a:latin typeface="Verdana" panose="020B0604030504040204" pitchFamily="34" charset="0"/>
              </a:rPr>
              <a:t>printf</a:t>
            </a: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("prompt&gt; \n");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    return 0;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222222"/>
                </a:solidFill>
                <a:latin typeface="Verdana" panose="020B0604030504040204" pitchFamily="34" charset="0"/>
              </a:rPr>
              <a:t>}  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775588" y="4026302"/>
            <a:ext cx="4011561" cy="166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main:</a:t>
            </a:r>
          </a:p>
          <a:p>
            <a:r>
              <a:rPr lang="ko-KR" altLang="en-US" dirty="0"/>
              <a:t>.LFB0:</a:t>
            </a:r>
          </a:p>
          <a:p>
            <a:r>
              <a:rPr lang="ko-KR" altLang="en-US" dirty="0"/>
              <a:t>        .cfi_startproc</a:t>
            </a:r>
          </a:p>
          <a:p>
            <a:r>
              <a:rPr lang="ko-KR" altLang="en-US" dirty="0"/>
              <a:t>        pushq   %rbp</a:t>
            </a:r>
          </a:p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773731" y="2000257"/>
            <a:ext cx="437535" cy="5309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336196" y="4076354"/>
            <a:ext cx="437535" cy="5309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33902" y="392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refs = 2 -&gt; 1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787149" y="1857274"/>
            <a:ext cx="2167174" cy="2169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787149" y="2426235"/>
            <a:ext cx="2167174" cy="3266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1874" y="3680681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refs = 0 -&gt; 1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39893" y="5853825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</a:t>
            </a:r>
            <a:r>
              <a:rPr lang="en-US" altLang="ko-KR" b="1" dirty="0" smtClean="0"/>
              <a:t>xit(0)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98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394" y="501445"/>
            <a:ext cx="99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프로세스는 </a:t>
            </a:r>
            <a:r>
              <a:rPr lang="en-US" altLang="ko-KR" b="1" dirty="0" smtClean="0"/>
              <a:t>fork</a:t>
            </a:r>
            <a:r>
              <a:rPr lang="ko-KR" altLang="en-US" b="1" dirty="0" smtClean="0"/>
              <a:t>로 생성되어 </a:t>
            </a:r>
            <a:r>
              <a:rPr lang="en-US" altLang="ko-KR" b="1" dirty="0" err="1" smtClean="0"/>
              <a:t>execve</a:t>
            </a:r>
            <a:r>
              <a:rPr lang="ko-KR" altLang="en-US" b="1" dirty="0" smtClean="0"/>
              <a:t>로 실행되며 </a:t>
            </a:r>
            <a:r>
              <a:rPr lang="en-US" altLang="ko-KR" b="1" dirty="0" smtClean="0"/>
              <a:t>exit</a:t>
            </a:r>
            <a:r>
              <a:rPr lang="ko-KR" altLang="en-US" b="1" dirty="0" smtClean="0"/>
              <a:t>로 종료하고 </a:t>
            </a:r>
            <a:r>
              <a:rPr lang="en-US" altLang="ko-KR" b="1" dirty="0" smtClean="0"/>
              <a:t>wait</a:t>
            </a:r>
            <a:r>
              <a:rPr lang="ko-KR" altLang="en-US" b="1" dirty="0" smtClean="0"/>
              <a:t>로 소멸된다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89586" y="1474838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a.out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89586" y="3215140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a.out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23070" y="3229888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2197509" y="2123767"/>
            <a:ext cx="0" cy="109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905432" y="3539605"/>
            <a:ext cx="1017638" cy="1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5" idx="3"/>
          </p:cNvCxnSpPr>
          <p:nvPr/>
        </p:nvCxnSpPr>
        <p:spPr>
          <a:xfrm flipH="1" flipV="1">
            <a:off x="2905432" y="1799303"/>
            <a:ext cx="1725561" cy="143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5485" y="1540579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ait();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0993" y="2830749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exit();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340" y="2514595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</a:t>
            </a:r>
            <a:r>
              <a:rPr lang="en-US" altLang="ko-KR" dirty="0" smtClean="0"/>
              <a:t>ork();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96215" y="1460089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96215" y="3200391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nit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29699" y="3215139"/>
            <a:ext cx="1415846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zygote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  <a:endCxn id="18" idx="0"/>
          </p:cNvCxnSpPr>
          <p:nvPr/>
        </p:nvCxnSpPr>
        <p:spPr>
          <a:xfrm>
            <a:off x="7304138" y="2109018"/>
            <a:ext cx="0" cy="109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8012061" y="3524856"/>
            <a:ext cx="1017638" cy="1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0"/>
            <a:endCxn id="17" idx="3"/>
          </p:cNvCxnSpPr>
          <p:nvPr/>
        </p:nvCxnSpPr>
        <p:spPr>
          <a:xfrm flipH="1" flipV="1">
            <a:off x="8012061" y="1784554"/>
            <a:ext cx="1725561" cy="143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82114" y="1525830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ait();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37622" y="2816000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exit();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64872" y="4083739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xecve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2061" y="4083739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xecve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08969" y="2411664"/>
            <a:ext cx="18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</a:t>
            </a:r>
            <a:r>
              <a:rPr lang="en-US" altLang="ko-KR" dirty="0" smtClean="0"/>
              <a:t>ork();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08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0090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6284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92478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672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4866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41060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57254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3448" y="3701844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60090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76284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92478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08672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24866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41060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57254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73448" y="4881715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64829" y="4881715"/>
            <a:ext cx="516194" cy="530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81023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97217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13411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29605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745799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61993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778187" y="4881715"/>
            <a:ext cx="516194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89239" y="3067664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상위 바이트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83368" y="3097160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</a:t>
            </a:r>
            <a:r>
              <a:rPr lang="ko-KR" altLang="en-US" dirty="0" smtClean="0"/>
              <a:t>위 바이트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164829" y="3701844"/>
            <a:ext cx="516194" cy="530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81023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97217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13411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29605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745799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261993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78187" y="3701844"/>
            <a:ext cx="516194" cy="530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42451" y="3833956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xit(7) 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08672" y="524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종료 코드는 하위 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바이트로 구성된다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/>
            </a:r>
            <a:b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</a:br>
            <a:endParaRPr lang="en-US" altLang="ko-KR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프로세스의 정상적인 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exit </a:t>
            </a:r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종료와 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signal</a:t>
            </a:r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에 의한 비정상 종료 처리하기 위해서</a:t>
            </a:r>
          </a:p>
          <a:p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상위 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1byte</a:t>
            </a:r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와 하위 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1byte</a:t>
            </a:r>
            <a:r>
              <a:rPr lang="ko-KR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가 상호 배타적으로 사용된다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225" y="4962520"/>
            <a:ext cx="12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signo:2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1950" y="5707001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# kill -2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493C1F9-F3E5-4EC5-92F0-9BC8ADD80B33}"/>
              </a:ext>
            </a:extLst>
          </p:cNvPr>
          <p:cNvSpPr/>
          <p:nvPr/>
        </p:nvSpPr>
        <p:spPr>
          <a:xfrm>
            <a:off x="438615" y="272304"/>
            <a:ext cx="353121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5944502-293E-43DE-B5DF-87F446AAB50A}"/>
              </a:ext>
            </a:extLst>
          </p:cNvPr>
          <p:cNvSpPr/>
          <p:nvPr/>
        </p:nvSpPr>
        <p:spPr>
          <a:xfrm>
            <a:off x="5062653" y="387386"/>
            <a:ext cx="257221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# 3 "</a:t>
            </a:r>
            <a:r>
              <a:rPr lang="ko-KR" altLang="en-US" sz="1400" dirty="0" err="1"/>
              <a:t>a.c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BF30E0D-4947-4CA1-9149-4C3AFD82FB9C}"/>
              </a:ext>
            </a:extLst>
          </p:cNvPr>
          <p:cNvSpPr/>
          <p:nvPr/>
        </p:nvSpPr>
        <p:spPr>
          <a:xfrm>
            <a:off x="8727687" y="272304"/>
            <a:ext cx="3003396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dirty="0" err="1"/>
              <a:t>main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.LFB0:</a:t>
            </a:r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cfi_startproc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pushq</a:t>
            </a:r>
            <a:r>
              <a:rPr lang="ko-KR" altLang="en-US" sz="1100" dirty="0"/>
              <a:t>  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cfi_def_cfa_offset</a:t>
            </a:r>
            <a:r>
              <a:rPr lang="ko-KR" altLang="en-US" sz="1100" dirty="0"/>
              <a:t> 16</a:t>
            </a:r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cfi_offset</a:t>
            </a:r>
            <a:r>
              <a:rPr lang="ko-KR" altLang="en-US" sz="1100" dirty="0"/>
              <a:t> 6, -16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movq</a:t>
            </a:r>
            <a:r>
              <a:rPr lang="ko-KR" altLang="en-US" sz="1100" dirty="0"/>
              <a:t>    %</a:t>
            </a:r>
            <a:r>
              <a:rPr lang="ko-KR" altLang="en-US" sz="1100" dirty="0" err="1"/>
              <a:t>rsp</a:t>
            </a:r>
            <a:r>
              <a:rPr lang="ko-KR" altLang="en-US" sz="1100" dirty="0"/>
              <a:t>,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cfi_def_cfa_register</a:t>
            </a:r>
            <a:r>
              <a:rPr lang="ko-KR" altLang="en-US" sz="1100" dirty="0"/>
              <a:t> 6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movl</a:t>
            </a:r>
            <a:r>
              <a:rPr lang="ko-KR" altLang="en-US" sz="1100" dirty="0"/>
              <a:t>    $.LC0, %</a:t>
            </a:r>
            <a:r>
              <a:rPr lang="ko-KR" altLang="en-US" sz="1100" dirty="0" err="1"/>
              <a:t>edi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call</a:t>
            </a:r>
            <a:r>
              <a:rPr lang="ko-KR" altLang="en-US" sz="1100" dirty="0"/>
              <a:t>    </a:t>
            </a:r>
            <a:r>
              <a:rPr lang="ko-KR" altLang="en-US" sz="1100" dirty="0" err="1"/>
              <a:t>puts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movl</a:t>
            </a:r>
            <a:r>
              <a:rPr lang="ko-KR" altLang="en-US" sz="1100" dirty="0"/>
              <a:t>    $0, %</a:t>
            </a:r>
            <a:r>
              <a:rPr lang="ko-KR" altLang="en-US" sz="1100" dirty="0" err="1"/>
              <a:t>eax</a:t>
            </a:r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popq</a:t>
            </a:r>
            <a:r>
              <a:rPr lang="ko-KR" altLang="en-US" sz="1100" dirty="0"/>
              <a:t>    %</a:t>
            </a:r>
            <a:r>
              <a:rPr lang="ko-KR" altLang="en-US" sz="1100" dirty="0" err="1"/>
              <a:t>rbp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cfi_def_cfa</a:t>
            </a:r>
            <a:r>
              <a:rPr lang="ko-KR" altLang="en-US" sz="1100" dirty="0"/>
              <a:t> 7, 8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ret</a:t>
            </a:r>
            <a:endParaRPr lang="ko-KR" altLang="en-US" sz="1100" dirty="0"/>
          </a:p>
          <a:p>
            <a:r>
              <a:rPr lang="ko-KR" altLang="en-US" sz="1100" dirty="0"/>
              <a:t>        .</a:t>
            </a:r>
            <a:r>
              <a:rPr lang="ko-KR" altLang="en-US" sz="1100" dirty="0" err="1"/>
              <a:t>cfi_endproc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EDE1A4B0-719F-4663-AD54-982B6BD881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69834" y="1072523"/>
            <a:ext cx="1092819" cy="7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061890F7-E7BF-4DEA-941B-7B3001D15BE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34868" y="1079884"/>
            <a:ext cx="1092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EFD0E7-84B0-438A-8E19-9D1419BA36E9}"/>
              </a:ext>
            </a:extLst>
          </p:cNvPr>
          <p:cNvSpPr txBox="1"/>
          <p:nvPr/>
        </p:nvSpPr>
        <p:spPr>
          <a:xfrm>
            <a:off x="1260088" y="198491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a.c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FE7352-B12C-40E5-838C-4C464C484C06}"/>
              </a:ext>
            </a:extLst>
          </p:cNvPr>
          <p:cNvSpPr txBox="1"/>
          <p:nvPr/>
        </p:nvSpPr>
        <p:spPr>
          <a:xfrm>
            <a:off x="5759603" y="18404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a.i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80D5C75-A564-4094-BA5A-BC32B21B8986}"/>
              </a:ext>
            </a:extLst>
          </p:cNvPr>
          <p:cNvSpPr txBox="1"/>
          <p:nvPr/>
        </p:nvSpPr>
        <p:spPr>
          <a:xfrm>
            <a:off x="9723862" y="3044283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a.s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0E3CA5-E840-4465-8724-5E2D52D113BB}"/>
              </a:ext>
            </a:extLst>
          </p:cNvPr>
          <p:cNvSpPr txBox="1"/>
          <p:nvPr/>
        </p:nvSpPr>
        <p:spPr>
          <a:xfrm>
            <a:off x="3891774" y="1254516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en-US" altLang="ko-KR" sz="1400" dirty="0"/>
              <a:t>-E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4053920-4FAF-45AC-823D-25E5B2BBD705}"/>
              </a:ext>
            </a:extLst>
          </p:cNvPr>
          <p:cNvSpPr txBox="1"/>
          <p:nvPr/>
        </p:nvSpPr>
        <p:spPr>
          <a:xfrm>
            <a:off x="7556808" y="1254517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 </a:t>
            </a:r>
            <a:r>
              <a:rPr lang="en-US" altLang="ko-KR" sz="1400" dirty="0"/>
              <a:t>-S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FFA65DF-57D3-4545-B0BD-ADB69936D9EC}"/>
              </a:ext>
            </a:extLst>
          </p:cNvPr>
          <p:cNvSpPr/>
          <p:nvPr/>
        </p:nvSpPr>
        <p:spPr>
          <a:xfrm>
            <a:off x="1445942" y="2657914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5D2700F-696E-44F1-9E5D-16FB2AEDA096}"/>
              </a:ext>
            </a:extLst>
          </p:cNvPr>
          <p:cNvSpPr/>
          <p:nvPr/>
        </p:nvSpPr>
        <p:spPr>
          <a:xfrm>
            <a:off x="1445941" y="2915493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1B11108-E99F-4D68-A781-5E97B82C21E8}"/>
              </a:ext>
            </a:extLst>
          </p:cNvPr>
          <p:cNvSpPr/>
          <p:nvPr/>
        </p:nvSpPr>
        <p:spPr>
          <a:xfrm>
            <a:off x="1445942" y="336837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C476802-F213-4761-9FE2-28E004926C08}"/>
              </a:ext>
            </a:extLst>
          </p:cNvPr>
          <p:cNvSpPr/>
          <p:nvPr/>
        </p:nvSpPr>
        <p:spPr>
          <a:xfrm>
            <a:off x="1445941" y="362595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09515BF-E75E-49BB-9E32-FF4E0D0B20D8}"/>
              </a:ext>
            </a:extLst>
          </p:cNvPr>
          <p:cNvSpPr/>
          <p:nvPr/>
        </p:nvSpPr>
        <p:spPr>
          <a:xfrm>
            <a:off x="1445942" y="409161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86F3373-5581-4B87-93F0-F066D196895F}"/>
              </a:ext>
            </a:extLst>
          </p:cNvPr>
          <p:cNvSpPr/>
          <p:nvPr/>
        </p:nvSpPr>
        <p:spPr>
          <a:xfrm>
            <a:off x="1445941" y="434919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CF1050A-EBB3-4DEA-AFE0-9C7A6D0F8648}"/>
              </a:ext>
            </a:extLst>
          </p:cNvPr>
          <p:cNvSpPr/>
          <p:nvPr/>
        </p:nvSpPr>
        <p:spPr>
          <a:xfrm>
            <a:off x="1445942" y="481485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3F841DB-15AA-4A80-BF52-C15A9916AC39}"/>
              </a:ext>
            </a:extLst>
          </p:cNvPr>
          <p:cNvSpPr/>
          <p:nvPr/>
        </p:nvSpPr>
        <p:spPr>
          <a:xfrm>
            <a:off x="1445941" y="5072435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286DA85-8C71-48FD-A66E-9ACA9C35A463}"/>
              </a:ext>
            </a:extLst>
          </p:cNvPr>
          <p:cNvSpPr txBox="1"/>
          <p:nvPr/>
        </p:nvSpPr>
        <p:spPr>
          <a:xfrm>
            <a:off x="728546" y="2689724"/>
            <a:ext cx="58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a.o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C823228-09D3-4D3D-9AFE-FD48C8A3BB87}"/>
              </a:ext>
            </a:extLst>
          </p:cNvPr>
          <p:cNvSpPr txBox="1"/>
          <p:nvPr/>
        </p:nvSpPr>
        <p:spPr>
          <a:xfrm>
            <a:off x="200722" y="3394530"/>
            <a:ext cx="111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printf.o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A0862A6-A1DC-4849-9006-93FD0C13BDA5}"/>
              </a:ext>
            </a:extLst>
          </p:cNvPr>
          <p:cNvSpPr txBox="1"/>
          <p:nvPr/>
        </p:nvSpPr>
        <p:spPr>
          <a:xfrm>
            <a:off x="0" y="4182528"/>
            <a:ext cx="1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crt_begin.o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79968EE-FAD9-4492-8346-3820B7408B6E}"/>
              </a:ext>
            </a:extLst>
          </p:cNvPr>
          <p:cNvSpPr txBox="1"/>
          <p:nvPr/>
        </p:nvSpPr>
        <p:spPr>
          <a:xfrm>
            <a:off x="-1" y="4918546"/>
            <a:ext cx="1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crt_end.o</a:t>
            </a:r>
            <a:endParaRPr lang="ko-KR" altLang="en-US" sz="1400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xmlns="" id="{112CD44C-9FA9-447C-BCA6-D781325892FA}"/>
              </a:ext>
            </a:extLst>
          </p:cNvPr>
          <p:cNvSpPr/>
          <p:nvPr/>
        </p:nvSpPr>
        <p:spPr>
          <a:xfrm>
            <a:off x="4374995" y="2657914"/>
            <a:ext cx="1550019" cy="3156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41DDD6A-F5FE-42A7-8E31-45DC0D7E5153}"/>
              </a:ext>
            </a:extLst>
          </p:cNvPr>
          <p:cNvSpPr/>
          <p:nvPr/>
        </p:nvSpPr>
        <p:spPr>
          <a:xfrm>
            <a:off x="4618462" y="3295864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7723325-51DE-43EA-97CA-9F8AEA5A979C}"/>
              </a:ext>
            </a:extLst>
          </p:cNvPr>
          <p:cNvSpPr/>
          <p:nvPr/>
        </p:nvSpPr>
        <p:spPr>
          <a:xfrm>
            <a:off x="4618462" y="3573517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37293CC-E26D-40F4-A58C-47EF03729653}"/>
              </a:ext>
            </a:extLst>
          </p:cNvPr>
          <p:cNvSpPr/>
          <p:nvPr/>
        </p:nvSpPr>
        <p:spPr>
          <a:xfrm>
            <a:off x="4618462" y="3831096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BD14C5B-972C-453D-B2C1-985DA809D03C}"/>
              </a:ext>
            </a:extLst>
          </p:cNvPr>
          <p:cNvSpPr/>
          <p:nvPr/>
        </p:nvSpPr>
        <p:spPr>
          <a:xfrm>
            <a:off x="4618462" y="4088675"/>
            <a:ext cx="1063083" cy="2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F215A6F-402C-42C5-8020-F3273B84F5B8}"/>
              </a:ext>
            </a:extLst>
          </p:cNvPr>
          <p:cNvSpPr/>
          <p:nvPr/>
        </p:nvSpPr>
        <p:spPr>
          <a:xfrm>
            <a:off x="4618462" y="4346254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1410848-FAC2-43C8-A8C1-459F84FF0EC7}"/>
              </a:ext>
            </a:extLst>
          </p:cNvPr>
          <p:cNvSpPr/>
          <p:nvPr/>
        </p:nvSpPr>
        <p:spPr>
          <a:xfrm>
            <a:off x="4618462" y="4603833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037D758-D132-48E5-954E-247280A373CF}"/>
              </a:ext>
            </a:extLst>
          </p:cNvPr>
          <p:cNvSpPr/>
          <p:nvPr/>
        </p:nvSpPr>
        <p:spPr>
          <a:xfrm>
            <a:off x="4618462" y="4861412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AAB45F3-70A6-4A27-A72D-C7E4F373E6B9}"/>
              </a:ext>
            </a:extLst>
          </p:cNvPr>
          <p:cNvSpPr/>
          <p:nvPr/>
        </p:nvSpPr>
        <p:spPr>
          <a:xfrm>
            <a:off x="4618462" y="5118991"/>
            <a:ext cx="1063083" cy="25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76637D0-5D4F-4E14-9EC7-EEF39616B727}"/>
              </a:ext>
            </a:extLst>
          </p:cNvPr>
          <p:cNvSpPr/>
          <p:nvPr/>
        </p:nvSpPr>
        <p:spPr>
          <a:xfrm>
            <a:off x="7235280" y="2662670"/>
            <a:ext cx="1334428" cy="31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4B68D65-CF66-4A3A-A1DE-0E4066DC8B77}"/>
              </a:ext>
            </a:extLst>
          </p:cNvPr>
          <p:cNvSpPr/>
          <p:nvPr/>
        </p:nvSpPr>
        <p:spPr>
          <a:xfrm>
            <a:off x="7235280" y="3368376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82B2553-A28A-439C-8D2B-6898BF238E76}"/>
              </a:ext>
            </a:extLst>
          </p:cNvPr>
          <p:cNvSpPr/>
          <p:nvPr/>
        </p:nvSpPr>
        <p:spPr>
          <a:xfrm>
            <a:off x="7235280" y="4814856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B0E33305-1C12-4BCE-B9B0-B3050F940174}"/>
              </a:ext>
            </a:extLst>
          </p:cNvPr>
          <p:cNvCxnSpPr>
            <a:stCxn id="22" idx="3"/>
            <a:endCxn id="35" idx="1"/>
          </p:cNvCxnSpPr>
          <p:nvPr/>
        </p:nvCxnSpPr>
        <p:spPr>
          <a:xfrm>
            <a:off x="2509025" y="2786704"/>
            <a:ext cx="2109437" cy="63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88097287-5015-499B-8105-C1D70C7FCC05}"/>
              </a:ext>
            </a:extLst>
          </p:cNvPr>
          <p:cNvCxnSpPr>
            <a:stCxn id="24" idx="3"/>
            <a:endCxn id="36" idx="1"/>
          </p:cNvCxnSpPr>
          <p:nvPr/>
        </p:nvCxnSpPr>
        <p:spPr>
          <a:xfrm>
            <a:off x="2509025" y="3497166"/>
            <a:ext cx="2109437" cy="205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EAD7793-2A94-4A00-A506-12A00DFA175A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 flipV="1">
            <a:off x="2509025" y="3959886"/>
            <a:ext cx="2109437" cy="260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D9CCC222-9A17-465F-87B7-839E6C9D367C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 flipV="1">
            <a:off x="2509025" y="4217465"/>
            <a:ext cx="2109437" cy="726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83C34402-F6C4-44F8-9775-03614F374838}"/>
              </a:ext>
            </a:extLst>
          </p:cNvPr>
          <p:cNvCxnSpPr>
            <a:stCxn id="23" idx="3"/>
            <a:endCxn id="39" idx="1"/>
          </p:cNvCxnSpPr>
          <p:nvPr/>
        </p:nvCxnSpPr>
        <p:spPr>
          <a:xfrm>
            <a:off x="2509024" y="3044283"/>
            <a:ext cx="2109438" cy="143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5A0A55D1-7A62-4054-B1CB-B4373677A1C5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>
            <a:off x="2509024" y="3754745"/>
            <a:ext cx="2109438" cy="97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65A25823-AAF8-4312-A3AF-120F7E751E57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>
            <a:off x="2509024" y="4477985"/>
            <a:ext cx="2109438" cy="51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045EF73C-5751-4781-B9B2-E0CA372685E2}"/>
              </a:ext>
            </a:extLst>
          </p:cNvPr>
          <p:cNvCxnSpPr>
            <a:stCxn id="29" idx="3"/>
            <a:endCxn id="42" idx="1"/>
          </p:cNvCxnSpPr>
          <p:nvPr/>
        </p:nvCxnSpPr>
        <p:spPr>
          <a:xfrm>
            <a:off x="2509024" y="5201225"/>
            <a:ext cx="2109438" cy="46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31A0BD22-2C5D-4E46-AEFD-516B828CD608}"/>
              </a:ext>
            </a:extLst>
          </p:cNvPr>
          <p:cNvCxnSpPr>
            <a:cxnSpLocks/>
          </p:cNvCxnSpPr>
          <p:nvPr/>
        </p:nvCxnSpPr>
        <p:spPr>
          <a:xfrm>
            <a:off x="5681545" y="3295864"/>
            <a:ext cx="1553735" cy="89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199657A-2D66-4746-8EE6-CDC119F6204F}"/>
              </a:ext>
            </a:extLst>
          </p:cNvPr>
          <p:cNvCxnSpPr>
            <a:cxnSpLocks/>
          </p:cNvCxnSpPr>
          <p:nvPr/>
        </p:nvCxnSpPr>
        <p:spPr>
          <a:xfrm flipV="1">
            <a:off x="5724291" y="3949849"/>
            <a:ext cx="1510989" cy="330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C7CAEF22-8351-48B5-823F-DCD8E7C77136}"/>
              </a:ext>
            </a:extLst>
          </p:cNvPr>
          <p:cNvCxnSpPr>
            <a:cxnSpLocks/>
          </p:cNvCxnSpPr>
          <p:nvPr/>
        </p:nvCxnSpPr>
        <p:spPr>
          <a:xfrm>
            <a:off x="5681545" y="4346254"/>
            <a:ext cx="1553735" cy="515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54B0284-E4D8-45D3-8B26-580A47AE9DE5}"/>
              </a:ext>
            </a:extLst>
          </p:cNvPr>
          <p:cNvCxnSpPr>
            <a:cxnSpLocks/>
          </p:cNvCxnSpPr>
          <p:nvPr/>
        </p:nvCxnSpPr>
        <p:spPr>
          <a:xfrm>
            <a:off x="5681545" y="5376570"/>
            <a:ext cx="15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ED456BB-BE9C-44EB-BEC9-D8492BA59E88}"/>
              </a:ext>
            </a:extLst>
          </p:cNvPr>
          <p:cNvSpPr txBox="1"/>
          <p:nvPr/>
        </p:nvSpPr>
        <p:spPr>
          <a:xfrm>
            <a:off x="2856569" y="5393301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linking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1F05A45-E6C3-4E40-BF69-ECEDB9E4EB37}"/>
              </a:ext>
            </a:extLst>
          </p:cNvPr>
          <p:cNvSpPr txBox="1"/>
          <p:nvPr/>
        </p:nvSpPr>
        <p:spPr>
          <a:xfrm>
            <a:off x="5899924" y="5520990"/>
            <a:ext cx="124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Loading</a:t>
            </a:r>
          </a:p>
          <a:p>
            <a:pPr algn="ctr"/>
            <a:r>
              <a:rPr lang="en-US" altLang="ko-KR" sz="1400" dirty="0" err="1"/>
              <a:t>execve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xmlns="" id="{3A0F5D16-FAAF-4373-9C54-E3F0B530BD7C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1977485" y="2292694"/>
            <a:ext cx="6828261" cy="3652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17B6E8F-0E8D-4AB2-A887-89F2CAFF8E6E}"/>
              </a:ext>
            </a:extLst>
          </p:cNvPr>
          <p:cNvSpPr txBox="1"/>
          <p:nvPr/>
        </p:nvSpPr>
        <p:spPr>
          <a:xfrm>
            <a:off x="7399760" y="1904505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어셈블</a:t>
            </a:r>
            <a:r>
              <a:rPr lang="ko-KR" altLang="en-US" sz="1400" dirty="0"/>
              <a:t> </a:t>
            </a:r>
            <a:r>
              <a:rPr lang="en-US" altLang="ko-KR" sz="1400" dirty="0"/>
              <a:t>-c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32B80BC-1914-41B5-A60A-B4E520DC5F1C}"/>
              </a:ext>
            </a:extLst>
          </p:cNvPr>
          <p:cNvSpPr txBox="1"/>
          <p:nvPr/>
        </p:nvSpPr>
        <p:spPr>
          <a:xfrm>
            <a:off x="4581289" y="588660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5745D40-AF9D-42F3-AF87-FDBCDAE5BDCD}"/>
              </a:ext>
            </a:extLst>
          </p:cNvPr>
          <p:cNvSpPr txBox="1"/>
          <p:nvPr/>
        </p:nvSpPr>
        <p:spPr>
          <a:xfrm>
            <a:off x="7278025" y="588660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00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84DBFA-894B-4B7D-8035-BB82FA4D6B64}"/>
              </a:ext>
            </a:extLst>
          </p:cNvPr>
          <p:cNvSpPr/>
          <p:nvPr/>
        </p:nvSpPr>
        <p:spPr>
          <a:xfrm>
            <a:off x="3712429" y="1857274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5EEB01-A0BC-4C1C-B6CE-C17DEFF63874}"/>
              </a:ext>
            </a:extLst>
          </p:cNvPr>
          <p:cNvSpPr txBox="1"/>
          <p:nvPr/>
        </p:nvSpPr>
        <p:spPr>
          <a:xfrm>
            <a:off x="2341755" y="535259"/>
            <a:ext cx="67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부모의 기계어 코드는 자식 프로세스에게 상속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EC42D83-C639-45D6-B3A0-613E40B0AC26}"/>
              </a:ext>
            </a:extLst>
          </p:cNvPr>
          <p:cNvSpPr/>
          <p:nvPr/>
        </p:nvSpPr>
        <p:spPr>
          <a:xfrm>
            <a:off x="1005470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E903CC1-0C56-4299-8E4E-0CDFA1909054}"/>
              </a:ext>
            </a:extLst>
          </p:cNvPr>
          <p:cNvSpPr/>
          <p:nvPr/>
        </p:nvSpPr>
        <p:spPr>
          <a:xfrm>
            <a:off x="3712429" y="3478710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3C5DCAA-751F-496A-A405-96FFCBD0245B}"/>
              </a:ext>
            </a:extLst>
          </p:cNvPr>
          <p:cNvSpPr/>
          <p:nvPr/>
        </p:nvSpPr>
        <p:spPr>
          <a:xfrm>
            <a:off x="8129240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C91BE5-2C8F-4144-8FB7-AD1E735ED54E}"/>
              </a:ext>
            </a:extLst>
          </p:cNvPr>
          <p:cNvSpPr/>
          <p:nvPr/>
        </p:nvSpPr>
        <p:spPr>
          <a:xfrm>
            <a:off x="8127383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6D38772-319F-43FB-A26B-B8854B0951CE}"/>
              </a:ext>
            </a:extLst>
          </p:cNvPr>
          <p:cNvSpPr/>
          <p:nvPr/>
        </p:nvSpPr>
        <p:spPr>
          <a:xfrm>
            <a:off x="8127383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769A63-B359-4AFE-B4DE-B461E66D50D1}"/>
              </a:ext>
            </a:extLst>
          </p:cNvPr>
          <p:cNvSpPr txBox="1"/>
          <p:nvPr/>
        </p:nvSpPr>
        <p:spPr>
          <a:xfrm>
            <a:off x="8171985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child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CF616DE-67FF-4B57-A67B-9EF32C072650}"/>
              </a:ext>
            </a:extLst>
          </p:cNvPr>
          <p:cNvCxnSpPr/>
          <p:nvPr/>
        </p:nvCxnSpPr>
        <p:spPr>
          <a:xfrm>
            <a:off x="2339898" y="1857274"/>
            <a:ext cx="1372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304F169-85A6-49C8-8018-94AAE1F9B632}"/>
              </a:ext>
            </a:extLst>
          </p:cNvPr>
          <p:cNvCxnSpPr>
            <a:cxnSpLocks/>
          </p:cNvCxnSpPr>
          <p:nvPr/>
        </p:nvCxnSpPr>
        <p:spPr>
          <a:xfrm>
            <a:off x="2339898" y="2422173"/>
            <a:ext cx="1372531" cy="635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C5BDE3C-E489-4F76-B7F8-FDB9CF102109}"/>
              </a:ext>
            </a:extLst>
          </p:cNvPr>
          <p:cNvCxnSpPr>
            <a:cxnSpLocks/>
          </p:cNvCxnSpPr>
          <p:nvPr/>
        </p:nvCxnSpPr>
        <p:spPr>
          <a:xfrm>
            <a:off x="6758566" y="1857274"/>
            <a:ext cx="1413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168D0EF-CAC9-4289-9931-53F583F6476C}"/>
              </a:ext>
            </a:extLst>
          </p:cNvPr>
          <p:cNvCxnSpPr>
            <a:cxnSpLocks/>
          </p:cNvCxnSpPr>
          <p:nvPr/>
        </p:nvCxnSpPr>
        <p:spPr>
          <a:xfrm flipV="1">
            <a:off x="6752995" y="2413466"/>
            <a:ext cx="1370674" cy="618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18BFFA27-B453-4D68-B73B-7D751243DBA0}"/>
              </a:ext>
            </a:extLst>
          </p:cNvPr>
          <p:cNvSpPr/>
          <p:nvPr/>
        </p:nvSpPr>
        <p:spPr>
          <a:xfrm>
            <a:off x="4085530" y="2374433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4EB5C1BF-1A0A-4C84-AB1C-795151DF91DA}"/>
              </a:ext>
            </a:extLst>
          </p:cNvPr>
          <p:cNvSpPr/>
          <p:nvPr/>
        </p:nvSpPr>
        <p:spPr>
          <a:xfrm>
            <a:off x="4112019" y="4010286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73F888EB-53A5-4EF8-937C-A95C9787D897}"/>
              </a:ext>
            </a:extLst>
          </p:cNvPr>
          <p:cNvCxnSpPr/>
          <p:nvPr/>
        </p:nvCxnSpPr>
        <p:spPr>
          <a:xfrm flipV="1">
            <a:off x="3712429" y="3478710"/>
            <a:ext cx="3040566" cy="1161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84DBFA-894B-4B7D-8035-BB82FA4D6B64}"/>
              </a:ext>
            </a:extLst>
          </p:cNvPr>
          <p:cNvSpPr/>
          <p:nvPr/>
        </p:nvSpPr>
        <p:spPr>
          <a:xfrm>
            <a:off x="3712429" y="1857274"/>
            <a:ext cx="30405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fork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en-US" altLang="ko-KR" sz="1200" dirty="0"/>
              <a:t>\n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5EEB01-A0BC-4C1C-B6CE-C17DEFF63874}"/>
              </a:ext>
            </a:extLst>
          </p:cNvPr>
          <p:cNvSpPr txBox="1"/>
          <p:nvPr/>
        </p:nvSpPr>
        <p:spPr>
          <a:xfrm>
            <a:off x="2341755" y="535259"/>
            <a:ext cx="672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COW(Copy on Write) : fork </a:t>
            </a:r>
            <a:r>
              <a:rPr lang="ko-KR" altLang="en-US" b="1" dirty="0"/>
              <a:t>시 메모리 복제는 프로세스가 생성되었을 때가 아니라</a:t>
            </a:r>
            <a:r>
              <a:rPr lang="en-US" altLang="ko-KR" b="1" dirty="0"/>
              <a:t>, </a:t>
            </a:r>
            <a:r>
              <a:rPr lang="ko-KR" altLang="en-US" b="1" dirty="0"/>
              <a:t>어느 한쪽이 </a:t>
            </a:r>
            <a:r>
              <a:rPr lang="en-US" altLang="ko-KR" b="1" dirty="0"/>
              <a:t>write </a:t>
            </a:r>
            <a:r>
              <a:rPr lang="ko-KR" altLang="en-US" b="1" dirty="0"/>
              <a:t>했을 때이다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EC42D83-C639-45D6-B3A0-613E40B0AC26}"/>
              </a:ext>
            </a:extLst>
          </p:cNvPr>
          <p:cNvSpPr/>
          <p:nvPr/>
        </p:nvSpPr>
        <p:spPr>
          <a:xfrm>
            <a:off x="1012898" y="3620030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3C5DCAA-751F-496A-A405-96FFCBD0245B}"/>
              </a:ext>
            </a:extLst>
          </p:cNvPr>
          <p:cNvSpPr/>
          <p:nvPr/>
        </p:nvSpPr>
        <p:spPr>
          <a:xfrm>
            <a:off x="8129240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C91BE5-2C8F-4144-8FB7-AD1E735ED54E}"/>
              </a:ext>
            </a:extLst>
          </p:cNvPr>
          <p:cNvSpPr/>
          <p:nvPr/>
        </p:nvSpPr>
        <p:spPr>
          <a:xfrm>
            <a:off x="8127383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6D38772-319F-43FB-A26B-B8854B0951CE}"/>
              </a:ext>
            </a:extLst>
          </p:cNvPr>
          <p:cNvSpPr/>
          <p:nvPr/>
        </p:nvSpPr>
        <p:spPr>
          <a:xfrm>
            <a:off x="8127383" y="4078875"/>
            <a:ext cx="1334428" cy="5617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769A63-B359-4AFE-B4DE-B461E66D50D1}"/>
              </a:ext>
            </a:extLst>
          </p:cNvPr>
          <p:cNvSpPr txBox="1"/>
          <p:nvPr/>
        </p:nvSpPr>
        <p:spPr>
          <a:xfrm>
            <a:off x="8171985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child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CF616DE-67FF-4B57-A67B-9EF32C072650}"/>
              </a:ext>
            </a:extLst>
          </p:cNvPr>
          <p:cNvCxnSpPr/>
          <p:nvPr/>
        </p:nvCxnSpPr>
        <p:spPr>
          <a:xfrm>
            <a:off x="2339898" y="1857274"/>
            <a:ext cx="1372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304F169-85A6-49C8-8018-94AAE1F9B632}"/>
              </a:ext>
            </a:extLst>
          </p:cNvPr>
          <p:cNvCxnSpPr>
            <a:cxnSpLocks/>
          </p:cNvCxnSpPr>
          <p:nvPr/>
        </p:nvCxnSpPr>
        <p:spPr>
          <a:xfrm>
            <a:off x="2339898" y="2422173"/>
            <a:ext cx="1372531" cy="635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C5BDE3C-E489-4F76-B7F8-FDB9CF102109}"/>
              </a:ext>
            </a:extLst>
          </p:cNvPr>
          <p:cNvCxnSpPr>
            <a:cxnSpLocks/>
          </p:cNvCxnSpPr>
          <p:nvPr/>
        </p:nvCxnSpPr>
        <p:spPr>
          <a:xfrm>
            <a:off x="6758566" y="1857274"/>
            <a:ext cx="1413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168D0EF-CAC9-4289-9931-53F583F6476C}"/>
              </a:ext>
            </a:extLst>
          </p:cNvPr>
          <p:cNvCxnSpPr>
            <a:cxnSpLocks/>
          </p:cNvCxnSpPr>
          <p:nvPr/>
        </p:nvCxnSpPr>
        <p:spPr>
          <a:xfrm flipV="1">
            <a:off x="6752995" y="2413466"/>
            <a:ext cx="1370674" cy="618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18BFFA27-B453-4D68-B73B-7D751243DBA0}"/>
              </a:ext>
            </a:extLst>
          </p:cNvPr>
          <p:cNvSpPr/>
          <p:nvPr/>
        </p:nvSpPr>
        <p:spPr>
          <a:xfrm>
            <a:off x="4085530" y="2374433"/>
            <a:ext cx="312235" cy="278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625BD6-0BB1-4685-AF25-60CF78723B08}"/>
              </a:ext>
            </a:extLst>
          </p:cNvPr>
          <p:cNvSpPr/>
          <p:nvPr/>
        </p:nvSpPr>
        <p:spPr>
          <a:xfrm>
            <a:off x="3367668" y="3735695"/>
            <a:ext cx="873979" cy="47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D72246D-BD37-45BA-B9FB-22281C8741A1}"/>
              </a:ext>
            </a:extLst>
          </p:cNvPr>
          <p:cNvCxnSpPr>
            <a:cxnSpLocks/>
          </p:cNvCxnSpPr>
          <p:nvPr/>
        </p:nvCxnSpPr>
        <p:spPr>
          <a:xfrm>
            <a:off x="2299009" y="3620030"/>
            <a:ext cx="1068658" cy="104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26E2FB0-5691-4C78-B9A2-2544366616E3}"/>
              </a:ext>
            </a:extLst>
          </p:cNvPr>
          <p:cNvCxnSpPr>
            <a:cxnSpLocks/>
          </p:cNvCxnSpPr>
          <p:nvPr/>
        </p:nvCxnSpPr>
        <p:spPr>
          <a:xfrm>
            <a:off x="2339898" y="4193975"/>
            <a:ext cx="1033340" cy="9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55D23CA-6382-4A0A-A1CB-F9561EA8CD3D}"/>
              </a:ext>
            </a:extLst>
          </p:cNvPr>
          <p:cNvCxnSpPr/>
          <p:nvPr/>
        </p:nvCxnSpPr>
        <p:spPr>
          <a:xfrm>
            <a:off x="4241647" y="3735695"/>
            <a:ext cx="3882022" cy="3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F012219-3781-4125-95A6-126F01AC8F7E}"/>
              </a:ext>
            </a:extLst>
          </p:cNvPr>
          <p:cNvCxnSpPr/>
          <p:nvPr/>
        </p:nvCxnSpPr>
        <p:spPr>
          <a:xfrm>
            <a:off x="4241647" y="4198489"/>
            <a:ext cx="3930338" cy="44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31A8CC-4D34-48FB-9B34-711319D12483}"/>
              </a:ext>
            </a:extLst>
          </p:cNvPr>
          <p:cNvSpPr/>
          <p:nvPr/>
        </p:nvSpPr>
        <p:spPr>
          <a:xfrm>
            <a:off x="3367667" y="4702490"/>
            <a:ext cx="873979" cy="47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951CC1C-9098-4484-A418-4B313B7D8580}"/>
              </a:ext>
            </a:extLst>
          </p:cNvPr>
          <p:cNvSpPr txBox="1"/>
          <p:nvPr/>
        </p:nvSpPr>
        <p:spPr>
          <a:xfrm>
            <a:off x="4098305" y="1399310"/>
            <a:ext cx="23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 only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4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8FE74-F5CD-4D52-80FB-EBF9898877B8}"/>
              </a:ext>
            </a:extLst>
          </p:cNvPr>
          <p:cNvSpPr txBox="1"/>
          <p:nvPr/>
        </p:nvSpPr>
        <p:spPr>
          <a:xfrm>
            <a:off x="524107" y="390293"/>
            <a:ext cx="41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종료 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3753B2-8841-4646-B581-5EEE407BBD13}"/>
              </a:ext>
            </a:extLst>
          </p:cNvPr>
          <p:cNvSpPr txBox="1"/>
          <p:nvPr/>
        </p:nvSpPr>
        <p:spPr>
          <a:xfrm>
            <a:off x="524107" y="858644"/>
            <a:ext cx="10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프로세스의 제어권은 </a:t>
            </a:r>
            <a:r>
              <a:rPr lang="en-US" altLang="ko-KR" dirty="0"/>
              <a:t>exit </a:t>
            </a:r>
            <a:r>
              <a:rPr lang="ko-KR" altLang="en-US" dirty="0"/>
              <a:t>시스템 </a:t>
            </a:r>
            <a:r>
              <a:rPr lang="ko-KR" altLang="en-US" dirty="0" err="1"/>
              <a:t>콜로</a:t>
            </a:r>
            <a:r>
              <a:rPr lang="ko-KR" altLang="en-US" dirty="0"/>
              <a:t> 잃게 되지만 프로세스의 몸체는 파괴되지 않는다</a:t>
            </a:r>
            <a:r>
              <a:rPr lang="en-US" altLang="ko-KR" dirty="0"/>
              <a:t>. </a:t>
            </a:r>
            <a:r>
              <a:rPr lang="ko-KR" altLang="en-US" dirty="0"/>
              <a:t>이는 몸체 속에 자신의 종료 코드가 있기 때문이다</a:t>
            </a:r>
            <a:r>
              <a:rPr lang="en-US" altLang="ko-KR" dirty="0"/>
              <a:t>. </a:t>
            </a:r>
            <a:r>
              <a:rPr lang="ko-KR" altLang="en-US" dirty="0"/>
              <a:t>부모는 자식의 종료 값을 </a:t>
            </a:r>
            <a:r>
              <a:rPr lang="en-US" altLang="ko-KR" dirty="0"/>
              <a:t>wait</a:t>
            </a:r>
            <a:r>
              <a:rPr lang="ko-KR" altLang="en-US" dirty="0"/>
              <a:t>로 가져 간 후 몸체를 파괴한다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3B3596-00E5-4B1D-922C-7075E5FF40E6}"/>
              </a:ext>
            </a:extLst>
          </p:cNvPr>
          <p:cNvSpPr/>
          <p:nvPr/>
        </p:nvSpPr>
        <p:spPr>
          <a:xfrm>
            <a:off x="2955073" y="2252546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C46AA76-A71B-4CAF-9316-602274C636AA}"/>
              </a:ext>
            </a:extLst>
          </p:cNvPr>
          <p:cNvSpPr/>
          <p:nvPr/>
        </p:nvSpPr>
        <p:spPr>
          <a:xfrm>
            <a:off x="2955073" y="3947531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exit_code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xmlns="" id="{3C6F1611-1A11-4BD8-8329-8A4415E81CDB}"/>
              </a:ext>
            </a:extLst>
          </p:cNvPr>
          <p:cNvSpPr/>
          <p:nvPr/>
        </p:nvSpPr>
        <p:spPr>
          <a:xfrm>
            <a:off x="7348653" y="2086620"/>
            <a:ext cx="657922" cy="64811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03C967-0F80-4EEF-8CCF-238E893644BD}"/>
              </a:ext>
            </a:extLst>
          </p:cNvPr>
          <p:cNvSpPr txBox="1"/>
          <p:nvPr/>
        </p:nvSpPr>
        <p:spPr>
          <a:xfrm>
            <a:off x="7248293" y="1661531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my_sig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FB62E0-A4A3-45A8-B38F-ABB2144B5445}"/>
              </a:ext>
            </a:extLst>
          </p:cNvPr>
          <p:cNvSpPr txBox="1"/>
          <p:nvPr/>
        </p:nvSpPr>
        <p:spPr>
          <a:xfrm>
            <a:off x="8073482" y="2226010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wait(0)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22282BF-59EE-46F9-BCFA-AECFAF3E487A}"/>
              </a:ext>
            </a:extLst>
          </p:cNvPr>
          <p:cNvSpPr txBox="1"/>
          <p:nvPr/>
        </p:nvSpPr>
        <p:spPr>
          <a:xfrm>
            <a:off x="7136779" y="3873706"/>
            <a:ext cx="29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TASK_RUNNING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FFCF51-D46D-4794-937D-C72E733C9A9C}"/>
              </a:ext>
            </a:extLst>
          </p:cNvPr>
          <p:cNvSpPr txBox="1"/>
          <p:nvPr/>
        </p:nvSpPr>
        <p:spPr>
          <a:xfrm>
            <a:off x="7136779" y="4347633"/>
            <a:ext cx="29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EXIT_ZOMBIE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5BEE110-9E37-448F-8AA5-7CDB5E4277E6}"/>
              </a:ext>
            </a:extLst>
          </p:cNvPr>
          <p:cNvCxnSpPr>
            <a:cxnSpLocks/>
          </p:cNvCxnSpPr>
          <p:nvPr/>
        </p:nvCxnSpPr>
        <p:spPr>
          <a:xfrm>
            <a:off x="3546088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A86219A-7330-427A-954C-D78E7B326504}"/>
              </a:ext>
            </a:extLst>
          </p:cNvPr>
          <p:cNvCxnSpPr/>
          <p:nvPr/>
        </p:nvCxnSpPr>
        <p:spPr>
          <a:xfrm flipV="1">
            <a:off x="4984595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84F9F00A-DF12-485D-A886-99D6CEF675D0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955073" y="2726474"/>
            <a:ext cx="12700" cy="1694985"/>
          </a:xfrm>
          <a:prstGeom prst="bentConnector3">
            <a:avLst>
              <a:gd name="adj1" fmla="val 3731709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92CE1D-7DAE-4759-9E67-3DC68AF6B9DE}"/>
              </a:ext>
            </a:extLst>
          </p:cNvPr>
          <p:cNvSpPr txBox="1"/>
          <p:nvPr/>
        </p:nvSpPr>
        <p:spPr>
          <a:xfrm>
            <a:off x="731952" y="3204633"/>
            <a:ext cx="17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SIGCHLD=17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87BE954-4589-4DAF-9B68-58A80C22C51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698273" y="2410676"/>
            <a:ext cx="1731394" cy="31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1B52FD6-3126-4F59-BB86-6C1D4F723B3D}"/>
              </a:ext>
            </a:extLst>
          </p:cNvPr>
          <p:cNvSpPr txBox="1"/>
          <p:nvPr/>
        </p:nvSpPr>
        <p:spPr>
          <a:xfrm>
            <a:off x="2997198" y="3353611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parent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4E4795D-1E42-44E8-97E1-07091714B619}"/>
              </a:ext>
            </a:extLst>
          </p:cNvPr>
          <p:cNvSpPr txBox="1"/>
          <p:nvPr/>
        </p:nvSpPr>
        <p:spPr>
          <a:xfrm>
            <a:off x="4991719" y="3367437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7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8FE74-F5CD-4D52-80FB-EBF9898877B8}"/>
              </a:ext>
            </a:extLst>
          </p:cNvPr>
          <p:cNvSpPr txBox="1"/>
          <p:nvPr/>
        </p:nvSpPr>
        <p:spPr>
          <a:xfrm>
            <a:off x="524107" y="390293"/>
            <a:ext cx="41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종료 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3753B2-8841-4646-B581-5EEE407BBD13}"/>
              </a:ext>
            </a:extLst>
          </p:cNvPr>
          <p:cNvSpPr txBox="1"/>
          <p:nvPr/>
        </p:nvSpPr>
        <p:spPr>
          <a:xfrm>
            <a:off x="524107" y="858644"/>
            <a:ext cx="1074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프로세스의 제어권은 </a:t>
            </a:r>
            <a:r>
              <a:rPr lang="en-US" altLang="ko-KR" dirty="0"/>
              <a:t>exit </a:t>
            </a:r>
            <a:r>
              <a:rPr lang="ko-KR" altLang="en-US" dirty="0"/>
              <a:t>시스템 </a:t>
            </a:r>
            <a:r>
              <a:rPr lang="ko-KR" altLang="en-US" dirty="0" err="1"/>
              <a:t>콜로</a:t>
            </a:r>
            <a:r>
              <a:rPr lang="ko-KR" altLang="en-US" dirty="0"/>
              <a:t> 잃게 되지만 프로세스의 몸체는 파괴되지 않는다</a:t>
            </a:r>
            <a:r>
              <a:rPr lang="en-US" altLang="ko-KR" dirty="0"/>
              <a:t>. </a:t>
            </a:r>
            <a:r>
              <a:rPr lang="ko-KR" altLang="en-US" dirty="0"/>
              <a:t>이는 몸체 속에 자신의 종료 코드가 있기 때문이다</a:t>
            </a:r>
            <a:r>
              <a:rPr lang="en-US" altLang="ko-KR" dirty="0"/>
              <a:t>. </a:t>
            </a:r>
            <a:r>
              <a:rPr lang="ko-KR" altLang="en-US" dirty="0"/>
              <a:t>부모는 자식의 종료 값을 </a:t>
            </a:r>
            <a:r>
              <a:rPr lang="en-US" altLang="ko-KR" dirty="0"/>
              <a:t>wait</a:t>
            </a:r>
            <a:r>
              <a:rPr lang="ko-KR" altLang="en-US" dirty="0"/>
              <a:t>로 가져 간 후 몸체를 파괴한다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3B3596-00E5-4B1D-922C-7075E5FF40E6}"/>
              </a:ext>
            </a:extLst>
          </p:cNvPr>
          <p:cNvSpPr/>
          <p:nvPr/>
        </p:nvSpPr>
        <p:spPr>
          <a:xfrm>
            <a:off x="2955073" y="2252546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C46AA76-A71B-4CAF-9316-602274C636AA}"/>
              </a:ext>
            </a:extLst>
          </p:cNvPr>
          <p:cNvSpPr/>
          <p:nvPr/>
        </p:nvSpPr>
        <p:spPr>
          <a:xfrm>
            <a:off x="2955073" y="3947531"/>
            <a:ext cx="2743200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exit_code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xmlns="" id="{3C6F1611-1A11-4BD8-8329-8A4415E81CDB}"/>
              </a:ext>
            </a:extLst>
          </p:cNvPr>
          <p:cNvSpPr/>
          <p:nvPr/>
        </p:nvSpPr>
        <p:spPr>
          <a:xfrm>
            <a:off x="7348653" y="2086620"/>
            <a:ext cx="657922" cy="64811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03C967-0F80-4EEF-8CCF-238E893644BD}"/>
              </a:ext>
            </a:extLst>
          </p:cNvPr>
          <p:cNvSpPr txBox="1"/>
          <p:nvPr/>
        </p:nvSpPr>
        <p:spPr>
          <a:xfrm>
            <a:off x="7248293" y="1661531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my_sig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FB62E0-A4A3-45A8-B38F-ABB2144B5445}"/>
              </a:ext>
            </a:extLst>
          </p:cNvPr>
          <p:cNvSpPr txBox="1"/>
          <p:nvPr/>
        </p:nvSpPr>
        <p:spPr>
          <a:xfrm>
            <a:off x="8073482" y="2226010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wait(0)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22282BF-59EE-46F9-BCFA-AECFAF3E487A}"/>
              </a:ext>
            </a:extLst>
          </p:cNvPr>
          <p:cNvSpPr txBox="1"/>
          <p:nvPr/>
        </p:nvSpPr>
        <p:spPr>
          <a:xfrm>
            <a:off x="7136779" y="3873706"/>
            <a:ext cx="427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exit(3);</a:t>
            </a:r>
          </a:p>
          <a:p>
            <a:r>
              <a:rPr lang="en-US" altLang="ko-KR" dirty="0"/>
              <a:t>TASK_RUNNING</a:t>
            </a:r>
          </a:p>
          <a:p>
            <a:r>
              <a:rPr lang="en-US" altLang="ko-KR" dirty="0"/>
              <a:t>EXIT_ZOMBIE</a:t>
            </a:r>
          </a:p>
          <a:p>
            <a:r>
              <a:rPr lang="en-US" altLang="ko-KR" dirty="0"/>
              <a:t>Kill(parent-&gt;</a:t>
            </a:r>
            <a:r>
              <a:rPr lang="en-US" altLang="ko-KR" dirty="0" err="1"/>
              <a:t>pid</a:t>
            </a:r>
            <a:r>
              <a:rPr lang="en-US" altLang="ko-KR" dirty="0"/>
              <a:t>, SIGCHLD);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5BEE110-9E37-448F-8AA5-7CDB5E4277E6}"/>
              </a:ext>
            </a:extLst>
          </p:cNvPr>
          <p:cNvCxnSpPr>
            <a:cxnSpLocks/>
          </p:cNvCxnSpPr>
          <p:nvPr/>
        </p:nvCxnSpPr>
        <p:spPr>
          <a:xfrm>
            <a:off x="3546088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A86219A-7330-427A-954C-D78E7B326504}"/>
              </a:ext>
            </a:extLst>
          </p:cNvPr>
          <p:cNvCxnSpPr/>
          <p:nvPr/>
        </p:nvCxnSpPr>
        <p:spPr>
          <a:xfrm flipV="1">
            <a:off x="4984595" y="3200400"/>
            <a:ext cx="0" cy="7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84F9F00A-DF12-485D-A886-99D6CEF675D0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955073" y="2726474"/>
            <a:ext cx="12700" cy="1694985"/>
          </a:xfrm>
          <a:prstGeom prst="bentConnector3">
            <a:avLst>
              <a:gd name="adj1" fmla="val 3731709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92CE1D-7DAE-4759-9E67-3DC68AF6B9DE}"/>
              </a:ext>
            </a:extLst>
          </p:cNvPr>
          <p:cNvSpPr txBox="1"/>
          <p:nvPr/>
        </p:nvSpPr>
        <p:spPr>
          <a:xfrm>
            <a:off x="731952" y="3204633"/>
            <a:ext cx="17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SIGCHLD=17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87BE954-4589-4DAF-9B68-58A80C22C51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698273" y="2410676"/>
            <a:ext cx="1731394" cy="31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1B52FD6-3126-4F59-BB86-6C1D4F723B3D}"/>
              </a:ext>
            </a:extLst>
          </p:cNvPr>
          <p:cNvSpPr txBox="1"/>
          <p:nvPr/>
        </p:nvSpPr>
        <p:spPr>
          <a:xfrm>
            <a:off x="2997198" y="3353611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parent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4E4795D-1E42-44E8-97E1-07091714B619}"/>
              </a:ext>
            </a:extLst>
          </p:cNvPr>
          <p:cNvSpPr txBox="1"/>
          <p:nvPr/>
        </p:nvSpPr>
        <p:spPr>
          <a:xfrm>
            <a:off x="4991719" y="3367437"/>
            <a:ext cx="13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783E93C-D0BF-48CE-8E11-31D0ED27FB27}"/>
              </a:ext>
            </a:extLst>
          </p:cNvPr>
          <p:cNvSpPr txBox="1"/>
          <p:nvPr/>
        </p:nvSpPr>
        <p:spPr>
          <a:xfrm>
            <a:off x="7136779" y="2814326"/>
            <a:ext cx="427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signal(SIGCHLD, SIG_IGN);</a:t>
            </a:r>
          </a:p>
          <a:p>
            <a:r>
              <a:rPr lang="en-US" altLang="ko-KR" dirty="0"/>
              <a:t>signal(SIGCHLD, </a:t>
            </a:r>
            <a:r>
              <a:rPr lang="en-US" altLang="ko-KR" dirty="0" err="1"/>
              <a:t>my_sig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714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67F8DE-3ADE-4162-A246-5AA581A2F63E}"/>
              </a:ext>
            </a:extLst>
          </p:cNvPr>
          <p:cNvSpPr/>
          <p:nvPr/>
        </p:nvSpPr>
        <p:spPr>
          <a:xfrm>
            <a:off x="4549698" y="1460810"/>
            <a:ext cx="4505092" cy="1717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942127B-0771-4625-92FE-03A406491DF7}"/>
              </a:ext>
            </a:extLst>
          </p:cNvPr>
          <p:cNvSpPr/>
          <p:nvPr/>
        </p:nvSpPr>
        <p:spPr>
          <a:xfrm>
            <a:off x="4549698" y="3178098"/>
            <a:ext cx="4505092" cy="1717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77EEB66-EDD7-4A4D-93CA-9CEF3D27BAB4}"/>
              </a:ext>
            </a:extLst>
          </p:cNvPr>
          <p:cNvSpPr/>
          <p:nvPr/>
        </p:nvSpPr>
        <p:spPr>
          <a:xfrm>
            <a:off x="6311591" y="1812074"/>
            <a:ext cx="981307" cy="390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E0ADC47-1F87-4F74-A681-BE1208B7105C}"/>
              </a:ext>
            </a:extLst>
          </p:cNvPr>
          <p:cNvSpPr/>
          <p:nvPr/>
        </p:nvSpPr>
        <p:spPr>
          <a:xfrm>
            <a:off x="5118410" y="2798956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46711BF-A52E-4BA4-8D66-274E4707A27C}"/>
              </a:ext>
            </a:extLst>
          </p:cNvPr>
          <p:cNvSpPr/>
          <p:nvPr/>
        </p:nvSpPr>
        <p:spPr>
          <a:xfrm>
            <a:off x="5118410" y="3178098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CEB039-26D1-4A99-BF33-4A7C6EF3D83E}"/>
              </a:ext>
            </a:extLst>
          </p:cNvPr>
          <p:cNvSpPr/>
          <p:nvPr/>
        </p:nvSpPr>
        <p:spPr>
          <a:xfrm>
            <a:off x="6177776" y="2798956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29A0E9-B10A-46D5-ACFB-C28E69DB3FA2}"/>
              </a:ext>
            </a:extLst>
          </p:cNvPr>
          <p:cNvSpPr/>
          <p:nvPr/>
        </p:nvSpPr>
        <p:spPr>
          <a:xfrm>
            <a:off x="6177776" y="3178098"/>
            <a:ext cx="691375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두루마리 모양: 세로로 말림 10">
            <a:extLst>
              <a:ext uri="{FF2B5EF4-FFF2-40B4-BE49-F238E27FC236}">
                <a16:creationId xmlns:a16="http://schemas.microsoft.com/office/drawing/2014/main" xmlns="" id="{051F20AA-11A3-45A3-B578-DC99FE84AD19}"/>
              </a:ext>
            </a:extLst>
          </p:cNvPr>
          <p:cNvSpPr/>
          <p:nvPr/>
        </p:nvSpPr>
        <p:spPr>
          <a:xfrm>
            <a:off x="1483112" y="747132"/>
            <a:ext cx="691376" cy="71367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B65D2A-440A-48AA-A007-3D4A7473F303}"/>
              </a:ext>
            </a:extLst>
          </p:cNvPr>
          <p:cNvSpPr txBox="1"/>
          <p:nvPr/>
        </p:nvSpPr>
        <p:spPr>
          <a:xfrm>
            <a:off x="1092820" y="345688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my_sig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E6FB02-5E3A-47A6-BDA2-5A06830FD068}"/>
              </a:ext>
            </a:extLst>
          </p:cNvPr>
          <p:cNvSpPr txBox="1"/>
          <p:nvPr/>
        </p:nvSpPr>
        <p:spPr>
          <a:xfrm>
            <a:off x="44606" y="1533295"/>
            <a:ext cx="352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write(</a:t>
            </a:r>
            <a:r>
              <a:rPr lang="en-US" altLang="ko-KR" dirty="0" err="1"/>
              <a:t>signal_fd</a:t>
            </a:r>
            <a:r>
              <a:rPr lang="en-US" altLang="ko-KR" dirty="0"/>
              <a:t>, &amp;s, 1);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07574E59-CD54-48B0-AE0F-6C0DC848A18D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5993781" y="3027557"/>
            <a:ext cx="12700" cy="10593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7D1A8B9-59FC-48B3-9FFC-230AC2199A02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6523464" y="2202367"/>
            <a:ext cx="278781" cy="596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9A0B948-457A-4585-9EBE-94B08809857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806500" y="1902627"/>
            <a:ext cx="3657598" cy="89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7A2060-5FBE-4352-9F05-18D5670E3546}"/>
              </a:ext>
            </a:extLst>
          </p:cNvPr>
          <p:cNvSpPr txBox="1"/>
          <p:nvPr/>
        </p:nvSpPr>
        <p:spPr>
          <a:xfrm>
            <a:off x="9210908" y="2027625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[2];</a:t>
            </a:r>
          </a:p>
          <a:p>
            <a:r>
              <a:rPr lang="en-US" altLang="ko-KR" dirty="0" err="1"/>
              <a:t>Socketpair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341FAA-A532-4417-AE41-F1F1459A383A}"/>
              </a:ext>
            </a:extLst>
          </p:cNvPr>
          <p:cNvSpPr txBox="1"/>
          <p:nvPr/>
        </p:nvSpPr>
        <p:spPr>
          <a:xfrm>
            <a:off x="7443437" y="1822554"/>
            <a:ext cx="6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“w”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377087" y="4807972"/>
            <a:ext cx="3318387" cy="177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8710" y="353961"/>
            <a:ext cx="8834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exec</a:t>
            </a:r>
            <a:r>
              <a:rPr lang="ko-KR" altLang="en-US" b="1" dirty="0"/>
              <a:t>에 붙는 문자의 의미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 * l  :  </a:t>
            </a:r>
            <a:r>
              <a:rPr lang="ko-KR" altLang="en-US" dirty="0"/>
              <a:t>리스트 형태의 명령 라인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[0], </a:t>
            </a:r>
            <a:r>
              <a:rPr lang="en-US" altLang="ko-KR" dirty="0" err="1"/>
              <a:t>argv</a:t>
            </a:r>
            <a:r>
              <a:rPr lang="en-US" altLang="ko-KR" dirty="0"/>
              <a:t>[1], </a:t>
            </a:r>
            <a:r>
              <a:rPr lang="en-US" altLang="ko-KR" dirty="0" err="1"/>
              <a:t>argv</a:t>
            </a:r>
            <a:r>
              <a:rPr lang="en-US" altLang="ko-KR" dirty="0"/>
              <a:t>[2]...)</a:t>
            </a:r>
          </a:p>
          <a:p>
            <a:r>
              <a:rPr lang="en-US" altLang="ko-KR" dirty="0"/>
              <a:t> * v : vector </a:t>
            </a:r>
            <a:r>
              <a:rPr lang="ko-KR" altLang="en-US" dirty="0"/>
              <a:t>형태의 명령 라인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r>
              <a:rPr lang="en-US" altLang="ko-KR" dirty="0"/>
              <a:t> * e : </a:t>
            </a:r>
            <a:r>
              <a:rPr lang="ko-KR" altLang="en-US" dirty="0"/>
              <a:t>환경변수 인자</a:t>
            </a:r>
            <a:r>
              <a:rPr lang="en-US" altLang="ko-KR" dirty="0"/>
              <a:t>(</a:t>
            </a:r>
            <a:r>
              <a:rPr lang="en-US" altLang="ko-KR" dirty="0" err="1"/>
              <a:t>envp</a:t>
            </a:r>
            <a:r>
              <a:rPr lang="en-US" altLang="ko-KR" dirty="0"/>
              <a:t>[])</a:t>
            </a:r>
          </a:p>
          <a:p>
            <a:r>
              <a:rPr lang="en-US" altLang="ko-KR" dirty="0"/>
              <a:t> * p : path </a:t>
            </a:r>
            <a:r>
              <a:rPr lang="ko-KR" altLang="en-US" dirty="0"/>
              <a:t>정보가 없는 </a:t>
            </a:r>
            <a:r>
              <a:rPr lang="ko-KR" altLang="en-US" dirty="0" err="1"/>
              <a:t>실행화일</a:t>
            </a:r>
            <a:r>
              <a:rPr lang="ko-KR" altLang="en-US" dirty="0"/>
              <a:t> 이름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execve</a:t>
            </a:r>
            <a:r>
              <a:rPr lang="en-US" altLang="ko-KR" dirty="0"/>
              <a:t> </a:t>
            </a:r>
            <a:r>
              <a:rPr lang="ko-KR" altLang="en-US" dirty="0"/>
              <a:t>함수만이 </a:t>
            </a:r>
            <a:r>
              <a:rPr lang="ko-KR" altLang="en-US" dirty="0" err="1"/>
              <a:t>커널내의</a:t>
            </a:r>
            <a:r>
              <a:rPr lang="ko-KR" altLang="en-US" dirty="0"/>
              <a:t> 시스템 함수</a:t>
            </a:r>
          </a:p>
          <a:p>
            <a:r>
              <a:rPr lang="ko-KR" altLang="en-US" dirty="0"/>
              <a:t>나머지 함수들은 라이브러리 함수로서 </a:t>
            </a:r>
            <a:r>
              <a:rPr lang="en-US" altLang="ko-KR" dirty="0" err="1"/>
              <a:t>evecve</a:t>
            </a:r>
            <a:r>
              <a:rPr lang="en-US" altLang="ko-KR" dirty="0"/>
              <a:t>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8649" y="3334268"/>
            <a:ext cx="1519084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execlp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8649" y="5118823"/>
            <a:ext cx="1519084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execvp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09772" y="5118823"/>
            <a:ext cx="1519084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execv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13066" y="5118822"/>
            <a:ext cx="1519084" cy="515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execve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09772" y="3304771"/>
            <a:ext cx="1519084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13066" y="3304770"/>
            <a:ext cx="1519084" cy="51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execle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1718191" y="3849327"/>
            <a:ext cx="0" cy="126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7" idx="0"/>
          </p:cNvCxnSpPr>
          <p:nvPr/>
        </p:nvCxnSpPr>
        <p:spPr>
          <a:xfrm>
            <a:off x="5169314" y="3819830"/>
            <a:ext cx="0" cy="1298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8" idx="0"/>
          </p:cNvCxnSpPr>
          <p:nvPr/>
        </p:nvCxnSpPr>
        <p:spPr>
          <a:xfrm>
            <a:off x="9372608" y="3819829"/>
            <a:ext cx="0" cy="1298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6691" y="4299409"/>
            <a:ext cx="1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2054" y="4269912"/>
            <a:ext cx="1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/>
              <a:t>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71269" y="4299409"/>
            <a:ext cx="1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6" idx="3"/>
            <a:endCxn id="7" idx="1"/>
          </p:cNvCxnSpPr>
          <p:nvPr/>
        </p:nvCxnSpPr>
        <p:spPr>
          <a:xfrm>
            <a:off x="2477733" y="5376353"/>
            <a:ext cx="1932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6287" y="5761261"/>
            <a:ext cx="26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변수를 이용해서 실행파일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완성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52778" y="5687521"/>
            <a:ext cx="26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nviron </a:t>
            </a:r>
            <a:r>
              <a:rPr lang="ko-KR" altLang="en-US" dirty="0" smtClean="0"/>
              <a:t>변수를 이용해서 환경변수 배열 완성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49933" y="5820250"/>
            <a:ext cx="26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함수 호출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 flipV="1">
            <a:off x="5928856" y="5376352"/>
            <a:ext cx="26842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7231FC-3028-4C36-8DED-8474CF01E01D}"/>
              </a:ext>
            </a:extLst>
          </p:cNvPr>
          <p:cNvSpPr/>
          <p:nvPr/>
        </p:nvSpPr>
        <p:spPr>
          <a:xfrm>
            <a:off x="1007327" y="1469489"/>
            <a:ext cx="1334428" cy="3983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6F14C3-28B0-434D-9501-B1EBF55ADE0C}"/>
              </a:ext>
            </a:extLst>
          </p:cNvPr>
          <p:cNvSpPr/>
          <p:nvPr/>
        </p:nvSpPr>
        <p:spPr>
          <a:xfrm>
            <a:off x="1005470" y="1857274"/>
            <a:ext cx="1334428" cy="55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34E267-1352-4B64-91C9-86F87DC60B1E}"/>
              </a:ext>
            </a:extLst>
          </p:cNvPr>
          <p:cNvSpPr txBox="1"/>
          <p:nvPr/>
        </p:nvSpPr>
        <p:spPr>
          <a:xfrm>
            <a:off x="1050072" y="1093398"/>
            <a:ext cx="124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parent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593690" y="598895"/>
            <a:ext cx="6096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222222"/>
                </a:solidFill>
                <a:latin typeface="Verdana" panose="020B0604030504040204" pitchFamily="34" charset="0"/>
              </a:rPr>
              <a:t>int</a:t>
            </a: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 main()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{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    char *</a:t>
            </a:r>
            <a:r>
              <a:rPr lang="en-US" altLang="ko-KR" sz="1400" dirty="0" err="1">
                <a:solidFill>
                  <a:srgbClr val="222222"/>
                </a:solidFill>
                <a:latin typeface="Verdana" panose="020B0604030504040204" pitchFamily="34" charset="0"/>
              </a:rPr>
              <a:t>argv</a:t>
            </a: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[] = { "ls", (char*)0};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    </a:t>
            </a:r>
            <a:r>
              <a:rPr lang="en-US" altLang="ko-KR" sz="1400" b="1" dirty="0" err="1">
                <a:solidFill>
                  <a:srgbClr val="222222"/>
                </a:solidFill>
                <a:latin typeface="Verdana" panose="020B0604030504040204" pitchFamily="34" charset="0"/>
              </a:rPr>
              <a:t>execve</a:t>
            </a:r>
            <a:r>
              <a:rPr lang="en-US" altLang="ko-KR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("/bin/ls", </a:t>
            </a:r>
            <a:r>
              <a:rPr lang="en-US" altLang="ko-KR" sz="1400" b="1" dirty="0" err="1">
                <a:solidFill>
                  <a:srgbClr val="222222"/>
                </a:solidFill>
                <a:latin typeface="Verdana" panose="020B0604030504040204" pitchFamily="34" charset="0"/>
              </a:rPr>
              <a:t>argv</a:t>
            </a:r>
            <a:r>
              <a:rPr lang="en-US" altLang="ko-KR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, 0);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    </a:t>
            </a:r>
            <a:r>
              <a:rPr lang="en-US" altLang="ko-KR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  <a:latin typeface="Verdana" panose="020B0604030504040204" pitchFamily="34" charset="0"/>
              </a:rPr>
              <a:t>("after\n");  // </a:t>
            </a:r>
            <a:r>
              <a:rPr lang="ko-KR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동작 </a:t>
            </a:r>
            <a:r>
              <a:rPr lang="ko-KR" altLang="en-US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안한다</a:t>
            </a:r>
            <a:r>
              <a:rPr lang="en-US" altLang="ko-KR" sz="1400" dirty="0">
                <a:solidFill>
                  <a:srgbClr val="FF0000"/>
                </a:solidFill>
                <a:latin typeface="Verdana" panose="020B0604030504040204" pitchFamily="34" charset="0"/>
              </a:rPr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>
                <a:solidFill>
                  <a:srgbClr val="222222"/>
                </a:solidFill>
                <a:latin typeface="Verdana" panose="020B0604030504040204" pitchFamily="34" charset="0"/>
              </a:rPr>
              <a:t>    </a:t>
            </a: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return 0;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222222"/>
                </a:solidFill>
                <a:latin typeface="Verdana" panose="020B0604030504040204" pitchFamily="34" charset="0"/>
              </a:rPr>
              <a:t>}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8981768" y="3701842"/>
            <a:ext cx="1460090" cy="24334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232491" y="4395016"/>
            <a:ext cx="1002890" cy="1327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main:</a:t>
            </a:r>
          </a:p>
          <a:p>
            <a:r>
              <a:rPr lang="ko-KR" altLang="en-US" sz="900" dirty="0"/>
              <a:t>.LFB0:</a:t>
            </a:r>
          </a:p>
          <a:p>
            <a:r>
              <a:rPr lang="ko-KR" altLang="en-US" sz="900" dirty="0"/>
              <a:t>        .cfi_startproc</a:t>
            </a:r>
          </a:p>
          <a:p>
            <a:r>
              <a:rPr lang="ko-KR" altLang="en-US" sz="900" dirty="0"/>
              <a:t>        pushq   %</a:t>
            </a:r>
            <a:r>
              <a:rPr lang="ko-KR" altLang="en-US" sz="900" dirty="0" smtClean="0"/>
              <a:t>rbp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3775588" y="3760838"/>
            <a:ext cx="4011561" cy="166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main:</a:t>
            </a:r>
          </a:p>
          <a:p>
            <a:r>
              <a:rPr lang="ko-KR" altLang="en-US" dirty="0"/>
              <a:t>.LFB0:</a:t>
            </a:r>
          </a:p>
          <a:p>
            <a:r>
              <a:rPr lang="ko-KR" altLang="en-US" dirty="0"/>
              <a:t>        .cfi_startproc</a:t>
            </a:r>
          </a:p>
          <a:p>
            <a:r>
              <a:rPr lang="ko-KR" altLang="en-US" dirty="0"/>
              <a:t>        pushq   %rbp</a:t>
            </a:r>
          </a:p>
          <a:p>
            <a:pPr algn="ctr"/>
            <a:endParaRPr lang="ko-KR" altLang="en-US" dirty="0"/>
          </a:p>
        </p:txBody>
      </p:sp>
      <p:cxnSp>
        <p:nvCxnSpPr>
          <p:cNvPr id="26" name="구부러진 연결선 25"/>
          <p:cNvCxnSpPr>
            <a:stCxn id="16" idx="1"/>
            <a:endCxn id="20" idx="3"/>
          </p:cNvCxnSpPr>
          <p:nvPr/>
        </p:nvCxnSpPr>
        <p:spPr>
          <a:xfrm rot="10800000">
            <a:off x="7787149" y="4594122"/>
            <a:ext cx="1445342" cy="464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339898" y="1934827"/>
            <a:ext cx="1435690" cy="182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318525" y="2413465"/>
            <a:ext cx="1457063" cy="30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3215418" y="3508136"/>
            <a:ext cx="437535" cy="5309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93690" y="136134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./</a:t>
            </a:r>
            <a:r>
              <a:rPr lang="en-US" altLang="ko-KR" b="1" dirty="0" err="1" smtClean="0"/>
              <a:t>a.out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235381" y="3508136"/>
            <a:ext cx="161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/bin/ls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.text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50294" y="18572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402a00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339898" y="598895"/>
            <a:ext cx="1253792" cy="125837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38041" y="2470588"/>
            <a:ext cx="1255649" cy="37507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2749" y="136134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refs = 1 -&gt; 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7406" y="3276551"/>
            <a:ext cx="222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efs = 0 -&gt; 1</a:t>
            </a:r>
            <a:endParaRPr lang="ko-KR" altLang="en-US" b="1" dirty="0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3593690" y="598895"/>
            <a:ext cx="6096000" cy="2246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8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575</Words>
  <Application>Microsoft Office PowerPoint</Application>
  <PresentationFormat>와이드스크린</PresentationFormat>
  <Paragraphs>212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Consolas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user</cp:lastModifiedBy>
  <cp:revision>51</cp:revision>
  <dcterms:created xsi:type="dcterms:W3CDTF">2018-03-14T02:32:51Z</dcterms:created>
  <dcterms:modified xsi:type="dcterms:W3CDTF">2018-03-18T07:03:10Z</dcterms:modified>
</cp:coreProperties>
</file>