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12192000"/>
  <p:notesSz cx="6858000" cy="9144000"/>
  <p:embeddedFontLst>
    <p:embeddedFont>
      <p:font typeface="Century Gothic"/>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5" roundtripDataSignature="AMtx7mhRMrfB/vQKSXARkEi/se0Ar00k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39DFB4-D05E-40B3-813E-9DECC1270542}">
  <a:tblStyle styleId="{3A39DFB4-D05E-40B3-813E-9DECC1270542}"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enturyGothic-bold.fntdata"/><Relationship Id="rId61" Type="http://schemas.openxmlformats.org/officeDocument/2006/relationships/font" Target="fonts/CenturyGothic-regular.fntdata"/><Relationship Id="rId20" Type="http://schemas.openxmlformats.org/officeDocument/2006/relationships/slide" Target="slides/slide14.xml"/><Relationship Id="rId64" Type="http://schemas.openxmlformats.org/officeDocument/2006/relationships/font" Target="fonts/CenturyGothic-boldItalic.fntdata"/><Relationship Id="rId63" Type="http://schemas.openxmlformats.org/officeDocument/2006/relationships/font" Target="fonts/CenturyGothic-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5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5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95" name="Google Shape;95;p5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8" name="Shape 98"/>
        <p:cNvGrpSpPr/>
        <p:nvPr/>
      </p:nvGrpSpPr>
      <p:grpSpPr>
        <a:xfrm>
          <a:off x="0" y="0"/>
          <a:ext cx="0" cy="0"/>
          <a:chOff x="0" y="0"/>
          <a:chExt cx="0" cy="0"/>
        </a:xfrm>
      </p:grpSpPr>
      <p:sp>
        <p:nvSpPr>
          <p:cNvPr id="99" name="Google Shape;99;p6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1" name="Google Shape;101;p6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4" name="Shape 104"/>
        <p:cNvGrpSpPr/>
        <p:nvPr/>
      </p:nvGrpSpPr>
      <p:grpSpPr>
        <a:xfrm>
          <a:off x="0" y="0"/>
          <a:ext cx="0" cy="0"/>
          <a:chOff x="0" y="0"/>
          <a:chExt cx="0" cy="0"/>
        </a:xfrm>
      </p:grpSpPr>
      <p:sp>
        <p:nvSpPr>
          <p:cNvPr id="105" name="Google Shape;105;p61"/>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1"/>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7" name="Google Shape;107;p6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0" name="Shape 110"/>
        <p:cNvGrpSpPr/>
        <p:nvPr/>
      </p:nvGrpSpPr>
      <p:grpSpPr>
        <a:xfrm>
          <a:off x="0" y="0"/>
          <a:ext cx="0" cy="0"/>
          <a:chOff x="0" y="0"/>
          <a:chExt cx="0" cy="0"/>
        </a:xfrm>
      </p:grpSpPr>
      <p:sp>
        <p:nvSpPr>
          <p:cNvPr id="111" name="Google Shape;111;p6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2"/>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13" name="Google Shape;113;p62"/>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14" name="Google Shape;114;p6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7" name="Shape 117"/>
        <p:cNvGrpSpPr/>
        <p:nvPr/>
      </p:nvGrpSpPr>
      <p:grpSpPr>
        <a:xfrm>
          <a:off x="0" y="0"/>
          <a:ext cx="0" cy="0"/>
          <a:chOff x="0" y="0"/>
          <a:chExt cx="0" cy="0"/>
        </a:xfrm>
      </p:grpSpPr>
      <p:sp>
        <p:nvSpPr>
          <p:cNvPr id="118" name="Google Shape;118;p6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3"/>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0" name="Google Shape;120;p63"/>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21" name="Google Shape;121;p63"/>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63"/>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23" name="Google Shape;123;p6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6" name="Shape 126"/>
        <p:cNvGrpSpPr/>
        <p:nvPr/>
      </p:nvGrpSpPr>
      <p:grpSpPr>
        <a:xfrm>
          <a:off x="0" y="0"/>
          <a:ext cx="0" cy="0"/>
          <a:chOff x="0" y="0"/>
          <a:chExt cx="0" cy="0"/>
        </a:xfrm>
      </p:grpSpPr>
      <p:sp>
        <p:nvSpPr>
          <p:cNvPr id="127" name="Google Shape;127;p6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1" name="Shape 131"/>
        <p:cNvGrpSpPr/>
        <p:nvPr/>
      </p:nvGrpSpPr>
      <p:grpSpPr>
        <a:xfrm>
          <a:off x="0" y="0"/>
          <a:ext cx="0" cy="0"/>
          <a:chOff x="0" y="0"/>
          <a:chExt cx="0" cy="0"/>
        </a:xfrm>
      </p:grpSpPr>
      <p:sp>
        <p:nvSpPr>
          <p:cNvPr id="132" name="Google Shape;132;p6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66"/>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6"/>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138" name="Google Shape;138;p66"/>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9" name="Google Shape;139;p6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67"/>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7"/>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45" name="Google Shape;145;p67"/>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6" name="Google Shape;146;p6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49" name="Shape 149"/>
        <p:cNvGrpSpPr/>
        <p:nvPr/>
      </p:nvGrpSpPr>
      <p:grpSpPr>
        <a:xfrm>
          <a:off x="0" y="0"/>
          <a:ext cx="0" cy="0"/>
          <a:chOff x="0" y="0"/>
          <a:chExt cx="0" cy="0"/>
        </a:xfrm>
      </p:grpSpPr>
      <p:sp>
        <p:nvSpPr>
          <p:cNvPr id="150" name="Google Shape;150;p68"/>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8"/>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52" name="Google Shape;152;p68"/>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3" name="Google Shape;153;p6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6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56" name="Shape 156"/>
        <p:cNvGrpSpPr/>
        <p:nvPr/>
      </p:nvGrpSpPr>
      <p:grpSpPr>
        <a:xfrm>
          <a:off x="0" y="0"/>
          <a:ext cx="0" cy="0"/>
          <a:chOff x="0" y="0"/>
          <a:chExt cx="0" cy="0"/>
        </a:xfrm>
      </p:grpSpPr>
      <p:sp>
        <p:nvSpPr>
          <p:cNvPr id="157" name="Google Shape;157;p69"/>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69"/>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9" name="Google Shape;159;p6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62" name="Shape 162"/>
        <p:cNvGrpSpPr/>
        <p:nvPr/>
      </p:nvGrpSpPr>
      <p:grpSpPr>
        <a:xfrm>
          <a:off x="0" y="0"/>
          <a:ext cx="0" cy="0"/>
          <a:chOff x="0" y="0"/>
          <a:chExt cx="0" cy="0"/>
        </a:xfrm>
      </p:grpSpPr>
      <p:sp>
        <p:nvSpPr>
          <p:cNvPr id="163" name="Google Shape;163;p70"/>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0"/>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65" name="Google Shape;165;p70"/>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66" name="Google Shape;166;p7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7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7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9" name="Google Shape;169;p70"/>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170" name="Google Shape;170;p70"/>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71" name="Shape 171"/>
        <p:cNvGrpSpPr/>
        <p:nvPr/>
      </p:nvGrpSpPr>
      <p:grpSpPr>
        <a:xfrm>
          <a:off x="0" y="0"/>
          <a:ext cx="0" cy="0"/>
          <a:chOff x="0" y="0"/>
          <a:chExt cx="0" cy="0"/>
        </a:xfrm>
      </p:grpSpPr>
      <p:sp>
        <p:nvSpPr>
          <p:cNvPr id="172" name="Google Shape;172;p71"/>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71"/>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74" name="Google Shape;174;p7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7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7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77" name="Shape 177"/>
        <p:cNvGrpSpPr/>
        <p:nvPr/>
      </p:nvGrpSpPr>
      <p:grpSpPr>
        <a:xfrm>
          <a:off x="0" y="0"/>
          <a:ext cx="0" cy="0"/>
          <a:chOff x="0" y="0"/>
          <a:chExt cx="0" cy="0"/>
        </a:xfrm>
      </p:grpSpPr>
      <p:sp>
        <p:nvSpPr>
          <p:cNvPr id="178" name="Google Shape;178;p7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72"/>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0" name="Google Shape;180;p72"/>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1" name="Google Shape;181;p72"/>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2" name="Google Shape;182;p72"/>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3" name="Google Shape;183;p72"/>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4" name="Google Shape;184;p72"/>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85" name="Google Shape;185;p72"/>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86" name="Google Shape;186;p72"/>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87" name="Google Shape;187;p7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7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90" name="Shape 190"/>
        <p:cNvGrpSpPr/>
        <p:nvPr/>
      </p:nvGrpSpPr>
      <p:grpSpPr>
        <a:xfrm>
          <a:off x="0" y="0"/>
          <a:ext cx="0" cy="0"/>
          <a:chOff x="0" y="0"/>
          <a:chExt cx="0" cy="0"/>
        </a:xfrm>
      </p:grpSpPr>
      <p:sp>
        <p:nvSpPr>
          <p:cNvPr id="191" name="Google Shape;191;p7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73"/>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3" name="Google Shape;193;p73"/>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94" name="Google Shape;194;p73"/>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5" name="Google Shape;195;p73"/>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6" name="Google Shape;196;p73"/>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97" name="Google Shape;197;p73"/>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73"/>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73"/>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200" name="Google Shape;200;p73"/>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1" name="Google Shape;201;p7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202" name="Google Shape;202;p7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203" name="Google Shape;203;p7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7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7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6" name="Shape 206"/>
        <p:cNvGrpSpPr/>
        <p:nvPr/>
      </p:nvGrpSpPr>
      <p:grpSpPr>
        <a:xfrm>
          <a:off x="0" y="0"/>
          <a:ext cx="0" cy="0"/>
          <a:chOff x="0" y="0"/>
          <a:chExt cx="0" cy="0"/>
        </a:xfrm>
      </p:grpSpPr>
      <p:sp>
        <p:nvSpPr>
          <p:cNvPr id="207" name="Google Shape;207;p7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74"/>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9" name="Google Shape;209;p7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7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7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2" name="Shape 212"/>
        <p:cNvGrpSpPr/>
        <p:nvPr/>
      </p:nvGrpSpPr>
      <p:grpSpPr>
        <a:xfrm>
          <a:off x="0" y="0"/>
          <a:ext cx="0" cy="0"/>
          <a:chOff x="0" y="0"/>
          <a:chExt cx="0" cy="0"/>
        </a:xfrm>
      </p:grpSpPr>
      <p:sp>
        <p:nvSpPr>
          <p:cNvPr id="213" name="Google Shape;213;p75"/>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75"/>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5" name="Google Shape;215;p7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7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7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7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6.xml"/><Relationship Id="rId11" Type="http://schemas.openxmlformats.org/officeDocument/2006/relationships/slideLayout" Target="../slideLayouts/slideLayout17.xml"/><Relationship Id="rId22" Type="http://schemas.openxmlformats.org/officeDocument/2006/relationships/slideLayout" Target="../slideLayouts/slideLayout28.xml"/><Relationship Id="rId10" Type="http://schemas.openxmlformats.org/officeDocument/2006/relationships/slideLayout" Target="../slideLayouts/slideLayout16.xml"/><Relationship Id="rId21" Type="http://schemas.openxmlformats.org/officeDocument/2006/relationships/slideLayout" Target="../slideLayouts/slideLayout27.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23"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5" Type="http://schemas.openxmlformats.org/officeDocument/2006/relationships/image" Target="../media/image10.png"/><Relationship Id="rId19" Type="http://schemas.openxmlformats.org/officeDocument/2006/relationships/slideLayout" Target="../slideLayouts/slideLayout25.xml"/><Relationship Id="rId6" Type="http://schemas.openxmlformats.org/officeDocument/2006/relationships/slideLayout" Target="../slideLayouts/slideLayout12.xml"/><Relationship Id="rId18" Type="http://schemas.openxmlformats.org/officeDocument/2006/relationships/slideLayout" Target="../slideLayouts/slideLayout24.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0" name="Shape 80"/>
        <p:cNvGrpSpPr/>
        <p:nvPr/>
      </p:nvGrpSpPr>
      <p:grpSpPr>
        <a:xfrm>
          <a:off x="0" y="0"/>
          <a:ext cx="0" cy="0"/>
          <a:chOff x="0" y="0"/>
          <a:chExt cx="0" cy="0"/>
        </a:xfrm>
      </p:grpSpPr>
      <p:pic>
        <p:nvPicPr>
          <p:cNvPr id="81" name="Google Shape;81;p58"/>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82" name="Google Shape;82;p58"/>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3" name="Google Shape;83;p58"/>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58"/>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85" name="Google Shape;85;p58"/>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86" name="Google Shape;86;p5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8" name="Google Shape;88;p5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89" name="Google Shape;89;p5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Google Shape;90;p5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Google Shape;91;p5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en.wikipedia.org/wiki/Departments_of_Camero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1" name="Shape 221"/>
        <p:cNvGrpSpPr/>
        <p:nvPr/>
      </p:nvGrpSpPr>
      <p:grpSpPr>
        <a:xfrm>
          <a:off x="0" y="0"/>
          <a:ext cx="0" cy="0"/>
          <a:chOff x="0" y="0"/>
          <a:chExt cx="0" cy="0"/>
        </a:xfrm>
      </p:grpSpPr>
      <p:sp>
        <p:nvSpPr>
          <p:cNvPr id="222" name="Google Shape;222;p1"/>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1"/>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24" name="Google Shape;224;p1"/>
          <p:cNvPicPr preferRelativeResize="0"/>
          <p:nvPr/>
        </p:nvPicPr>
        <p:blipFill rotWithShape="1">
          <a:blip r:embed="rId3">
            <a:alphaModFix/>
          </a:blip>
          <a:srcRect b="0" l="0" r="0" t="0"/>
          <a:stretch/>
        </p:blipFill>
        <p:spPr>
          <a:xfrm>
            <a:off x="-250750" y="1491950"/>
            <a:ext cx="12192000" cy="6858000"/>
          </a:xfrm>
          <a:prstGeom prst="rect">
            <a:avLst/>
          </a:prstGeom>
          <a:noFill/>
          <a:ln>
            <a:noFill/>
          </a:ln>
        </p:spPr>
      </p:pic>
      <p:sp>
        <p:nvSpPr>
          <p:cNvPr id="225" name="Google Shape;225;p1"/>
          <p:cNvSpPr txBox="1"/>
          <p:nvPr>
            <p:ph type="ctrTitle"/>
          </p:nvPr>
        </p:nvSpPr>
        <p:spPr>
          <a:xfrm>
            <a:off x="0" y="2053641"/>
            <a:ext cx="4705349" cy="17754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959"/>
              <a:buFont typeface="Calibri"/>
              <a:buNone/>
            </a:pPr>
            <a:r>
              <a:rPr b="1" lang="en-US" sz="3959">
                <a:solidFill>
                  <a:srgbClr val="FFFFFF"/>
                </a:solidFill>
                <a:latin typeface="Calibri"/>
                <a:ea typeface="Calibri"/>
                <a:cs typeface="Calibri"/>
                <a:sym typeface="Calibri"/>
              </a:rPr>
              <a:t>KENNE-ELECTRIC LLC</a:t>
            </a:r>
            <a:br>
              <a:rPr lang="en-US" sz="3959">
                <a:solidFill>
                  <a:srgbClr val="FFFFFF"/>
                </a:solidFill>
                <a:latin typeface="Calibri"/>
                <a:ea typeface="Calibri"/>
                <a:cs typeface="Calibri"/>
                <a:sym typeface="Calibri"/>
              </a:rPr>
            </a:br>
            <a:br>
              <a:rPr lang="en-US" sz="3959">
                <a:solidFill>
                  <a:srgbClr val="FFFFFF"/>
                </a:solidFill>
                <a:latin typeface="Calibri"/>
                <a:ea typeface="Calibri"/>
                <a:cs typeface="Calibri"/>
                <a:sym typeface="Calibri"/>
              </a:rPr>
            </a:br>
            <a:endParaRPr sz="3959">
              <a:solidFill>
                <a:srgbClr val="FFFFFF"/>
              </a:solidFill>
              <a:latin typeface="Calibri"/>
              <a:ea typeface="Calibri"/>
              <a:cs typeface="Calibri"/>
              <a:sym typeface="Calibri"/>
            </a:endParaRPr>
          </a:p>
        </p:txBody>
      </p:sp>
      <p:sp>
        <p:nvSpPr>
          <p:cNvPr id="226" name="Google Shape;226;p1"/>
          <p:cNvSpPr txBox="1"/>
          <p:nvPr>
            <p:ph idx="1" type="subTitle"/>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000"/>
              <a:buFont typeface="Arial"/>
              <a:buChar char="•"/>
            </a:pPr>
            <a:r>
              <a:rPr b="1" lang="en-US" sz="2000">
                <a:solidFill>
                  <a:srgbClr val="000000"/>
                </a:solidFill>
              </a:rPr>
              <a:t>​Address :</a:t>
            </a:r>
            <a:endParaRPr sz="2000">
              <a:solidFill>
                <a:srgbClr val="000000"/>
              </a:solidFill>
            </a:endParaRPr>
          </a:p>
          <a:p>
            <a:pPr indent="0" lvl="0" marL="0" rtl="0" algn="l">
              <a:lnSpc>
                <a:spcPct val="90000"/>
              </a:lnSpc>
              <a:spcBef>
                <a:spcPts val="1000"/>
              </a:spcBef>
              <a:spcAft>
                <a:spcPts val="0"/>
              </a:spcAft>
              <a:buClr>
                <a:srgbClr val="000000"/>
              </a:buClr>
              <a:buSzPts val="2000"/>
              <a:buFont typeface="Arial"/>
              <a:buChar char="•"/>
            </a:pPr>
            <a:r>
              <a:rPr b="1" lang="en-US" sz="2000">
                <a:solidFill>
                  <a:srgbClr val="000000"/>
                </a:solidFill>
              </a:rPr>
              <a:t>​Headquarter</a:t>
            </a:r>
            <a:r>
              <a:rPr lang="en-US" sz="2000">
                <a:solidFill>
                  <a:srgbClr val="000000"/>
                </a:solidFill>
              </a:rPr>
              <a:t> :  200 Haddonfield Berlin Road, Suite 2 Voorhees NJ 08043,USA</a:t>
            </a:r>
            <a:endParaRPr/>
          </a:p>
          <a:p>
            <a:pPr indent="0" lvl="0" marL="0" rtl="0" algn="l">
              <a:lnSpc>
                <a:spcPct val="90000"/>
              </a:lnSpc>
              <a:spcBef>
                <a:spcPts val="1000"/>
              </a:spcBef>
              <a:spcAft>
                <a:spcPts val="0"/>
              </a:spcAft>
              <a:buClr>
                <a:srgbClr val="000000"/>
              </a:buClr>
              <a:buSzPts val="2000"/>
              <a:buFont typeface="Arial"/>
              <a:buChar char="•"/>
            </a:pPr>
            <a:r>
              <a:rPr b="1" lang="en-US" sz="2000">
                <a:solidFill>
                  <a:srgbClr val="000000"/>
                </a:solidFill>
              </a:rPr>
              <a:t>Website:</a:t>
            </a:r>
            <a:r>
              <a:rPr lang="en-US" sz="2000">
                <a:solidFill>
                  <a:srgbClr val="000000"/>
                </a:solidFill>
              </a:rPr>
              <a:t>  www.kenneelectric.com               </a:t>
            </a:r>
            <a:endParaRPr/>
          </a:p>
          <a:p>
            <a:pPr indent="0" lvl="0" marL="0" rtl="0" algn="l">
              <a:lnSpc>
                <a:spcPct val="90000"/>
              </a:lnSpc>
              <a:spcBef>
                <a:spcPts val="1000"/>
              </a:spcBef>
              <a:spcAft>
                <a:spcPts val="0"/>
              </a:spcAft>
              <a:buClr>
                <a:srgbClr val="000000"/>
              </a:buClr>
              <a:buSzPts val="2000"/>
              <a:buFont typeface="Arial"/>
              <a:buChar char="•"/>
            </a:pPr>
            <a:r>
              <a:rPr b="1" lang="en-US" sz="2000">
                <a:solidFill>
                  <a:srgbClr val="000000"/>
                </a:solidFill>
              </a:rPr>
              <a:t>telephone:  (001)</a:t>
            </a:r>
            <a:r>
              <a:rPr lang="en-US" sz="2000">
                <a:solidFill>
                  <a:srgbClr val="000000"/>
                </a:solidFill>
              </a:rPr>
              <a:t> 856-278-3591</a:t>
            </a:r>
            <a:endParaRPr/>
          </a:p>
          <a:p>
            <a:pPr indent="0" lvl="0" marL="0" rtl="0" algn="l">
              <a:lnSpc>
                <a:spcPct val="90000"/>
              </a:lnSpc>
              <a:spcBef>
                <a:spcPts val="1000"/>
              </a:spcBef>
              <a:spcAft>
                <a:spcPts val="0"/>
              </a:spcAft>
              <a:buClr>
                <a:srgbClr val="000000"/>
              </a:buClr>
              <a:buSzPts val="2000"/>
              <a:buFont typeface="Arial"/>
              <a:buChar char="•"/>
            </a:pPr>
            <a:r>
              <a:rPr b="1" lang="en-US" sz="2000">
                <a:solidFill>
                  <a:srgbClr val="000000"/>
                </a:solidFill>
              </a:rPr>
              <a:t>Business email: k.electric@kenneelectric.com</a:t>
            </a:r>
            <a:r>
              <a:rPr lang="en-US" sz="2000">
                <a:solidFill>
                  <a:srgbClr val="000000"/>
                </a:solidFill>
              </a:rPr>
              <a:t>   </a:t>
            </a:r>
            <a:endParaRPr/>
          </a:p>
          <a:p>
            <a:pPr indent="0" lvl="0" marL="0" rtl="0" algn="l">
              <a:lnSpc>
                <a:spcPct val="90000"/>
              </a:lnSpc>
              <a:spcBef>
                <a:spcPts val="1000"/>
              </a:spcBef>
              <a:spcAft>
                <a:spcPts val="0"/>
              </a:spcAft>
              <a:buClr>
                <a:srgbClr val="000000"/>
              </a:buClr>
              <a:buSzPts val="2000"/>
              <a:buFont typeface="Arial"/>
              <a:buChar char="•"/>
            </a:pPr>
            <a:r>
              <a:rPr lang="en-US" sz="2000">
                <a:solidFill>
                  <a:srgbClr val="000000"/>
                </a:solidFill>
              </a:rPr>
              <a:t>​</a:t>
            </a:r>
            <a:r>
              <a:rPr b="1" lang="en-US" sz="2000">
                <a:solidFill>
                  <a:srgbClr val="000000"/>
                </a:solidFill>
              </a:rPr>
              <a:t>Branch 1:</a:t>
            </a:r>
            <a:r>
              <a:rPr lang="en-US" sz="2000">
                <a:solidFill>
                  <a:srgbClr val="000000"/>
                </a:solidFill>
              </a:rPr>
              <a:t> 10130-204 Douglas  oaks circle , Tampa FL 33610,USA</a:t>
            </a:r>
            <a:endParaRPr/>
          </a:p>
          <a:p>
            <a:pPr indent="0" lvl="0" marL="0" rtl="0" algn="l">
              <a:lnSpc>
                <a:spcPct val="90000"/>
              </a:lnSpc>
              <a:spcBef>
                <a:spcPts val="1000"/>
              </a:spcBef>
              <a:spcAft>
                <a:spcPts val="0"/>
              </a:spcAft>
              <a:buClr>
                <a:srgbClr val="000000"/>
              </a:buClr>
              <a:buSzPts val="2000"/>
              <a:buFont typeface="Arial"/>
              <a:buChar char="•"/>
            </a:pPr>
            <a:r>
              <a:rPr b="1" lang="en-US" sz="2000">
                <a:solidFill>
                  <a:srgbClr val="000000"/>
                </a:solidFill>
              </a:rPr>
              <a:t>Branch 2: </a:t>
            </a:r>
            <a:r>
              <a:rPr lang="en-US" sz="2000">
                <a:solidFill>
                  <a:srgbClr val="000000"/>
                </a:solidFill>
              </a:rPr>
              <a:t>216</a:t>
            </a:r>
            <a:r>
              <a:rPr b="1" lang="en-US" sz="2000">
                <a:solidFill>
                  <a:srgbClr val="000000"/>
                </a:solidFill>
              </a:rPr>
              <a:t> </a:t>
            </a:r>
            <a:r>
              <a:rPr lang="en-US" sz="2000">
                <a:solidFill>
                  <a:srgbClr val="000000"/>
                </a:solidFill>
              </a:rPr>
              <a:t>Rue Albert Ateba Ebe, Nlonkak,Yaounde Cameroon</a:t>
            </a:r>
            <a:endParaRPr/>
          </a:p>
          <a:p>
            <a:pPr indent="0" lvl="0" marL="0" rtl="0" algn="l">
              <a:lnSpc>
                <a:spcPct val="90000"/>
              </a:lnSpc>
              <a:spcBef>
                <a:spcPts val="1000"/>
              </a:spcBef>
              <a:spcAft>
                <a:spcPts val="0"/>
              </a:spcAft>
              <a:buClr>
                <a:srgbClr val="000000"/>
              </a:buClr>
              <a:buSzPts val="2000"/>
              <a:buFont typeface="Arial"/>
              <a:buChar char="•"/>
            </a:pPr>
            <a:r>
              <a:rPr lang="en-US" sz="2000">
                <a:solidFill>
                  <a:srgbClr val="000000"/>
                </a:solidFill>
              </a:rPr>
              <a:t>​P</a:t>
            </a:r>
            <a:r>
              <a:rPr b="1" lang="en-US" sz="2000">
                <a:solidFill>
                  <a:srgbClr val="000000"/>
                </a:solidFill>
              </a:rPr>
              <a:t>O.BOX:</a:t>
            </a:r>
            <a:r>
              <a:rPr lang="en-US" sz="2000">
                <a:solidFill>
                  <a:srgbClr val="000000"/>
                </a:solidFill>
              </a:rPr>
              <a:t> 3438 Yaounde Cameroon</a:t>
            </a:r>
            <a:endParaRPr/>
          </a:p>
          <a:p>
            <a:pPr indent="0" lvl="0" marL="0" rtl="0" algn="l">
              <a:lnSpc>
                <a:spcPct val="90000"/>
              </a:lnSpc>
              <a:spcBef>
                <a:spcPts val="1000"/>
              </a:spcBef>
              <a:spcAft>
                <a:spcPts val="0"/>
              </a:spcAft>
              <a:buClr>
                <a:srgbClr val="000000"/>
              </a:buClr>
              <a:buSzPts val="2000"/>
              <a:buFont typeface="Arial"/>
              <a:buChar char="•"/>
            </a:pPr>
            <a:r>
              <a:rPr lang="en-US" sz="2000">
                <a:solidFill>
                  <a:srgbClr val="000000"/>
                </a:solidFill>
              </a:rPr>
              <a:t>​</a:t>
            </a:r>
            <a:r>
              <a:rPr b="1" lang="en-US" sz="2000">
                <a:solidFill>
                  <a:srgbClr val="000000"/>
                </a:solidFill>
              </a:rPr>
              <a:t>Telephone: (237)</a:t>
            </a:r>
            <a:r>
              <a:rPr lang="en-US" sz="2000">
                <a:solidFill>
                  <a:srgbClr val="000000"/>
                </a:solidFill>
              </a:rPr>
              <a:t> 699 99 87 09 /674 94 29 41</a:t>
            </a:r>
            <a:endParaRPr/>
          </a:p>
          <a:p>
            <a:pPr indent="127000" lvl="0" marL="0" rtl="0" algn="l">
              <a:lnSpc>
                <a:spcPct val="90000"/>
              </a:lnSpc>
              <a:spcBef>
                <a:spcPts val="1000"/>
              </a:spcBef>
              <a:spcAft>
                <a:spcPts val="0"/>
              </a:spcAft>
              <a:buClr>
                <a:schemeClr val="dk1"/>
              </a:buClr>
              <a:buSzPts val="2000"/>
              <a:buFont typeface="Arial"/>
              <a:buNone/>
            </a:pPr>
            <a:r>
              <a:t/>
            </a:r>
            <a:endParaRPr sz="2000">
              <a:solidFill>
                <a:srgbClr val="000000"/>
              </a:solidFill>
            </a:endParaRPr>
          </a:p>
        </p:txBody>
      </p:sp>
      <p:pic>
        <p:nvPicPr>
          <p:cNvPr descr="A close up of a logo&#10;&#10;Description automatically generated" id="227" name="Google Shape;227;p1"/>
          <p:cNvPicPr preferRelativeResize="0"/>
          <p:nvPr/>
        </p:nvPicPr>
        <p:blipFill rotWithShape="1">
          <a:blip r:embed="rId4">
            <a:alphaModFix/>
          </a:blip>
          <a:srcRect b="0" l="0" r="0" t="0"/>
          <a:stretch/>
        </p:blipFill>
        <p:spPr>
          <a:xfrm>
            <a:off x="0" y="0"/>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0"/>
          <p:cNvSpPr txBox="1"/>
          <p:nvPr>
            <p:ph type="title"/>
          </p:nvPr>
        </p:nvSpPr>
        <p:spPr>
          <a:xfrm>
            <a:off x="167268" y="452718"/>
            <a:ext cx="1097279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200"/>
              <a:buFont typeface="Century Gothic"/>
              <a:buNone/>
            </a:pPr>
            <a:r>
              <a:rPr b="1" lang="en-US">
                <a:solidFill>
                  <a:schemeClr val="lt1"/>
                </a:solidFill>
              </a:rPr>
              <a:t>New Industrial ages with Machine Learning and Artificial Intelligence(</a:t>
            </a:r>
            <a:r>
              <a:rPr b="1" lang="en-US">
                <a:solidFill>
                  <a:srgbClr val="FFFF00"/>
                </a:solidFill>
              </a:rPr>
              <a:t>ML,AI</a:t>
            </a:r>
            <a:r>
              <a:rPr b="1" lang="en-US">
                <a:solidFill>
                  <a:schemeClr val="lt1"/>
                </a:solidFill>
              </a:rPr>
              <a:t>)</a:t>
            </a:r>
            <a:endParaRPr/>
          </a:p>
        </p:txBody>
      </p:sp>
      <p:sp>
        <p:nvSpPr>
          <p:cNvPr id="288" name="Google Shape;288;p10"/>
          <p:cNvSpPr txBox="1"/>
          <p:nvPr>
            <p:ph idx="1" type="body"/>
          </p:nvPr>
        </p:nvSpPr>
        <p:spPr>
          <a:xfrm>
            <a:off x="1560513" y="2041767"/>
            <a:ext cx="8946541" cy="48162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 Automation of vas number of tasks traditionally intellectual</a:t>
            </a:r>
            <a:endParaRPr/>
          </a:p>
          <a:p>
            <a:pPr indent="-342900" lvl="0" marL="342900" rtl="0" algn="l">
              <a:spcBef>
                <a:spcPts val="1000"/>
              </a:spcBef>
              <a:spcAft>
                <a:spcPts val="0"/>
              </a:spcAft>
              <a:buSzPts val="1600"/>
              <a:buChar char="►"/>
            </a:pPr>
            <a:r>
              <a:rPr b="1" lang="en-US"/>
              <a:t>Exertion – Data analysis </a:t>
            </a:r>
            <a:r>
              <a:rPr lang="en-US">
                <a:solidFill>
                  <a:srgbClr val="FFFF00"/>
                </a:solidFill>
              </a:rPr>
              <a:t>– </a:t>
            </a:r>
            <a:r>
              <a:rPr b="1" lang="en-US">
                <a:solidFill>
                  <a:srgbClr val="FFFF00"/>
                </a:solidFill>
              </a:rPr>
              <a:t>Prediction</a:t>
            </a:r>
            <a:r>
              <a:rPr lang="en-US">
                <a:solidFill>
                  <a:srgbClr val="FFFF00"/>
                </a:solidFill>
              </a:rPr>
              <a:t> </a:t>
            </a:r>
            <a:r>
              <a:rPr lang="en-US"/>
              <a:t>– </a:t>
            </a:r>
            <a:r>
              <a:rPr b="1" lang="en-US"/>
              <a:t>Information processing </a:t>
            </a:r>
            <a:r>
              <a:rPr lang="en-US"/>
              <a:t>– </a:t>
            </a:r>
            <a:r>
              <a:rPr b="1" lang="en-US">
                <a:solidFill>
                  <a:srgbClr val="FFFF00"/>
                </a:solidFill>
              </a:rPr>
              <a:t>Learning of better</a:t>
            </a:r>
            <a:endParaRPr/>
          </a:p>
          <a:p>
            <a:pPr indent="-342900" lvl="0" marL="342900" rtl="0" algn="l">
              <a:spcBef>
                <a:spcPts val="1000"/>
              </a:spcBef>
              <a:spcAft>
                <a:spcPts val="0"/>
              </a:spcAft>
              <a:buSzPts val="1600"/>
              <a:buChar char="►"/>
            </a:pPr>
            <a:r>
              <a:rPr b="1" lang="en-US"/>
              <a:t>About 50% of current jobs (traditionally Intellectual worldwide are susceptible to automation within 20 years</a:t>
            </a:r>
            <a:endParaRPr/>
          </a:p>
          <a:p>
            <a:pPr indent="-342900" lvl="0" marL="342900" rtl="0" algn="l">
              <a:spcBef>
                <a:spcPts val="1000"/>
              </a:spcBef>
              <a:spcAft>
                <a:spcPts val="0"/>
              </a:spcAft>
              <a:buSzPts val="1600"/>
              <a:buChar char="►"/>
            </a:pPr>
            <a:r>
              <a:rPr b="1" lang="en-US"/>
              <a:t>Rise of robot</a:t>
            </a:r>
            <a:endParaRPr/>
          </a:p>
          <a:p>
            <a:pPr indent="-342900" lvl="0" marL="342900" rtl="0" algn="l">
              <a:spcBef>
                <a:spcPts val="1000"/>
              </a:spcBef>
              <a:spcAft>
                <a:spcPts val="0"/>
              </a:spcAft>
              <a:buSzPts val="1600"/>
              <a:buChar char="►"/>
            </a:pPr>
            <a:r>
              <a:rPr b="1" lang="en-US"/>
              <a:t>Machine Learning (ML) + Artificial Intelligence(AI) come to </a:t>
            </a:r>
            <a:r>
              <a:rPr b="1" lang="en-US">
                <a:solidFill>
                  <a:srgbClr val="FFFF00"/>
                </a:solidFill>
              </a:rPr>
              <a:t>dominate the economies</a:t>
            </a:r>
            <a:endParaRPr/>
          </a:p>
          <a:p>
            <a:pPr indent="-342900" lvl="0" marL="342900" rtl="0" algn="l">
              <a:spcBef>
                <a:spcPts val="1000"/>
              </a:spcBef>
              <a:spcAft>
                <a:spcPts val="0"/>
              </a:spcAft>
              <a:buSzPts val="1600"/>
              <a:buChar char="►"/>
            </a:pPr>
            <a:r>
              <a:rPr b="1" lang="en-US"/>
              <a:t>Need to analyze claim and assess the future of ML + AI in economies</a:t>
            </a:r>
            <a:endParaRPr/>
          </a:p>
          <a:p>
            <a:pPr indent="-342900" lvl="0" marL="342900" rtl="0" algn="l">
              <a:spcBef>
                <a:spcPts val="1000"/>
              </a:spcBef>
              <a:spcAft>
                <a:spcPts val="0"/>
              </a:spcAft>
              <a:buSzPts val="1600"/>
              <a:buChar char="►"/>
            </a:pPr>
            <a:r>
              <a:rPr b="1" lang="en-US"/>
              <a:t>* Qualitative difference in nature of AI technology to any technology</a:t>
            </a:r>
            <a:endParaRPr/>
          </a:p>
          <a:p>
            <a:pPr indent="-241300" lvl="0" marL="342900" rtl="0" algn="l">
              <a:spcBef>
                <a:spcPts val="1000"/>
              </a:spcBef>
              <a:spcAft>
                <a:spcPts val="0"/>
              </a:spcAft>
              <a:buSzPts val="1600"/>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ML and AI</a:t>
            </a:r>
            <a:endParaRPr/>
          </a:p>
        </p:txBody>
      </p:sp>
      <p:sp>
        <p:nvSpPr>
          <p:cNvPr id="294" name="Google Shape;294;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600"/>
              <a:buChar char="►"/>
            </a:pPr>
            <a:r>
              <a:rPr lang="en-US"/>
              <a:t>AI +ML is not a complement for labor as a whole by being a substitute for certain routine within the task of labor. It is not an extension of the range of human capacity </a:t>
            </a:r>
            <a:endParaRPr/>
          </a:p>
          <a:p>
            <a:pPr indent="-342900" lvl="0" marL="342900" rtl="0" algn="l">
              <a:lnSpc>
                <a:spcPct val="90000"/>
              </a:lnSpc>
              <a:spcBef>
                <a:spcPts val="1000"/>
              </a:spcBef>
              <a:spcAft>
                <a:spcPts val="0"/>
              </a:spcAft>
              <a:buSzPts val="1600"/>
              <a:buChar char="►"/>
            </a:pPr>
            <a:r>
              <a:rPr lang="en-US"/>
              <a:t>It is a substitute of labor of labor period</a:t>
            </a:r>
            <a:endParaRPr/>
          </a:p>
          <a:p>
            <a:pPr indent="-342900" lvl="0" marL="342900" rtl="0" algn="l">
              <a:lnSpc>
                <a:spcPct val="90000"/>
              </a:lnSpc>
              <a:spcBef>
                <a:spcPts val="1000"/>
              </a:spcBef>
              <a:spcAft>
                <a:spcPts val="0"/>
              </a:spcAft>
              <a:buSzPts val="1600"/>
              <a:buChar char="►"/>
            </a:pPr>
            <a:r>
              <a:rPr lang="en-US"/>
              <a:t>It is substitute for laborer</a:t>
            </a:r>
            <a:endParaRPr/>
          </a:p>
          <a:p>
            <a:pPr indent="-342900" lvl="0" marL="342900" rtl="0" algn="l">
              <a:lnSpc>
                <a:spcPct val="90000"/>
              </a:lnSpc>
              <a:spcBef>
                <a:spcPts val="1000"/>
              </a:spcBef>
              <a:spcAft>
                <a:spcPts val="0"/>
              </a:spcAft>
              <a:buSzPts val="1600"/>
              <a:buChar char="►"/>
            </a:pPr>
            <a:r>
              <a:rPr b="1" lang="en-US">
                <a:solidFill>
                  <a:srgbClr val="FFFF00"/>
                </a:solidFill>
              </a:rPr>
              <a:t>AI</a:t>
            </a:r>
            <a:r>
              <a:rPr lang="en-US"/>
              <a:t>  is the replication of human thought process in the representation of a algorithm in the working of a physical process</a:t>
            </a:r>
            <a:endParaRPr/>
          </a:p>
          <a:p>
            <a:pPr indent="-342900" lvl="0" marL="342900" rtl="0" algn="l">
              <a:lnSpc>
                <a:spcPct val="90000"/>
              </a:lnSpc>
              <a:spcBef>
                <a:spcPts val="1000"/>
              </a:spcBef>
              <a:spcAft>
                <a:spcPts val="0"/>
              </a:spcAft>
              <a:buSzPts val="1600"/>
              <a:buChar char="►"/>
            </a:pPr>
            <a:r>
              <a:rPr lang="en-US"/>
              <a:t>The mind tends to operate in a algorithmic manner</a:t>
            </a:r>
            <a:endParaRPr/>
          </a:p>
          <a:p>
            <a:pPr indent="-342900" lvl="0" marL="342900" rtl="0" algn="l">
              <a:lnSpc>
                <a:spcPct val="90000"/>
              </a:lnSpc>
              <a:spcBef>
                <a:spcPts val="1000"/>
              </a:spcBef>
              <a:spcAft>
                <a:spcPts val="0"/>
              </a:spcAft>
              <a:buSzPts val="1600"/>
              <a:buChar char="►"/>
            </a:pPr>
            <a:r>
              <a:rPr b="1" lang="en-US">
                <a:solidFill>
                  <a:srgbClr val="FFFF00"/>
                </a:solidFill>
              </a:rPr>
              <a:t>ML </a:t>
            </a:r>
            <a:r>
              <a:rPr lang="en-US"/>
              <a:t>recreate the  workings and evolution of an Intelligent activity</a:t>
            </a:r>
            <a:endParaRPr/>
          </a:p>
          <a:p>
            <a:pPr indent="-342900" lvl="0" marL="342900" rtl="0" algn="l">
              <a:lnSpc>
                <a:spcPct val="90000"/>
              </a:lnSpc>
              <a:spcBef>
                <a:spcPts val="1000"/>
              </a:spcBef>
              <a:spcAft>
                <a:spcPts val="0"/>
              </a:spcAft>
              <a:buSzPts val="1600"/>
              <a:buChar char="►"/>
            </a:pPr>
            <a:r>
              <a:rPr lang="en-US"/>
              <a:t>Minimizing the error between Prediction and actuality in a physical process allows to replicate Learning in a machine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2"/>
          <p:cNvSpPr txBox="1"/>
          <p:nvPr>
            <p:ph type="title"/>
          </p:nvPr>
        </p:nvSpPr>
        <p:spPr>
          <a:xfrm>
            <a:off x="-24913" y="363818"/>
            <a:ext cx="1120298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PURPOSE OF THE ONLINE IDENTIFICATION</a:t>
            </a:r>
            <a:br>
              <a:rPr b="1" lang="en-US"/>
            </a:br>
            <a:r>
              <a:rPr b="1" lang="en-US"/>
              <a:t>AND LOCALISATION SYSTEM</a:t>
            </a:r>
            <a:endParaRPr/>
          </a:p>
        </p:txBody>
      </p:sp>
      <p:sp>
        <p:nvSpPr>
          <p:cNvPr id="300" name="Google Shape;300;p12"/>
          <p:cNvSpPr txBox="1"/>
          <p:nvPr>
            <p:ph idx="1" type="body"/>
          </p:nvPr>
        </p:nvSpPr>
        <p:spPr>
          <a:xfrm>
            <a:off x="1103312" y="2052918"/>
            <a:ext cx="8946541" cy="41573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Alternative to government ID</a:t>
            </a:r>
            <a:endParaRPr/>
          </a:p>
          <a:p>
            <a:pPr indent="-342900" lvl="0" marL="342900" rtl="0" algn="l">
              <a:spcBef>
                <a:spcPts val="1000"/>
              </a:spcBef>
              <a:spcAft>
                <a:spcPts val="0"/>
              </a:spcAft>
              <a:buSzPts val="1600"/>
              <a:buChar char="►"/>
            </a:pPr>
            <a:r>
              <a:rPr lang="en-US"/>
              <a:t>Enforcement to government ID</a:t>
            </a:r>
            <a:endParaRPr/>
          </a:p>
          <a:p>
            <a:pPr indent="-342900" lvl="0" marL="342900" rtl="0" algn="l">
              <a:spcBef>
                <a:spcPts val="1000"/>
              </a:spcBef>
              <a:spcAft>
                <a:spcPts val="0"/>
              </a:spcAft>
              <a:buSzPts val="1600"/>
              <a:buChar char="►"/>
            </a:pPr>
            <a:r>
              <a:rPr lang="en-US"/>
              <a:t>Provide  data to government to maintain order and security</a:t>
            </a:r>
            <a:endParaRPr/>
          </a:p>
          <a:p>
            <a:pPr indent="-342900" lvl="0" marL="342900" rtl="0" algn="l">
              <a:spcBef>
                <a:spcPts val="1000"/>
              </a:spcBef>
              <a:spcAft>
                <a:spcPts val="0"/>
              </a:spcAft>
              <a:buSzPts val="1600"/>
              <a:buChar char="►"/>
            </a:pPr>
            <a:r>
              <a:rPr lang="en-US"/>
              <a:t>Create an ecosystem of Industries innovations</a:t>
            </a:r>
            <a:endParaRPr/>
          </a:p>
          <a:p>
            <a:pPr indent="-342900" lvl="0" marL="342900" rtl="0" algn="l">
              <a:spcBef>
                <a:spcPts val="1000"/>
              </a:spcBef>
              <a:spcAft>
                <a:spcPts val="0"/>
              </a:spcAft>
              <a:buSzPts val="1600"/>
              <a:buChar char="►"/>
            </a:pPr>
            <a:r>
              <a:rPr lang="en-US"/>
              <a:t>Build credibility though :</a:t>
            </a:r>
            <a:endParaRPr/>
          </a:p>
          <a:p>
            <a:pPr indent="0" lvl="0" marL="0" rtl="0" algn="l">
              <a:spcBef>
                <a:spcPts val="1000"/>
              </a:spcBef>
              <a:spcAft>
                <a:spcPts val="0"/>
              </a:spcAft>
              <a:buSzPts val="1600"/>
              <a:buNone/>
            </a:pPr>
            <a:r>
              <a:rPr lang="en-US"/>
              <a:t>1 – Identity authentication and ease  market-base transaction </a:t>
            </a:r>
            <a:endParaRPr/>
          </a:p>
          <a:p>
            <a:pPr indent="0" lvl="0" marL="0" rtl="0" algn="l">
              <a:spcBef>
                <a:spcPts val="1000"/>
              </a:spcBef>
              <a:spcAft>
                <a:spcPts val="0"/>
              </a:spcAft>
              <a:buSzPts val="1600"/>
              <a:buNone/>
            </a:pPr>
            <a:r>
              <a:rPr lang="en-US"/>
              <a:t>2- Ease participation in a formal economies</a:t>
            </a:r>
            <a:endParaRPr/>
          </a:p>
          <a:p>
            <a:pPr indent="0" lvl="0" marL="0" rtl="0" algn="l">
              <a:spcBef>
                <a:spcPts val="1000"/>
              </a:spcBef>
              <a:spcAft>
                <a:spcPts val="0"/>
              </a:spcAft>
              <a:buSzPts val="1600"/>
              <a:buNone/>
            </a:pPr>
            <a:r>
              <a:rPr lang="en-US"/>
              <a:t>3- Enable search, </a:t>
            </a:r>
            <a:r>
              <a:rPr b="1" lang="en-US">
                <a:solidFill>
                  <a:srgbClr val="FFFF00"/>
                </a:solidFill>
              </a:rPr>
              <a:t>Identification, Localization</a:t>
            </a:r>
            <a:r>
              <a:rPr lang="en-US"/>
              <a:t>,  screening , monitoring security and safety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3"/>
          <p:cNvSpPr txBox="1"/>
          <p:nvPr>
            <p:ph idx="1" type="body"/>
          </p:nvPr>
        </p:nvSpPr>
        <p:spPr>
          <a:xfrm>
            <a:off x="875201" y="185324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Give access to public services</a:t>
            </a:r>
            <a:endParaRPr/>
          </a:p>
          <a:p>
            <a:pPr indent="-342900" lvl="0" marL="342900" rtl="0" algn="l">
              <a:spcBef>
                <a:spcPts val="1000"/>
              </a:spcBef>
              <a:spcAft>
                <a:spcPts val="0"/>
              </a:spcAft>
              <a:buSzPts val="1600"/>
              <a:buChar char="►"/>
            </a:pPr>
            <a:r>
              <a:rPr lang="en-US"/>
              <a:t>Enable business to create and collect data  for data center, data base and data set for business purpose</a:t>
            </a:r>
            <a:endParaRPr/>
          </a:p>
          <a:p>
            <a:pPr indent="-342900" lvl="0" marL="342900" rtl="0" algn="l">
              <a:spcBef>
                <a:spcPts val="1000"/>
              </a:spcBef>
              <a:spcAft>
                <a:spcPts val="0"/>
              </a:spcAft>
              <a:buSzPts val="1600"/>
              <a:buChar char="►"/>
            </a:pPr>
            <a:r>
              <a:rPr lang="en-US"/>
              <a:t>Eliminate fake identification ,loss of money and credibility </a:t>
            </a:r>
            <a:endParaRPr/>
          </a:p>
          <a:p>
            <a:pPr indent="-342900" lvl="0" marL="342900" rtl="0" algn="l">
              <a:spcBef>
                <a:spcPts val="1000"/>
              </a:spcBef>
              <a:spcAft>
                <a:spcPts val="0"/>
              </a:spcAft>
              <a:buSzPts val="1600"/>
              <a:buChar char="►"/>
            </a:pPr>
            <a:r>
              <a:rPr lang="en-US"/>
              <a:t>Give the opportunity to poor or less favorable social class to access job, public service and government help</a:t>
            </a:r>
            <a:endParaRPr/>
          </a:p>
          <a:p>
            <a:pPr indent="0" lvl="0" marL="0" rtl="0" algn="l">
              <a:spcBef>
                <a:spcPts val="1000"/>
              </a:spcBef>
              <a:spcAft>
                <a:spcPts val="0"/>
              </a:spcAft>
              <a:buSzPts val="1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FEATURE OF THE ONLINE ID CARD</a:t>
            </a:r>
            <a:endParaRPr/>
          </a:p>
        </p:txBody>
      </p:sp>
      <p:sp>
        <p:nvSpPr>
          <p:cNvPr id="311" name="Google Shape;311;p14"/>
          <p:cNvSpPr txBox="1"/>
          <p:nvPr>
            <p:ph idx="1" type="body"/>
          </p:nvPr>
        </p:nvSpPr>
        <p:spPr>
          <a:xfrm>
            <a:off x="1103312" y="1452281"/>
            <a:ext cx="10380476" cy="501575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Unique ID </a:t>
            </a:r>
            <a:endParaRPr/>
          </a:p>
          <a:p>
            <a:pPr indent="-342900" lvl="0" marL="342900" rtl="0" algn="l">
              <a:spcBef>
                <a:spcPts val="1000"/>
              </a:spcBef>
              <a:spcAft>
                <a:spcPts val="0"/>
              </a:spcAft>
              <a:buSzPts val="1600"/>
              <a:buChar char="►"/>
            </a:pPr>
            <a:r>
              <a:rPr lang="en-US"/>
              <a:t>Record, Monitor and screening</a:t>
            </a:r>
            <a:endParaRPr/>
          </a:p>
          <a:p>
            <a:pPr indent="-342900" lvl="0" marL="342900" rtl="0" algn="l">
              <a:spcBef>
                <a:spcPts val="1000"/>
              </a:spcBef>
              <a:spcAft>
                <a:spcPts val="0"/>
              </a:spcAft>
              <a:buSzPts val="1600"/>
              <a:buChar char="►"/>
            </a:pPr>
            <a:r>
              <a:rPr lang="en-US"/>
              <a:t>Authentication and unique identification with biometry information(photo, all 10 finger print, both iris and particular sign</a:t>
            </a:r>
            <a:endParaRPr/>
          </a:p>
          <a:p>
            <a:pPr indent="-342900" lvl="0" marL="342900" rtl="0" algn="l">
              <a:spcBef>
                <a:spcPts val="1000"/>
              </a:spcBef>
              <a:spcAft>
                <a:spcPts val="0"/>
              </a:spcAft>
              <a:buSzPts val="1600"/>
              <a:buChar char="►"/>
            </a:pPr>
            <a:r>
              <a:rPr lang="en-US"/>
              <a:t>Robust enough to eliminate duplication and fake ID</a:t>
            </a:r>
            <a:endParaRPr/>
          </a:p>
          <a:p>
            <a:pPr indent="-342900" lvl="0" marL="342900" rtl="0" algn="l">
              <a:spcBef>
                <a:spcPts val="1000"/>
              </a:spcBef>
              <a:spcAft>
                <a:spcPts val="0"/>
              </a:spcAft>
              <a:buSzPts val="1600"/>
              <a:buChar char="►"/>
            </a:pPr>
            <a:r>
              <a:rPr lang="en-US"/>
              <a:t>Can be verify and authenticate in an easy cost effective way</a:t>
            </a:r>
            <a:endParaRPr/>
          </a:p>
          <a:p>
            <a:pPr indent="0" lvl="0" marL="0" rtl="0" algn="l">
              <a:spcBef>
                <a:spcPts val="1000"/>
              </a:spcBef>
              <a:spcAft>
                <a:spcPts val="0"/>
              </a:spcAft>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 Comparing to existing ID system</a:t>
            </a:r>
            <a:br>
              <a:rPr lang="en-US"/>
            </a:br>
            <a:endParaRPr/>
          </a:p>
        </p:txBody>
      </p:sp>
      <p:sp>
        <p:nvSpPr>
          <p:cNvPr id="317" name="Google Shape;317;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The current ID system are costly and are not secure. It is subject to manipulation, does not give the ability to perform data mining</a:t>
            </a:r>
            <a:r>
              <a:rPr b="1" lang="en-US"/>
              <a:t>, ML + AI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GOAL</a:t>
            </a:r>
            <a:r>
              <a:rPr lang="en-US"/>
              <a:t> </a:t>
            </a:r>
            <a:r>
              <a:rPr b="1" lang="en-US"/>
              <a:t>OF THE ONLINE ID SYSTEM</a:t>
            </a:r>
            <a:endParaRPr/>
          </a:p>
        </p:txBody>
      </p:sp>
      <p:sp>
        <p:nvSpPr>
          <p:cNvPr id="323" name="Google Shape;323;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solidFill>
                  <a:schemeClr val="lt2"/>
                </a:solidFill>
              </a:rPr>
              <a:t>TO CHANGE THE FACE OF IDENTIFICATION, AUTHENTIFICATION AND LOCALISATION  SYSTEM IN AFRICAN </a:t>
            </a:r>
            <a:endParaRPr/>
          </a:p>
          <a:p>
            <a:pPr indent="-342900" lvl="0" marL="342900" rtl="0" algn="l">
              <a:spcBef>
                <a:spcPts val="1000"/>
              </a:spcBef>
              <a:spcAft>
                <a:spcPts val="0"/>
              </a:spcAft>
              <a:buSzPts val="1600"/>
              <a:buChar char="►"/>
            </a:pPr>
            <a:r>
              <a:rPr b="1" lang="en-US">
                <a:solidFill>
                  <a:schemeClr val="lt2"/>
                </a:solidFill>
              </a:rPr>
              <a:t>TO GIVE ALTERNATIVE TO BUSINESS TO TARGET COSTUMERS , TO GORVERNMENT AS WELL AS TO AUTHORITY THE ABILITY TO HAVE A VISIBILITY ON THEIR POPULATION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200"/>
              <a:buFont typeface="Century Gothic"/>
              <a:buNone/>
            </a:pPr>
            <a:r>
              <a:rPr b="1" lang="en-US">
                <a:solidFill>
                  <a:schemeClr val="lt1"/>
                </a:solidFill>
              </a:rPr>
              <a:t>PARTNERSHIP</a:t>
            </a:r>
            <a:endParaRPr/>
          </a:p>
        </p:txBody>
      </p:sp>
      <p:sp>
        <p:nvSpPr>
          <p:cNvPr id="329" name="Google Shape;329;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GORVERNMENT</a:t>
            </a:r>
            <a:endParaRPr/>
          </a:p>
          <a:p>
            <a:pPr indent="-342900" lvl="0" marL="342900" rtl="0" algn="l">
              <a:spcBef>
                <a:spcPts val="1000"/>
              </a:spcBef>
              <a:spcAft>
                <a:spcPts val="0"/>
              </a:spcAft>
              <a:buSzPts val="1600"/>
              <a:buChar char="►"/>
            </a:pPr>
            <a:r>
              <a:rPr lang="en-US"/>
              <a:t>TECHNOLOGY FIRM</a:t>
            </a:r>
            <a:endParaRPr/>
          </a:p>
          <a:p>
            <a:pPr indent="-342900" lvl="0" marL="342900" rtl="0" algn="l">
              <a:spcBef>
                <a:spcPts val="1000"/>
              </a:spcBef>
              <a:spcAft>
                <a:spcPts val="0"/>
              </a:spcAft>
              <a:buSzPts val="1600"/>
              <a:buChar char="►"/>
            </a:pPr>
            <a:r>
              <a:rPr lang="en-US"/>
              <a:t>PUBLIC SECTOR </a:t>
            </a:r>
            <a:endParaRPr/>
          </a:p>
          <a:p>
            <a:pPr indent="-342900" lvl="0" marL="342900" rtl="0" algn="l">
              <a:spcBef>
                <a:spcPts val="1000"/>
              </a:spcBef>
              <a:spcAft>
                <a:spcPts val="0"/>
              </a:spcAft>
              <a:buSzPts val="1600"/>
              <a:buChar char="►"/>
            </a:pPr>
            <a:r>
              <a:rPr lang="en-US"/>
              <a:t>PRIVATE SECTOR</a:t>
            </a:r>
            <a:endParaRPr/>
          </a:p>
          <a:p>
            <a:pPr indent="-342900" lvl="0" marL="342900" rtl="0" algn="l">
              <a:spcBef>
                <a:spcPts val="1000"/>
              </a:spcBef>
              <a:spcAft>
                <a:spcPts val="0"/>
              </a:spcAft>
              <a:buSzPts val="1600"/>
              <a:buChar char="►"/>
            </a:pPr>
            <a:r>
              <a:rPr lang="en-US"/>
              <a:t>CIVIL SOCIETY  AND COMMUNITY NETWORK</a:t>
            </a:r>
            <a:endParaRPr/>
          </a:p>
          <a:p>
            <a:pPr indent="-342900" lvl="0" marL="342900" rtl="0" algn="l">
              <a:spcBef>
                <a:spcPts val="1000"/>
              </a:spcBef>
              <a:spcAft>
                <a:spcPts val="0"/>
              </a:spcAft>
              <a:buSzPts val="1600"/>
              <a:buChar char="►"/>
            </a:pPr>
            <a:r>
              <a:rPr lang="en-US"/>
              <a:t>ORGANISATION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MODEL: </a:t>
            </a:r>
            <a:r>
              <a:rPr b="1" lang="en-US">
                <a:solidFill>
                  <a:srgbClr val="FFFF00"/>
                </a:solidFill>
              </a:rPr>
              <a:t>ONLINE ID CARD</a:t>
            </a:r>
            <a:endParaRPr/>
          </a:p>
        </p:txBody>
      </p:sp>
      <p:sp>
        <p:nvSpPr>
          <p:cNvPr id="335" name="Google Shape;335;p1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Unique lifetime biometric base Identification card </a:t>
            </a:r>
            <a:endParaRPr/>
          </a:p>
          <a:p>
            <a:pPr indent="-342900" lvl="0" marL="342900" rtl="0" algn="l">
              <a:spcBef>
                <a:spcPts val="1000"/>
              </a:spcBef>
              <a:spcAft>
                <a:spcPts val="0"/>
              </a:spcAft>
              <a:buSzPts val="1600"/>
              <a:buChar char="►"/>
            </a:pPr>
            <a:r>
              <a:rPr b="1" lang="en-US"/>
              <a:t>12 to 15 digits numbers</a:t>
            </a:r>
            <a:endParaRPr/>
          </a:p>
          <a:p>
            <a:pPr indent="-342900" lvl="0" marL="342900" rtl="0" algn="l">
              <a:spcBef>
                <a:spcPts val="1000"/>
              </a:spcBef>
              <a:spcAft>
                <a:spcPts val="0"/>
              </a:spcAft>
              <a:buSzPts val="1600"/>
              <a:buChar char="►"/>
            </a:pPr>
            <a:r>
              <a:rPr b="1" lang="en-US"/>
              <a:t>CARD: </a:t>
            </a:r>
            <a:r>
              <a:rPr b="1" lang="en-US">
                <a:solidFill>
                  <a:srgbClr val="00B0F0"/>
                </a:solidFill>
              </a:rPr>
              <a:t>Online, Virtual ,Physical , printable , DYNAMIC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ID CARD</a:t>
            </a:r>
            <a:endParaRPr/>
          </a:p>
        </p:txBody>
      </p:sp>
      <p:sp>
        <p:nvSpPr>
          <p:cNvPr id="341" name="Google Shape;341;p19"/>
          <p:cNvSpPr txBox="1"/>
          <p:nvPr>
            <p:ph idx="1" type="body"/>
          </p:nvPr>
        </p:nvSpPr>
        <p:spPr>
          <a:xfrm>
            <a:off x="1103312" y="2052918"/>
            <a:ext cx="8946541" cy="44958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0" lvl="0" marL="0" rtl="0" algn="ctr">
              <a:spcBef>
                <a:spcPts val="1000"/>
              </a:spcBef>
              <a:spcAft>
                <a:spcPts val="0"/>
              </a:spcAft>
              <a:buSzPts val="1600"/>
              <a:buNone/>
            </a:pPr>
            <a:r>
              <a:rPr b="1" lang="en-US"/>
              <a:t>FRONT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
        <p:nvSpPr>
          <p:cNvPr id="342" name="Google Shape;342;p19"/>
          <p:cNvSpPr/>
          <p:nvPr/>
        </p:nvSpPr>
        <p:spPr>
          <a:xfrm>
            <a:off x="1590019" y="2327868"/>
            <a:ext cx="7516906" cy="3496235"/>
          </a:xfrm>
          <a:prstGeom prst="rect">
            <a:avLst/>
          </a:prstGeom>
          <a:solidFill>
            <a:schemeClr val="dk2"/>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PERSONAL INFROMATION </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HIER </a:t>
            </a:r>
            <a:endParaRPr/>
          </a:p>
        </p:txBody>
      </p:sp>
      <p:sp>
        <p:nvSpPr>
          <p:cNvPr id="343" name="Google Shape;343;p19"/>
          <p:cNvSpPr/>
          <p:nvPr/>
        </p:nvSpPr>
        <p:spPr>
          <a:xfrm>
            <a:off x="1822076" y="2707137"/>
            <a:ext cx="2353236" cy="264663"/>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entury Gothic"/>
                <a:ea typeface="Century Gothic"/>
                <a:cs typeface="Century Gothic"/>
                <a:sym typeface="Century Gothic"/>
              </a:rPr>
              <a:t>uEIC</a:t>
            </a:r>
            <a:endParaRPr sz="900">
              <a:solidFill>
                <a:schemeClr val="lt1"/>
              </a:solidFill>
              <a:latin typeface="Century Gothic"/>
              <a:ea typeface="Century Gothic"/>
              <a:cs typeface="Century Gothic"/>
              <a:sym typeface="Century Gothic"/>
            </a:endParaRPr>
          </a:p>
        </p:txBody>
      </p:sp>
      <p:sp>
        <p:nvSpPr>
          <p:cNvPr id="344" name="Google Shape;344;p19"/>
          <p:cNvSpPr/>
          <p:nvPr/>
        </p:nvSpPr>
        <p:spPr>
          <a:xfrm>
            <a:off x="2138082" y="3465063"/>
            <a:ext cx="1721224" cy="1667435"/>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PICTURE</a:t>
            </a:r>
            <a:endParaRPr/>
          </a:p>
        </p:txBody>
      </p:sp>
      <p:sp>
        <p:nvSpPr>
          <p:cNvPr id="345" name="Google Shape;345;p19"/>
          <p:cNvSpPr/>
          <p:nvPr/>
        </p:nvSpPr>
        <p:spPr>
          <a:xfrm>
            <a:off x="7987553" y="2743200"/>
            <a:ext cx="981635" cy="564776"/>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entury Gothic"/>
                <a:ea typeface="Century Gothic"/>
                <a:cs typeface="Century Gothic"/>
                <a:sym typeface="Century Gothic"/>
              </a:rPr>
              <a:t>FINGER PRINT</a:t>
            </a:r>
            <a:endParaRPr/>
          </a:p>
        </p:txBody>
      </p:sp>
      <p:sp>
        <p:nvSpPr>
          <p:cNvPr id="346" name="Google Shape;346;p19"/>
          <p:cNvSpPr/>
          <p:nvPr/>
        </p:nvSpPr>
        <p:spPr>
          <a:xfrm>
            <a:off x="7987553" y="3509682"/>
            <a:ext cx="981635" cy="564776"/>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entury Gothic"/>
                <a:ea typeface="Century Gothic"/>
                <a:cs typeface="Century Gothic"/>
                <a:sym typeface="Century Gothic"/>
              </a:rPr>
              <a:t>PARTICULAR</a:t>
            </a:r>
            <a:endParaRPr/>
          </a:p>
          <a:p>
            <a:pPr indent="0" lvl="0" marL="0" marR="0" rtl="0" algn="ctr">
              <a:spcBef>
                <a:spcPts val="0"/>
              </a:spcBef>
              <a:spcAft>
                <a:spcPts val="0"/>
              </a:spcAft>
              <a:buNone/>
            </a:pPr>
            <a:r>
              <a:rPr lang="en-US" sz="1050">
                <a:solidFill>
                  <a:schemeClr val="lt1"/>
                </a:solidFill>
                <a:latin typeface="Century Gothic"/>
                <a:ea typeface="Century Gothic"/>
                <a:cs typeface="Century Gothic"/>
                <a:sym typeface="Century Gothic"/>
              </a:rPr>
              <a:t>SIGN</a:t>
            </a:r>
            <a:endParaRPr/>
          </a:p>
        </p:txBody>
      </p:sp>
      <p:sp>
        <p:nvSpPr>
          <p:cNvPr id="347" name="Google Shape;347;p19"/>
          <p:cNvSpPr/>
          <p:nvPr/>
        </p:nvSpPr>
        <p:spPr>
          <a:xfrm>
            <a:off x="7987553" y="4260681"/>
            <a:ext cx="981635" cy="564776"/>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IRIS</a:t>
            </a:r>
            <a:endParaRPr/>
          </a:p>
        </p:txBody>
      </p:sp>
      <p:sp>
        <p:nvSpPr>
          <p:cNvPr id="348" name="Google Shape;348;p19"/>
          <p:cNvSpPr/>
          <p:nvPr/>
        </p:nvSpPr>
        <p:spPr>
          <a:xfrm>
            <a:off x="7987553" y="4985803"/>
            <a:ext cx="981635" cy="564776"/>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CHIPT PIN</a:t>
            </a:r>
            <a:endParaRPr/>
          </a:p>
        </p:txBody>
      </p:sp>
      <p:sp>
        <p:nvSpPr>
          <p:cNvPr id="349" name="Google Shape;349;p19"/>
          <p:cNvSpPr txBox="1"/>
          <p:nvPr/>
        </p:nvSpPr>
        <p:spPr>
          <a:xfrm>
            <a:off x="2138082" y="2370960"/>
            <a:ext cx="192292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entury Gothic"/>
                <a:ea typeface="Century Gothic"/>
                <a:cs typeface="Century Gothic"/>
                <a:sym typeface="Century Gothic"/>
              </a:rPr>
              <a:t>Country-code</a:t>
            </a:r>
            <a:endParaRPr/>
          </a:p>
        </p:txBody>
      </p:sp>
      <p:sp>
        <p:nvSpPr>
          <p:cNvPr id="350" name="Google Shape;350;p19"/>
          <p:cNvSpPr/>
          <p:nvPr/>
        </p:nvSpPr>
        <p:spPr>
          <a:xfrm>
            <a:off x="2716306" y="2850776"/>
            <a:ext cx="268941" cy="94130"/>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1" name="Google Shape;351;p19"/>
          <p:cNvSpPr/>
          <p:nvPr/>
        </p:nvSpPr>
        <p:spPr>
          <a:xfrm>
            <a:off x="5348472" y="2839468"/>
            <a:ext cx="2060857" cy="307144"/>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Online ID</a:t>
            </a:r>
            <a:endParaRPr/>
          </a:p>
        </p:txBody>
      </p:sp>
      <p:sp>
        <p:nvSpPr>
          <p:cNvPr id="352" name="Google Shape;352;p19"/>
          <p:cNvSpPr/>
          <p:nvPr/>
        </p:nvSpPr>
        <p:spPr>
          <a:xfrm>
            <a:off x="5348471" y="3267635"/>
            <a:ext cx="2060857" cy="307144"/>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ID number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
          <p:cNvSpPr txBox="1"/>
          <p:nvPr>
            <p:ph type="title"/>
          </p:nvPr>
        </p:nvSpPr>
        <p:spPr>
          <a:xfrm>
            <a:off x="0" y="365125"/>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general purpose identification and localization  system</a:t>
            </a:r>
            <a:endParaRPr sz="4000"/>
          </a:p>
        </p:txBody>
      </p:sp>
      <p:sp>
        <p:nvSpPr>
          <p:cNvPr id="233" name="Google Shape;233;p2"/>
          <p:cNvSpPr txBox="1"/>
          <p:nvPr>
            <p:ph idx="1" type="body"/>
          </p:nvPr>
        </p:nvSpPr>
        <p:spPr>
          <a:xfrm>
            <a:off x="0" y="1825625"/>
            <a:ext cx="121920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I center Africa (Cameroon in particular), many people remain without </a:t>
            </a:r>
            <a:r>
              <a:rPr b="1" lang="en-US"/>
              <a:t>identity</a:t>
            </a:r>
            <a:r>
              <a:rPr lang="en-US"/>
              <a:t> and physical</a:t>
            </a:r>
            <a:r>
              <a:rPr b="1" lang="en-US"/>
              <a:t> address</a:t>
            </a:r>
            <a:r>
              <a:rPr lang="en-US"/>
              <a:t> documents – poor people especially. </a:t>
            </a:r>
            <a:endParaRPr/>
          </a:p>
          <a:p>
            <a:pPr indent="0" lvl="0" marL="0" rtl="0" algn="l">
              <a:lnSpc>
                <a:spcPct val="90000"/>
              </a:lnSpc>
              <a:spcBef>
                <a:spcPts val="1000"/>
              </a:spcBef>
              <a:spcAft>
                <a:spcPts val="0"/>
              </a:spcAft>
              <a:buClr>
                <a:schemeClr val="dk1"/>
              </a:buClr>
              <a:buSzPts val="2800"/>
              <a:buNone/>
            </a:pPr>
            <a:r>
              <a:rPr lang="en-US"/>
              <a:t>	In order to include all people living in Cameroon, we propose a valid identification and localization system (inclusive) [which do not exist], a multipurpose national identification and localization system call </a:t>
            </a:r>
            <a:r>
              <a:rPr b="1" lang="en-US"/>
              <a:t>Online ID system</a:t>
            </a:r>
            <a:r>
              <a:rPr lang="en-US"/>
              <a:t> that give to all people:</a:t>
            </a:r>
            <a:endParaRPr/>
          </a:p>
          <a:p>
            <a:pPr indent="0" lvl="0" marL="0" rtl="0" algn="l">
              <a:lnSpc>
                <a:spcPct val="90000"/>
              </a:lnSpc>
              <a:spcBef>
                <a:spcPts val="1000"/>
              </a:spcBef>
              <a:spcAft>
                <a:spcPts val="0"/>
              </a:spcAft>
              <a:buClr>
                <a:schemeClr val="dk1"/>
              </a:buClr>
              <a:buSzPts val="2800"/>
              <a:buNone/>
            </a:pPr>
            <a:r>
              <a:rPr lang="en-US"/>
              <a:t>1 – </a:t>
            </a:r>
            <a:r>
              <a:rPr b="1" lang="en-US"/>
              <a:t>a unique identification number</a:t>
            </a:r>
            <a:r>
              <a:rPr lang="en-US"/>
              <a:t> </a:t>
            </a:r>
            <a:endParaRPr/>
          </a:p>
          <a:p>
            <a:pPr indent="0" lvl="0" marL="0" rtl="0" algn="l">
              <a:lnSpc>
                <a:spcPct val="90000"/>
              </a:lnSpc>
              <a:spcBef>
                <a:spcPts val="1000"/>
              </a:spcBef>
              <a:spcAft>
                <a:spcPts val="0"/>
              </a:spcAft>
              <a:buClr>
                <a:schemeClr val="dk1"/>
              </a:buClr>
              <a:buSzPts val="2800"/>
              <a:buNone/>
            </a:pPr>
            <a:r>
              <a:rPr lang="en-US"/>
              <a:t>2 – </a:t>
            </a:r>
            <a:r>
              <a:rPr b="1" lang="en-US"/>
              <a:t>a Physical address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0"/>
          <p:cNvSpPr/>
          <p:nvPr/>
        </p:nvSpPr>
        <p:spPr>
          <a:xfrm>
            <a:off x="1697787" y="1853248"/>
            <a:ext cx="349623" cy="3015401"/>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t>
            </a:r>
            <a:endParaRPr/>
          </a:p>
        </p:txBody>
      </p:sp>
      <p:sp>
        <p:nvSpPr>
          <p:cNvPr id="358" name="Google Shape;358;p20"/>
          <p:cNvSpPr/>
          <p:nvPr/>
        </p:nvSpPr>
        <p:spPr>
          <a:xfrm>
            <a:off x="3133165" y="1853248"/>
            <a:ext cx="4101353" cy="363070"/>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BAR CODE</a:t>
            </a:r>
            <a:endParaRPr/>
          </a:p>
        </p:txBody>
      </p:sp>
      <p:sp>
        <p:nvSpPr>
          <p:cNvPr id="359" name="Google Shape;359;p20"/>
          <p:cNvSpPr/>
          <p:nvPr/>
        </p:nvSpPr>
        <p:spPr>
          <a:xfrm>
            <a:off x="6979024" y="2934718"/>
            <a:ext cx="1963271" cy="1933930"/>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entury Gothic"/>
                <a:ea typeface="Century Gothic"/>
                <a:cs typeface="Century Gothic"/>
                <a:sym typeface="Century Gothic"/>
              </a:rPr>
              <a:t>Country specific code , information and mape</a:t>
            </a:r>
            <a:endParaRPr sz="1400">
              <a:solidFill>
                <a:schemeClr val="lt1"/>
              </a:solidFill>
              <a:latin typeface="Century Gothic"/>
              <a:ea typeface="Century Gothic"/>
              <a:cs typeface="Century Gothic"/>
              <a:sym typeface="Century Gothic"/>
            </a:endParaRPr>
          </a:p>
        </p:txBody>
      </p:sp>
      <p:sp>
        <p:nvSpPr>
          <p:cNvPr id="360" name="Google Shape;360;p20"/>
          <p:cNvSpPr/>
          <p:nvPr/>
        </p:nvSpPr>
        <p:spPr>
          <a:xfrm>
            <a:off x="2427193" y="4357660"/>
            <a:ext cx="3153335" cy="510988"/>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Reference and special code</a:t>
            </a:r>
            <a:endParaRPr/>
          </a:p>
        </p:txBody>
      </p:sp>
      <p:sp>
        <p:nvSpPr>
          <p:cNvPr id="361" name="Google Shape;361;p20"/>
          <p:cNvSpPr txBox="1"/>
          <p:nvPr/>
        </p:nvSpPr>
        <p:spPr>
          <a:xfrm>
            <a:off x="3348318" y="5768788"/>
            <a:ext cx="403411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BACK</a:t>
            </a:r>
            <a:endParaRPr/>
          </a:p>
        </p:txBody>
      </p:sp>
      <p:cxnSp>
        <p:nvCxnSpPr>
          <p:cNvPr id="362" name="Google Shape;362;p20"/>
          <p:cNvCxnSpPr/>
          <p:nvPr/>
        </p:nvCxnSpPr>
        <p:spPr>
          <a:xfrm>
            <a:off x="699247" y="887506"/>
            <a:ext cx="0" cy="4881282"/>
          </a:xfrm>
          <a:prstGeom prst="straightConnector1">
            <a:avLst/>
          </a:prstGeom>
          <a:noFill/>
          <a:ln cap="rnd" cmpd="sng" w="9525">
            <a:solidFill>
              <a:schemeClr val="lt1"/>
            </a:solidFill>
            <a:prstDash val="solid"/>
            <a:round/>
            <a:headEnd len="sm" w="sm" type="none"/>
            <a:tailEnd len="sm" w="sm" type="none"/>
          </a:ln>
        </p:spPr>
      </p:cxnSp>
      <p:cxnSp>
        <p:nvCxnSpPr>
          <p:cNvPr id="363" name="Google Shape;363;p20"/>
          <p:cNvCxnSpPr/>
          <p:nvPr/>
        </p:nvCxnSpPr>
        <p:spPr>
          <a:xfrm>
            <a:off x="699247" y="5768788"/>
            <a:ext cx="9063318" cy="0"/>
          </a:xfrm>
          <a:prstGeom prst="straightConnector1">
            <a:avLst/>
          </a:prstGeom>
          <a:noFill/>
          <a:ln cap="rnd" cmpd="sng" w="9525">
            <a:solidFill>
              <a:schemeClr val="lt1"/>
            </a:solidFill>
            <a:prstDash val="solid"/>
            <a:round/>
            <a:headEnd len="sm" w="sm" type="none"/>
            <a:tailEnd len="sm" w="sm" type="none"/>
          </a:ln>
        </p:spPr>
      </p:cxnSp>
      <p:cxnSp>
        <p:nvCxnSpPr>
          <p:cNvPr id="364" name="Google Shape;364;p20"/>
          <p:cNvCxnSpPr/>
          <p:nvPr/>
        </p:nvCxnSpPr>
        <p:spPr>
          <a:xfrm rot="10800000">
            <a:off x="9762565" y="887506"/>
            <a:ext cx="0" cy="4881282"/>
          </a:xfrm>
          <a:prstGeom prst="straightConnector1">
            <a:avLst/>
          </a:prstGeom>
          <a:noFill/>
          <a:ln cap="rnd" cmpd="sng" w="9525">
            <a:solidFill>
              <a:schemeClr val="lt1"/>
            </a:solidFill>
            <a:prstDash val="solid"/>
            <a:round/>
            <a:headEnd len="sm" w="sm" type="none"/>
            <a:tailEnd len="sm" w="sm" type="none"/>
          </a:ln>
        </p:spPr>
      </p:cxnSp>
      <p:cxnSp>
        <p:nvCxnSpPr>
          <p:cNvPr id="365" name="Google Shape;365;p20"/>
          <p:cNvCxnSpPr/>
          <p:nvPr/>
        </p:nvCxnSpPr>
        <p:spPr>
          <a:xfrm rot="10800000">
            <a:off x="9063318" y="887506"/>
            <a:ext cx="699247" cy="0"/>
          </a:xfrm>
          <a:prstGeom prst="straightConnector1">
            <a:avLst/>
          </a:prstGeom>
          <a:noFill/>
          <a:ln cap="rnd" cmpd="sng" w="9525">
            <a:solidFill>
              <a:schemeClr val="lt1"/>
            </a:solidFill>
            <a:prstDash val="solid"/>
            <a:round/>
            <a:headEnd len="sm" w="sm" type="none"/>
            <a:tailEnd len="sm" w="sm" type="none"/>
          </a:ln>
        </p:spPr>
      </p:cxnSp>
      <p:cxnSp>
        <p:nvCxnSpPr>
          <p:cNvPr id="366" name="Google Shape;366;p20"/>
          <p:cNvCxnSpPr/>
          <p:nvPr/>
        </p:nvCxnSpPr>
        <p:spPr>
          <a:xfrm rot="10800000">
            <a:off x="699247" y="887506"/>
            <a:ext cx="8364071" cy="0"/>
          </a:xfrm>
          <a:prstGeom prst="straightConnector1">
            <a:avLst/>
          </a:prstGeom>
          <a:noFill/>
          <a:ln cap="rnd" cmpd="sng" w="9525">
            <a:solidFill>
              <a:schemeClr val="lt1"/>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1"/>
          <p:cNvSpPr txBox="1"/>
          <p:nvPr>
            <p:ph type="title"/>
          </p:nvPr>
        </p:nvSpPr>
        <p:spPr>
          <a:xfrm>
            <a:off x="0" y="276871"/>
            <a:ext cx="1219199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Country Specific Code, Residence, Ethinity, Gender  for Identification </a:t>
            </a:r>
            <a:br>
              <a:rPr lang="en-US" sz="4400"/>
            </a:br>
            <a:endParaRPr/>
          </a:p>
        </p:txBody>
      </p:sp>
      <p:sp>
        <p:nvSpPr>
          <p:cNvPr id="372" name="Google Shape;372;p21"/>
          <p:cNvSpPr txBox="1"/>
          <p:nvPr>
            <p:ph idx="1" type="body"/>
          </p:nvPr>
        </p:nvSpPr>
        <p:spPr>
          <a:xfrm>
            <a:off x="0" y="2052918"/>
            <a:ext cx="12192000" cy="480508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                                 </a:t>
            </a:r>
            <a:r>
              <a:rPr b="1" lang="en-US"/>
              <a:t>RESIDENCE INFORMATION</a:t>
            </a:r>
            <a:endParaRPr/>
          </a:p>
          <a:p>
            <a:pPr indent="-342900" lvl="0" marL="342900" rtl="0" algn="l">
              <a:spcBef>
                <a:spcPts val="1000"/>
              </a:spcBef>
              <a:spcAft>
                <a:spcPts val="0"/>
              </a:spcAft>
              <a:buSzPts val="1600"/>
              <a:buChar char="►"/>
            </a:pPr>
            <a:r>
              <a:rPr lang="en-US"/>
              <a:t>COUNTRY SYMBOLE :  2  SYMBOLS</a:t>
            </a:r>
            <a:endParaRPr/>
          </a:p>
          <a:p>
            <a:pPr indent="-342900" lvl="0" marL="342900" rtl="0" algn="l">
              <a:spcBef>
                <a:spcPts val="1000"/>
              </a:spcBef>
              <a:spcAft>
                <a:spcPts val="0"/>
              </a:spcAft>
              <a:buSzPts val="1600"/>
              <a:buChar char="►"/>
            </a:pPr>
            <a:r>
              <a:rPr lang="en-US"/>
              <a:t>REGION, DEPARTMENT , ARRONDISSEMENT, COMMUNE : 3 digits</a:t>
            </a:r>
            <a:endParaRPr/>
          </a:p>
          <a:p>
            <a:pPr indent="0" lvl="0" marL="0" rtl="0" algn="l">
              <a:spcBef>
                <a:spcPts val="1000"/>
              </a:spcBef>
              <a:spcAft>
                <a:spcPts val="0"/>
              </a:spcAft>
              <a:buSzPts val="1600"/>
              <a:buNone/>
            </a:pPr>
            <a:r>
              <a:rPr lang="en-US"/>
              <a:t>                              ETHNICITY INFORMATION</a:t>
            </a:r>
            <a:endParaRPr/>
          </a:p>
          <a:p>
            <a:pPr indent="-342900" lvl="0" marL="342900" rtl="0" algn="l">
              <a:spcBef>
                <a:spcPts val="1000"/>
              </a:spcBef>
              <a:spcAft>
                <a:spcPts val="0"/>
              </a:spcAft>
              <a:buSzPts val="1600"/>
              <a:buChar char="►"/>
            </a:pPr>
            <a:r>
              <a:rPr lang="en-US"/>
              <a:t>DISTRIC , VILLAGE , ETHNIC: 3 digits</a:t>
            </a:r>
            <a:endParaRPr/>
          </a:p>
          <a:p>
            <a:pPr indent="0" lvl="0" marL="0" rtl="0" algn="l">
              <a:spcBef>
                <a:spcPts val="1000"/>
              </a:spcBef>
              <a:spcAft>
                <a:spcPts val="0"/>
              </a:spcAft>
              <a:buSzPts val="1600"/>
              <a:buNone/>
            </a:pPr>
            <a:r>
              <a:rPr lang="en-US"/>
              <a:t>                                GENDER</a:t>
            </a:r>
            <a:endParaRPr/>
          </a:p>
          <a:p>
            <a:pPr indent="0" lvl="0" marL="0" rtl="0" algn="l">
              <a:spcBef>
                <a:spcPts val="1000"/>
              </a:spcBef>
              <a:spcAft>
                <a:spcPts val="0"/>
              </a:spcAft>
              <a:buSzPts val="1600"/>
              <a:buNone/>
            </a:pPr>
            <a:r>
              <a:rPr b="1" lang="en-US"/>
              <a:t>Random NUMBER:  6  to 8 digits </a:t>
            </a:r>
            <a:endParaRPr/>
          </a:p>
          <a:p>
            <a:pPr indent="-342900" lvl="0" marL="342900" rtl="0" algn="l">
              <a:spcBef>
                <a:spcPts val="1000"/>
              </a:spcBef>
              <a:spcAft>
                <a:spcPts val="0"/>
              </a:spcAft>
              <a:buSzPts val="1600"/>
              <a:buChar char="►"/>
            </a:pPr>
            <a:r>
              <a:rPr b="1" lang="en-US"/>
              <a:t>Sex</a:t>
            </a:r>
            <a:r>
              <a:rPr lang="en-US"/>
              <a:t> : 1 </a:t>
            </a:r>
            <a:endParaRPr/>
          </a:p>
          <a:p>
            <a:pPr indent="-342900" lvl="0" marL="342900" rtl="0" algn="l">
              <a:spcBef>
                <a:spcPts val="1000"/>
              </a:spcBef>
              <a:spcAft>
                <a:spcPts val="0"/>
              </a:spcAft>
              <a:buSzPts val="1600"/>
              <a:buChar char="►"/>
            </a:pPr>
            <a:r>
              <a:rPr b="1" lang="en-US"/>
              <a:t>Example</a:t>
            </a:r>
            <a:r>
              <a:rPr lang="en-US">
                <a:solidFill>
                  <a:srgbClr val="FF0000"/>
                </a:solidFill>
              </a:rPr>
              <a:t>: </a:t>
            </a:r>
            <a:r>
              <a:rPr b="1" lang="en-US">
                <a:solidFill>
                  <a:srgbClr val="FF0000"/>
                </a:solidFill>
              </a:rPr>
              <a:t>CM 111 111  1 XXXXXX </a:t>
            </a:r>
            <a:endParaRPr/>
          </a:p>
          <a:p>
            <a:pPr indent="0" lvl="0" marL="0" rtl="0" algn="l">
              <a:spcBef>
                <a:spcPts val="1000"/>
              </a:spcBef>
              <a:spcAft>
                <a:spcPts val="0"/>
              </a:spcAft>
              <a:buSzPts val="1600"/>
              <a:buNone/>
            </a:pPr>
            <a:r>
              <a:rPr b="1" lang="en-US"/>
              <a:t>Cameron - </a:t>
            </a:r>
            <a:r>
              <a:rPr b="1" lang="en-US">
                <a:solidFill>
                  <a:srgbClr val="FFFF00"/>
                </a:solidFill>
              </a:rPr>
              <a:t>Groupe By Community of Residence  –  Village of origin  - Gender –</a:t>
            </a:r>
            <a:endParaRPr/>
          </a:p>
          <a:p>
            <a:pPr indent="0" lvl="0" marL="0" rtl="0" algn="l">
              <a:spcBef>
                <a:spcPts val="1000"/>
              </a:spcBef>
              <a:spcAft>
                <a:spcPts val="0"/>
              </a:spcAft>
              <a:buSzPts val="1600"/>
              <a:buNone/>
            </a:pPr>
            <a:r>
              <a:rPr b="1" lang="en-US">
                <a:solidFill>
                  <a:srgbClr val="FFFF00"/>
                </a:solidFill>
              </a:rPr>
              <a:t>Unique Random Number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 Virtual Residence Map to Physical Location  For Location and address </a:t>
            </a:r>
            <a:endParaRPr/>
          </a:p>
        </p:txBody>
      </p:sp>
      <p:sp>
        <p:nvSpPr>
          <p:cNvPr id="378" name="Google Shape;378;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u="sng">
                <a:solidFill>
                  <a:schemeClr val="hlink"/>
                </a:solidFill>
                <a:hlinkClick r:id="rId3"/>
              </a:rPr>
              <a:t>https://en.wikipedia.org/wiki/Departments_of_Cameroon</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rPr lang="en-US"/>
              <a:t> </a:t>
            </a:r>
            <a:r>
              <a:rPr b="1" lang="en-US"/>
              <a:t>GEOLOCATION</a:t>
            </a:r>
            <a:endParaRPr/>
          </a:p>
          <a:p>
            <a:pPr indent="0" lvl="0" marL="0" rtl="0" algn="l">
              <a:spcBef>
                <a:spcPts val="1000"/>
              </a:spcBef>
              <a:spcAft>
                <a:spcPts val="0"/>
              </a:spcAft>
              <a:buSzPts val="1600"/>
              <a:buNone/>
            </a:pPr>
            <a:r>
              <a:rPr lang="en-US"/>
              <a:t>Paring of IP address to a Geographic location </a:t>
            </a:r>
            <a:endParaRPr/>
          </a:p>
          <a:p>
            <a:pPr indent="-342900" lvl="0" marL="342900" rtl="0" algn="l">
              <a:spcBef>
                <a:spcPts val="1000"/>
              </a:spcBef>
              <a:spcAft>
                <a:spcPts val="0"/>
              </a:spcAft>
              <a:buSzPts val="1600"/>
              <a:buChar char="►"/>
            </a:pPr>
            <a:r>
              <a:rPr lang="en-US"/>
              <a:t>Identify where the ID com from  and where is the  physical location of the ID holder  with Geolocation information </a:t>
            </a:r>
            <a:endParaRPr/>
          </a:p>
          <a:p>
            <a:pPr indent="-342900" lvl="0" marL="342900" rtl="0" algn="l">
              <a:spcBef>
                <a:spcPts val="1000"/>
              </a:spcBef>
              <a:spcAft>
                <a:spcPts val="0"/>
              </a:spcAft>
              <a:buSzPts val="1600"/>
              <a:buChar char="►"/>
            </a:pPr>
            <a:r>
              <a:rPr lang="en-US"/>
              <a:t>Reduce risk base on geolocation</a:t>
            </a:r>
            <a:endParaRPr/>
          </a:p>
          <a:p>
            <a:pPr indent="-342900" lvl="0" marL="342900" rtl="0" algn="l">
              <a:spcBef>
                <a:spcPts val="1000"/>
              </a:spcBef>
              <a:spcAft>
                <a:spcPts val="0"/>
              </a:spcAft>
              <a:buSzPts val="1600"/>
              <a:buChar char="►"/>
            </a:pPr>
            <a:r>
              <a:rPr lang="en-US"/>
              <a:t>Locate source of ID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3"/>
          <p:cNvSpPr txBox="1"/>
          <p:nvPr>
            <p:ph type="title"/>
          </p:nvPr>
        </p:nvSpPr>
        <p:spPr>
          <a:xfrm>
            <a:off x="1" y="452718"/>
            <a:ext cx="10050834"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200"/>
              <a:buFont typeface="Century Gothic"/>
              <a:buNone/>
            </a:pPr>
            <a:r>
              <a:rPr b="1" lang="en-US" sz="3200">
                <a:solidFill>
                  <a:schemeClr val="lt1"/>
                </a:solidFill>
              </a:rPr>
              <a:t>Ivan Junior </a:t>
            </a:r>
            <a:br>
              <a:rPr b="1" lang="en-US" sz="3200">
                <a:solidFill>
                  <a:schemeClr val="lt1"/>
                </a:solidFill>
              </a:rPr>
            </a:br>
            <a:r>
              <a:rPr b="1" lang="en-US" sz="3200">
                <a:solidFill>
                  <a:schemeClr val="lt1"/>
                </a:solidFill>
              </a:rPr>
              <a:t>ID: </a:t>
            </a:r>
            <a:r>
              <a:rPr b="1" lang="en-US" sz="3200">
                <a:solidFill>
                  <a:schemeClr val="accent3"/>
                </a:solidFill>
              </a:rPr>
              <a:t>CM 336 145 1 143567 </a:t>
            </a:r>
            <a:br>
              <a:rPr b="1" lang="en-US" sz="3200">
                <a:solidFill>
                  <a:schemeClr val="lt1"/>
                </a:solidFill>
              </a:rPr>
            </a:br>
            <a:r>
              <a:rPr b="1" lang="en-US" sz="3200">
                <a:solidFill>
                  <a:schemeClr val="accent2"/>
                </a:solidFill>
              </a:rPr>
              <a:t>0045 Biyem assi, Yaounde, 33610  Cameroon </a:t>
            </a:r>
            <a:endParaRPr/>
          </a:p>
        </p:txBody>
      </p:sp>
      <p:sp>
        <p:nvSpPr>
          <p:cNvPr id="384" name="Google Shape;384;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                                              </a:t>
            </a:r>
            <a:r>
              <a:rPr b="1" lang="en-US"/>
              <a:t>Granularity </a:t>
            </a:r>
            <a:endParaRPr/>
          </a:p>
          <a:p>
            <a:pPr indent="0" lvl="0" marL="0" rtl="0" algn="l">
              <a:spcBef>
                <a:spcPts val="1000"/>
              </a:spcBef>
              <a:spcAft>
                <a:spcPts val="0"/>
              </a:spcAft>
              <a:buSzPts val="1600"/>
              <a:buNone/>
            </a:pPr>
            <a:r>
              <a:rPr b="1" lang="en-US"/>
              <a:t>Groupe by </a:t>
            </a:r>
            <a:r>
              <a:rPr lang="en-US"/>
              <a:t>: REGION – DEPARTMENT – ARRONDISSEMENT – COMMUNE </a:t>
            </a:r>
            <a:endParaRPr/>
          </a:p>
          <a:p>
            <a:pPr indent="0" lvl="0" marL="0" rtl="0" algn="l">
              <a:spcBef>
                <a:spcPts val="1000"/>
              </a:spcBef>
              <a:spcAft>
                <a:spcPts val="0"/>
              </a:spcAft>
              <a:buSzPts val="1600"/>
              <a:buNone/>
            </a:pPr>
            <a:r>
              <a:rPr b="1" lang="en-US"/>
              <a:t>CODE :  </a:t>
            </a:r>
            <a:r>
              <a:rPr lang="en-US"/>
              <a:t>9 DIGITS  IN TWO GROUPE </a:t>
            </a:r>
            <a:endParaRPr/>
          </a:p>
          <a:p>
            <a:pPr indent="0" lvl="0" marL="0" rtl="0" algn="l">
              <a:spcBef>
                <a:spcPts val="1000"/>
              </a:spcBef>
              <a:spcAft>
                <a:spcPts val="0"/>
              </a:spcAft>
              <a:buSzPts val="1600"/>
              <a:buNone/>
            </a:pPr>
            <a:r>
              <a:rPr b="1" lang="en-US"/>
              <a:t>Groupe  1 : </a:t>
            </a:r>
            <a:r>
              <a:rPr lang="en-US"/>
              <a:t>5  digits  for each commune </a:t>
            </a:r>
            <a:endParaRPr/>
          </a:p>
          <a:p>
            <a:pPr indent="0" lvl="0" marL="0" rtl="0" algn="l">
              <a:spcBef>
                <a:spcPts val="1000"/>
              </a:spcBef>
              <a:spcAft>
                <a:spcPts val="0"/>
              </a:spcAft>
              <a:buSzPts val="1600"/>
              <a:buNone/>
            </a:pPr>
            <a:r>
              <a:rPr b="1" lang="en-US"/>
              <a:t>Groupe 2 </a:t>
            </a:r>
            <a:r>
              <a:rPr lang="en-US"/>
              <a:t>:  commune specific code </a:t>
            </a:r>
            <a:endParaRPr/>
          </a:p>
          <a:p>
            <a:pPr indent="0" lvl="0" marL="0" rtl="0" algn="l">
              <a:spcBef>
                <a:spcPts val="1000"/>
              </a:spcBef>
              <a:spcAft>
                <a:spcPts val="0"/>
              </a:spcAft>
              <a:buSzPts val="1600"/>
              <a:buNone/>
            </a:pPr>
            <a:r>
              <a:rPr b="1" lang="en-US"/>
              <a:t>Example </a:t>
            </a:r>
            <a:endParaRPr/>
          </a:p>
          <a:p>
            <a:pPr indent="0" lvl="0" marL="0" rtl="0" algn="l">
              <a:spcBef>
                <a:spcPts val="1000"/>
              </a:spcBef>
              <a:spcAft>
                <a:spcPts val="0"/>
              </a:spcAft>
              <a:buSzPts val="1600"/>
              <a:buNone/>
            </a:pPr>
            <a:r>
              <a:rPr lang="en-US"/>
              <a:t>Online ID :  CM111 111 1 111111(plus 2 digits extention0</a:t>
            </a:r>
            <a:endParaRPr/>
          </a:p>
          <a:p>
            <a:pPr indent="0" lvl="0" marL="0" rtl="0" algn="l">
              <a:spcBef>
                <a:spcPts val="1000"/>
              </a:spcBef>
              <a:spcAft>
                <a:spcPts val="0"/>
              </a:spcAft>
              <a:buSzPts val="1600"/>
              <a:buNone/>
            </a:pPr>
            <a:r>
              <a:rPr lang="en-US"/>
              <a:t> Name : ID card holder Name </a:t>
            </a:r>
            <a:endParaRPr/>
          </a:p>
          <a:p>
            <a:pPr indent="0" lvl="0" marL="0" rtl="0" algn="l">
              <a:spcBef>
                <a:spcPts val="1000"/>
              </a:spcBef>
              <a:spcAft>
                <a:spcPts val="0"/>
              </a:spcAft>
              <a:buSzPts val="1600"/>
              <a:buNone/>
            </a:pPr>
            <a:r>
              <a:rPr b="1" lang="en-US"/>
              <a:t>Address :  </a:t>
            </a:r>
            <a:r>
              <a:rPr lang="en-US"/>
              <a:t>Groupe  2 code  Biyem assi , Yaounde  Groupe 1 code , Country </a:t>
            </a:r>
            <a:endParaRPr/>
          </a:p>
          <a:p>
            <a:pPr indent="0" lvl="0" marL="0" rtl="0" algn="l">
              <a:spcBef>
                <a:spcPts val="1000"/>
              </a:spcBef>
              <a:spcAft>
                <a:spcPts val="0"/>
              </a:spcAft>
              <a:buSzPts val="16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4"/>
          <p:cNvSpPr txBox="1"/>
          <p:nvPr>
            <p:ph type="title"/>
          </p:nvPr>
        </p:nvSpPr>
        <p:spPr>
          <a:xfrm>
            <a:off x="0" y="215900"/>
            <a:ext cx="10553700" cy="88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INFORMATION ON THE ONLINE ID CARD</a:t>
            </a:r>
            <a:endParaRPr/>
          </a:p>
        </p:txBody>
      </p:sp>
      <p:sp>
        <p:nvSpPr>
          <p:cNvPr id="390" name="Google Shape;390;p24"/>
          <p:cNvSpPr txBox="1"/>
          <p:nvPr>
            <p:ph idx="1" type="body"/>
          </p:nvPr>
        </p:nvSpPr>
        <p:spPr>
          <a:xfrm>
            <a:off x="803579" y="1104900"/>
            <a:ext cx="8946541" cy="53922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n-US"/>
              <a:t>NAME: name of the card holder</a:t>
            </a:r>
            <a:endParaRPr/>
          </a:p>
          <a:p>
            <a:pPr indent="-342900" lvl="0" marL="342900" rtl="0" algn="l">
              <a:lnSpc>
                <a:spcPct val="90000"/>
              </a:lnSpc>
              <a:spcBef>
                <a:spcPts val="1000"/>
              </a:spcBef>
              <a:spcAft>
                <a:spcPts val="0"/>
              </a:spcAft>
              <a:buSzPts val="1600"/>
              <a:buChar char="►"/>
            </a:pPr>
            <a:r>
              <a:rPr lang="en-US"/>
              <a:t>DOB: date of birth of the card holder</a:t>
            </a:r>
            <a:endParaRPr/>
          </a:p>
          <a:p>
            <a:pPr indent="-342900" lvl="0" marL="342900" rtl="0" algn="l">
              <a:lnSpc>
                <a:spcPct val="90000"/>
              </a:lnSpc>
              <a:spcBef>
                <a:spcPts val="1000"/>
              </a:spcBef>
              <a:spcAft>
                <a:spcPts val="0"/>
              </a:spcAft>
              <a:buSzPts val="1600"/>
              <a:buChar char="►"/>
            </a:pPr>
            <a:r>
              <a:rPr lang="en-US"/>
              <a:t>PLACE: place of birth of the card holder</a:t>
            </a:r>
            <a:endParaRPr/>
          </a:p>
          <a:p>
            <a:pPr indent="-342900" lvl="0" marL="342900" rtl="0" algn="l">
              <a:lnSpc>
                <a:spcPct val="90000"/>
              </a:lnSpc>
              <a:spcBef>
                <a:spcPts val="1000"/>
              </a:spcBef>
              <a:spcAft>
                <a:spcPts val="0"/>
              </a:spcAft>
              <a:buSzPts val="1600"/>
              <a:buChar char="►"/>
            </a:pPr>
            <a:r>
              <a:rPr lang="en-US"/>
              <a:t>SEX: sex of the card holder </a:t>
            </a:r>
            <a:endParaRPr/>
          </a:p>
          <a:p>
            <a:pPr indent="-342900" lvl="0" marL="342900" rtl="0" algn="l">
              <a:lnSpc>
                <a:spcPct val="90000"/>
              </a:lnSpc>
              <a:spcBef>
                <a:spcPts val="1000"/>
              </a:spcBef>
              <a:spcAft>
                <a:spcPts val="0"/>
              </a:spcAft>
              <a:buSzPts val="1600"/>
              <a:buChar char="►"/>
            </a:pPr>
            <a:r>
              <a:rPr lang="en-US"/>
              <a:t>ID# identification number of the card holder</a:t>
            </a:r>
            <a:endParaRPr/>
          </a:p>
          <a:p>
            <a:pPr indent="-342900" lvl="0" marL="342900" rtl="0" algn="l">
              <a:lnSpc>
                <a:spcPct val="90000"/>
              </a:lnSpc>
              <a:spcBef>
                <a:spcPts val="1000"/>
              </a:spcBef>
              <a:spcAft>
                <a:spcPts val="0"/>
              </a:spcAft>
              <a:buSzPts val="1600"/>
              <a:buChar char="►"/>
            </a:pPr>
            <a:r>
              <a:rPr lang="en-US"/>
              <a:t>MOTHER NAME: name of the cardholder’s mother</a:t>
            </a:r>
            <a:endParaRPr/>
          </a:p>
          <a:p>
            <a:pPr indent="-342900" lvl="0" marL="342900" rtl="0" algn="l">
              <a:lnSpc>
                <a:spcPct val="90000"/>
              </a:lnSpc>
              <a:spcBef>
                <a:spcPts val="1000"/>
              </a:spcBef>
              <a:spcAft>
                <a:spcPts val="0"/>
              </a:spcAft>
              <a:buSzPts val="1600"/>
              <a:buChar char="►"/>
            </a:pPr>
            <a:r>
              <a:rPr lang="en-US"/>
              <a:t>FATHER NAME: : name of the cardholder’s father</a:t>
            </a:r>
            <a:endParaRPr/>
          </a:p>
          <a:p>
            <a:pPr indent="-342900" lvl="0" marL="342900" rtl="0" algn="l">
              <a:lnSpc>
                <a:spcPct val="90000"/>
              </a:lnSpc>
              <a:spcBef>
                <a:spcPts val="1000"/>
              </a:spcBef>
              <a:spcAft>
                <a:spcPts val="0"/>
              </a:spcAft>
              <a:buSzPts val="1600"/>
              <a:buChar char="►"/>
            </a:pPr>
            <a:r>
              <a:rPr lang="en-US"/>
              <a:t>ADDRESS: current living address of the card holder</a:t>
            </a:r>
            <a:endParaRPr/>
          </a:p>
          <a:p>
            <a:pPr indent="-342900" lvl="0" marL="342900" rtl="0" algn="l">
              <a:lnSpc>
                <a:spcPct val="90000"/>
              </a:lnSpc>
              <a:spcBef>
                <a:spcPts val="1000"/>
              </a:spcBef>
              <a:spcAft>
                <a:spcPts val="0"/>
              </a:spcAft>
              <a:buSzPts val="1600"/>
              <a:buChar char="►"/>
            </a:pPr>
            <a:r>
              <a:rPr lang="en-US"/>
              <a:t>WEIGH: weight of the card holder</a:t>
            </a:r>
            <a:endParaRPr/>
          </a:p>
          <a:p>
            <a:pPr indent="-342900" lvl="0" marL="342900" rtl="0" algn="l">
              <a:lnSpc>
                <a:spcPct val="90000"/>
              </a:lnSpc>
              <a:spcBef>
                <a:spcPts val="1000"/>
              </a:spcBef>
              <a:spcAft>
                <a:spcPts val="0"/>
              </a:spcAft>
              <a:buSzPts val="1600"/>
              <a:buChar char="►"/>
            </a:pPr>
            <a:r>
              <a:rPr lang="en-US"/>
              <a:t>HEIGHT: height of the card holders</a:t>
            </a:r>
            <a:endParaRPr/>
          </a:p>
          <a:p>
            <a:pPr indent="-342900" lvl="0" marL="342900" rtl="0" algn="l">
              <a:lnSpc>
                <a:spcPct val="90000"/>
              </a:lnSpc>
              <a:spcBef>
                <a:spcPts val="1000"/>
              </a:spcBef>
              <a:spcAft>
                <a:spcPts val="0"/>
              </a:spcAft>
              <a:buSzPts val="1600"/>
              <a:buChar char="►"/>
            </a:pPr>
            <a:r>
              <a:rPr lang="en-US"/>
              <a:t>ISSUE: issue date of the ID card</a:t>
            </a:r>
            <a:endParaRPr/>
          </a:p>
          <a:p>
            <a:pPr indent="-342900" lvl="0" marL="342900" rtl="0" algn="l">
              <a:lnSpc>
                <a:spcPct val="90000"/>
              </a:lnSpc>
              <a:spcBef>
                <a:spcPts val="1000"/>
              </a:spcBef>
              <a:spcAft>
                <a:spcPts val="0"/>
              </a:spcAft>
              <a:buSzPts val="1600"/>
              <a:buChar char="►"/>
            </a:pPr>
            <a:r>
              <a:rPr lang="en-US"/>
              <a:t>ALL 10 FINGER PRINTS</a:t>
            </a:r>
            <a:endParaRPr/>
          </a:p>
          <a:p>
            <a:pPr indent="-241300" lvl="0" marL="342900" rtl="0" algn="l">
              <a:lnSpc>
                <a:spcPct val="90000"/>
              </a:lnSpc>
              <a:spcBef>
                <a:spcPts val="1000"/>
              </a:spcBef>
              <a:spcAft>
                <a:spcPts val="0"/>
              </a:spcAft>
              <a:buSzPts val="16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5"/>
          <p:cNvSpPr txBox="1"/>
          <p:nvPr>
            <p:ph idx="1" type="body"/>
          </p:nvPr>
        </p:nvSpPr>
        <p:spPr>
          <a:xfrm>
            <a:off x="1103312" y="282388"/>
            <a:ext cx="8946541" cy="637390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BOTH IRIS</a:t>
            </a:r>
            <a:endParaRPr/>
          </a:p>
          <a:p>
            <a:pPr indent="-342900" lvl="0" marL="342900" rtl="0" algn="l">
              <a:spcBef>
                <a:spcPts val="1000"/>
              </a:spcBef>
              <a:spcAft>
                <a:spcPts val="0"/>
              </a:spcAft>
              <a:buSzPts val="1600"/>
              <a:buChar char="►"/>
            </a:pPr>
            <a:r>
              <a:rPr lang="en-US"/>
              <a:t>CURRENT  PHOTO ( IMAGE, PICTURE)</a:t>
            </a:r>
            <a:endParaRPr/>
          </a:p>
          <a:p>
            <a:pPr indent="-342900" lvl="0" marL="342900" rtl="0" algn="l">
              <a:spcBef>
                <a:spcPts val="1000"/>
              </a:spcBef>
              <a:spcAft>
                <a:spcPts val="0"/>
              </a:spcAft>
              <a:buSzPts val="1600"/>
              <a:buChar char="►"/>
            </a:pPr>
            <a:r>
              <a:rPr lang="en-US"/>
              <a:t>PARTICULAR SIGN  </a:t>
            </a:r>
            <a:endParaRPr/>
          </a:p>
          <a:p>
            <a:pPr indent="-342900" lvl="0" marL="342900" rtl="0" algn="l">
              <a:spcBef>
                <a:spcPts val="1000"/>
              </a:spcBef>
              <a:spcAft>
                <a:spcPts val="0"/>
              </a:spcAft>
              <a:buSzPts val="1600"/>
              <a:buChar char="►"/>
            </a:pPr>
            <a:r>
              <a:rPr lang="en-US"/>
              <a:t>CHIPT PIN</a:t>
            </a:r>
            <a:endParaRPr/>
          </a:p>
          <a:p>
            <a:pPr indent="-342900" lvl="0" marL="342900" rtl="0" algn="l">
              <a:spcBef>
                <a:spcPts val="1000"/>
              </a:spcBef>
              <a:spcAft>
                <a:spcPts val="0"/>
              </a:spcAft>
              <a:buSzPts val="1600"/>
              <a:buChar char="►"/>
            </a:pPr>
            <a:r>
              <a:rPr lang="en-US"/>
              <a:t>Current phone number</a:t>
            </a:r>
            <a:endParaRPr/>
          </a:p>
          <a:p>
            <a:pPr indent="-342900" lvl="0" marL="342900" rtl="0" algn="l">
              <a:spcBef>
                <a:spcPts val="1000"/>
              </a:spcBef>
              <a:spcAft>
                <a:spcPts val="0"/>
              </a:spcAft>
              <a:buSzPts val="1600"/>
              <a:buChar char="►"/>
            </a:pPr>
            <a:r>
              <a:rPr lang="en-US"/>
              <a:t>Email address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6"/>
          <p:cNvSpPr txBox="1"/>
          <p:nvPr>
            <p:ph type="title"/>
          </p:nvPr>
        </p:nvSpPr>
        <p:spPr>
          <a:xfrm>
            <a:off x="0" y="160618"/>
            <a:ext cx="10811435"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INFORMATION ABOUT THE ONLINE ID CARD HOLDER</a:t>
            </a:r>
            <a:endParaRPr/>
          </a:p>
        </p:txBody>
      </p:sp>
      <p:sp>
        <p:nvSpPr>
          <p:cNvPr id="401" name="Google Shape;401;p26"/>
          <p:cNvSpPr txBox="1"/>
          <p:nvPr>
            <p:ph idx="1" type="body"/>
          </p:nvPr>
        </p:nvSpPr>
        <p:spPr>
          <a:xfrm>
            <a:off x="773112" y="2528794"/>
            <a:ext cx="8946541" cy="544605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Biographic information form </a:t>
            </a:r>
            <a:endParaRPr/>
          </a:p>
          <a:p>
            <a:pPr indent="-342900" lvl="0" marL="342900" rtl="0" algn="l">
              <a:spcBef>
                <a:spcPts val="1000"/>
              </a:spcBef>
              <a:spcAft>
                <a:spcPts val="0"/>
              </a:spcAft>
              <a:buSzPts val="1600"/>
              <a:buChar char="►"/>
            </a:pPr>
            <a:r>
              <a:rPr lang="en-US"/>
              <a:t>Education information form </a:t>
            </a:r>
            <a:endParaRPr/>
          </a:p>
          <a:p>
            <a:pPr indent="-342900" lvl="0" marL="342900" rtl="0" algn="l">
              <a:spcBef>
                <a:spcPts val="1000"/>
              </a:spcBef>
              <a:spcAft>
                <a:spcPts val="0"/>
              </a:spcAft>
              <a:buSzPts val="1600"/>
              <a:buChar char="►"/>
            </a:pPr>
            <a:r>
              <a:rPr lang="en-US"/>
              <a:t>Biometric information form </a:t>
            </a:r>
            <a:endParaRPr/>
          </a:p>
          <a:p>
            <a:pPr indent="-342900" lvl="0" marL="342900" rtl="0" algn="l">
              <a:spcBef>
                <a:spcPts val="1000"/>
              </a:spcBef>
              <a:spcAft>
                <a:spcPts val="0"/>
              </a:spcAft>
              <a:buSzPts val="1600"/>
              <a:buChar char="►"/>
            </a:pPr>
            <a:r>
              <a:rPr lang="en-US"/>
              <a:t>Demographic information form </a:t>
            </a:r>
            <a:endParaRPr/>
          </a:p>
          <a:p>
            <a:pPr indent="-342900" lvl="0" marL="342900" rtl="0" algn="l">
              <a:spcBef>
                <a:spcPts val="1000"/>
              </a:spcBef>
              <a:spcAft>
                <a:spcPts val="0"/>
              </a:spcAft>
              <a:buSzPts val="1600"/>
              <a:buChar char="►"/>
            </a:pPr>
            <a:r>
              <a:rPr lang="en-US"/>
              <a:t>Personal information form </a:t>
            </a:r>
            <a:r>
              <a:rPr b="1" lang="en-US"/>
              <a:t>(</a:t>
            </a:r>
            <a:r>
              <a:rPr lang="en-US"/>
              <a:t> email, phone#, name, address(physical,  virtual, mailing ),gender, date of birth, place of birth, nationality and ethnicity</a:t>
            </a:r>
            <a:r>
              <a:rPr b="1" lang="en-US"/>
              <a:t>)</a:t>
            </a:r>
            <a:endParaRPr/>
          </a:p>
          <a:p>
            <a:pPr indent="0" lvl="0" marL="0" rtl="0" algn="l">
              <a:spcBef>
                <a:spcPts val="1000"/>
              </a:spcBef>
              <a:spcAft>
                <a:spcPts val="0"/>
              </a:spcAft>
              <a:buSzPts val="16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7"/>
          <p:cNvSpPr txBox="1"/>
          <p:nvPr>
            <p:ph type="title"/>
          </p:nvPr>
        </p:nvSpPr>
        <p:spPr>
          <a:xfrm>
            <a:off x="349625" y="452718"/>
            <a:ext cx="9977716"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IMPEDIMENTS AND OTHERS CONSERNS</a:t>
            </a:r>
            <a:endParaRPr/>
          </a:p>
        </p:txBody>
      </p:sp>
      <p:sp>
        <p:nvSpPr>
          <p:cNvPr id="407" name="Google Shape;407;p27"/>
          <p:cNvSpPr txBox="1"/>
          <p:nvPr>
            <p:ph idx="1" type="body"/>
          </p:nvPr>
        </p:nvSpPr>
        <p:spPr>
          <a:xfrm>
            <a:off x="1103312" y="1290918"/>
            <a:ext cx="8946541" cy="556708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480"/>
              <a:buChar char="►"/>
            </a:pPr>
            <a:r>
              <a:rPr lang="en-US" sz="1850"/>
              <a:t>Cost –benefit or feasibility studies to insure the project meets its goals</a:t>
            </a:r>
            <a:endParaRPr/>
          </a:p>
          <a:p>
            <a:pPr indent="-342900" lvl="0" marL="342900" rtl="0" algn="l">
              <a:lnSpc>
                <a:spcPct val="80000"/>
              </a:lnSpc>
              <a:spcBef>
                <a:spcPts val="1000"/>
              </a:spcBef>
              <a:spcAft>
                <a:spcPts val="0"/>
              </a:spcAft>
              <a:buSzPts val="1480"/>
              <a:buChar char="►"/>
            </a:pPr>
            <a:r>
              <a:rPr lang="en-US" sz="1850"/>
              <a:t>Security concern/social benefit schema test</a:t>
            </a:r>
            <a:endParaRPr/>
          </a:p>
          <a:p>
            <a:pPr indent="-342900" lvl="0" marL="342900" rtl="0" algn="l">
              <a:lnSpc>
                <a:spcPct val="80000"/>
              </a:lnSpc>
              <a:spcBef>
                <a:spcPts val="1000"/>
              </a:spcBef>
              <a:spcAft>
                <a:spcPts val="0"/>
              </a:spcAft>
              <a:buSzPts val="1480"/>
              <a:buChar char="►"/>
            </a:pPr>
            <a:r>
              <a:rPr lang="en-US" sz="1850"/>
              <a:t>Quality of biometric data to be collected</a:t>
            </a:r>
            <a:endParaRPr/>
          </a:p>
          <a:p>
            <a:pPr indent="-342900" lvl="0" marL="342900" rtl="0" algn="l">
              <a:lnSpc>
                <a:spcPct val="80000"/>
              </a:lnSpc>
              <a:spcBef>
                <a:spcPts val="1000"/>
              </a:spcBef>
              <a:spcAft>
                <a:spcPts val="0"/>
              </a:spcAft>
              <a:buSzPts val="1480"/>
              <a:buChar char="►"/>
            </a:pPr>
            <a:r>
              <a:rPr b="1" lang="en-US" sz="1850">
                <a:solidFill>
                  <a:srgbClr val="FFFF00"/>
                </a:solidFill>
              </a:rPr>
              <a:t>Must be profit making </a:t>
            </a:r>
            <a:endParaRPr/>
          </a:p>
          <a:p>
            <a:pPr indent="-342900" lvl="0" marL="342900" rtl="0" algn="l">
              <a:lnSpc>
                <a:spcPct val="80000"/>
              </a:lnSpc>
              <a:spcBef>
                <a:spcPts val="1000"/>
              </a:spcBef>
              <a:spcAft>
                <a:spcPts val="0"/>
              </a:spcAft>
              <a:buSzPts val="1480"/>
              <a:buChar char="►"/>
            </a:pPr>
            <a:r>
              <a:rPr lang="en-US" sz="1850"/>
              <a:t>Need a cost benefit – analysis of the Online ID Card System( total cost, total expenditure, total benefits per/year, )</a:t>
            </a:r>
            <a:endParaRPr/>
          </a:p>
          <a:p>
            <a:pPr indent="-342900" lvl="0" marL="342900" rtl="0" algn="l">
              <a:lnSpc>
                <a:spcPct val="80000"/>
              </a:lnSpc>
              <a:spcBef>
                <a:spcPts val="1000"/>
              </a:spcBef>
              <a:spcAft>
                <a:spcPts val="0"/>
              </a:spcAft>
              <a:buSzPts val="1480"/>
              <a:buChar char="►"/>
            </a:pPr>
            <a:r>
              <a:rPr lang="en-US" sz="1850"/>
              <a:t>Legislation and privacy concerns</a:t>
            </a:r>
            <a:endParaRPr/>
          </a:p>
          <a:p>
            <a:pPr indent="-342900" lvl="0" marL="342900" rtl="0" algn="l">
              <a:lnSpc>
                <a:spcPct val="80000"/>
              </a:lnSpc>
              <a:spcBef>
                <a:spcPts val="1000"/>
              </a:spcBef>
              <a:spcAft>
                <a:spcPts val="0"/>
              </a:spcAft>
              <a:buSzPts val="1480"/>
              <a:buChar char="►"/>
            </a:pPr>
            <a:r>
              <a:rPr lang="en-US" sz="1850"/>
              <a:t>Legality of sharing data with law enforcement , Government, Business , Organizations and Civil Society </a:t>
            </a:r>
            <a:endParaRPr/>
          </a:p>
          <a:p>
            <a:pPr indent="-342900" lvl="0" marL="342900" rtl="0" algn="l">
              <a:lnSpc>
                <a:spcPct val="80000"/>
              </a:lnSpc>
              <a:spcBef>
                <a:spcPts val="1000"/>
              </a:spcBef>
              <a:spcAft>
                <a:spcPts val="0"/>
              </a:spcAft>
              <a:buSzPts val="1480"/>
              <a:buChar char="►"/>
            </a:pPr>
            <a:r>
              <a:rPr lang="en-US" sz="1850"/>
              <a:t>Overlaps with other national Population system</a:t>
            </a:r>
            <a:endParaRPr/>
          </a:p>
          <a:p>
            <a:pPr indent="-342900" lvl="0" marL="342900" rtl="0" algn="l">
              <a:lnSpc>
                <a:spcPct val="80000"/>
              </a:lnSpc>
              <a:spcBef>
                <a:spcPts val="1000"/>
              </a:spcBef>
              <a:spcAft>
                <a:spcPts val="0"/>
              </a:spcAft>
              <a:buSzPts val="1480"/>
              <a:buChar char="►"/>
            </a:pPr>
            <a:r>
              <a:rPr lang="en-US" sz="1850"/>
              <a:t>Fraud</a:t>
            </a:r>
            <a:endParaRPr/>
          </a:p>
          <a:p>
            <a:pPr indent="-342900" lvl="0" marL="342900" rtl="0" algn="l">
              <a:lnSpc>
                <a:spcPct val="80000"/>
              </a:lnSpc>
              <a:spcBef>
                <a:spcPts val="1000"/>
              </a:spcBef>
              <a:spcAft>
                <a:spcPts val="0"/>
              </a:spcAft>
              <a:buSzPts val="1480"/>
              <a:buChar char="►"/>
            </a:pPr>
            <a:r>
              <a:rPr lang="en-US" sz="1850"/>
              <a:t>Access to every one specially poor person who lived in inaccessible area</a:t>
            </a:r>
            <a:endParaRPr/>
          </a:p>
          <a:p>
            <a:pPr indent="-342900" lvl="0" marL="342900" rtl="0" algn="l">
              <a:lnSpc>
                <a:spcPct val="80000"/>
              </a:lnSpc>
              <a:spcBef>
                <a:spcPts val="1000"/>
              </a:spcBef>
              <a:spcAft>
                <a:spcPts val="0"/>
              </a:spcAft>
              <a:buSzPts val="1480"/>
              <a:buChar char="►"/>
            </a:pPr>
            <a:r>
              <a:rPr lang="en-US" sz="1850"/>
              <a:t>Application issue( should be free to all citizen</a:t>
            </a:r>
            <a:endParaRPr/>
          </a:p>
          <a:p>
            <a:pPr indent="-342900" lvl="0" marL="342900" rtl="0" algn="l">
              <a:lnSpc>
                <a:spcPct val="80000"/>
              </a:lnSpc>
              <a:spcBef>
                <a:spcPts val="1000"/>
              </a:spcBef>
              <a:spcAft>
                <a:spcPts val="0"/>
              </a:spcAft>
              <a:buSzPts val="1480"/>
              <a:buChar char="►"/>
            </a:pPr>
            <a:r>
              <a:rPr lang="en-US" sz="1850"/>
              <a:t>Develop application, Mobile application to provide interface to  the ID system </a:t>
            </a:r>
            <a:endParaRPr/>
          </a:p>
          <a:p>
            <a:pPr indent="-248920" lvl="0" marL="342900" rtl="0" algn="l">
              <a:lnSpc>
                <a:spcPct val="80000"/>
              </a:lnSpc>
              <a:spcBef>
                <a:spcPts val="1000"/>
              </a:spcBef>
              <a:spcAft>
                <a:spcPts val="0"/>
              </a:spcAft>
              <a:buSzPts val="1480"/>
              <a:buNone/>
            </a:pPr>
            <a:r>
              <a:t/>
            </a:r>
            <a:endParaRPr sz="1850"/>
          </a:p>
          <a:p>
            <a:pPr indent="-248920" lvl="0" marL="342900" rtl="0" algn="l">
              <a:lnSpc>
                <a:spcPct val="80000"/>
              </a:lnSpc>
              <a:spcBef>
                <a:spcPts val="1000"/>
              </a:spcBef>
              <a:spcAft>
                <a:spcPts val="0"/>
              </a:spcAft>
              <a:buSzPts val="1480"/>
              <a:buNone/>
            </a:pPr>
            <a:r>
              <a:t/>
            </a:r>
            <a:endParaRPr sz="1850"/>
          </a:p>
          <a:p>
            <a:pPr indent="-248920" lvl="0" marL="342900" rtl="0" algn="l">
              <a:lnSpc>
                <a:spcPct val="80000"/>
              </a:lnSpc>
              <a:spcBef>
                <a:spcPts val="1000"/>
              </a:spcBef>
              <a:spcAft>
                <a:spcPts val="0"/>
              </a:spcAft>
              <a:buSzPts val="1480"/>
              <a:buNone/>
            </a:pPr>
            <a:r>
              <a:t/>
            </a:r>
            <a:endParaRPr sz="18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8"/>
          <p:cNvSpPr txBox="1"/>
          <p:nvPr>
            <p:ph idx="1" type="body"/>
          </p:nvPr>
        </p:nvSpPr>
        <p:spPr>
          <a:xfrm>
            <a:off x="1049524" y="640977"/>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Exclusion : list of require document to be accepted for identification applying to KYC(Know Your Costumer)</a:t>
            </a:r>
            <a:endParaRPr/>
          </a:p>
          <a:p>
            <a:pPr indent="-342900" lvl="0" marL="342900" rtl="0" algn="l">
              <a:spcBef>
                <a:spcPts val="1000"/>
              </a:spcBef>
              <a:spcAft>
                <a:spcPts val="0"/>
              </a:spcAft>
              <a:buSzPts val="1600"/>
              <a:buChar char="►"/>
            </a:pPr>
            <a:r>
              <a:rPr lang="en-US"/>
              <a:t>Data Leaks: protection again criminal to access sensitive information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TECHOLOGY </a:t>
            </a:r>
            <a:endParaRPr/>
          </a:p>
        </p:txBody>
      </p:sp>
      <p:sp>
        <p:nvSpPr>
          <p:cNvPr id="418" name="Google Shape;418;p29"/>
          <p:cNvSpPr txBox="1"/>
          <p:nvPr>
            <p:ph idx="1" type="body"/>
          </p:nvPr>
        </p:nvSpPr>
        <p:spPr>
          <a:xfrm>
            <a:off x="1103312" y="1410790"/>
            <a:ext cx="8946541" cy="48376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The ID Card System need:</a:t>
            </a:r>
            <a:endParaRPr/>
          </a:p>
          <a:p>
            <a:pPr indent="-342900" lvl="0" marL="342900" rtl="0" algn="l">
              <a:spcBef>
                <a:spcPts val="1000"/>
              </a:spcBef>
              <a:spcAft>
                <a:spcPts val="0"/>
              </a:spcAft>
              <a:buSzPts val="1600"/>
              <a:buChar char="►"/>
            </a:pPr>
            <a:r>
              <a:rPr lang="en-US"/>
              <a:t>Big data processing capability</a:t>
            </a:r>
            <a:endParaRPr/>
          </a:p>
          <a:p>
            <a:pPr indent="-342900" lvl="0" marL="342900" rtl="0" algn="l">
              <a:spcBef>
                <a:spcPts val="1000"/>
              </a:spcBef>
              <a:spcAft>
                <a:spcPts val="0"/>
              </a:spcAft>
              <a:buSzPts val="1600"/>
              <a:buChar char="►"/>
            </a:pPr>
            <a:r>
              <a:rPr lang="en-US"/>
              <a:t>Large scale computing /distributed/scalable/system</a:t>
            </a:r>
            <a:endParaRPr/>
          </a:p>
          <a:p>
            <a:pPr indent="-342900" lvl="0" marL="342900" rtl="0" algn="l">
              <a:spcBef>
                <a:spcPts val="1000"/>
              </a:spcBef>
              <a:spcAft>
                <a:spcPts val="0"/>
              </a:spcAft>
              <a:buSzPts val="1600"/>
              <a:buChar char="►"/>
            </a:pPr>
            <a:r>
              <a:rPr lang="en-US"/>
              <a:t>Distributed storage</a:t>
            </a:r>
            <a:endParaRPr/>
          </a:p>
          <a:p>
            <a:pPr indent="0" lvl="0" marL="0" rtl="0" algn="l">
              <a:spcBef>
                <a:spcPts val="1000"/>
              </a:spcBef>
              <a:spcAft>
                <a:spcPts val="0"/>
              </a:spcAft>
              <a:buSzPts val="1600"/>
              <a:buNone/>
            </a:pPr>
            <a:r>
              <a:rPr lang="en-US"/>
              <a:t>  Keys basic for competition: analyzing big data</a:t>
            </a:r>
            <a:endParaRPr/>
          </a:p>
          <a:p>
            <a:pPr indent="0" lvl="0" marL="0" rtl="0" algn="l">
              <a:spcBef>
                <a:spcPts val="1000"/>
              </a:spcBef>
              <a:spcAft>
                <a:spcPts val="0"/>
              </a:spcAft>
              <a:buSzPts val="1600"/>
              <a:buNone/>
            </a:pPr>
            <a:r>
              <a:rPr lang="en-US"/>
              <a:t>Prioritize big data project that benefit from </a:t>
            </a:r>
            <a:r>
              <a:rPr b="1" lang="en-US">
                <a:solidFill>
                  <a:srgbClr val="FFFF00"/>
                </a:solidFill>
              </a:rPr>
              <a:t>HADOOP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sp>
        <p:nvSpPr>
          <p:cNvPr id="238" name="Google Shape;238;p3"/>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3"/>
          <p:cNvSpPr txBox="1"/>
          <p:nvPr>
            <p:ph type="title"/>
          </p:nvPr>
        </p:nvSpPr>
        <p:spPr>
          <a:xfrm>
            <a:off x="336884" y="668215"/>
            <a:ext cx="4332307" cy="28875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alibri"/>
              <a:buNone/>
            </a:pPr>
            <a:r>
              <a:rPr b="1" lang="en-US" sz="3000">
                <a:solidFill>
                  <a:srgbClr val="FFFFFF"/>
                </a:solidFill>
                <a:latin typeface="Calibri"/>
                <a:ea typeface="Calibri"/>
                <a:cs typeface="Calibri"/>
                <a:sym typeface="Calibri"/>
              </a:rPr>
              <a:t>Ivan Junior </a:t>
            </a:r>
            <a:br>
              <a:rPr b="1" lang="en-US" sz="3000">
                <a:solidFill>
                  <a:srgbClr val="FFFFFF"/>
                </a:solidFill>
                <a:latin typeface="Calibri"/>
                <a:ea typeface="Calibri"/>
                <a:cs typeface="Calibri"/>
                <a:sym typeface="Calibri"/>
              </a:rPr>
            </a:br>
            <a:r>
              <a:rPr b="1" lang="en-US" sz="3000">
                <a:solidFill>
                  <a:srgbClr val="FFFFFF"/>
                </a:solidFill>
                <a:latin typeface="Calibri"/>
                <a:ea typeface="Calibri"/>
                <a:cs typeface="Calibri"/>
                <a:sym typeface="Calibri"/>
              </a:rPr>
              <a:t>ID: CM 336 145 1 143567 </a:t>
            </a:r>
            <a:br>
              <a:rPr b="1" lang="en-US" sz="3000">
                <a:solidFill>
                  <a:srgbClr val="FFFFFF"/>
                </a:solidFill>
                <a:latin typeface="Calibri"/>
                <a:ea typeface="Calibri"/>
                <a:cs typeface="Calibri"/>
                <a:sym typeface="Calibri"/>
              </a:rPr>
            </a:br>
            <a:r>
              <a:rPr b="1" lang="en-US" sz="3000">
                <a:solidFill>
                  <a:srgbClr val="FFFFFF"/>
                </a:solidFill>
                <a:latin typeface="Calibri"/>
                <a:ea typeface="Calibri"/>
                <a:cs typeface="Calibri"/>
                <a:sym typeface="Calibri"/>
              </a:rPr>
              <a:t>0045 Biyem assi, Yaounde, 33610  Cameroon </a:t>
            </a:r>
            <a:endParaRPr sz="3000">
              <a:solidFill>
                <a:srgbClr val="FFFFFF"/>
              </a:solidFill>
              <a:latin typeface="Calibri"/>
              <a:ea typeface="Calibri"/>
              <a:cs typeface="Calibri"/>
              <a:sym typeface="Calibri"/>
            </a:endParaRPr>
          </a:p>
        </p:txBody>
      </p:sp>
      <p:cxnSp>
        <p:nvCxnSpPr>
          <p:cNvPr id="240" name="Google Shape;240;p3"/>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descr="A picture containing text, map&#10;&#10;Description automatically generated" id="241" name="Google Shape;241;p3"/>
          <p:cNvPicPr preferRelativeResize="0"/>
          <p:nvPr>
            <p:ph idx="1" type="body"/>
          </p:nvPr>
        </p:nvPicPr>
        <p:blipFill rotWithShape="1">
          <a:blip r:embed="rId3">
            <a:alphaModFix/>
          </a:blip>
          <a:srcRect b="0" l="0" r="0" t="0"/>
          <a:stretch/>
        </p:blipFill>
        <p:spPr>
          <a:xfrm>
            <a:off x="6162029" y="492573"/>
            <a:ext cx="4537130" cy="58807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0"/>
          <p:cNvSpPr txBox="1"/>
          <p:nvPr>
            <p:ph type="title"/>
          </p:nvPr>
        </p:nvSpPr>
        <p:spPr>
          <a:xfrm>
            <a:off x="646111" y="452718"/>
            <a:ext cx="9987055"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HADOOP ECOSYSTEM</a:t>
            </a:r>
            <a:endParaRPr/>
          </a:p>
        </p:txBody>
      </p:sp>
      <p:sp>
        <p:nvSpPr>
          <p:cNvPr id="424" name="Google Shape;424;p30"/>
          <p:cNvSpPr txBox="1"/>
          <p:nvPr>
            <p:ph idx="1" type="body"/>
          </p:nvPr>
        </p:nvSpPr>
        <p:spPr>
          <a:xfrm>
            <a:off x="1103312" y="1358537"/>
            <a:ext cx="8946541" cy="53688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Central part of many Big Data project</a:t>
            </a:r>
            <a:endParaRPr/>
          </a:p>
          <a:p>
            <a:pPr indent="-342900" lvl="0" marL="342900" rtl="0" algn="l">
              <a:spcBef>
                <a:spcPts val="1000"/>
              </a:spcBef>
              <a:spcAft>
                <a:spcPts val="0"/>
              </a:spcAft>
              <a:buSzPts val="1600"/>
              <a:buChar char="►"/>
            </a:pPr>
            <a:r>
              <a:rPr lang="en-US"/>
              <a:t>Used Hadoop ecosystem to integrate Hadoop frame work with more traditional relation databases</a:t>
            </a:r>
            <a:endParaRPr/>
          </a:p>
          <a:p>
            <a:pPr indent="-342900" lvl="0" marL="342900" rtl="0" algn="l">
              <a:spcBef>
                <a:spcPts val="1000"/>
              </a:spcBef>
              <a:spcAft>
                <a:spcPts val="0"/>
              </a:spcAft>
              <a:buSzPts val="1600"/>
              <a:buChar char="►"/>
            </a:pPr>
            <a:r>
              <a:rPr lang="en-US"/>
              <a:t>Frame work of tools that allows for the distributed processing of large data set across cluster computer using simple programing language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TECHNOLOGY - HADOOP</a:t>
            </a:r>
            <a:endParaRPr/>
          </a:p>
        </p:txBody>
      </p:sp>
      <p:pic>
        <p:nvPicPr>
          <p:cNvPr descr="Hadoop Ecosystem: an Integrated Environment for Big Data" id="430" name="Google Shape;430;p31"/>
          <p:cNvPicPr preferRelativeResize="0"/>
          <p:nvPr>
            <p:ph idx="1" type="body"/>
          </p:nvPr>
        </p:nvPicPr>
        <p:blipFill rotWithShape="1">
          <a:blip r:embed="rId3">
            <a:alphaModFix/>
          </a:blip>
          <a:srcRect b="0" l="0" r="0" t="0"/>
          <a:stretch/>
        </p:blipFill>
        <p:spPr>
          <a:xfrm>
            <a:off x="1828800" y="2071553"/>
            <a:ext cx="7223759" cy="41579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2"/>
          <p:cNvSpPr txBox="1"/>
          <p:nvPr>
            <p:ph type="title"/>
          </p:nvPr>
        </p:nvSpPr>
        <p:spPr>
          <a:xfrm>
            <a:off x="646111" y="452718"/>
            <a:ext cx="1039200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HADOOP ECOSYSTEM</a:t>
            </a:r>
            <a:endParaRPr/>
          </a:p>
        </p:txBody>
      </p:sp>
      <p:pic>
        <p:nvPicPr>
          <p:cNvPr descr="Introduction à Hadoop - YARN et l'écosystème Hadoop" id="436" name="Google Shape;436;p32"/>
          <p:cNvPicPr preferRelativeResize="0"/>
          <p:nvPr>
            <p:ph idx="1" type="body"/>
          </p:nvPr>
        </p:nvPicPr>
        <p:blipFill rotWithShape="1">
          <a:blip r:embed="rId3">
            <a:alphaModFix/>
          </a:blip>
          <a:srcRect b="0" l="0" r="0" t="0"/>
          <a:stretch/>
        </p:blipFill>
        <p:spPr>
          <a:xfrm>
            <a:off x="1737360" y="2390503"/>
            <a:ext cx="7158446" cy="350084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33"/>
          <p:cNvSpPr txBox="1"/>
          <p:nvPr>
            <p:ph type="title"/>
          </p:nvPr>
        </p:nvSpPr>
        <p:spPr>
          <a:xfrm>
            <a:off x="646111" y="452718"/>
            <a:ext cx="10313626"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HADOOP ECOSYSTEM</a:t>
            </a:r>
            <a:endParaRPr/>
          </a:p>
        </p:txBody>
      </p:sp>
      <p:pic>
        <p:nvPicPr>
          <p:cNvPr id="442" name="Google Shape;442;p33"/>
          <p:cNvPicPr preferRelativeResize="0"/>
          <p:nvPr>
            <p:ph idx="1" type="body"/>
          </p:nvPr>
        </p:nvPicPr>
        <p:blipFill rotWithShape="1">
          <a:blip r:embed="rId3">
            <a:alphaModFix/>
          </a:blip>
          <a:srcRect b="0" l="0" r="0" t="0"/>
          <a:stretch/>
        </p:blipFill>
        <p:spPr>
          <a:xfrm>
            <a:off x="1264512" y="1853248"/>
            <a:ext cx="8572500" cy="3429000"/>
          </a:xfrm>
          <a:prstGeom prst="rect">
            <a:avLst/>
          </a:prstGeom>
          <a:noFill/>
          <a:ln>
            <a:noFill/>
          </a:ln>
        </p:spPr>
      </p:pic>
      <p:sp>
        <p:nvSpPr>
          <p:cNvPr id="443" name="Google Shape;443;p33"/>
          <p:cNvSpPr txBox="1"/>
          <p:nvPr/>
        </p:nvSpPr>
        <p:spPr>
          <a:xfrm>
            <a:off x="646111" y="5590903"/>
            <a:ext cx="106462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Source  “https://hortonworks.com/blog/data-science-apacheh-hadoop-predicting-airline-delays/”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4"/>
          <p:cNvSpPr txBox="1"/>
          <p:nvPr>
            <p:ph type="title"/>
          </p:nvPr>
        </p:nvSpPr>
        <p:spPr>
          <a:xfrm>
            <a:off x="646111" y="452718"/>
            <a:ext cx="10875329"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DATA STORAGE</a:t>
            </a:r>
            <a:endParaRPr/>
          </a:p>
        </p:txBody>
      </p:sp>
      <p:sp>
        <p:nvSpPr>
          <p:cNvPr id="449" name="Google Shape;449;p34"/>
          <p:cNvSpPr txBox="1"/>
          <p:nvPr>
            <p:ph idx="1" type="body"/>
          </p:nvPr>
        </p:nvSpPr>
        <p:spPr>
          <a:xfrm>
            <a:off x="1103312" y="1149531"/>
            <a:ext cx="8946541" cy="5603966"/>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Font typeface="Arial"/>
              <a:buNone/>
            </a:pPr>
            <a:r>
              <a:t/>
            </a:r>
            <a:endParaRPr/>
          </a:p>
          <a:p>
            <a:pPr indent="0" lvl="0" marL="0" rtl="0" algn="ctr">
              <a:spcBef>
                <a:spcPts val="1000"/>
              </a:spcBef>
              <a:spcAft>
                <a:spcPts val="0"/>
              </a:spcAft>
              <a:buSzPts val="1600"/>
              <a:buNone/>
            </a:pPr>
            <a:r>
              <a:rPr b="1" lang="en-US"/>
              <a:t>STRUCTURE DATA BASE</a:t>
            </a:r>
            <a:endParaRPr/>
          </a:p>
          <a:p>
            <a:pPr indent="-342900" lvl="0" marL="342900" rtl="0" algn="l">
              <a:spcBef>
                <a:spcPts val="1000"/>
              </a:spcBef>
              <a:spcAft>
                <a:spcPts val="0"/>
              </a:spcAft>
              <a:buSzPts val="1600"/>
              <a:buFont typeface="Arial"/>
              <a:buChar char="•"/>
            </a:pPr>
            <a:r>
              <a:rPr b="1" lang="en-US"/>
              <a:t>DB2</a:t>
            </a:r>
            <a:endParaRPr/>
          </a:p>
          <a:p>
            <a:pPr indent="-342900" lvl="0" marL="342900" rtl="0" algn="l">
              <a:spcBef>
                <a:spcPts val="1000"/>
              </a:spcBef>
              <a:spcAft>
                <a:spcPts val="0"/>
              </a:spcAft>
              <a:buSzPts val="1600"/>
              <a:buFont typeface="Arial"/>
              <a:buChar char="•"/>
            </a:pPr>
            <a:r>
              <a:rPr b="1" lang="en-US"/>
              <a:t>MS SQL</a:t>
            </a:r>
            <a:endParaRPr/>
          </a:p>
          <a:p>
            <a:pPr indent="-342900" lvl="0" marL="342900" rtl="0" algn="l">
              <a:spcBef>
                <a:spcPts val="1000"/>
              </a:spcBef>
              <a:spcAft>
                <a:spcPts val="0"/>
              </a:spcAft>
              <a:buSzPts val="1600"/>
              <a:buFont typeface="Arial"/>
              <a:buChar char="•"/>
            </a:pPr>
            <a:r>
              <a:rPr b="1" lang="en-US"/>
              <a:t>SQL SERVER</a:t>
            </a:r>
            <a:endParaRPr/>
          </a:p>
          <a:p>
            <a:pPr indent="-342900" lvl="0" marL="342900" rtl="0" algn="l">
              <a:spcBef>
                <a:spcPts val="1000"/>
              </a:spcBef>
              <a:spcAft>
                <a:spcPts val="0"/>
              </a:spcAft>
              <a:buSzPts val="1600"/>
              <a:buFont typeface="Arial"/>
              <a:buChar char="•"/>
            </a:pPr>
            <a:r>
              <a:rPr b="1" lang="en-US"/>
              <a:t>ORACLE</a:t>
            </a:r>
            <a:endParaRPr/>
          </a:p>
          <a:p>
            <a:pPr indent="-342900" lvl="0" marL="342900" rtl="0" algn="l">
              <a:spcBef>
                <a:spcPts val="1000"/>
              </a:spcBef>
              <a:spcAft>
                <a:spcPts val="0"/>
              </a:spcAft>
              <a:buSzPts val="1600"/>
              <a:buFont typeface="Arial"/>
              <a:buChar char="•"/>
            </a:pPr>
            <a:r>
              <a:rPr b="1" lang="en-US"/>
              <a:t>MYSQL</a:t>
            </a:r>
            <a:endParaRPr/>
          </a:p>
          <a:p>
            <a:pPr indent="-342900" lvl="0" marL="342900" rtl="0" algn="l">
              <a:spcBef>
                <a:spcPts val="1000"/>
              </a:spcBef>
              <a:spcAft>
                <a:spcPts val="0"/>
              </a:spcAft>
              <a:buSzPts val="1600"/>
              <a:buFont typeface="Arial"/>
              <a:buChar char="•"/>
            </a:pPr>
            <a:r>
              <a:rPr b="1" lang="en-US"/>
              <a:t>SQLITE</a:t>
            </a:r>
            <a:endParaRPr/>
          </a:p>
          <a:p>
            <a:pPr indent="0" lvl="0" marL="0" rtl="0" algn="ctr">
              <a:spcBef>
                <a:spcPts val="1000"/>
              </a:spcBef>
              <a:spcAft>
                <a:spcPts val="0"/>
              </a:spcAft>
              <a:buSzPts val="1600"/>
              <a:buNone/>
            </a:pPr>
            <a:r>
              <a:rPr b="1" lang="en-US"/>
              <a:t>UNSTRUCTURE DATA BASE</a:t>
            </a:r>
            <a:endParaRPr/>
          </a:p>
          <a:p>
            <a:pPr indent="-342900" lvl="0" marL="342900" rtl="0" algn="l">
              <a:spcBef>
                <a:spcPts val="1000"/>
              </a:spcBef>
              <a:spcAft>
                <a:spcPts val="0"/>
              </a:spcAft>
              <a:buSzPts val="1600"/>
              <a:buFont typeface="Arial"/>
              <a:buChar char="•"/>
            </a:pPr>
            <a:r>
              <a:rPr b="1" lang="en-US"/>
              <a:t>MONGO DB </a:t>
            </a:r>
            <a:r>
              <a:rPr lang="en-US"/>
              <a:t>document based</a:t>
            </a:r>
            <a:endParaRPr/>
          </a:p>
          <a:p>
            <a:pPr indent="-342900" lvl="0" marL="342900" rtl="0" algn="l">
              <a:spcBef>
                <a:spcPts val="1000"/>
              </a:spcBef>
              <a:spcAft>
                <a:spcPts val="0"/>
              </a:spcAft>
              <a:buSzPts val="1600"/>
              <a:buFont typeface="Arial"/>
              <a:buChar char="•"/>
            </a:pPr>
            <a:r>
              <a:rPr b="1" lang="en-US"/>
              <a:t>APACHE CASSANDRE  </a:t>
            </a:r>
            <a:r>
              <a:rPr lang="en-US"/>
              <a:t>column based</a:t>
            </a:r>
            <a:endParaRPr/>
          </a:p>
          <a:p>
            <a:pPr indent="-342900" lvl="0" marL="342900" rtl="0" algn="l">
              <a:spcBef>
                <a:spcPts val="1000"/>
              </a:spcBef>
              <a:spcAft>
                <a:spcPts val="0"/>
              </a:spcAft>
              <a:buSzPts val="1600"/>
              <a:buFont typeface="Arial"/>
              <a:buChar char="•"/>
            </a:pPr>
            <a:r>
              <a:rPr b="1" lang="en-US"/>
              <a:t>REDIS/MENCASHE</a:t>
            </a:r>
            <a:r>
              <a:rPr lang="en-US"/>
              <a:t> key- value pare based</a:t>
            </a:r>
            <a:endParaRPr/>
          </a:p>
          <a:p>
            <a:pPr indent="-342900" lvl="0" marL="342900" rtl="0" algn="l">
              <a:spcBef>
                <a:spcPts val="1000"/>
              </a:spcBef>
              <a:spcAft>
                <a:spcPts val="0"/>
              </a:spcAft>
              <a:buSzPts val="1600"/>
              <a:buFont typeface="Arial"/>
              <a:buChar char="•"/>
            </a:pPr>
            <a:r>
              <a:rPr b="1" lang="en-US"/>
              <a:t>NEO4J </a:t>
            </a:r>
            <a:r>
              <a:rPr lang="en-US"/>
              <a:t>graph based</a:t>
            </a:r>
            <a:endParaRPr/>
          </a:p>
          <a:p>
            <a:pPr indent="-241300" lvl="0" marL="342900" rtl="0" algn="l">
              <a:spcBef>
                <a:spcPts val="1000"/>
              </a:spcBef>
              <a:spcAft>
                <a:spcPts val="0"/>
              </a:spcAft>
              <a:buSzPts val="1600"/>
              <a:buFont typeface="Arial"/>
              <a:buNone/>
            </a:pPr>
            <a:r>
              <a:t/>
            </a:r>
            <a:endParaRPr/>
          </a:p>
          <a:p>
            <a:pPr indent="-241300" lvl="0" marL="342900" rtl="0" algn="l">
              <a:spcBef>
                <a:spcPts val="1000"/>
              </a:spcBef>
              <a:spcAft>
                <a:spcPts val="0"/>
              </a:spcAft>
              <a:buSzPts val="160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5"/>
          <p:cNvSpPr txBox="1"/>
          <p:nvPr>
            <p:ph idx="1" type="body"/>
          </p:nvPr>
        </p:nvSpPr>
        <p:spPr>
          <a:xfrm>
            <a:off x="815929" y="1097281"/>
            <a:ext cx="8946541" cy="603503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lang="en-US"/>
              <a:t>Main type of No-SQL database</a:t>
            </a:r>
            <a:endParaRPr/>
          </a:p>
          <a:p>
            <a:pPr indent="0" lvl="0" marL="0" rtl="0" algn="ctr">
              <a:spcBef>
                <a:spcPts val="1000"/>
              </a:spcBef>
              <a:spcAft>
                <a:spcPts val="0"/>
              </a:spcAft>
              <a:buSzPts val="1600"/>
              <a:buNone/>
            </a:pPr>
            <a:r>
              <a:t/>
            </a:r>
            <a:endParaRPr b="1"/>
          </a:p>
          <a:p>
            <a:pPr indent="-342900" lvl="0" marL="342900" rtl="0" algn="l">
              <a:spcBef>
                <a:spcPts val="1000"/>
              </a:spcBef>
              <a:spcAft>
                <a:spcPts val="0"/>
              </a:spcAft>
              <a:buSzPts val="1600"/>
              <a:buChar char="►"/>
            </a:pPr>
            <a:r>
              <a:rPr b="1" lang="en-US"/>
              <a:t>Wide – column store: </a:t>
            </a:r>
            <a:r>
              <a:rPr lang="en-US"/>
              <a:t>use column to store data</a:t>
            </a:r>
            <a:endParaRPr/>
          </a:p>
          <a:p>
            <a:pPr indent="-342900" lvl="0" marL="342900" rtl="0" algn="l">
              <a:spcBef>
                <a:spcPts val="1000"/>
              </a:spcBef>
              <a:spcAft>
                <a:spcPts val="0"/>
              </a:spcAft>
              <a:buSzPts val="1600"/>
              <a:buChar char="►"/>
            </a:pPr>
            <a:r>
              <a:rPr b="1" lang="en-US"/>
              <a:t>Document store </a:t>
            </a:r>
            <a:r>
              <a:rPr lang="en-US"/>
              <a:t>: use json, xml, bson document to store data</a:t>
            </a:r>
            <a:endParaRPr/>
          </a:p>
          <a:p>
            <a:pPr indent="-342900" lvl="0" marL="342900" rtl="0" algn="l">
              <a:spcBef>
                <a:spcPts val="1000"/>
              </a:spcBef>
              <a:spcAft>
                <a:spcPts val="0"/>
              </a:spcAft>
              <a:buSzPts val="1600"/>
              <a:buChar char="►"/>
            </a:pPr>
            <a:r>
              <a:rPr b="1" lang="en-US"/>
              <a:t>Key-value store</a:t>
            </a:r>
            <a:r>
              <a:rPr lang="en-US"/>
              <a:t>: store data in a unique key-value pairs</a:t>
            </a:r>
            <a:endParaRPr/>
          </a:p>
          <a:p>
            <a:pPr indent="-342900" lvl="0" marL="342900" rtl="0" algn="l">
              <a:spcBef>
                <a:spcPts val="1000"/>
              </a:spcBef>
              <a:spcAft>
                <a:spcPts val="0"/>
              </a:spcAft>
              <a:buSzPts val="1600"/>
              <a:buChar char="►"/>
            </a:pPr>
            <a:r>
              <a:rPr b="1" lang="en-US"/>
              <a:t>Graph store</a:t>
            </a:r>
            <a:r>
              <a:rPr lang="en-US"/>
              <a:t>: use nodes that contain list of relationship records</a:t>
            </a:r>
            <a:endParaRPr/>
          </a:p>
          <a:p>
            <a:pPr indent="-342900" lvl="0" marL="342900" rtl="0" algn="l">
              <a:spcBef>
                <a:spcPts val="1000"/>
              </a:spcBef>
              <a:spcAft>
                <a:spcPts val="0"/>
              </a:spcAft>
              <a:buSzPts val="1600"/>
              <a:buChar char="►"/>
            </a:pPr>
            <a:r>
              <a:rPr b="1" lang="en-US"/>
              <a:t>Multi –mode: </a:t>
            </a:r>
            <a:r>
              <a:rPr lang="en-US"/>
              <a:t>combine the four types for more flexibility</a:t>
            </a:r>
            <a:endParaRPr/>
          </a:p>
          <a:p>
            <a:pPr indent="-241300" lvl="0" marL="342900" rtl="0" algn="l">
              <a:spcBef>
                <a:spcPts val="1000"/>
              </a:spcBef>
              <a:spcAft>
                <a:spcPts val="0"/>
              </a:spcAft>
              <a:buSzPts val="1600"/>
              <a:buNone/>
            </a:pPr>
            <a:r>
              <a:t/>
            </a:r>
            <a:endParaRPr b="1"/>
          </a:p>
          <a:p>
            <a:pPr indent="0" lvl="0" marL="0" rtl="0" algn="l">
              <a:spcBef>
                <a:spcPts val="1000"/>
              </a:spcBef>
              <a:spcAft>
                <a:spcPts val="0"/>
              </a:spcAft>
              <a:buSzPts val="1600"/>
              <a:buNone/>
            </a:pPr>
            <a:r>
              <a:t/>
            </a:r>
            <a:endParaRPr b="1"/>
          </a:p>
          <a:p>
            <a:pPr indent="-241300" lvl="0" marL="342900" rtl="0" algn="l">
              <a:spcBef>
                <a:spcPts val="1000"/>
              </a:spcBef>
              <a:spcAft>
                <a:spcPts val="0"/>
              </a:spcAft>
              <a:buSzPts val="1600"/>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646111" y="452718"/>
            <a:ext cx="10365878"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DATA GORVERNANCE</a:t>
            </a:r>
            <a:endParaRPr/>
          </a:p>
        </p:txBody>
      </p:sp>
      <p:sp>
        <p:nvSpPr>
          <p:cNvPr id="460" name="Google Shape;460;p36"/>
          <p:cNvSpPr txBox="1"/>
          <p:nvPr>
            <p:ph idx="1" type="body"/>
          </p:nvPr>
        </p:nvSpPr>
        <p:spPr>
          <a:xfrm>
            <a:off x="522515" y="1240972"/>
            <a:ext cx="10345782" cy="54080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lang="en-US"/>
              <a:t>Data Profiling Data Quality</a:t>
            </a:r>
            <a:endParaRPr/>
          </a:p>
          <a:p>
            <a:pPr indent="-342900" lvl="0" marL="342900" rtl="0" algn="l">
              <a:spcBef>
                <a:spcPts val="1000"/>
              </a:spcBef>
              <a:spcAft>
                <a:spcPts val="0"/>
              </a:spcAft>
              <a:buSzPts val="1600"/>
              <a:buChar char="►"/>
            </a:pPr>
            <a:r>
              <a:rPr lang="en-US"/>
              <a:t>Dignosis of existing data in store to understand it compleness , uniqueness pattern, periodic process</a:t>
            </a:r>
            <a:endParaRPr/>
          </a:p>
          <a:p>
            <a:pPr indent="-342900" lvl="0" marL="342900" rtl="0" algn="l">
              <a:spcBef>
                <a:spcPts val="1000"/>
              </a:spcBef>
              <a:spcAft>
                <a:spcPts val="0"/>
              </a:spcAft>
              <a:buSzPts val="1600"/>
              <a:buChar char="►"/>
            </a:pPr>
            <a:r>
              <a:rPr lang="en-US"/>
              <a:t>Registering a data</a:t>
            </a:r>
            <a:endParaRPr/>
          </a:p>
          <a:p>
            <a:pPr indent="-342900" lvl="0" marL="342900" rtl="0" algn="l">
              <a:spcBef>
                <a:spcPts val="1000"/>
              </a:spcBef>
              <a:spcAft>
                <a:spcPts val="0"/>
              </a:spcAft>
              <a:buSzPts val="1600"/>
              <a:buChar char="►"/>
            </a:pPr>
            <a:r>
              <a:rPr lang="en-US"/>
              <a:t>Creating a data base</a:t>
            </a:r>
            <a:endParaRPr/>
          </a:p>
          <a:p>
            <a:pPr indent="-342900" lvl="0" marL="342900" rtl="0" algn="l">
              <a:spcBef>
                <a:spcPts val="1000"/>
              </a:spcBef>
              <a:spcAft>
                <a:spcPts val="0"/>
              </a:spcAft>
              <a:buSzPts val="1600"/>
              <a:buChar char="►"/>
            </a:pPr>
            <a:r>
              <a:rPr lang="en-US"/>
              <a:t>Creating and verifying policy for data profiling</a:t>
            </a:r>
            <a:endParaRPr/>
          </a:p>
          <a:p>
            <a:pPr indent="-342900" lvl="0" marL="342900" rtl="0" algn="l">
              <a:spcBef>
                <a:spcPts val="1000"/>
              </a:spcBef>
              <a:spcAft>
                <a:spcPts val="0"/>
              </a:spcAft>
              <a:buSzPts val="1600"/>
              <a:buChar char="►"/>
            </a:pPr>
            <a:r>
              <a:rPr lang="en-US"/>
              <a:t>Creating job flow for data profiling</a:t>
            </a:r>
            <a:endParaRPr/>
          </a:p>
          <a:p>
            <a:pPr indent="-342900" lvl="0" marL="342900" rtl="0" algn="l">
              <a:spcBef>
                <a:spcPts val="1000"/>
              </a:spcBef>
              <a:spcAft>
                <a:spcPts val="0"/>
              </a:spcAft>
              <a:buSzPts val="1600"/>
              <a:buChar char="►"/>
            </a:pPr>
            <a:r>
              <a:rPr lang="en-US"/>
              <a:t>Applying data profiling rules </a:t>
            </a:r>
            <a:endParaRPr/>
          </a:p>
          <a:p>
            <a:pPr indent="-342900" lvl="0" marL="342900" rtl="0" algn="l">
              <a:spcBef>
                <a:spcPts val="1000"/>
              </a:spcBef>
              <a:spcAft>
                <a:spcPts val="0"/>
              </a:spcAft>
              <a:buSzPts val="1600"/>
              <a:buChar char="►"/>
            </a:pPr>
            <a:r>
              <a:rPr lang="en-US"/>
              <a:t>viewing profiles data</a:t>
            </a:r>
            <a:endParaRPr/>
          </a:p>
          <a:p>
            <a:pPr indent="-342900" lvl="0" marL="342900" rtl="0" algn="l">
              <a:spcBef>
                <a:spcPts val="1000"/>
              </a:spcBef>
              <a:spcAft>
                <a:spcPts val="0"/>
              </a:spcAft>
              <a:buSzPts val="1600"/>
              <a:buChar char="►"/>
            </a:pPr>
            <a:r>
              <a:rPr lang="en-US"/>
              <a:t>Viewing data quality score</a:t>
            </a:r>
            <a:endParaRPr/>
          </a:p>
          <a:p>
            <a:pPr indent="0" lvl="0" marL="0" rtl="0" algn="l">
              <a:spcBef>
                <a:spcPts val="1000"/>
              </a:spcBef>
              <a:spcAft>
                <a:spcPts val="0"/>
              </a:spcAft>
              <a:buSzPts val="16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Data Masking </a:t>
            </a:r>
            <a:endParaRPr/>
          </a:p>
        </p:txBody>
      </p:sp>
      <p:sp>
        <p:nvSpPr>
          <p:cNvPr id="466" name="Google Shape;466;p3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Static Masking , Dynamic Masking</a:t>
            </a:r>
            <a:endParaRPr/>
          </a:p>
        </p:txBody>
      </p:sp>
      <p:sp>
        <p:nvSpPr>
          <p:cNvPr id="467" name="Google Shape;467;p37"/>
          <p:cNvSpPr/>
          <p:nvPr/>
        </p:nvSpPr>
        <p:spPr>
          <a:xfrm>
            <a:off x="1776549" y="3317966"/>
            <a:ext cx="1397725" cy="1711234"/>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Sensitive document</a:t>
            </a:r>
            <a:endParaRPr/>
          </a:p>
        </p:txBody>
      </p:sp>
      <p:sp>
        <p:nvSpPr>
          <p:cNvPr id="468" name="Google Shape;468;p37"/>
          <p:cNvSpPr/>
          <p:nvPr/>
        </p:nvSpPr>
        <p:spPr>
          <a:xfrm>
            <a:off x="4709160" y="3295041"/>
            <a:ext cx="1358537" cy="1711234"/>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Data masking sofware</a:t>
            </a:r>
            <a:endParaRPr sz="1800">
              <a:solidFill>
                <a:schemeClr val="lt1"/>
              </a:solidFill>
              <a:latin typeface="Century Gothic"/>
              <a:ea typeface="Century Gothic"/>
              <a:cs typeface="Century Gothic"/>
              <a:sym typeface="Century Gothic"/>
            </a:endParaRPr>
          </a:p>
        </p:txBody>
      </p:sp>
      <p:sp>
        <p:nvSpPr>
          <p:cNvPr id="469" name="Google Shape;469;p37"/>
          <p:cNvSpPr/>
          <p:nvPr/>
        </p:nvSpPr>
        <p:spPr>
          <a:xfrm>
            <a:off x="7602583" y="3295041"/>
            <a:ext cx="1345474" cy="1711234"/>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Masking version</a:t>
            </a:r>
            <a:endParaRPr/>
          </a:p>
        </p:txBody>
      </p:sp>
      <p:sp>
        <p:nvSpPr>
          <p:cNvPr id="470" name="Google Shape;470;p37"/>
          <p:cNvSpPr/>
          <p:nvPr/>
        </p:nvSpPr>
        <p:spPr>
          <a:xfrm>
            <a:off x="3304903" y="4150658"/>
            <a:ext cx="1254034" cy="45719"/>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71" name="Google Shape;471;p37"/>
          <p:cNvSpPr/>
          <p:nvPr/>
        </p:nvSpPr>
        <p:spPr>
          <a:xfrm>
            <a:off x="6178731" y="4127798"/>
            <a:ext cx="1332412" cy="45719"/>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8"/>
          <p:cNvSpPr txBox="1"/>
          <p:nvPr>
            <p:ph type="title"/>
          </p:nvPr>
        </p:nvSpPr>
        <p:spPr>
          <a:xfrm>
            <a:off x="646111" y="452718"/>
            <a:ext cx="9404723" cy="73600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DATA  SOURCE</a:t>
            </a:r>
            <a:endParaRPr/>
          </a:p>
        </p:txBody>
      </p:sp>
      <p:sp>
        <p:nvSpPr>
          <p:cNvPr id="477" name="Google Shape;477;p38"/>
          <p:cNvSpPr txBox="1"/>
          <p:nvPr>
            <p:ph idx="1" type="body"/>
          </p:nvPr>
        </p:nvSpPr>
        <p:spPr>
          <a:xfrm>
            <a:off x="1103312" y="1188720"/>
            <a:ext cx="8946541" cy="53818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EVENT</a:t>
            </a:r>
            <a:r>
              <a:rPr lang="en-US"/>
              <a:t>: THING LOG REPRESENT</a:t>
            </a:r>
            <a:endParaRPr/>
          </a:p>
          <a:p>
            <a:pPr indent="0" lvl="0" marL="0" rtl="0" algn="l">
              <a:spcBef>
                <a:spcPts val="1000"/>
              </a:spcBef>
              <a:spcAft>
                <a:spcPts val="0"/>
              </a:spcAft>
              <a:buSzPts val="1600"/>
              <a:buNone/>
            </a:pPr>
            <a:r>
              <a:rPr lang="en-US"/>
              <a:t>Log from servers, users transactions, users locations, users identification, action the user take, system generated event, form the users fill, survey question the users answer, audio, video, photo, text, document created  </a:t>
            </a:r>
            <a:endParaRPr/>
          </a:p>
          <a:p>
            <a:pPr indent="0" lvl="0" marL="0" rtl="0" algn="ctr">
              <a:spcBef>
                <a:spcPts val="1000"/>
              </a:spcBef>
              <a:spcAft>
                <a:spcPts val="0"/>
              </a:spcAft>
              <a:buSzPts val="1600"/>
              <a:buNone/>
            </a:pPr>
            <a:r>
              <a:rPr b="1" lang="en-US"/>
              <a:t>      EXAMPLE</a:t>
            </a:r>
            <a:endParaRPr/>
          </a:p>
          <a:p>
            <a:pPr indent="-342900" lvl="0" marL="342900" rtl="0" algn="l">
              <a:spcBef>
                <a:spcPts val="1000"/>
              </a:spcBef>
              <a:spcAft>
                <a:spcPts val="0"/>
              </a:spcAft>
              <a:buSzPts val="1600"/>
              <a:buChar char="►"/>
            </a:pPr>
            <a:r>
              <a:rPr lang="en-US"/>
              <a:t>Digital personal information form</a:t>
            </a:r>
            <a:endParaRPr/>
          </a:p>
          <a:p>
            <a:pPr indent="-342900" lvl="0" marL="342900" rtl="0" algn="l">
              <a:spcBef>
                <a:spcPts val="1000"/>
              </a:spcBef>
              <a:spcAft>
                <a:spcPts val="0"/>
              </a:spcAft>
              <a:buSzPts val="1600"/>
              <a:buChar char="►"/>
            </a:pPr>
            <a:r>
              <a:rPr lang="en-US"/>
              <a:t>Digital Biographic information form</a:t>
            </a:r>
            <a:endParaRPr/>
          </a:p>
          <a:p>
            <a:pPr indent="-342900" lvl="0" marL="342900" rtl="0" algn="l">
              <a:spcBef>
                <a:spcPts val="1000"/>
              </a:spcBef>
              <a:spcAft>
                <a:spcPts val="0"/>
              </a:spcAft>
              <a:buSzPts val="1600"/>
              <a:buChar char="►"/>
            </a:pPr>
            <a:r>
              <a:rPr lang="en-US"/>
              <a:t>Digital Demographic information form</a:t>
            </a:r>
            <a:endParaRPr/>
          </a:p>
          <a:p>
            <a:pPr indent="-342900" lvl="0" marL="342900" rtl="0" algn="l">
              <a:spcBef>
                <a:spcPts val="1000"/>
              </a:spcBef>
              <a:spcAft>
                <a:spcPts val="0"/>
              </a:spcAft>
              <a:buSzPts val="1600"/>
              <a:buChar char="►"/>
            </a:pPr>
            <a:r>
              <a:rPr lang="en-US"/>
              <a:t>Digital Biometric information form …etc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9"/>
          <p:cNvSpPr txBox="1"/>
          <p:nvPr>
            <p:ph idx="1" type="body"/>
          </p:nvPr>
        </p:nvSpPr>
        <p:spPr>
          <a:xfrm>
            <a:off x="1103312" y="339634"/>
            <a:ext cx="9294722" cy="63093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t/>
            </a:r>
            <a:endParaRPr/>
          </a:p>
        </p:txBody>
      </p:sp>
      <p:sp>
        <p:nvSpPr>
          <p:cNvPr id="483" name="Google Shape;483;p39"/>
          <p:cNvSpPr/>
          <p:nvPr/>
        </p:nvSpPr>
        <p:spPr>
          <a:xfrm>
            <a:off x="1319349" y="1492683"/>
            <a:ext cx="1645920" cy="2142308"/>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d</a:t>
            </a:r>
            <a:endParaRPr/>
          </a:p>
        </p:txBody>
      </p:sp>
      <p:sp>
        <p:nvSpPr>
          <p:cNvPr id="484" name="Google Shape;484;p39"/>
          <p:cNvSpPr/>
          <p:nvPr/>
        </p:nvSpPr>
        <p:spPr>
          <a:xfrm>
            <a:off x="1345475" y="3987436"/>
            <a:ext cx="1619794" cy="2168435"/>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Web base event</a:t>
            </a:r>
            <a:endParaRPr/>
          </a:p>
        </p:txBody>
      </p:sp>
      <p:sp>
        <p:nvSpPr>
          <p:cNvPr id="485" name="Google Shape;485;p39"/>
          <p:cNvSpPr/>
          <p:nvPr/>
        </p:nvSpPr>
        <p:spPr>
          <a:xfrm>
            <a:off x="1609725" y="2009775"/>
            <a:ext cx="982749" cy="1004730"/>
          </a:xfrm>
          <a:prstGeom prst="rect">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Digital</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form</a:t>
            </a:r>
            <a:endParaRPr/>
          </a:p>
        </p:txBody>
      </p:sp>
      <p:sp>
        <p:nvSpPr>
          <p:cNvPr id="486" name="Google Shape;486;p39"/>
          <p:cNvSpPr txBox="1"/>
          <p:nvPr/>
        </p:nvSpPr>
        <p:spPr>
          <a:xfrm>
            <a:off x="1345475" y="1516652"/>
            <a:ext cx="161979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lt1"/>
                </a:solidFill>
                <a:latin typeface="Century Gothic"/>
                <a:ea typeface="Century Gothic"/>
                <a:cs typeface="Century Gothic"/>
                <a:sym typeface="Century Gothic"/>
              </a:rPr>
              <a:t>Avro, thrift, protobuf…</a:t>
            </a:r>
            <a:endParaRPr/>
          </a:p>
        </p:txBody>
      </p:sp>
      <p:sp>
        <p:nvSpPr>
          <p:cNvPr id="487" name="Google Shape;487;p39"/>
          <p:cNvSpPr txBox="1"/>
          <p:nvPr/>
        </p:nvSpPr>
        <p:spPr>
          <a:xfrm>
            <a:off x="1558174" y="3154232"/>
            <a:ext cx="10858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Event</a:t>
            </a:r>
            <a:endParaRPr/>
          </a:p>
        </p:txBody>
      </p:sp>
      <p:sp>
        <p:nvSpPr>
          <p:cNvPr id="488" name="Google Shape;488;p39"/>
          <p:cNvSpPr/>
          <p:nvPr/>
        </p:nvSpPr>
        <p:spPr>
          <a:xfrm>
            <a:off x="3848100" y="1516652"/>
            <a:ext cx="1190625" cy="4607923"/>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collector</a:t>
            </a:r>
            <a:endParaRPr/>
          </a:p>
        </p:txBody>
      </p:sp>
      <p:sp>
        <p:nvSpPr>
          <p:cNvPr id="489" name="Google Shape;489;p39"/>
          <p:cNvSpPr/>
          <p:nvPr/>
        </p:nvSpPr>
        <p:spPr>
          <a:xfrm>
            <a:off x="6710082" y="1492683"/>
            <a:ext cx="2675964" cy="4631893"/>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Structured</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Unstructured </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Storages </a:t>
            </a:r>
            <a:endParaRPr/>
          </a:p>
        </p:txBody>
      </p:sp>
      <p:sp>
        <p:nvSpPr>
          <p:cNvPr id="490" name="Google Shape;490;p39"/>
          <p:cNvSpPr/>
          <p:nvPr/>
        </p:nvSpPr>
        <p:spPr>
          <a:xfrm flipH="1" rot="10800000">
            <a:off x="3079376" y="2468881"/>
            <a:ext cx="737540" cy="45719"/>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91" name="Google Shape;491;p39"/>
          <p:cNvSpPr/>
          <p:nvPr/>
        </p:nvSpPr>
        <p:spPr>
          <a:xfrm>
            <a:off x="3075087" y="4743354"/>
            <a:ext cx="741829" cy="45719"/>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92" name="Google Shape;492;p39"/>
          <p:cNvSpPr/>
          <p:nvPr/>
        </p:nvSpPr>
        <p:spPr>
          <a:xfrm>
            <a:off x="5105960" y="3523999"/>
            <a:ext cx="1536887" cy="45719"/>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45" name="Shape 245"/>
        <p:cNvGrpSpPr/>
        <p:nvPr/>
      </p:nvGrpSpPr>
      <p:grpSpPr>
        <a:xfrm>
          <a:off x="0" y="0"/>
          <a:ext cx="0" cy="0"/>
          <a:chOff x="0" y="0"/>
          <a:chExt cx="0" cy="0"/>
        </a:xfrm>
      </p:grpSpPr>
      <p:sp>
        <p:nvSpPr>
          <p:cNvPr id="246" name="Google Shape;246;p4"/>
          <p:cNvSpPr/>
          <p:nvPr/>
        </p:nvSpPr>
        <p:spPr>
          <a:xfrm>
            <a:off x="0" y="0"/>
            <a:ext cx="12192000" cy="6858000"/>
          </a:xfrm>
          <a:prstGeom prst="rect">
            <a:avLst/>
          </a:prstGeom>
          <a:solidFill>
            <a:srgbClr val="6A3F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4"/>
          <p:cNvSpPr txBox="1"/>
          <p:nvPr>
            <p:ph type="title"/>
          </p:nvPr>
        </p:nvSpPr>
        <p:spPr>
          <a:xfrm>
            <a:off x="8622370" y="618681"/>
            <a:ext cx="3569630" cy="47945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alibri"/>
              <a:buNone/>
            </a:pPr>
            <a:r>
              <a:rPr lang="en-US" sz="3600">
                <a:solidFill>
                  <a:srgbClr val="FFFFFF"/>
                </a:solidFill>
              </a:rPr>
              <a:t>National Identity and location Card</a:t>
            </a:r>
            <a:endParaRPr/>
          </a:p>
        </p:txBody>
      </p:sp>
      <p:sp>
        <p:nvSpPr>
          <p:cNvPr id="248" name="Google Shape;248;p4"/>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hand holding a card&#10;&#10;Description automatically generated" id="249" name="Google Shape;249;p4"/>
          <p:cNvPicPr preferRelativeResize="0"/>
          <p:nvPr>
            <p:ph idx="1" type="body"/>
          </p:nvPr>
        </p:nvPicPr>
        <p:blipFill rotWithShape="1">
          <a:blip r:embed="rId3">
            <a:alphaModFix/>
          </a:blip>
          <a:srcRect b="29062" l="0" r="0" t="3812"/>
          <a:stretch/>
        </p:blipFill>
        <p:spPr>
          <a:xfrm>
            <a:off x="976251" y="942538"/>
            <a:ext cx="7163222" cy="480833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4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DATA  PROCESSING</a:t>
            </a:r>
            <a:endParaRPr/>
          </a:p>
        </p:txBody>
      </p:sp>
      <p:sp>
        <p:nvSpPr>
          <p:cNvPr id="498" name="Google Shape;498;p40"/>
          <p:cNvSpPr txBox="1"/>
          <p:nvPr>
            <p:ph idx="1" type="body"/>
          </p:nvPr>
        </p:nvSpPr>
        <p:spPr>
          <a:xfrm>
            <a:off x="228600" y="1237129"/>
            <a:ext cx="11819965" cy="548639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US">
                <a:solidFill>
                  <a:srgbClr val="FFFF00"/>
                </a:solidFill>
              </a:rPr>
              <a:t>  BATCH  - INTERACTIVE – REAL TIME  DATA ACCESS</a:t>
            </a:r>
            <a:endParaRPr/>
          </a:p>
          <a:p>
            <a:pPr indent="0" lvl="0" marL="0" rtl="0" algn="ctr">
              <a:spcBef>
                <a:spcPts val="1000"/>
              </a:spcBef>
              <a:spcAft>
                <a:spcPts val="0"/>
              </a:spcAft>
              <a:buSzPts val="1600"/>
              <a:buNone/>
            </a:pPr>
            <a:r>
              <a:rPr b="1" lang="en-US"/>
              <a:t>METHODOLOGY</a:t>
            </a:r>
            <a:endParaRPr/>
          </a:p>
          <a:p>
            <a:pPr indent="0" lvl="0" marL="0" rtl="0" algn="l">
              <a:spcBef>
                <a:spcPts val="1000"/>
              </a:spcBef>
              <a:spcAft>
                <a:spcPts val="0"/>
              </a:spcAft>
              <a:buSzPts val="1600"/>
              <a:buNone/>
            </a:pPr>
            <a:r>
              <a:rPr b="1" lang="en-US"/>
              <a:t>EMBEDDED ANALYTIC                 </a:t>
            </a:r>
            <a:endParaRPr/>
          </a:p>
          <a:p>
            <a:pPr indent="0" lvl="0" marL="0" rtl="0" algn="l">
              <a:spcBef>
                <a:spcPts val="1000"/>
              </a:spcBef>
              <a:spcAft>
                <a:spcPts val="0"/>
              </a:spcAft>
              <a:buSzPts val="1600"/>
              <a:buNone/>
            </a:pPr>
            <a:r>
              <a:rPr b="1" lang="en-US"/>
              <a:t>                                                                                                                                                                                                                            </a:t>
            </a:r>
            <a:endParaRPr/>
          </a:p>
          <a:p>
            <a:pPr indent="0" lvl="0" marL="0" rtl="0" algn="l">
              <a:spcBef>
                <a:spcPts val="1000"/>
              </a:spcBef>
              <a:spcAft>
                <a:spcPts val="0"/>
              </a:spcAft>
              <a:buSzPts val="1600"/>
              <a:buNone/>
            </a:pPr>
            <a:r>
              <a:rPr b="1" lang="en-US"/>
              <a:t> </a:t>
            </a:r>
            <a:endParaRPr/>
          </a:p>
          <a:p>
            <a:pPr indent="0" lvl="0" marL="0" rtl="0" algn="l">
              <a:spcBef>
                <a:spcPts val="1000"/>
              </a:spcBef>
              <a:spcAft>
                <a:spcPts val="0"/>
              </a:spcAft>
              <a:buSzPts val="1600"/>
              <a:buNone/>
            </a:pPr>
            <a:r>
              <a:t/>
            </a:r>
            <a:endParaRPr b="1"/>
          </a:p>
          <a:p>
            <a:pPr indent="0" lvl="0" marL="0" rtl="0" algn="l">
              <a:spcBef>
                <a:spcPts val="1000"/>
              </a:spcBef>
              <a:spcAft>
                <a:spcPts val="0"/>
              </a:spcAft>
              <a:buSzPts val="1600"/>
              <a:buNone/>
            </a:pPr>
            <a:r>
              <a:rPr b="1" lang="en-US"/>
              <a:t>                           LIVE QUERIES                         EMBEDDED API                                 SSO INTEGRATION</a:t>
            </a:r>
            <a:endParaRPr/>
          </a:p>
          <a:p>
            <a:pPr indent="0" lvl="0" marL="0" rtl="0" algn="l">
              <a:spcBef>
                <a:spcPts val="1000"/>
              </a:spcBef>
              <a:spcAft>
                <a:spcPts val="0"/>
              </a:spcAft>
              <a:buSzPts val="1600"/>
              <a:buNone/>
            </a:pPr>
            <a:r>
              <a:t/>
            </a:r>
            <a:endParaRPr b="1"/>
          </a:p>
          <a:p>
            <a:pPr indent="0" lvl="0" marL="0" rtl="0" algn="l">
              <a:spcBef>
                <a:spcPts val="1000"/>
              </a:spcBef>
              <a:spcAft>
                <a:spcPts val="0"/>
              </a:spcAft>
              <a:buSzPts val="1600"/>
              <a:buNone/>
            </a:pPr>
            <a:r>
              <a:t/>
            </a:r>
            <a:endParaRPr b="1"/>
          </a:p>
          <a:p>
            <a:pPr indent="0" lvl="0" marL="0" rtl="0" algn="l">
              <a:spcBef>
                <a:spcPts val="1000"/>
              </a:spcBef>
              <a:spcAft>
                <a:spcPts val="0"/>
              </a:spcAft>
              <a:buSzPts val="1600"/>
              <a:buNone/>
            </a:pPr>
            <a:r>
              <a:t/>
            </a:r>
            <a:endParaRPr b="1"/>
          </a:p>
          <a:p>
            <a:pPr indent="0" lvl="0" marL="0" rtl="0" algn="l">
              <a:spcBef>
                <a:spcPts val="1000"/>
              </a:spcBef>
              <a:spcAft>
                <a:spcPts val="0"/>
              </a:spcAft>
              <a:buSzPts val="1600"/>
              <a:buNone/>
            </a:pPr>
            <a:r>
              <a:rPr b="1" lang="en-US"/>
              <a:t>DATA WAREHOUSE                 DEPLOY                                            ANALYSE</a:t>
            </a:r>
            <a:endParaRPr/>
          </a:p>
          <a:p>
            <a:pPr indent="0" lvl="0" marL="0" rtl="0" algn="ctr">
              <a:spcBef>
                <a:spcPts val="1000"/>
              </a:spcBef>
              <a:spcAft>
                <a:spcPts val="0"/>
              </a:spcAft>
              <a:buSzPts val="1600"/>
              <a:buNone/>
            </a:pPr>
            <a:r>
              <a:t/>
            </a:r>
            <a:endParaRPr b="1"/>
          </a:p>
          <a:p>
            <a:pPr indent="0" lvl="0" marL="0" rtl="0" algn="ctr">
              <a:spcBef>
                <a:spcPts val="1000"/>
              </a:spcBef>
              <a:spcAft>
                <a:spcPts val="0"/>
              </a:spcAft>
              <a:buSzPts val="1600"/>
              <a:buNone/>
            </a:pPr>
            <a:r>
              <a:t/>
            </a:r>
            <a:endParaRPr b="1"/>
          </a:p>
          <a:p>
            <a:pPr indent="-271780" lvl="0" marL="342900" rtl="0" algn="l">
              <a:spcBef>
                <a:spcPts val="1000"/>
              </a:spcBef>
              <a:spcAft>
                <a:spcPts val="0"/>
              </a:spcAft>
              <a:buSzPts val="1120"/>
              <a:buNone/>
            </a:pPr>
            <a:r>
              <a:t/>
            </a:r>
            <a:endParaRPr b="1" sz="1400">
              <a:solidFill>
                <a:srgbClr val="FFFF00"/>
              </a:solidFill>
            </a:endParaRPr>
          </a:p>
          <a:p>
            <a:pPr indent="-271780" lvl="0" marL="342900" rtl="0" algn="l">
              <a:spcBef>
                <a:spcPts val="1000"/>
              </a:spcBef>
              <a:spcAft>
                <a:spcPts val="0"/>
              </a:spcAft>
              <a:buSzPts val="1120"/>
              <a:buNone/>
            </a:pPr>
            <a:r>
              <a:t/>
            </a:r>
            <a:endParaRPr b="1" sz="1400">
              <a:solidFill>
                <a:srgbClr val="FFFF00"/>
              </a:solidFill>
            </a:endParaRPr>
          </a:p>
          <a:p>
            <a:pPr indent="-271780" lvl="0" marL="342900" rtl="0" algn="l">
              <a:spcBef>
                <a:spcPts val="1000"/>
              </a:spcBef>
              <a:spcAft>
                <a:spcPts val="0"/>
              </a:spcAft>
              <a:buSzPts val="1120"/>
              <a:buNone/>
            </a:pPr>
            <a:r>
              <a:t/>
            </a:r>
            <a:endParaRPr b="1" sz="1400">
              <a:solidFill>
                <a:srgbClr val="FFFF00"/>
              </a:solidFill>
            </a:endParaRPr>
          </a:p>
          <a:p>
            <a:pPr indent="0" lvl="0" marL="0" rtl="0" algn="ctr">
              <a:spcBef>
                <a:spcPts val="1000"/>
              </a:spcBef>
              <a:spcAft>
                <a:spcPts val="0"/>
              </a:spcAft>
              <a:buSzPts val="1600"/>
              <a:buNone/>
            </a:pPr>
            <a:r>
              <a:t/>
            </a:r>
            <a:endParaRPr b="1">
              <a:solidFill>
                <a:srgbClr val="FFFF00"/>
              </a:solidFill>
            </a:endParaRPr>
          </a:p>
        </p:txBody>
      </p:sp>
      <p:sp>
        <p:nvSpPr>
          <p:cNvPr id="499" name="Google Shape;499;p40"/>
          <p:cNvSpPr/>
          <p:nvPr/>
        </p:nvSpPr>
        <p:spPr>
          <a:xfrm>
            <a:off x="509649" y="3845856"/>
            <a:ext cx="1586753" cy="169432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0" name="Google Shape;500;p40"/>
          <p:cNvSpPr/>
          <p:nvPr/>
        </p:nvSpPr>
        <p:spPr>
          <a:xfrm>
            <a:off x="3884337" y="3845856"/>
            <a:ext cx="1586753" cy="169432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1" name="Google Shape;501;p40"/>
          <p:cNvSpPr/>
          <p:nvPr/>
        </p:nvSpPr>
        <p:spPr>
          <a:xfrm>
            <a:off x="7724488" y="3807549"/>
            <a:ext cx="1788458" cy="885470"/>
          </a:xfrm>
          <a:prstGeom prst="roundRect">
            <a:avLst>
              <a:gd fmla="val 16667" name="adj"/>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2" name="Google Shape;502;p40"/>
          <p:cNvSpPr/>
          <p:nvPr/>
        </p:nvSpPr>
        <p:spPr>
          <a:xfrm>
            <a:off x="8574353" y="4731118"/>
            <a:ext cx="121024" cy="430306"/>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3" name="Google Shape;503;p40"/>
          <p:cNvSpPr/>
          <p:nvPr/>
        </p:nvSpPr>
        <p:spPr>
          <a:xfrm>
            <a:off x="8308773" y="5175989"/>
            <a:ext cx="652183" cy="201706"/>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4" name="Google Shape;504;p40"/>
          <p:cNvSpPr/>
          <p:nvPr/>
        </p:nvSpPr>
        <p:spPr>
          <a:xfrm>
            <a:off x="2732375" y="4585443"/>
            <a:ext cx="663388" cy="215153"/>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5" name="Google Shape;505;p40"/>
          <p:cNvSpPr/>
          <p:nvPr/>
        </p:nvSpPr>
        <p:spPr>
          <a:xfrm>
            <a:off x="5576356" y="4154426"/>
            <a:ext cx="1851212" cy="267924"/>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6" name="Google Shape;506;p40"/>
          <p:cNvSpPr/>
          <p:nvPr/>
        </p:nvSpPr>
        <p:spPr>
          <a:xfrm>
            <a:off x="9618212" y="4155651"/>
            <a:ext cx="1210235" cy="266699"/>
          </a:xfrm>
          <a:prstGeom prst="rightArrow">
            <a:avLst>
              <a:gd fmla="val 50000" name="adj1"/>
              <a:gd fmla="val 50000" name="adj2"/>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4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US"/>
              <a:t>EMBEDDED ANALYTIC</a:t>
            </a:r>
            <a:br>
              <a:rPr lang="en-US"/>
            </a:br>
            <a:br>
              <a:rPr lang="en-US"/>
            </a:br>
            <a:br>
              <a:rPr lang="en-US"/>
            </a:br>
            <a:endParaRPr/>
          </a:p>
        </p:txBody>
      </p:sp>
      <p:sp>
        <p:nvSpPr>
          <p:cNvPr id="512" name="Google Shape;512;p4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Advantage : reusability, scalability, customize </a:t>
            </a:r>
            <a:endParaRPr/>
          </a:p>
          <a:p>
            <a:pPr indent="-342900" lvl="0" marL="342900" rtl="0" algn="l">
              <a:spcBef>
                <a:spcPts val="1000"/>
              </a:spcBef>
              <a:spcAft>
                <a:spcPts val="0"/>
              </a:spcAft>
              <a:buSzPts val="1600"/>
              <a:buChar char="►"/>
            </a:pPr>
            <a:r>
              <a:rPr lang="en-US"/>
              <a:t>Massive data movement</a:t>
            </a:r>
            <a:endParaRPr/>
          </a:p>
          <a:p>
            <a:pPr indent="-342900" lvl="0" marL="342900" rtl="0" algn="l">
              <a:spcBef>
                <a:spcPts val="1000"/>
              </a:spcBef>
              <a:spcAft>
                <a:spcPts val="0"/>
              </a:spcAft>
              <a:buSzPts val="1600"/>
              <a:buChar char="►"/>
            </a:pPr>
            <a:r>
              <a:rPr lang="en-US"/>
              <a:t>Specialized ETL tools</a:t>
            </a:r>
            <a:endParaRPr/>
          </a:p>
          <a:p>
            <a:pPr indent="-342900" lvl="0" marL="342900" rtl="0" algn="l">
              <a:spcBef>
                <a:spcPts val="1000"/>
              </a:spcBef>
              <a:spcAft>
                <a:spcPts val="0"/>
              </a:spcAft>
              <a:buSzPts val="1600"/>
              <a:buChar char="►"/>
            </a:pPr>
            <a:r>
              <a:rPr lang="en-US"/>
              <a:t>Data munging</a:t>
            </a:r>
            <a:endParaRPr/>
          </a:p>
          <a:p>
            <a:pPr indent="-342900" lvl="0" marL="342900" rtl="0" algn="l">
              <a:spcBef>
                <a:spcPts val="1000"/>
              </a:spcBef>
              <a:spcAft>
                <a:spcPts val="0"/>
              </a:spcAft>
              <a:buSzPts val="1600"/>
              <a:buChar char="►"/>
            </a:pPr>
            <a:r>
              <a:rPr lang="en-US"/>
              <a:t>Redundancy</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42"/>
          <p:cNvSpPr txBox="1"/>
          <p:nvPr>
            <p:ph type="title"/>
          </p:nvPr>
        </p:nvSpPr>
        <p:spPr>
          <a:xfrm>
            <a:off x="255495" y="452718"/>
            <a:ext cx="10811434"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TECHNOLOGY – SYSTEM ARCHITECTURE</a:t>
            </a:r>
            <a:endParaRPr/>
          </a:p>
        </p:txBody>
      </p:sp>
      <p:sp>
        <p:nvSpPr>
          <p:cNvPr id="518" name="Google Shape;518;p42"/>
          <p:cNvSpPr txBox="1"/>
          <p:nvPr>
            <p:ph idx="1" type="body"/>
          </p:nvPr>
        </p:nvSpPr>
        <p:spPr>
          <a:xfrm>
            <a:off x="161366" y="1223682"/>
            <a:ext cx="12030634" cy="545950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lang="en-US"/>
              <a:t>TWO APPROACHES FOR HADOP ECOSYSTEM</a:t>
            </a:r>
            <a:endParaRPr/>
          </a:p>
          <a:p>
            <a:pPr indent="-342900" lvl="0" marL="342900" rtl="0" algn="l">
              <a:spcBef>
                <a:spcPts val="1000"/>
              </a:spcBef>
              <a:spcAft>
                <a:spcPts val="0"/>
              </a:spcAft>
              <a:buSzPts val="1600"/>
              <a:buChar char="►"/>
            </a:pPr>
            <a:r>
              <a:rPr b="1" lang="en-US"/>
              <a:t>BUILD YOURSELFT</a:t>
            </a:r>
            <a:r>
              <a:rPr lang="en-US"/>
              <a:t>: get all Hadoop ecosystem tools , put  together (open source software) FREE</a:t>
            </a:r>
            <a:endParaRPr/>
          </a:p>
          <a:p>
            <a:pPr indent="-342900" lvl="0" marL="342900" rtl="0" algn="l">
              <a:spcBef>
                <a:spcPts val="1000"/>
              </a:spcBef>
              <a:spcAft>
                <a:spcPts val="0"/>
              </a:spcAft>
              <a:buSzPts val="1600"/>
              <a:buChar char="►"/>
            </a:pPr>
            <a:r>
              <a:rPr b="1" lang="en-US"/>
              <a:t>GET APPLIANCE </a:t>
            </a:r>
            <a:r>
              <a:rPr lang="en-US"/>
              <a:t>: from vendor and pays maintenance and support fee( MAPR, CLOUDERA, HORTONWORK …)</a:t>
            </a:r>
            <a:endParaRPr/>
          </a:p>
          <a:p>
            <a:pPr indent="-342900" lvl="0" marL="342900" rtl="0" algn="l">
              <a:spcBef>
                <a:spcPts val="1000"/>
              </a:spcBef>
              <a:spcAft>
                <a:spcPts val="0"/>
              </a:spcAft>
              <a:buSzPts val="1600"/>
              <a:buChar char="►"/>
            </a:pPr>
            <a:r>
              <a:rPr lang="en-US"/>
              <a:t>Either way you need System Operator, Data Engineer, Data architect</a:t>
            </a:r>
            <a:endParaRPr/>
          </a:p>
          <a:p>
            <a:pPr indent="0" lvl="0" marL="0" rtl="0" algn="ctr">
              <a:spcBef>
                <a:spcPts val="1000"/>
              </a:spcBef>
              <a:spcAft>
                <a:spcPts val="0"/>
              </a:spcAft>
              <a:buSzPts val="1600"/>
              <a:buNone/>
            </a:pPr>
            <a:r>
              <a:rPr b="1" lang="en-US"/>
              <a:t> THREE APPROACHES FOR CLOUD COMPUTING</a:t>
            </a:r>
            <a:endParaRPr/>
          </a:p>
          <a:p>
            <a:pPr indent="0" lvl="0" marL="0" rtl="0" algn="l">
              <a:spcBef>
                <a:spcPts val="1000"/>
              </a:spcBef>
              <a:spcAft>
                <a:spcPts val="0"/>
              </a:spcAft>
              <a:buSzPts val="1600"/>
              <a:buNone/>
            </a:pPr>
            <a:r>
              <a:rPr b="1" lang="en-US"/>
              <a:t>IAAS</a:t>
            </a:r>
            <a:r>
              <a:rPr lang="en-US"/>
              <a:t>(Infrastructure as services) </a:t>
            </a:r>
            <a:endParaRPr/>
          </a:p>
          <a:p>
            <a:pPr indent="-342900" lvl="0" marL="342900" rtl="0" algn="l">
              <a:spcBef>
                <a:spcPts val="1000"/>
              </a:spcBef>
              <a:spcAft>
                <a:spcPts val="0"/>
              </a:spcAft>
              <a:buSzPts val="1600"/>
              <a:buChar char="►"/>
            </a:pPr>
            <a:r>
              <a:rPr lang="en-US"/>
              <a:t>highly scalable and  automated computing resource</a:t>
            </a:r>
            <a:endParaRPr/>
          </a:p>
          <a:p>
            <a:pPr indent="-342900" lvl="0" marL="342900" rtl="0" algn="l">
              <a:spcBef>
                <a:spcPts val="1000"/>
              </a:spcBef>
              <a:spcAft>
                <a:spcPts val="0"/>
              </a:spcAft>
              <a:buSzPts val="1600"/>
              <a:buChar char="►"/>
            </a:pPr>
            <a:r>
              <a:rPr lang="en-US"/>
              <a:t>You rent Server –Computer – Memory – Disk –Network … and pay/period</a:t>
            </a:r>
            <a:endParaRPr/>
          </a:p>
          <a:p>
            <a:pPr indent="-342900" lvl="0" marL="342900" rtl="0" algn="l">
              <a:spcBef>
                <a:spcPts val="1000"/>
              </a:spcBef>
              <a:spcAft>
                <a:spcPts val="0"/>
              </a:spcAft>
              <a:buSzPts val="1600"/>
              <a:buChar char="►"/>
            </a:pPr>
            <a:r>
              <a:rPr lang="en-US"/>
              <a:t>You can access servers, storage … directly but outsource through Virtual Data Center</a:t>
            </a:r>
            <a:endParaRPr/>
          </a:p>
          <a:p>
            <a:pPr indent="-342900" lvl="0" marL="342900" rtl="0" algn="l">
              <a:spcBef>
                <a:spcPts val="1000"/>
              </a:spcBef>
              <a:spcAft>
                <a:spcPts val="0"/>
              </a:spcAft>
              <a:buSzPts val="1600"/>
              <a:buChar char="►"/>
            </a:pPr>
            <a:r>
              <a:rPr lang="en-US"/>
              <a:t>Give clients complete control of their infrastructure</a:t>
            </a:r>
            <a:endParaRPr/>
          </a:p>
          <a:p>
            <a:pPr indent="-342900" lvl="0" marL="342900" rtl="0" algn="l">
              <a:spcBef>
                <a:spcPts val="1000"/>
              </a:spcBef>
              <a:spcAft>
                <a:spcPts val="0"/>
              </a:spcAft>
              <a:buSzPts val="1600"/>
              <a:buChar char="►"/>
            </a:pPr>
            <a:r>
              <a:rPr lang="en-US"/>
              <a:t>You install your own application and resource are available as services</a:t>
            </a:r>
            <a:endParaRPr/>
          </a:p>
          <a:p>
            <a:pPr indent="-342900" lvl="0" marL="342900" rtl="0" algn="l">
              <a:spcBef>
                <a:spcPts val="1000"/>
              </a:spcBef>
              <a:spcAft>
                <a:spcPts val="0"/>
              </a:spcAft>
              <a:buSzPts val="1600"/>
              <a:buChar char="►"/>
            </a:pPr>
            <a:r>
              <a:rPr lang="en-US"/>
              <a:t>Vendors(AWS, RACSPACE, MS, IBM, GOOGLE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3"/>
          <p:cNvSpPr txBox="1"/>
          <p:nvPr>
            <p:ph idx="1" type="body"/>
          </p:nvPr>
        </p:nvSpPr>
        <p:spPr>
          <a:xfrm>
            <a:off x="0" y="174812"/>
            <a:ext cx="12192000" cy="65576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US"/>
              <a:t>PAAS</a:t>
            </a:r>
            <a:r>
              <a:rPr lang="en-US"/>
              <a:t>(Platform AS A Services)</a:t>
            </a:r>
            <a:endParaRPr/>
          </a:p>
          <a:p>
            <a:pPr indent="-342900" lvl="0" marL="342900" rtl="0" algn="l">
              <a:spcBef>
                <a:spcPts val="1000"/>
              </a:spcBef>
              <a:spcAft>
                <a:spcPts val="0"/>
              </a:spcAft>
              <a:buSzPts val="1600"/>
              <a:buChar char="►"/>
            </a:pPr>
            <a:r>
              <a:rPr lang="en-US"/>
              <a:t>Provide application, you can install and use your own application  and manage it</a:t>
            </a:r>
            <a:endParaRPr/>
          </a:p>
          <a:p>
            <a:pPr indent="-342900" lvl="0" marL="342900" rtl="0" algn="l">
              <a:spcBef>
                <a:spcPts val="1000"/>
              </a:spcBef>
              <a:spcAft>
                <a:spcPts val="0"/>
              </a:spcAft>
              <a:buSzPts val="1600"/>
              <a:buChar char="►"/>
            </a:pPr>
            <a:r>
              <a:rPr lang="en-US"/>
              <a:t>Develop run and manage application</a:t>
            </a:r>
            <a:endParaRPr/>
          </a:p>
          <a:p>
            <a:pPr indent="-342900" lvl="0" marL="342900" rtl="0" algn="l">
              <a:spcBef>
                <a:spcPts val="1000"/>
              </a:spcBef>
              <a:spcAft>
                <a:spcPts val="0"/>
              </a:spcAft>
              <a:buSzPts val="1600"/>
              <a:buChar char="►"/>
            </a:pPr>
            <a:r>
              <a:rPr lang="en-US"/>
              <a:t>Provide platform for software creation over web</a:t>
            </a:r>
            <a:endParaRPr/>
          </a:p>
          <a:p>
            <a:pPr indent="-342900" lvl="0" marL="342900" rtl="0" algn="l">
              <a:spcBef>
                <a:spcPts val="1000"/>
              </a:spcBef>
              <a:spcAft>
                <a:spcPts val="0"/>
              </a:spcAft>
              <a:buSzPts val="1600"/>
              <a:buChar char="►"/>
            </a:pPr>
            <a:r>
              <a:rPr lang="en-US"/>
              <a:t>No complexity of building and maintaining infrastructure</a:t>
            </a:r>
            <a:endParaRPr/>
          </a:p>
          <a:p>
            <a:pPr indent="0" lvl="0" marL="0" rtl="0" algn="l">
              <a:spcBef>
                <a:spcPts val="1000"/>
              </a:spcBef>
              <a:spcAft>
                <a:spcPts val="0"/>
              </a:spcAft>
              <a:buSzPts val="1600"/>
              <a:buNone/>
            </a:pPr>
            <a:r>
              <a:rPr b="1" lang="en-US"/>
              <a:t>SAAS</a:t>
            </a:r>
            <a:r>
              <a:rPr lang="en-US"/>
              <a:t>(Software AS A Services)</a:t>
            </a:r>
            <a:endParaRPr/>
          </a:p>
          <a:p>
            <a:pPr indent="-342900" lvl="0" marL="342900" rtl="0" algn="l">
              <a:spcBef>
                <a:spcPts val="1000"/>
              </a:spcBef>
              <a:spcAft>
                <a:spcPts val="0"/>
              </a:spcAft>
              <a:buSzPts val="1600"/>
              <a:buChar char="►"/>
            </a:pPr>
            <a:r>
              <a:rPr lang="en-US"/>
              <a:t>The most commonly utilized option for business on the cloud</a:t>
            </a:r>
            <a:endParaRPr/>
          </a:p>
          <a:p>
            <a:pPr indent="-342900" lvl="0" marL="342900" rtl="0" algn="l">
              <a:spcBef>
                <a:spcPts val="1000"/>
              </a:spcBef>
              <a:spcAft>
                <a:spcPts val="0"/>
              </a:spcAft>
              <a:buSzPts val="1600"/>
              <a:buChar char="►"/>
            </a:pPr>
            <a:r>
              <a:rPr lang="en-US"/>
              <a:t>Use internet to deliver application to the users</a:t>
            </a:r>
            <a:endParaRPr/>
          </a:p>
          <a:p>
            <a:pPr indent="-342900" lvl="0" marL="342900" rtl="0" algn="l">
              <a:spcBef>
                <a:spcPts val="1000"/>
              </a:spcBef>
              <a:spcAft>
                <a:spcPts val="0"/>
              </a:spcAft>
              <a:buSzPts val="1600"/>
              <a:buChar char="►"/>
            </a:pPr>
            <a:r>
              <a:rPr lang="en-US"/>
              <a:t>Manage by third party vendor</a:t>
            </a:r>
            <a:endParaRPr/>
          </a:p>
          <a:p>
            <a:pPr indent="-342900" lvl="0" marL="342900" rtl="0" algn="l">
              <a:spcBef>
                <a:spcPts val="1000"/>
              </a:spcBef>
              <a:spcAft>
                <a:spcPts val="0"/>
              </a:spcAft>
              <a:buSzPts val="1600"/>
              <a:buChar char="►"/>
            </a:pPr>
            <a:r>
              <a:rPr lang="en-US"/>
              <a:t>Do not require any downloads or installation on the client side</a:t>
            </a:r>
            <a:endParaRPr/>
          </a:p>
          <a:p>
            <a:pPr indent="-342900" lvl="0" marL="342900" rtl="0" algn="l">
              <a:spcBef>
                <a:spcPts val="1000"/>
              </a:spcBef>
              <a:spcAft>
                <a:spcPts val="0"/>
              </a:spcAft>
              <a:buSzPts val="1600"/>
              <a:buChar char="►"/>
            </a:pPr>
            <a:r>
              <a:rPr lang="en-US"/>
              <a:t>Stream line maintenance and support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4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WHEN TO USE IAAS</a:t>
            </a:r>
            <a:endParaRPr/>
          </a:p>
        </p:txBody>
      </p:sp>
      <p:sp>
        <p:nvSpPr>
          <p:cNvPr id="529" name="Google Shape;529;p44"/>
          <p:cNvSpPr txBox="1"/>
          <p:nvPr>
            <p:ph idx="1" type="body"/>
          </p:nvPr>
        </p:nvSpPr>
        <p:spPr>
          <a:xfrm>
            <a:off x="147918" y="1169894"/>
            <a:ext cx="11860306" cy="559397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600"/>
              <a:buChar char="►"/>
            </a:pPr>
            <a:r>
              <a:rPr lang="en-US"/>
              <a:t>Start up of small company (stop spending time creating hardware and software)</a:t>
            </a:r>
            <a:endParaRPr/>
          </a:p>
          <a:p>
            <a:pPr indent="-342900" lvl="0" marL="342900" rtl="0" algn="l">
              <a:lnSpc>
                <a:spcPct val="90000"/>
              </a:lnSpc>
              <a:spcBef>
                <a:spcPts val="1000"/>
              </a:spcBef>
              <a:spcAft>
                <a:spcPts val="0"/>
              </a:spcAft>
              <a:buSzPts val="1600"/>
              <a:buChar char="►"/>
            </a:pPr>
            <a:r>
              <a:rPr lang="en-US"/>
              <a:t>Large organization that want control over their applications and infrastructure as needed</a:t>
            </a:r>
            <a:endParaRPr/>
          </a:p>
          <a:p>
            <a:pPr indent="-342900" lvl="0" marL="342900" rtl="0" algn="l">
              <a:lnSpc>
                <a:spcPct val="90000"/>
              </a:lnSpc>
              <a:spcBef>
                <a:spcPts val="1000"/>
              </a:spcBef>
              <a:spcAft>
                <a:spcPts val="0"/>
              </a:spcAft>
              <a:buSzPts val="1600"/>
              <a:buChar char="►"/>
            </a:pPr>
            <a:r>
              <a:rPr lang="en-US"/>
              <a:t>Insure about what demand an application will need as there is a lot of flexibility to scale up Down as needed</a:t>
            </a:r>
            <a:endParaRPr/>
          </a:p>
          <a:p>
            <a:pPr indent="0" lvl="0" marL="0" rtl="0" algn="ctr">
              <a:lnSpc>
                <a:spcPct val="90000"/>
              </a:lnSpc>
              <a:spcBef>
                <a:spcPts val="1000"/>
              </a:spcBef>
              <a:spcAft>
                <a:spcPts val="0"/>
              </a:spcAft>
              <a:buSzPts val="3520"/>
              <a:buNone/>
            </a:pPr>
            <a:r>
              <a:rPr b="1" lang="en-US" sz="4400"/>
              <a:t>ON PREMISE DATA CENTER</a:t>
            </a:r>
            <a:endParaRPr/>
          </a:p>
          <a:p>
            <a:pPr indent="0" lvl="0" marL="0" rtl="0" algn="l">
              <a:lnSpc>
                <a:spcPct val="90000"/>
              </a:lnSpc>
              <a:spcBef>
                <a:spcPts val="1000"/>
              </a:spcBef>
              <a:spcAft>
                <a:spcPts val="0"/>
              </a:spcAft>
              <a:buSzPts val="1600"/>
              <a:buNone/>
            </a:pPr>
            <a:r>
              <a:rPr b="1" lang="en-US"/>
              <a:t>Build own data center </a:t>
            </a:r>
            <a:endParaRPr/>
          </a:p>
          <a:p>
            <a:pPr indent="0" lvl="0" marL="0" rtl="0" algn="l">
              <a:lnSpc>
                <a:spcPct val="90000"/>
              </a:lnSpc>
              <a:spcBef>
                <a:spcPts val="1000"/>
              </a:spcBef>
              <a:spcAft>
                <a:spcPts val="0"/>
              </a:spcAft>
              <a:buSzPts val="1600"/>
              <a:buNone/>
            </a:pPr>
            <a:r>
              <a:rPr lang="en-US"/>
              <a:t> A centralized location where computing and network is concentrated for the purpose of </a:t>
            </a:r>
            <a:endParaRPr/>
          </a:p>
          <a:p>
            <a:pPr indent="0" lvl="0" marL="0" rtl="0" algn="l">
              <a:lnSpc>
                <a:spcPct val="90000"/>
              </a:lnSpc>
              <a:spcBef>
                <a:spcPts val="1000"/>
              </a:spcBef>
              <a:spcAft>
                <a:spcPts val="0"/>
              </a:spcAft>
              <a:buSzPts val="1600"/>
              <a:buNone/>
            </a:pPr>
            <a:r>
              <a:rPr lang="en-US"/>
              <a:t>Collecting, storing, processing, distributing or allowing access to large amount of data</a:t>
            </a:r>
            <a:endParaRPr/>
          </a:p>
          <a:p>
            <a:pPr indent="0" lvl="0" marL="0" rtl="0" algn="l">
              <a:lnSpc>
                <a:spcPct val="90000"/>
              </a:lnSpc>
              <a:spcBef>
                <a:spcPts val="1000"/>
              </a:spcBef>
              <a:spcAft>
                <a:spcPts val="0"/>
              </a:spcAft>
              <a:buSzPts val="1600"/>
              <a:buNone/>
            </a:pPr>
            <a:r>
              <a:rPr b="1" lang="en-US"/>
              <a:t>DESIGN CONSIDERATION</a:t>
            </a:r>
            <a:endParaRPr/>
          </a:p>
          <a:p>
            <a:pPr indent="0" lvl="0" marL="0" rtl="0" algn="l">
              <a:lnSpc>
                <a:spcPct val="90000"/>
              </a:lnSpc>
              <a:spcBef>
                <a:spcPts val="1000"/>
              </a:spcBef>
              <a:spcAft>
                <a:spcPts val="0"/>
              </a:spcAft>
              <a:buSzPts val="1600"/>
              <a:buNone/>
            </a:pPr>
            <a:r>
              <a:rPr lang="en-US"/>
              <a:t>Energy use , network infrastructure management , data center infrastructure management, managing the capacity of the data center</a:t>
            </a:r>
            <a:endParaRPr/>
          </a:p>
          <a:p>
            <a:pPr indent="0" lvl="0" marL="0" rtl="0" algn="l">
              <a:lnSpc>
                <a:spcPct val="90000"/>
              </a:lnSpc>
              <a:spcBef>
                <a:spcPts val="1000"/>
              </a:spcBef>
              <a:spcAft>
                <a:spcPts val="0"/>
              </a:spcAft>
              <a:buSzPts val="1600"/>
              <a:buNone/>
            </a:pPr>
            <a:r>
              <a:rPr b="1" lang="en-US"/>
              <a:t>COMPONENTS</a:t>
            </a:r>
            <a:endParaRPr/>
          </a:p>
          <a:p>
            <a:pPr indent="0" lvl="0" marL="0" rtl="0" algn="l">
              <a:lnSpc>
                <a:spcPct val="90000"/>
              </a:lnSpc>
              <a:spcBef>
                <a:spcPts val="1000"/>
              </a:spcBef>
              <a:spcAft>
                <a:spcPts val="0"/>
              </a:spcAft>
              <a:buSzPts val="1600"/>
              <a:buNone/>
            </a:pPr>
            <a:r>
              <a:rPr b="1" lang="en-US">
                <a:solidFill>
                  <a:srgbClr val="FFFF00"/>
                </a:solidFill>
              </a:rPr>
              <a:t>SERVERS RACK – NETWORK CONNECTIVITY – SECURITY SYSTEM – MONITORING AND COOLING SYSTEM – POLICIES AND PRECEDURES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5"/>
          <p:cNvSpPr txBox="1"/>
          <p:nvPr>
            <p:ph idx="1" type="body"/>
          </p:nvPr>
        </p:nvSpPr>
        <p:spPr>
          <a:xfrm>
            <a:off x="295836" y="-16055"/>
            <a:ext cx="9754018" cy="645458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lang="en-US"/>
              <a:t>INFRASTRUCTURE</a:t>
            </a:r>
            <a:endParaRPr/>
          </a:p>
        </p:txBody>
      </p:sp>
      <p:cxnSp>
        <p:nvCxnSpPr>
          <p:cNvPr id="535" name="Google Shape;535;p45"/>
          <p:cNvCxnSpPr/>
          <p:nvPr/>
        </p:nvCxnSpPr>
        <p:spPr>
          <a:xfrm flipH="1">
            <a:off x="750627" y="955343"/>
            <a:ext cx="13648" cy="5431809"/>
          </a:xfrm>
          <a:prstGeom prst="straightConnector1">
            <a:avLst/>
          </a:prstGeom>
          <a:noFill/>
          <a:ln cap="rnd" cmpd="sng" w="9525">
            <a:solidFill>
              <a:srgbClr val="FFFF00"/>
            </a:solidFill>
            <a:prstDash val="solid"/>
            <a:round/>
            <a:headEnd len="sm" w="sm" type="none"/>
            <a:tailEnd len="sm" w="sm" type="none"/>
          </a:ln>
        </p:spPr>
      </p:cxnSp>
      <p:cxnSp>
        <p:nvCxnSpPr>
          <p:cNvPr id="536" name="Google Shape;536;p45"/>
          <p:cNvCxnSpPr/>
          <p:nvPr/>
        </p:nvCxnSpPr>
        <p:spPr>
          <a:xfrm flipH="1" rot="10800000">
            <a:off x="750627" y="6332562"/>
            <a:ext cx="5732060" cy="54590"/>
          </a:xfrm>
          <a:prstGeom prst="straightConnector1">
            <a:avLst/>
          </a:prstGeom>
          <a:noFill/>
          <a:ln cap="rnd" cmpd="sng" w="9525">
            <a:solidFill>
              <a:srgbClr val="FFFF00"/>
            </a:solidFill>
            <a:prstDash val="solid"/>
            <a:round/>
            <a:headEnd len="sm" w="sm" type="none"/>
            <a:tailEnd len="sm" w="sm" type="none"/>
          </a:ln>
        </p:spPr>
      </p:cxnSp>
      <p:cxnSp>
        <p:nvCxnSpPr>
          <p:cNvPr id="537" name="Google Shape;537;p45"/>
          <p:cNvCxnSpPr/>
          <p:nvPr/>
        </p:nvCxnSpPr>
        <p:spPr>
          <a:xfrm rot="10800000">
            <a:off x="6482687" y="955343"/>
            <a:ext cx="0" cy="5377219"/>
          </a:xfrm>
          <a:prstGeom prst="straightConnector1">
            <a:avLst/>
          </a:prstGeom>
          <a:noFill/>
          <a:ln cap="rnd" cmpd="sng" w="9525">
            <a:solidFill>
              <a:srgbClr val="FFFF00"/>
            </a:solidFill>
            <a:prstDash val="solid"/>
            <a:round/>
            <a:headEnd len="sm" w="sm" type="none"/>
            <a:tailEnd len="sm" w="sm" type="none"/>
          </a:ln>
        </p:spPr>
      </p:cxnSp>
      <p:cxnSp>
        <p:nvCxnSpPr>
          <p:cNvPr id="538" name="Google Shape;538;p45"/>
          <p:cNvCxnSpPr/>
          <p:nvPr/>
        </p:nvCxnSpPr>
        <p:spPr>
          <a:xfrm>
            <a:off x="764275" y="955343"/>
            <a:ext cx="5718412" cy="0"/>
          </a:xfrm>
          <a:prstGeom prst="straightConnector1">
            <a:avLst/>
          </a:prstGeom>
          <a:noFill/>
          <a:ln cap="rnd" cmpd="sng" w="9525">
            <a:solidFill>
              <a:srgbClr val="FFFF00"/>
            </a:solidFill>
            <a:prstDash val="solid"/>
            <a:round/>
            <a:headEnd len="sm" w="sm" type="none"/>
            <a:tailEnd len="sm" w="sm" type="none"/>
          </a:ln>
        </p:spPr>
      </p:cxnSp>
      <p:sp>
        <p:nvSpPr>
          <p:cNvPr id="539" name="Google Shape;539;p45"/>
          <p:cNvSpPr/>
          <p:nvPr/>
        </p:nvSpPr>
        <p:spPr>
          <a:xfrm>
            <a:off x="928035" y="1251831"/>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APPLICATION</a:t>
            </a:r>
            <a:endParaRPr/>
          </a:p>
        </p:txBody>
      </p:sp>
      <p:sp>
        <p:nvSpPr>
          <p:cNvPr id="540" name="Google Shape;540;p45"/>
          <p:cNvSpPr/>
          <p:nvPr/>
        </p:nvSpPr>
        <p:spPr>
          <a:xfrm>
            <a:off x="928035" y="1823896"/>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DATA</a:t>
            </a:r>
            <a:endParaRPr/>
          </a:p>
        </p:txBody>
      </p:sp>
      <p:sp>
        <p:nvSpPr>
          <p:cNvPr id="541" name="Google Shape;541;p45"/>
          <p:cNvSpPr/>
          <p:nvPr/>
        </p:nvSpPr>
        <p:spPr>
          <a:xfrm>
            <a:off x="928035" y="2404629"/>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RUNTIME</a:t>
            </a:r>
            <a:endParaRPr/>
          </a:p>
        </p:txBody>
      </p:sp>
      <p:sp>
        <p:nvSpPr>
          <p:cNvPr id="542" name="Google Shape;542;p45"/>
          <p:cNvSpPr/>
          <p:nvPr/>
        </p:nvSpPr>
        <p:spPr>
          <a:xfrm>
            <a:off x="928036" y="2964572"/>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MIDDWARE</a:t>
            </a:r>
            <a:endParaRPr/>
          </a:p>
        </p:txBody>
      </p:sp>
      <p:sp>
        <p:nvSpPr>
          <p:cNvPr id="543" name="Google Shape;543;p45"/>
          <p:cNvSpPr/>
          <p:nvPr/>
        </p:nvSpPr>
        <p:spPr>
          <a:xfrm>
            <a:off x="928037" y="3521306"/>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O/S</a:t>
            </a:r>
            <a:endParaRPr/>
          </a:p>
        </p:txBody>
      </p:sp>
      <p:sp>
        <p:nvSpPr>
          <p:cNvPr id="544" name="Google Shape;544;p45"/>
          <p:cNvSpPr/>
          <p:nvPr/>
        </p:nvSpPr>
        <p:spPr>
          <a:xfrm>
            <a:off x="928037" y="4074984"/>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VIRTUALIZATION</a:t>
            </a:r>
            <a:endParaRPr/>
          </a:p>
        </p:txBody>
      </p:sp>
      <p:sp>
        <p:nvSpPr>
          <p:cNvPr id="545" name="Google Shape;545;p45"/>
          <p:cNvSpPr/>
          <p:nvPr/>
        </p:nvSpPr>
        <p:spPr>
          <a:xfrm>
            <a:off x="928038" y="4654764"/>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SERVER, RACK</a:t>
            </a:r>
            <a:endParaRPr/>
          </a:p>
        </p:txBody>
      </p:sp>
      <p:sp>
        <p:nvSpPr>
          <p:cNvPr id="546" name="Google Shape;546;p45"/>
          <p:cNvSpPr/>
          <p:nvPr/>
        </p:nvSpPr>
        <p:spPr>
          <a:xfrm>
            <a:off x="928039" y="5233165"/>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STORAGE</a:t>
            </a:r>
            <a:endParaRPr/>
          </a:p>
        </p:txBody>
      </p:sp>
      <p:sp>
        <p:nvSpPr>
          <p:cNvPr id="547" name="Google Shape;547;p45"/>
          <p:cNvSpPr/>
          <p:nvPr/>
        </p:nvSpPr>
        <p:spPr>
          <a:xfrm>
            <a:off x="928040" y="5793108"/>
            <a:ext cx="5322627" cy="313899"/>
          </a:xfrm>
          <a:prstGeom prst="rect">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NETWORK</a:t>
            </a:r>
            <a:endParaRPr/>
          </a:p>
        </p:txBody>
      </p:sp>
      <p:sp>
        <p:nvSpPr>
          <p:cNvPr id="548" name="Google Shape;548;p45"/>
          <p:cNvSpPr txBox="1"/>
          <p:nvPr/>
        </p:nvSpPr>
        <p:spPr>
          <a:xfrm>
            <a:off x="6482687" y="1565730"/>
            <a:ext cx="4486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On premise data center</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infrastructure for cloud computing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CLOUD PLATFORM </a:t>
            </a:r>
            <a:endParaRPr/>
          </a:p>
        </p:txBody>
      </p:sp>
      <p:pic>
        <p:nvPicPr>
          <p:cNvPr descr="The future of cloud computing | Jisc" id="554" name="Google Shape;554;p46"/>
          <p:cNvPicPr preferRelativeResize="0"/>
          <p:nvPr>
            <p:ph idx="1" type="body"/>
          </p:nvPr>
        </p:nvPicPr>
        <p:blipFill rotWithShape="1">
          <a:blip r:embed="rId3">
            <a:alphaModFix/>
          </a:blip>
          <a:srcRect b="0" l="0" r="0" t="0"/>
          <a:stretch/>
        </p:blipFill>
        <p:spPr>
          <a:xfrm>
            <a:off x="1696414" y="2052638"/>
            <a:ext cx="7760947" cy="41957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47"/>
          <p:cNvSpPr txBox="1"/>
          <p:nvPr>
            <p:ph type="title"/>
          </p:nvPr>
        </p:nvSpPr>
        <p:spPr>
          <a:xfrm>
            <a:off x="38101" y="0"/>
            <a:ext cx="1106169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2000"/>
              <a:buFont typeface="Century Gothic"/>
              <a:buNone/>
            </a:pPr>
            <a:r>
              <a:rPr b="1" lang="en-US" sz="2000"/>
              <a:t>ECONOMIC IMPACT OF DATA HANDLING TECHNOLOGY</a:t>
            </a:r>
            <a:endParaRPr/>
          </a:p>
        </p:txBody>
      </p:sp>
      <p:graphicFrame>
        <p:nvGraphicFramePr>
          <p:cNvPr id="560" name="Google Shape;560;p47"/>
          <p:cNvGraphicFramePr/>
          <p:nvPr/>
        </p:nvGraphicFramePr>
        <p:xfrm>
          <a:off x="38101" y="700265"/>
          <a:ext cx="3000000" cy="3000000"/>
        </p:xfrm>
        <a:graphic>
          <a:graphicData uri="http://schemas.openxmlformats.org/drawingml/2006/table">
            <a:tbl>
              <a:tblPr bandRow="1" firstRow="1">
                <a:noFill/>
                <a:tableStyleId>{3A39DFB4-D05E-40B3-813E-9DECC1270542}</a:tableStyleId>
              </a:tblPr>
              <a:tblGrid>
                <a:gridCol w="4028850"/>
                <a:gridCol w="2973075"/>
                <a:gridCol w="3500975"/>
              </a:tblGrid>
              <a:tr h="3643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DATA CENTER</a:t>
                      </a:r>
                      <a:endParaRPr/>
                    </a:p>
                  </a:txBody>
                  <a:tcPr marT="45725" marB="45725" marR="91450" marL="91450"/>
                </a:tc>
                <a:tc>
                  <a:txBody>
                    <a:bodyPr/>
                    <a:lstStyle/>
                    <a:p>
                      <a:pPr indent="0" lvl="0" marL="0" marR="0" rtl="0" algn="l">
                        <a:spcBef>
                          <a:spcPts val="0"/>
                        </a:spcBef>
                        <a:spcAft>
                          <a:spcPts val="0"/>
                        </a:spcAft>
                        <a:buNone/>
                      </a:pPr>
                      <a:r>
                        <a:rPr lang="en-US" sz="1800"/>
                        <a:t>CLOUD COMPUTING(IAAS)</a:t>
                      </a:r>
                      <a:endParaRPr/>
                    </a:p>
                  </a:txBody>
                  <a:tcPr marT="45725" marB="45725" marR="91450" marL="91450"/>
                </a:tc>
              </a:tr>
              <a:tr h="364325">
                <a:tc>
                  <a:txBody>
                    <a:bodyPr/>
                    <a:lstStyle/>
                    <a:p>
                      <a:pPr indent="0" lvl="0" marL="0" marR="0" rtl="0" algn="l">
                        <a:spcBef>
                          <a:spcPts val="0"/>
                        </a:spcBef>
                        <a:spcAft>
                          <a:spcPts val="0"/>
                        </a:spcAft>
                        <a:buNone/>
                      </a:pPr>
                      <a:r>
                        <a:rPr lang="en-US" sz="1800"/>
                        <a:t>Net</a:t>
                      </a:r>
                      <a:r>
                        <a:rPr lang="en-US" sz="1800"/>
                        <a:t> rental square/feet(NRSF)</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Capital expenditure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Initial capital expenditure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Land acquisition</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Construction building</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IT equipment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Annual operation expenditure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Power</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Staffing</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Real estate tax and insurances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Maintenance administration</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Tax</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Other</a:t>
                      </a:r>
                      <a:r>
                        <a:rPr lang="en-US" sz="1800"/>
                        <a:t> services rent  for data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325">
                <a:tc>
                  <a:txBody>
                    <a:bodyPr/>
                    <a:lstStyle/>
                    <a:p>
                      <a:pPr indent="0" lvl="0" marL="0" marR="0" rtl="0" algn="l">
                        <a:spcBef>
                          <a:spcPts val="0"/>
                        </a:spcBef>
                        <a:spcAft>
                          <a:spcPts val="0"/>
                        </a:spcAft>
                        <a:buNone/>
                      </a:pPr>
                      <a:r>
                        <a:rPr lang="en-US" sz="1800"/>
                        <a:t>Data services(IAAS)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48"/>
          <p:cNvSpPr txBox="1"/>
          <p:nvPr>
            <p:ph type="title"/>
          </p:nvPr>
        </p:nvSpPr>
        <p:spPr>
          <a:xfrm>
            <a:off x="0" y="452718"/>
            <a:ext cx="11531599"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800"/>
              <a:buFont typeface="Century Gothic"/>
              <a:buNone/>
            </a:pPr>
            <a:r>
              <a:rPr b="1" lang="en-US" sz="2800"/>
              <a:t>ECONOMIC IMPACT OF TYPICAL DATACENTER VS CLOUD COMPUTING TO LOCAL COMMUNITY</a:t>
            </a:r>
            <a:endParaRPr/>
          </a:p>
        </p:txBody>
      </p:sp>
      <p:graphicFrame>
        <p:nvGraphicFramePr>
          <p:cNvPr id="566" name="Google Shape;566;p48"/>
          <p:cNvGraphicFramePr/>
          <p:nvPr/>
        </p:nvGraphicFramePr>
        <p:xfrm>
          <a:off x="88899" y="2159000"/>
          <a:ext cx="3000000" cy="3000000"/>
        </p:xfrm>
        <a:graphic>
          <a:graphicData uri="http://schemas.openxmlformats.org/drawingml/2006/table">
            <a:tbl>
              <a:tblPr bandRow="1" firstRow="1">
                <a:noFill/>
                <a:tableStyleId>{3A39DFB4-D05E-40B3-813E-9DECC1270542}</a:tableStyleId>
              </a:tblPr>
              <a:tblGrid>
                <a:gridCol w="2108200"/>
                <a:gridCol w="2438400"/>
                <a:gridCol w="2273300"/>
                <a:gridCol w="2263150"/>
                <a:gridCol w="2270750"/>
              </a:tblGrid>
              <a:tr h="370850">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lt1"/>
                      </a:solidFill>
                      <a:prstDash val="solid"/>
                      <a:round/>
                      <a:headEnd len="sm" w="sm" type="none"/>
                      <a:tailEnd len="sm" w="sm" type="none"/>
                    </a:lnR>
                    <a:solidFill>
                      <a:schemeClr val="dk1"/>
                    </a:solidFill>
                  </a:tcPr>
                </a:tc>
                <a:tc>
                  <a:txBody>
                    <a:bodyPr/>
                    <a:lstStyle/>
                    <a:p>
                      <a:pPr indent="0" lvl="0" marL="0" marR="0" rtl="0" algn="l">
                        <a:spcBef>
                          <a:spcPts val="0"/>
                        </a:spcBef>
                        <a:spcAft>
                          <a:spcPts val="0"/>
                        </a:spcAft>
                        <a:buNone/>
                      </a:pPr>
                      <a:r>
                        <a:rPr lang="en-US" sz="1800"/>
                        <a:t>Construction</a:t>
                      </a:r>
                      <a:r>
                        <a:rPr lang="en-US" sz="1800"/>
                        <a:t> phase</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lang="en-US" sz="1800"/>
                        <a:t>18 -24 Moth</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lang="en-US" sz="1800"/>
                        <a:t>Operational Phase </a:t>
                      </a:r>
                      <a:endParaRPr/>
                    </a:p>
                  </a:txBody>
                  <a:tcPr marT="45725" marB="45725" marR="91450" marL="91450">
                    <a:lnL cap="flat" cmpd="sng" w="12700">
                      <a:solidFill>
                        <a:schemeClr val="lt1"/>
                      </a:solidFill>
                      <a:prstDash val="solid"/>
                      <a:round/>
                      <a:headEnd len="sm" w="sm" type="none"/>
                      <a:tailEnd len="sm" w="sm" type="none"/>
                    </a:lnL>
                    <a:solidFill>
                      <a:srgbClr val="4CB9C3"/>
                    </a:solidFill>
                  </a:tcPr>
                </a:tc>
                <a:tc>
                  <a:txBody>
                    <a:bodyPr/>
                    <a:lstStyle/>
                    <a:p>
                      <a:pPr indent="0" lvl="0" marL="0" marR="0" rtl="0" algn="l">
                        <a:spcBef>
                          <a:spcPts val="0"/>
                        </a:spcBef>
                        <a:spcAft>
                          <a:spcPts val="0"/>
                        </a:spcAft>
                        <a:buNone/>
                      </a:pPr>
                      <a:r>
                        <a:rPr lang="en-US" sz="1800"/>
                        <a:t>annualy</a:t>
                      </a:r>
                      <a:endParaRPr sz="1800"/>
                    </a:p>
                  </a:txBody>
                  <a:tcPr marT="45725" marB="45725" marR="91450" marL="91450">
                    <a:solidFill>
                      <a:srgbClr val="4CB9C3"/>
                    </a:solidFill>
                  </a:tcPr>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Data Center</a:t>
                      </a:r>
                      <a:endParaRPr/>
                    </a:p>
                  </a:txBody>
                  <a:tcPr marT="45725" marB="45725" marR="91450" marL="91450">
                    <a:lnT cap="flat" cmpd="sng" w="12700">
                      <a:solidFill>
                        <a:schemeClr val="lt1"/>
                      </a:solidFill>
                      <a:prstDash val="solid"/>
                      <a:round/>
                      <a:headEnd len="sm" w="sm" type="none"/>
                      <a:tailEnd len="sm" w="sm" type="none"/>
                    </a:lnT>
                    <a:solidFill>
                      <a:srgbClr val="FF0000"/>
                    </a:solidFill>
                  </a:tcPr>
                </a:tc>
                <a:tc>
                  <a:txBody>
                    <a:bodyPr/>
                    <a:lstStyle/>
                    <a:p>
                      <a:pPr indent="0" lvl="0" marL="0" marR="0" rtl="0" algn="l">
                        <a:spcBef>
                          <a:spcPts val="0"/>
                        </a:spcBef>
                        <a:spcAft>
                          <a:spcPts val="0"/>
                        </a:spcAft>
                        <a:buNone/>
                      </a:pPr>
                      <a:r>
                        <a:rPr lang="en-US" sz="1800"/>
                        <a:t>Cloud</a:t>
                      </a:r>
                      <a:r>
                        <a:rPr lang="en-US" sz="1800"/>
                        <a:t> Computing</a:t>
                      </a:r>
                      <a:endParaRPr sz="1800"/>
                    </a:p>
                  </a:txBody>
                  <a:tcPr marT="45725" marB="45725" marR="91450" marL="91450">
                    <a:lnT cap="flat" cmpd="sng" w="12700">
                      <a:solidFill>
                        <a:schemeClr val="lt1"/>
                      </a:solidFill>
                      <a:prstDash val="solid"/>
                      <a:round/>
                      <a:headEnd len="sm" w="sm" type="none"/>
                      <a:tailEnd len="sm" w="sm" type="none"/>
                    </a:lnT>
                    <a:solidFill>
                      <a:srgbClr val="FFFF00"/>
                    </a:solidFill>
                  </a:tcPr>
                </a:tc>
                <a:tc>
                  <a:txBody>
                    <a:bodyPr/>
                    <a:lstStyle/>
                    <a:p>
                      <a:pPr indent="0" lvl="0" marL="0" marR="0" rtl="0" algn="l">
                        <a:spcBef>
                          <a:spcPts val="0"/>
                        </a:spcBef>
                        <a:spcAft>
                          <a:spcPts val="0"/>
                        </a:spcAft>
                        <a:buNone/>
                      </a:pPr>
                      <a:r>
                        <a:rPr lang="en-US" sz="1800"/>
                        <a:t>Data Center </a:t>
                      </a:r>
                      <a:endParaRPr/>
                    </a:p>
                  </a:txBody>
                  <a:tcPr marT="45725" marB="45725" marR="91450" marL="91450">
                    <a:solidFill>
                      <a:srgbClr val="FF0000"/>
                    </a:solidFill>
                  </a:tcPr>
                </a:tc>
                <a:tc>
                  <a:txBody>
                    <a:bodyPr/>
                    <a:lstStyle/>
                    <a:p>
                      <a:pPr indent="0" lvl="0" marL="0" marR="0" rtl="0" algn="l">
                        <a:spcBef>
                          <a:spcPts val="0"/>
                        </a:spcBef>
                        <a:spcAft>
                          <a:spcPts val="0"/>
                        </a:spcAft>
                        <a:buNone/>
                      </a:pPr>
                      <a:r>
                        <a:rPr lang="en-US" sz="1800"/>
                        <a:t>Cloud Computing</a:t>
                      </a:r>
                      <a:endParaRPr/>
                    </a:p>
                  </a:txBody>
                  <a:tcPr marT="45725" marB="45725" marR="91450" marL="91450">
                    <a:solidFill>
                      <a:srgbClr val="FFFF00"/>
                    </a:solidFill>
                  </a:tcPr>
                </a:tc>
              </a:tr>
              <a:tr h="370850">
                <a:tc>
                  <a:txBody>
                    <a:bodyPr/>
                    <a:lstStyle/>
                    <a:p>
                      <a:pPr indent="0" lvl="0" marL="0" marR="0" rtl="0" algn="l">
                        <a:spcBef>
                          <a:spcPts val="0"/>
                        </a:spcBef>
                        <a:spcAft>
                          <a:spcPts val="0"/>
                        </a:spcAft>
                        <a:buNone/>
                      </a:pPr>
                      <a:r>
                        <a:rPr lang="en-US" sz="1800"/>
                        <a:t>Local</a:t>
                      </a:r>
                      <a:r>
                        <a:rPr lang="en-US" sz="1800"/>
                        <a:t> jobs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wages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Local economies</a:t>
                      </a:r>
                      <a:r>
                        <a:rPr lang="en-US" sz="1800"/>
                        <a:t> activities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State</a:t>
                      </a:r>
                      <a:r>
                        <a:rPr lang="en-US" sz="1800"/>
                        <a:t> and Local</a:t>
                      </a:r>
                      <a:endParaRPr/>
                    </a:p>
                    <a:p>
                      <a:pPr indent="0" lvl="0" marL="0" marR="0" rtl="0" algn="l">
                        <a:spcBef>
                          <a:spcPts val="0"/>
                        </a:spcBef>
                        <a:spcAft>
                          <a:spcPts val="0"/>
                        </a:spcAft>
                        <a:buNone/>
                      </a:pPr>
                      <a:r>
                        <a:rPr lang="en-US" sz="1800"/>
                        <a:t>Taxes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Technologies</a:t>
                      </a:r>
                      <a:r>
                        <a:rPr lang="en-US" sz="1800"/>
                        <a:t> transfer cost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49"/>
          <p:cNvSpPr txBox="1"/>
          <p:nvPr>
            <p:ph type="title"/>
          </p:nvPr>
        </p:nvSpPr>
        <p:spPr>
          <a:xfrm>
            <a:off x="646111" y="452718"/>
            <a:ext cx="10148889"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THECHNOLOGY –MODEL SELECTION</a:t>
            </a:r>
            <a:endParaRPr/>
          </a:p>
        </p:txBody>
      </p:sp>
      <p:sp>
        <p:nvSpPr>
          <p:cNvPr id="572" name="Google Shape;572;p49"/>
          <p:cNvSpPr txBox="1"/>
          <p:nvPr>
            <p:ph idx="1" type="body"/>
          </p:nvPr>
        </p:nvSpPr>
        <p:spPr>
          <a:xfrm>
            <a:off x="190500" y="1152982"/>
            <a:ext cx="11290300" cy="570501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lang="en-US"/>
              <a:t>SELECTED TECHNOLOGY MODEL</a:t>
            </a:r>
            <a:endParaRPr/>
          </a:p>
          <a:p>
            <a:pPr indent="0" lvl="0" marL="0" rtl="0" algn="l">
              <a:spcBef>
                <a:spcPts val="1000"/>
              </a:spcBef>
              <a:spcAft>
                <a:spcPts val="0"/>
              </a:spcAft>
              <a:buSzPts val="1600"/>
              <a:buNone/>
            </a:pPr>
            <a:r>
              <a:rPr b="1" lang="en-US"/>
              <a:t>DATA CENTER</a:t>
            </a:r>
            <a:endParaRPr/>
          </a:p>
          <a:p>
            <a:pPr indent="0" lvl="0" marL="0" rtl="0" algn="l">
              <a:spcBef>
                <a:spcPts val="1000"/>
              </a:spcBef>
              <a:spcAft>
                <a:spcPts val="0"/>
              </a:spcAft>
              <a:buSzPts val="1600"/>
              <a:buNone/>
            </a:pPr>
            <a:r>
              <a:rPr b="1" lang="en-US"/>
              <a:t>SUGGESTED PLACE OF OPERATION</a:t>
            </a:r>
            <a:r>
              <a:rPr lang="en-US"/>
              <a:t>: CAMEROON</a:t>
            </a:r>
            <a:endParaRPr/>
          </a:p>
          <a:p>
            <a:pPr indent="0" lvl="0" marL="0" rtl="0" algn="l">
              <a:spcBef>
                <a:spcPts val="1000"/>
              </a:spcBef>
              <a:spcAft>
                <a:spcPts val="0"/>
              </a:spcAft>
              <a:buSzPts val="1600"/>
              <a:buNone/>
            </a:pPr>
            <a:r>
              <a:rPr b="1" lang="en-US"/>
              <a:t>NETWORK AVAILABLE</a:t>
            </a:r>
            <a:r>
              <a:rPr lang="en-US"/>
              <a:t>: CAMTEL TELECOMMUNICATION NETWORK</a:t>
            </a:r>
            <a:endParaRPr/>
          </a:p>
          <a:p>
            <a:pPr indent="0" lvl="0" marL="0" rtl="0" algn="l">
              <a:spcBef>
                <a:spcPts val="1000"/>
              </a:spcBef>
              <a:spcAft>
                <a:spcPts val="0"/>
              </a:spcAft>
              <a:buSzPts val="1600"/>
              <a:buNone/>
            </a:pPr>
            <a:r>
              <a:rPr b="1" lang="en-US"/>
              <a:t>INFRASTRUCTURE AVAILABLE: </a:t>
            </a:r>
            <a:endParaRPr/>
          </a:p>
          <a:p>
            <a:pPr indent="-342900" lvl="0" marL="342900" rtl="0" algn="l">
              <a:spcBef>
                <a:spcPts val="1000"/>
              </a:spcBef>
              <a:spcAft>
                <a:spcPts val="0"/>
              </a:spcAft>
              <a:buSzPts val="1600"/>
              <a:buChar char="►"/>
            </a:pPr>
            <a:r>
              <a:rPr lang="en-US"/>
              <a:t>NETWORKS = 8000KM OF FIBER OPTIQUE CABLE IN THE COUNTRY ON 475500KM2</a:t>
            </a:r>
            <a:endParaRPr/>
          </a:p>
          <a:p>
            <a:pPr indent="-342900" lvl="0" marL="342900" rtl="0" algn="l">
              <a:spcBef>
                <a:spcPts val="1000"/>
              </a:spcBef>
              <a:spcAft>
                <a:spcPts val="0"/>
              </a:spcAft>
              <a:buSzPts val="1600"/>
              <a:buChar char="►"/>
            </a:pPr>
            <a:r>
              <a:rPr lang="en-US"/>
              <a:t>OBJECTIVE 20000KM</a:t>
            </a:r>
            <a:endParaRPr/>
          </a:p>
          <a:p>
            <a:pPr indent="-342900" lvl="0" marL="342900" rtl="0" algn="l">
              <a:spcBef>
                <a:spcPts val="1000"/>
              </a:spcBef>
              <a:spcAft>
                <a:spcPts val="0"/>
              </a:spcAft>
              <a:buSzPts val="1600"/>
              <a:buChar char="►"/>
            </a:pPr>
            <a:r>
              <a:rPr lang="en-US"/>
              <a:t>RATE = 4000KM/YEAR</a:t>
            </a:r>
            <a:endParaRPr/>
          </a:p>
          <a:p>
            <a:pPr indent="-342900" lvl="0" marL="342900" rtl="0" algn="l">
              <a:spcBef>
                <a:spcPts val="1000"/>
              </a:spcBef>
              <a:spcAft>
                <a:spcPts val="0"/>
              </a:spcAft>
              <a:buSzPts val="1600"/>
              <a:buChar char="►"/>
            </a:pPr>
            <a:r>
              <a:rPr lang="en-US"/>
              <a:t>UNDERWATER FIBER OPTIC CABLE (CAMEROON- BRESIL), ACE, (CAMEROON –NIGERIA)</a:t>
            </a:r>
            <a:endParaRPr/>
          </a:p>
          <a:p>
            <a:pPr indent="0" lvl="0" marL="0" rtl="0" algn="l">
              <a:spcBef>
                <a:spcPts val="1000"/>
              </a:spcBef>
              <a:spcAft>
                <a:spcPts val="0"/>
              </a:spcAft>
              <a:buSzPts val="1600"/>
              <a:buNone/>
            </a:pPr>
            <a:r>
              <a:rPr b="1" lang="en-US"/>
              <a:t>DATA CENTER </a:t>
            </a:r>
            <a:r>
              <a:rPr lang="en-US"/>
              <a:t>:NOT AVAILABLE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5"/>
          <p:cNvSpPr txBox="1"/>
          <p:nvPr>
            <p:ph type="ctrTitle"/>
          </p:nvPr>
        </p:nvSpPr>
        <p:spPr>
          <a:xfrm>
            <a:off x="1249680" y="-1193800"/>
            <a:ext cx="9144000" cy="2387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5400"/>
              <a:buFont typeface="Century Gothic"/>
              <a:buNone/>
            </a:pPr>
            <a:r>
              <a:rPr lang="en-US" sz="5400"/>
              <a:t>POC (PROVE OF CONSEPT)</a:t>
            </a:r>
            <a:endParaRPr/>
          </a:p>
        </p:txBody>
      </p:sp>
      <p:sp>
        <p:nvSpPr>
          <p:cNvPr id="255" name="Google Shape;255;p5"/>
          <p:cNvSpPr txBox="1"/>
          <p:nvPr>
            <p:ph idx="1" type="subTitle"/>
          </p:nvPr>
        </p:nvSpPr>
        <p:spPr>
          <a:xfrm>
            <a:off x="143692" y="1345474"/>
            <a:ext cx="11926388" cy="535577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sz="2800"/>
              <a:t>PROJECT</a:t>
            </a:r>
            <a:endParaRPr/>
          </a:p>
          <a:p>
            <a:pPr indent="0" lvl="0" marL="0" rtl="0" algn="ctr">
              <a:spcBef>
                <a:spcPts val="1000"/>
              </a:spcBef>
              <a:spcAft>
                <a:spcPts val="0"/>
              </a:spcAft>
              <a:buSzPts val="1600"/>
              <a:buNone/>
            </a:pPr>
            <a:r>
              <a:rPr b="1" lang="en-US">
                <a:solidFill>
                  <a:srgbClr val="FFFF00"/>
                </a:solidFill>
              </a:rPr>
              <a:t>DEVELOP A POC OF A GENERAL PURPOSE IDENTIFICATION AND LOCALIZATION  SYSTEM FOR PEOPLE LIVING IN A SPECIFIC AREA </a:t>
            </a:r>
            <a:endParaRPr/>
          </a:p>
          <a:p>
            <a:pPr indent="0" lvl="0" marL="0" rtl="0" algn="ctr">
              <a:spcBef>
                <a:spcPts val="1000"/>
              </a:spcBef>
              <a:spcAft>
                <a:spcPts val="0"/>
              </a:spcAft>
              <a:buSzPts val="2240"/>
              <a:buNone/>
            </a:pPr>
            <a:r>
              <a:rPr b="1" lang="en-US" sz="2800"/>
              <a:t>PRODUCT</a:t>
            </a:r>
            <a:endParaRPr/>
          </a:p>
          <a:p>
            <a:pPr indent="0" lvl="0" marL="0" rtl="0" algn="ctr">
              <a:spcBef>
                <a:spcPts val="1000"/>
              </a:spcBef>
              <a:spcAft>
                <a:spcPts val="0"/>
              </a:spcAft>
              <a:buSzPts val="1600"/>
              <a:buNone/>
            </a:pPr>
            <a:r>
              <a:rPr b="1" lang="en-US">
                <a:solidFill>
                  <a:srgbClr val="FFFF00"/>
                </a:solidFill>
              </a:rPr>
              <a:t>ONLINE IDENTIFICATION AND LOCALIZATION SYSTEM</a:t>
            </a:r>
            <a:endParaRPr/>
          </a:p>
          <a:p>
            <a:pPr indent="0" lvl="0" marL="0" rtl="0" algn="ctr">
              <a:spcBef>
                <a:spcPts val="1000"/>
              </a:spcBef>
              <a:spcAft>
                <a:spcPts val="0"/>
              </a:spcAft>
              <a:buSzPts val="2240"/>
              <a:buNone/>
            </a:pPr>
            <a:r>
              <a:rPr b="1" lang="en-US" sz="2800"/>
              <a:t>PRODUCT NAME</a:t>
            </a:r>
            <a:endParaRPr/>
          </a:p>
          <a:p>
            <a:pPr indent="0" lvl="0" marL="0" rtl="0" algn="ctr">
              <a:spcBef>
                <a:spcPts val="1000"/>
              </a:spcBef>
              <a:spcAft>
                <a:spcPts val="0"/>
              </a:spcAft>
              <a:buSzPts val="1600"/>
              <a:buNone/>
            </a:pPr>
            <a:r>
              <a:rPr lang="en-US">
                <a:solidFill>
                  <a:srgbClr val="FFFF00"/>
                </a:solidFill>
              </a:rPr>
              <a:t>ONLINE ID</a:t>
            </a:r>
            <a:endParaRPr/>
          </a:p>
          <a:p>
            <a:pPr indent="0" lvl="0" marL="0" rtl="0" algn="ctr">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120"/>
              <a:buNone/>
            </a:pPr>
            <a:r>
              <a:rPr b="1" lang="en-US" sz="1400"/>
              <a:t>PRESENTATION: </a:t>
            </a:r>
            <a:r>
              <a:rPr lang="en-US" sz="1400">
                <a:solidFill>
                  <a:srgbClr val="FFFF00"/>
                </a:solidFill>
              </a:rPr>
              <a:t>BLONDEL KENNE DATA SCIENTIST USA</a:t>
            </a:r>
            <a:endParaRPr/>
          </a:p>
          <a:p>
            <a:pPr indent="0" lvl="0" marL="0" rtl="0" algn="ctr">
              <a:spcBef>
                <a:spcPts val="1000"/>
              </a:spcBef>
              <a:spcAft>
                <a:spcPts val="0"/>
              </a:spcAft>
              <a:buSzPts val="1600"/>
              <a:buNone/>
            </a:pPr>
            <a:r>
              <a:t/>
            </a:r>
            <a:endParaRPr/>
          </a:p>
          <a:p>
            <a:pPr indent="0" lvl="0" marL="0" rtl="0" algn="ctr">
              <a:spcBef>
                <a:spcPts val="1000"/>
              </a:spcBef>
              <a:spcAft>
                <a:spcPts val="0"/>
              </a:spcAft>
              <a:buSzPts val="1600"/>
              <a:buNone/>
            </a:pPr>
            <a:r>
              <a:t/>
            </a:r>
            <a:endParaRPr/>
          </a:p>
          <a:p>
            <a:pPr indent="0" lvl="0" marL="0" rtl="0" algn="ctr">
              <a:spcBef>
                <a:spcPts val="1000"/>
              </a:spcBef>
              <a:spcAft>
                <a:spcPts val="0"/>
              </a:spcAft>
              <a:buSzPts val="1600"/>
              <a:buNone/>
            </a:pPr>
            <a:r>
              <a:t/>
            </a:r>
            <a:endParaRPr/>
          </a:p>
          <a:p>
            <a:pPr indent="0" lvl="0" marL="0" rtl="0" algn="ctr">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ctr">
              <a:spcBef>
                <a:spcPts val="1000"/>
              </a:spcBef>
              <a:spcAft>
                <a:spcPts val="0"/>
              </a:spcAft>
              <a:buSzPts val="1600"/>
              <a:buNone/>
            </a:pPr>
            <a:r>
              <a:t/>
            </a:r>
            <a:endParaRPr/>
          </a:p>
          <a:p>
            <a:pPr indent="0" lvl="0" marL="0" rtl="0" algn="ctr">
              <a:spcBef>
                <a:spcPts val="1000"/>
              </a:spcBef>
              <a:spcAft>
                <a:spcPts val="0"/>
              </a:spcAft>
              <a:buSzPts val="1600"/>
              <a:buNone/>
            </a:pPr>
            <a:r>
              <a:t/>
            </a:r>
            <a:endParaRPr/>
          </a:p>
          <a:p>
            <a:pPr indent="0" lvl="0" marL="0" rtl="0" algn="ctr">
              <a:spcBef>
                <a:spcPts val="1000"/>
              </a:spcBef>
              <a:spcAft>
                <a:spcPts val="0"/>
              </a:spcAft>
              <a:buSzPts val="16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5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TOPOLOGY OF DATA CENTER</a:t>
            </a:r>
            <a:endParaRPr/>
          </a:p>
        </p:txBody>
      </p:sp>
      <p:sp>
        <p:nvSpPr>
          <p:cNvPr id="578" name="Google Shape;578;p5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ZONE – REGION – GLOBE</a:t>
            </a:r>
            <a:endParaRPr/>
          </a:p>
          <a:p>
            <a:pPr indent="-342900" lvl="0" marL="342900" rtl="0" algn="l">
              <a:spcBef>
                <a:spcPts val="1000"/>
              </a:spcBef>
              <a:spcAft>
                <a:spcPts val="0"/>
              </a:spcAft>
              <a:buSzPts val="1600"/>
              <a:buChar char="►"/>
            </a:pPr>
            <a:r>
              <a:rPr b="1" lang="en-US"/>
              <a:t>ZONE</a:t>
            </a:r>
            <a:r>
              <a:rPr lang="en-US"/>
              <a:t> = Small data center</a:t>
            </a:r>
            <a:endParaRPr/>
          </a:p>
          <a:p>
            <a:pPr indent="-342900" lvl="0" marL="342900" rtl="0" algn="l">
              <a:spcBef>
                <a:spcPts val="1000"/>
              </a:spcBef>
              <a:spcAft>
                <a:spcPts val="0"/>
              </a:spcAft>
              <a:buSzPts val="1600"/>
              <a:buChar char="►"/>
            </a:pPr>
            <a:r>
              <a:rPr b="1" lang="en-US"/>
              <a:t>REGION</a:t>
            </a:r>
            <a:r>
              <a:rPr lang="en-US"/>
              <a:t> = Medium data center</a:t>
            </a:r>
            <a:endParaRPr/>
          </a:p>
          <a:p>
            <a:pPr indent="-342900" lvl="0" marL="342900" rtl="0" algn="l">
              <a:spcBef>
                <a:spcPts val="1000"/>
              </a:spcBef>
              <a:spcAft>
                <a:spcPts val="0"/>
              </a:spcAft>
              <a:buSzPts val="1600"/>
              <a:buChar char="►"/>
            </a:pPr>
            <a:r>
              <a:rPr b="1" lang="en-US"/>
              <a:t>GLOBE</a:t>
            </a:r>
            <a:r>
              <a:rPr lang="en-US"/>
              <a:t> = large data center</a:t>
            </a:r>
            <a:endParaRPr/>
          </a:p>
          <a:p>
            <a:pPr indent="0" lvl="0" marL="0" rtl="0" algn="l">
              <a:spcBef>
                <a:spcPts val="1000"/>
              </a:spcBef>
              <a:spcAft>
                <a:spcPts val="0"/>
              </a:spcAft>
              <a:buSzPts val="1600"/>
              <a:buNone/>
            </a:pPr>
            <a:r>
              <a:rPr b="1" lang="en-US"/>
              <a:t>Classification according to Cameroon</a:t>
            </a:r>
            <a:endParaRPr/>
          </a:p>
          <a:p>
            <a:pPr indent="-342900" lvl="0" marL="342900" rtl="0" algn="l">
              <a:spcBef>
                <a:spcPts val="1000"/>
              </a:spcBef>
              <a:spcAft>
                <a:spcPts val="0"/>
              </a:spcAft>
              <a:buSzPts val="1600"/>
              <a:buChar char="►"/>
            </a:pPr>
            <a:r>
              <a:rPr b="1" lang="en-US"/>
              <a:t>Department and commune </a:t>
            </a:r>
            <a:r>
              <a:rPr lang="en-US"/>
              <a:t>= Small data center</a:t>
            </a:r>
            <a:endParaRPr/>
          </a:p>
          <a:p>
            <a:pPr indent="-342900" lvl="0" marL="342900" rtl="0" algn="l">
              <a:spcBef>
                <a:spcPts val="1000"/>
              </a:spcBef>
              <a:spcAft>
                <a:spcPts val="0"/>
              </a:spcAft>
              <a:buSzPts val="1600"/>
              <a:buChar char="►"/>
            </a:pPr>
            <a:r>
              <a:rPr lang="en-US"/>
              <a:t>P</a:t>
            </a:r>
            <a:r>
              <a:rPr b="1" lang="en-US"/>
              <a:t>rovince Region </a:t>
            </a:r>
            <a:r>
              <a:rPr lang="en-US"/>
              <a:t>= medium data center</a:t>
            </a:r>
            <a:endParaRPr/>
          </a:p>
          <a:p>
            <a:pPr indent="-342900" lvl="0" marL="342900" rtl="0" algn="l">
              <a:spcBef>
                <a:spcPts val="1000"/>
              </a:spcBef>
              <a:spcAft>
                <a:spcPts val="0"/>
              </a:spcAft>
              <a:buSzPts val="1600"/>
              <a:buChar char="►"/>
            </a:pPr>
            <a:r>
              <a:rPr b="1" lang="en-US"/>
              <a:t>State </a:t>
            </a:r>
            <a:r>
              <a:rPr lang="en-US"/>
              <a:t>= large Data center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US"/>
              <a:t>         </a:t>
            </a:r>
            <a:r>
              <a:rPr b="1" lang="en-US"/>
              <a:t>DATA CENTER</a:t>
            </a:r>
            <a:endParaRPr/>
          </a:p>
        </p:txBody>
      </p:sp>
      <p:pic>
        <p:nvPicPr>
          <p:cNvPr descr="OakLeaf Systems: Windows Azure and Cloud Computing Posts ..." id="584" name="Google Shape;584;p51"/>
          <p:cNvPicPr preferRelativeResize="0"/>
          <p:nvPr>
            <p:ph idx="1" type="body"/>
          </p:nvPr>
        </p:nvPicPr>
        <p:blipFill rotWithShape="1">
          <a:blip r:embed="rId3">
            <a:alphaModFix/>
          </a:blip>
          <a:srcRect b="0" l="0" r="0" t="0"/>
          <a:stretch/>
        </p:blipFill>
        <p:spPr>
          <a:xfrm>
            <a:off x="393700" y="1853248"/>
            <a:ext cx="10210800" cy="475075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590" name="Google Shape;590;p5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53"/>
          <p:cNvSpPr txBox="1"/>
          <p:nvPr>
            <p:ph type="title"/>
          </p:nvPr>
        </p:nvSpPr>
        <p:spPr>
          <a:xfrm>
            <a:off x="646111" y="452718"/>
            <a:ext cx="9404723" cy="71568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SCIENCE - ANALYTIC</a:t>
            </a:r>
            <a:endParaRPr/>
          </a:p>
        </p:txBody>
      </p:sp>
      <p:sp>
        <p:nvSpPr>
          <p:cNvPr id="596" name="Google Shape;596;p53"/>
          <p:cNvSpPr txBox="1"/>
          <p:nvPr>
            <p:ph idx="1" type="body"/>
          </p:nvPr>
        </p:nvSpPr>
        <p:spPr>
          <a:xfrm>
            <a:off x="127000" y="1168400"/>
            <a:ext cx="11315700" cy="5689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80"/>
              <a:buChar char="►"/>
            </a:pPr>
            <a:r>
              <a:rPr b="1" lang="en-US" sz="1850"/>
              <a:t>ETL</a:t>
            </a:r>
            <a:r>
              <a:rPr lang="en-US" sz="1850"/>
              <a:t>(Extract Translate and Load )</a:t>
            </a:r>
            <a:endParaRPr/>
          </a:p>
          <a:p>
            <a:pPr indent="-342900" lvl="0" marL="342900" rtl="0" algn="l">
              <a:lnSpc>
                <a:spcPct val="90000"/>
              </a:lnSpc>
              <a:spcBef>
                <a:spcPts val="1000"/>
              </a:spcBef>
              <a:spcAft>
                <a:spcPts val="0"/>
              </a:spcAft>
              <a:buSzPts val="1480"/>
              <a:buChar char="►"/>
            </a:pPr>
            <a:r>
              <a:rPr b="1" lang="en-US" sz="1850"/>
              <a:t>BI</a:t>
            </a:r>
            <a:r>
              <a:rPr lang="en-US" sz="1850"/>
              <a:t>(Business Intelligence)</a:t>
            </a:r>
            <a:endParaRPr/>
          </a:p>
          <a:p>
            <a:pPr indent="-342900" lvl="0" marL="342900" rtl="0" algn="l">
              <a:lnSpc>
                <a:spcPct val="90000"/>
              </a:lnSpc>
              <a:spcBef>
                <a:spcPts val="1000"/>
              </a:spcBef>
              <a:spcAft>
                <a:spcPts val="0"/>
              </a:spcAft>
              <a:buSzPts val="1480"/>
              <a:buChar char="►"/>
            </a:pPr>
            <a:r>
              <a:rPr b="1" lang="en-US" sz="1850"/>
              <a:t>SQL</a:t>
            </a:r>
            <a:r>
              <a:rPr lang="en-US" sz="1850"/>
              <a:t>(Sequel Query Language)</a:t>
            </a:r>
            <a:endParaRPr/>
          </a:p>
          <a:p>
            <a:pPr indent="-342900" lvl="0" marL="342900" rtl="0" algn="l">
              <a:lnSpc>
                <a:spcPct val="90000"/>
              </a:lnSpc>
              <a:spcBef>
                <a:spcPts val="1000"/>
              </a:spcBef>
              <a:spcAft>
                <a:spcPts val="0"/>
              </a:spcAft>
              <a:buSzPts val="1480"/>
              <a:buChar char="►"/>
            </a:pPr>
            <a:r>
              <a:rPr b="1" lang="en-US" sz="1850"/>
              <a:t>ML +AI </a:t>
            </a:r>
            <a:r>
              <a:rPr lang="en-US" sz="1850"/>
              <a:t>(Machine Learning +Artificial Intelligence)</a:t>
            </a:r>
            <a:endParaRPr/>
          </a:p>
          <a:p>
            <a:pPr indent="-342900" lvl="0" marL="342900" rtl="0" algn="l">
              <a:lnSpc>
                <a:spcPct val="90000"/>
              </a:lnSpc>
              <a:spcBef>
                <a:spcPts val="1000"/>
              </a:spcBef>
              <a:spcAft>
                <a:spcPts val="0"/>
              </a:spcAft>
              <a:buSzPts val="1480"/>
              <a:buChar char="►"/>
            </a:pPr>
            <a:r>
              <a:rPr b="1" lang="en-US" sz="1850"/>
              <a:t>Data Mining</a:t>
            </a:r>
            <a:endParaRPr/>
          </a:p>
          <a:p>
            <a:pPr indent="-342900" lvl="0" marL="342900" rtl="0" algn="l">
              <a:lnSpc>
                <a:spcPct val="90000"/>
              </a:lnSpc>
              <a:spcBef>
                <a:spcPts val="1000"/>
              </a:spcBef>
              <a:spcAft>
                <a:spcPts val="0"/>
              </a:spcAft>
              <a:buSzPts val="1480"/>
              <a:buChar char="►"/>
            </a:pPr>
            <a:r>
              <a:rPr b="1" lang="en-US" sz="1850"/>
              <a:t>Risk Mitigation </a:t>
            </a:r>
            <a:endParaRPr/>
          </a:p>
          <a:p>
            <a:pPr indent="-342900" lvl="0" marL="342900" rtl="0" algn="l">
              <a:lnSpc>
                <a:spcPct val="90000"/>
              </a:lnSpc>
              <a:spcBef>
                <a:spcPts val="1000"/>
              </a:spcBef>
              <a:spcAft>
                <a:spcPts val="0"/>
              </a:spcAft>
              <a:buSzPts val="1480"/>
              <a:buChar char="►"/>
            </a:pPr>
            <a:r>
              <a:rPr b="1" lang="en-US" sz="1850"/>
              <a:t>Data Management </a:t>
            </a:r>
            <a:endParaRPr/>
          </a:p>
          <a:p>
            <a:pPr indent="-342900" lvl="0" marL="342900" rtl="0" algn="l">
              <a:lnSpc>
                <a:spcPct val="90000"/>
              </a:lnSpc>
              <a:spcBef>
                <a:spcPts val="1000"/>
              </a:spcBef>
              <a:spcAft>
                <a:spcPts val="0"/>
              </a:spcAft>
              <a:buSzPts val="1480"/>
              <a:buChar char="►"/>
            </a:pPr>
            <a:r>
              <a:rPr b="1" lang="en-US" sz="1850"/>
              <a:t>Systematic process adaptive approach(</a:t>
            </a:r>
            <a:r>
              <a:rPr lang="en-US" sz="1850"/>
              <a:t>Build ML into Decision making – Learn System –Model System</a:t>
            </a:r>
            <a:endParaRPr/>
          </a:p>
          <a:p>
            <a:pPr indent="-342900" lvl="0" marL="342900" rtl="0" algn="l">
              <a:lnSpc>
                <a:spcPct val="90000"/>
              </a:lnSpc>
              <a:spcBef>
                <a:spcPts val="1000"/>
              </a:spcBef>
              <a:spcAft>
                <a:spcPts val="0"/>
              </a:spcAft>
              <a:buSzPts val="1480"/>
              <a:buChar char="►"/>
            </a:pPr>
            <a:r>
              <a:rPr b="1" lang="en-US" sz="1850"/>
              <a:t>Apply systematic approach to any system(</a:t>
            </a:r>
            <a:r>
              <a:rPr lang="en-US" sz="1850"/>
              <a:t>New technique to Predict and explain …,framework ML for business application</a:t>
            </a:r>
            <a:endParaRPr/>
          </a:p>
          <a:p>
            <a:pPr indent="-342900" lvl="0" marL="342900" rtl="0" algn="l">
              <a:lnSpc>
                <a:spcPct val="90000"/>
              </a:lnSpc>
              <a:spcBef>
                <a:spcPts val="1000"/>
              </a:spcBef>
              <a:spcAft>
                <a:spcPts val="0"/>
              </a:spcAft>
              <a:buSzPts val="1480"/>
              <a:buChar char="►"/>
            </a:pPr>
            <a:r>
              <a:rPr b="1" lang="en-US" sz="1850"/>
              <a:t>CLIENT ARCHECT TYPE</a:t>
            </a:r>
            <a:endParaRPr/>
          </a:p>
          <a:p>
            <a:pPr indent="-342900" lvl="0" marL="342900" rtl="0" algn="l">
              <a:lnSpc>
                <a:spcPct val="90000"/>
              </a:lnSpc>
              <a:spcBef>
                <a:spcPts val="1000"/>
              </a:spcBef>
              <a:spcAft>
                <a:spcPts val="0"/>
              </a:spcAft>
              <a:buSzPts val="1480"/>
              <a:buChar char="►"/>
            </a:pPr>
            <a:r>
              <a:rPr lang="en-US" sz="1850"/>
              <a:t>Seeking descriptive, predictive and prescriptive analytics to:</a:t>
            </a:r>
            <a:endParaRPr/>
          </a:p>
          <a:p>
            <a:pPr indent="-342900" lvl="0" marL="342900" rtl="0" algn="l">
              <a:lnSpc>
                <a:spcPct val="90000"/>
              </a:lnSpc>
              <a:spcBef>
                <a:spcPts val="1000"/>
              </a:spcBef>
              <a:spcAft>
                <a:spcPts val="0"/>
              </a:spcAft>
              <a:buSzPts val="1480"/>
              <a:buChar char="►"/>
            </a:pPr>
            <a:r>
              <a:rPr lang="en-US" sz="1850"/>
              <a:t>Understand business problems as a system – increase profitability – make –better decision – mitigate data risk – convey insight to stakeholder – increase the standard of living</a:t>
            </a:r>
            <a:endParaRPr/>
          </a:p>
          <a:p>
            <a:pPr indent="-248920" lvl="0" marL="342900" rtl="0" algn="l">
              <a:lnSpc>
                <a:spcPct val="90000"/>
              </a:lnSpc>
              <a:spcBef>
                <a:spcPts val="1000"/>
              </a:spcBef>
              <a:spcAft>
                <a:spcPts val="0"/>
              </a:spcAft>
              <a:buSzPts val="1480"/>
              <a:buNone/>
            </a:pPr>
            <a:r>
              <a:t/>
            </a:r>
            <a:endParaRPr sz="1850"/>
          </a:p>
          <a:p>
            <a:pPr indent="-248920" lvl="0" marL="342900" rtl="0" algn="l">
              <a:lnSpc>
                <a:spcPct val="90000"/>
              </a:lnSpc>
              <a:spcBef>
                <a:spcPts val="1000"/>
              </a:spcBef>
              <a:spcAft>
                <a:spcPts val="0"/>
              </a:spcAft>
              <a:buSzPts val="1480"/>
              <a:buNone/>
            </a:pPr>
            <a:r>
              <a:t/>
            </a:r>
            <a:endParaRPr sz="185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5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602" name="Google Shape;602;p5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descr="A screenshot of a social media post&#10;&#10;Description automatically generated" id="603" name="Google Shape;603;p54"/>
          <p:cNvPicPr preferRelativeResize="0"/>
          <p:nvPr/>
        </p:nvPicPr>
        <p:blipFill rotWithShape="1">
          <a:blip r:embed="rId3">
            <a:alphaModFix/>
          </a:blip>
          <a:srcRect b="0" l="0" r="0" t="0"/>
          <a:stretch/>
        </p:blipFill>
        <p:spPr>
          <a:xfrm>
            <a:off x="20" y="10"/>
            <a:ext cx="12191980" cy="68579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6"/>
          <p:cNvSpPr txBox="1"/>
          <p:nvPr>
            <p:ph type="title"/>
          </p:nvPr>
        </p:nvSpPr>
        <p:spPr>
          <a:xfrm>
            <a:off x="152400" y="452718"/>
            <a:ext cx="1056639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VISION AND MISSION STATEMENT OF THE ONLINE ID SYSTEM </a:t>
            </a:r>
            <a:endParaRPr/>
          </a:p>
        </p:txBody>
      </p:sp>
      <p:sp>
        <p:nvSpPr>
          <p:cNvPr id="261" name="Google Shape;261;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US"/>
              <a:t>VISION</a:t>
            </a:r>
            <a:endParaRPr/>
          </a:p>
          <a:p>
            <a:pPr indent="-342900" lvl="0" marL="342900" rtl="0" algn="l">
              <a:spcBef>
                <a:spcPts val="1000"/>
              </a:spcBef>
              <a:spcAft>
                <a:spcPts val="0"/>
              </a:spcAft>
              <a:buSzPts val="1600"/>
              <a:buChar char="►"/>
            </a:pPr>
            <a:r>
              <a:rPr b="1" lang="en-US">
                <a:solidFill>
                  <a:srgbClr val="FFFF00"/>
                </a:solidFill>
              </a:rPr>
              <a:t>Advance the use of Machine Learning and Artificial Intelligence(ML +AI ) to transform the Cameroonian’s society and improve the Quality of life </a:t>
            </a:r>
            <a:r>
              <a:rPr lang="en-US"/>
              <a:t>.</a:t>
            </a:r>
            <a:endParaRPr/>
          </a:p>
          <a:p>
            <a:pPr indent="-342900" lvl="0" marL="342900" rtl="0" algn="l">
              <a:spcBef>
                <a:spcPts val="1000"/>
              </a:spcBef>
              <a:spcAft>
                <a:spcPts val="0"/>
              </a:spcAft>
              <a:buSzPts val="1600"/>
              <a:buChar char="►"/>
            </a:pPr>
            <a:r>
              <a:rPr b="1" lang="en-US"/>
              <a:t>Technology have one objective : Improve the life condition of human being</a:t>
            </a:r>
            <a:endParaRPr/>
          </a:p>
          <a:p>
            <a:pPr indent="0" lvl="0" marL="0" rtl="0" algn="l">
              <a:spcBef>
                <a:spcPts val="1000"/>
              </a:spcBef>
              <a:spcAft>
                <a:spcPts val="0"/>
              </a:spcAft>
              <a:buSzPts val="1600"/>
              <a:buNone/>
            </a:pPr>
            <a:r>
              <a:rPr b="1" lang="en-US"/>
              <a:t>MISSION</a:t>
            </a:r>
            <a:endParaRPr/>
          </a:p>
          <a:p>
            <a:pPr indent="-342900" lvl="0" marL="342900" rtl="0" algn="l">
              <a:spcBef>
                <a:spcPts val="1000"/>
              </a:spcBef>
              <a:spcAft>
                <a:spcPts val="0"/>
              </a:spcAft>
              <a:buSzPts val="1600"/>
              <a:buChar char="►"/>
            </a:pPr>
            <a:r>
              <a:rPr b="1" lang="en-US">
                <a:solidFill>
                  <a:srgbClr val="FFFF00"/>
                </a:solidFill>
              </a:rPr>
              <a:t>To advance ML +AI by providing High quality platform , services and Product by promoting Innovation and high-tech for Business ,Government ,Organization and the Civil Society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INTRODUCTION</a:t>
            </a:r>
            <a:endParaRPr/>
          </a:p>
        </p:txBody>
      </p:sp>
      <p:sp>
        <p:nvSpPr>
          <p:cNvPr id="267" name="Google Shape;267;p7"/>
          <p:cNvSpPr txBox="1"/>
          <p:nvPr>
            <p:ph idx="1" type="body"/>
          </p:nvPr>
        </p:nvSpPr>
        <p:spPr>
          <a:xfrm>
            <a:off x="1103312" y="2052919"/>
            <a:ext cx="8946541" cy="2884842"/>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SzPts val="1600"/>
              <a:buChar char="►"/>
            </a:pPr>
            <a:r>
              <a:rPr b="1" lang="en-US"/>
              <a:t>Some thought </a:t>
            </a:r>
            <a:endParaRPr/>
          </a:p>
          <a:p>
            <a:pPr indent="-342900" lvl="0" marL="342900" rtl="0" algn="l">
              <a:spcBef>
                <a:spcPts val="1000"/>
              </a:spcBef>
              <a:spcAft>
                <a:spcPts val="0"/>
              </a:spcAft>
              <a:buSzPts val="1600"/>
              <a:buChar char="►"/>
            </a:pPr>
            <a:r>
              <a:rPr b="1" lang="en-US">
                <a:solidFill>
                  <a:srgbClr val="FFFF00"/>
                </a:solidFill>
              </a:rPr>
              <a:t>You can avoid reality and the truth but you can not avoid the consequences of avoiding reality or truth (AYN RAND)</a:t>
            </a:r>
            <a:endParaRPr/>
          </a:p>
          <a:p>
            <a:pPr indent="-342900" lvl="0" marL="342900" rtl="0" algn="l">
              <a:spcBef>
                <a:spcPts val="1000"/>
              </a:spcBef>
              <a:spcAft>
                <a:spcPts val="0"/>
              </a:spcAft>
              <a:buSzPts val="1600"/>
              <a:buChar char="►"/>
            </a:pPr>
            <a:r>
              <a:rPr b="1" lang="en-US"/>
              <a:t>We under estimate how fast technology can come and transforms everything </a:t>
            </a:r>
            <a:endParaRPr/>
          </a:p>
          <a:p>
            <a:pPr indent="-342900" lvl="0" marL="342900" rtl="0" algn="l">
              <a:spcBef>
                <a:spcPts val="1000"/>
              </a:spcBef>
              <a:spcAft>
                <a:spcPts val="0"/>
              </a:spcAft>
              <a:buSzPts val="1600"/>
              <a:buChar char="►"/>
            </a:pPr>
            <a:r>
              <a:rPr b="1" lang="en-US"/>
              <a:t>What is the speed of technology ?</a:t>
            </a:r>
            <a:endParaRPr/>
          </a:p>
          <a:p>
            <a:pPr indent="-342900" lvl="0" marL="342900" rtl="0" algn="l">
              <a:spcBef>
                <a:spcPts val="1000"/>
              </a:spcBef>
              <a:spcAft>
                <a:spcPts val="0"/>
              </a:spcAft>
              <a:buSzPts val="1600"/>
              <a:buChar char="►"/>
            </a:pPr>
            <a:r>
              <a:rPr b="1" lang="en-US"/>
              <a:t>Can we measure the speed?</a:t>
            </a:r>
            <a:endParaRPr/>
          </a:p>
          <a:p>
            <a:pPr indent="-241300" lvl="0" marL="342900" rtl="0" algn="l">
              <a:spcBef>
                <a:spcPts val="1000"/>
              </a:spcBef>
              <a:spcAft>
                <a:spcPts val="0"/>
              </a:spcAft>
              <a:buSzPts val="16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SPEED OF TECHNOLOGY</a:t>
            </a:r>
            <a:endParaRPr/>
          </a:p>
        </p:txBody>
      </p:sp>
      <p:graphicFrame>
        <p:nvGraphicFramePr>
          <p:cNvPr id="273" name="Google Shape;273;p8"/>
          <p:cNvGraphicFramePr/>
          <p:nvPr/>
        </p:nvGraphicFramePr>
        <p:xfrm>
          <a:off x="377192" y="2052638"/>
          <a:ext cx="3000000" cy="3000000"/>
        </p:xfrm>
        <a:graphic>
          <a:graphicData uri="http://schemas.openxmlformats.org/drawingml/2006/table">
            <a:tbl>
              <a:tblPr bandRow="1" firstRow="1">
                <a:noFill/>
                <a:tableStyleId>{3A39DFB4-D05E-40B3-813E-9DECC1270542}</a:tableStyleId>
              </a:tblPr>
              <a:tblGrid>
                <a:gridCol w="1039100"/>
                <a:gridCol w="1039100"/>
                <a:gridCol w="1039100"/>
                <a:gridCol w="1039100"/>
                <a:gridCol w="1039100"/>
                <a:gridCol w="1039100"/>
                <a:gridCol w="1039100"/>
                <a:gridCol w="1039100"/>
                <a:gridCol w="1039100"/>
                <a:gridCol w="1039100"/>
                <a:gridCol w="1039100"/>
              </a:tblGrid>
              <a:tr h="478700">
                <a:tc>
                  <a:txBody>
                    <a:bodyPr/>
                    <a:lstStyle/>
                    <a:p>
                      <a:pPr indent="0" lvl="0" marL="0" marR="0" rtl="0" algn="l">
                        <a:spcBef>
                          <a:spcPts val="0"/>
                        </a:spcBef>
                        <a:spcAft>
                          <a:spcPts val="0"/>
                        </a:spcAft>
                        <a:buNone/>
                      </a:pPr>
                      <a:r>
                        <a:rPr lang="en-US" sz="1200" u="none" cap="none" strike="noStrike"/>
                        <a:t>25000 YRS/AGO</a:t>
                      </a:r>
                      <a:endParaRPr sz="1200"/>
                    </a:p>
                  </a:txBody>
                  <a:tcPr marT="45725" marB="45725" marR="91450" marL="91450"/>
                </a:tc>
                <a:tc>
                  <a:txBody>
                    <a:bodyPr/>
                    <a:lstStyle/>
                    <a:p>
                      <a:pPr indent="0" lvl="0" marL="0" marR="0" rtl="0" algn="l">
                        <a:spcBef>
                          <a:spcPts val="0"/>
                        </a:spcBef>
                        <a:spcAft>
                          <a:spcPts val="0"/>
                        </a:spcAft>
                        <a:buNone/>
                      </a:pPr>
                      <a:r>
                        <a:rPr lang="en-US" sz="1200"/>
                        <a:t>15000 YRS/AGO</a:t>
                      </a:r>
                      <a:endParaRPr/>
                    </a:p>
                  </a:txBody>
                  <a:tcPr marT="45725" marB="45725" marR="91450" marL="91450"/>
                </a:tc>
                <a:tc>
                  <a:txBody>
                    <a:bodyPr/>
                    <a:lstStyle/>
                    <a:p>
                      <a:pPr indent="0" lvl="0" marL="0" marR="0" rtl="0" algn="l">
                        <a:spcBef>
                          <a:spcPts val="0"/>
                        </a:spcBef>
                        <a:spcAft>
                          <a:spcPts val="0"/>
                        </a:spcAft>
                        <a:buNone/>
                      </a:pPr>
                      <a:r>
                        <a:rPr lang="en-US" sz="1200"/>
                        <a:t>5000 YRS/AGO</a:t>
                      </a:r>
                      <a:endParaRPr/>
                    </a:p>
                  </a:txBody>
                  <a:tcPr marT="45725" marB="45725" marR="91450" marL="91450"/>
                </a:tc>
                <a:tc>
                  <a:txBody>
                    <a:bodyPr/>
                    <a:lstStyle/>
                    <a:p>
                      <a:pPr indent="0" lvl="0" marL="0" marR="0" rtl="0" algn="l">
                        <a:spcBef>
                          <a:spcPts val="0"/>
                        </a:spcBef>
                        <a:spcAft>
                          <a:spcPts val="0"/>
                        </a:spcAft>
                        <a:buNone/>
                      </a:pPr>
                      <a:r>
                        <a:rPr lang="en-US" sz="1200"/>
                        <a:t>2500 YRS/AGO</a:t>
                      </a:r>
                      <a:endParaRPr/>
                    </a:p>
                  </a:txBody>
                  <a:tcPr marT="45725" marB="45725" marR="91450" marL="91450"/>
                </a:tc>
                <a:tc>
                  <a:txBody>
                    <a:bodyPr/>
                    <a:lstStyle/>
                    <a:p>
                      <a:pPr indent="0" lvl="0" marL="0" marR="0" rtl="0" algn="l">
                        <a:spcBef>
                          <a:spcPts val="0"/>
                        </a:spcBef>
                        <a:spcAft>
                          <a:spcPts val="0"/>
                        </a:spcAft>
                        <a:buNone/>
                      </a:pPr>
                      <a:r>
                        <a:rPr lang="en-US" sz="1200"/>
                        <a:t>1900 YRS/AGO</a:t>
                      </a:r>
                      <a:endParaRPr/>
                    </a:p>
                  </a:txBody>
                  <a:tcPr marT="45725" marB="45725" marR="91450" marL="91450"/>
                </a:tc>
                <a:tc>
                  <a:txBody>
                    <a:bodyPr/>
                    <a:lstStyle/>
                    <a:p>
                      <a:pPr indent="0" lvl="0" marL="0" marR="0" rtl="0" algn="l">
                        <a:spcBef>
                          <a:spcPts val="0"/>
                        </a:spcBef>
                        <a:spcAft>
                          <a:spcPts val="0"/>
                        </a:spcAft>
                        <a:buNone/>
                      </a:pPr>
                      <a:r>
                        <a:rPr i="1" lang="en-US" sz="1200"/>
                        <a:t>325 </a:t>
                      </a:r>
                      <a:endParaRPr/>
                    </a:p>
                    <a:p>
                      <a:pPr indent="0" lvl="0" marL="0" marR="0" rtl="0" algn="l">
                        <a:spcBef>
                          <a:spcPts val="0"/>
                        </a:spcBef>
                        <a:spcAft>
                          <a:spcPts val="0"/>
                        </a:spcAft>
                        <a:buNone/>
                      </a:pPr>
                      <a:r>
                        <a:rPr i="1" lang="en-US" sz="1200"/>
                        <a:t>YRS/AGO</a:t>
                      </a:r>
                      <a:endParaRPr/>
                    </a:p>
                  </a:txBody>
                  <a:tcPr marT="45725" marB="45725" marR="91450" marL="91450"/>
                </a:tc>
                <a:tc>
                  <a:txBody>
                    <a:bodyPr/>
                    <a:lstStyle/>
                    <a:p>
                      <a:pPr indent="0" lvl="0" marL="0" marR="0" rtl="0" algn="l">
                        <a:spcBef>
                          <a:spcPts val="0"/>
                        </a:spcBef>
                        <a:spcAft>
                          <a:spcPts val="0"/>
                        </a:spcAft>
                        <a:buNone/>
                      </a:pPr>
                      <a:r>
                        <a:rPr lang="en-US" sz="1200"/>
                        <a:t>95</a:t>
                      </a:r>
                      <a:endParaRPr/>
                    </a:p>
                    <a:p>
                      <a:pPr indent="0" lvl="0" marL="0" marR="0" rtl="0" algn="l">
                        <a:spcBef>
                          <a:spcPts val="0"/>
                        </a:spcBef>
                        <a:spcAft>
                          <a:spcPts val="0"/>
                        </a:spcAft>
                        <a:buNone/>
                      </a:pPr>
                      <a:r>
                        <a:rPr lang="en-US" sz="1200"/>
                        <a:t> YRS/AGO</a:t>
                      </a:r>
                      <a:endParaRPr/>
                    </a:p>
                  </a:txBody>
                  <a:tcPr marT="45725" marB="45725" marR="91450" marL="91450"/>
                </a:tc>
                <a:tc>
                  <a:txBody>
                    <a:bodyPr/>
                    <a:lstStyle/>
                    <a:p>
                      <a:pPr indent="0" lvl="0" marL="0" marR="0" rtl="0" algn="l">
                        <a:spcBef>
                          <a:spcPts val="0"/>
                        </a:spcBef>
                        <a:spcAft>
                          <a:spcPts val="0"/>
                        </a:spcAft>
                        <a:buNone/>
                      </a:pPr>
                      <a:r>
                        <a:rPr lang="en-US" sz="1200"/>
                        <a:t>65 </a:t>
                      </a:r>
                      <a:endParaRPr/>
                    </a:p>
                    <a:p>
                      <a:pPr indent="0" lvl="0" marL="0" marR="0" rtl="0" algn="l">
                        <a:spcBef>
                          <a:spcPts val="0"/>
                        </a:spcBef>
                        <a:spcAft>
                          <a:spcPts val="0"/>
                        </a:spcAft>
                        <a:buNone/>
                      </a:pPr>
                      <a:r>
                        <a:rPr lang="en-US" sz="1200"/>
                        <a:t>YRS/AGO</a:t>
                      </a:r>
                      <a:endParaRPr/>
                    </a:p>
                  </a:txBody>
                  <a:tcPr marT="45725" marB="45725" marR="91450" marL="91450"/>
                </a:tc>
                <a:tc>
                  <a:txBody>
                    <a:bodyPr/>
                    <a:lstStyle/>
                    <a:p>
                      <a:pPr indent="0" lvl="0" marL="0" marR="0" rtl="0" algn="l">
                        <a:spcBef>
                          <a:spcPts val="0"/>
                        </a:spcBef>
                        <a:spcAft>
                          <a:spcPts val="0"/>
                        </a:spcAft>
                        <a:buNone/>
                      </a:pPr>
                      <a:r>
                        <a:rPr lang="en-US" sz="1200"/>
                        <a:t>38 </a:t>
                      </a:r>
                      <a:endParaRPr/>
                    </a:p>
                    <a:p>
                      <a:pPr indent="0" lvl="0" marL="0" marR="0" rtl="0" algn="l">
                        <a:spcBef>
                          <a:spcPts val="0"/>
                        </a:spcBef>
                        <a:spcAft>
                          <a:spcPts val="0"/>
                        </a:spcAft>
                        <a:buNone/>
                      </a:pPr>
                      <a:r>
                        <a:rPr lang="en-US" sz="1200"/>
                        <a:t>YRS/AGO</a:t>
                      </a:r>
                      <a:endParaRPr/>
                    </a:p>
                  </a:txBody>
                  <a:tcPr marT="45725" marB="45725" marR="91450" marL="91450"/>
                </a:tc>
                <a:tc>
                  <a:txBody>
                    <a:bodyPr/>
                    <a:lstStyle/>
                    <a:p>
                      <a:pPr indent="0" lvl="0" marL="0" marR="0" rtl="0" algn="l">
                        <a:spcBef>
                          <a:spcPts val="0"/>
                        </a:spcBef>
                        <a:spcAft>
                          <a:spcPts val="0"/>
                        </a:spcAft>
                        <a:buNone/>
                      </a:pPr>
                      <a:r>
                        <a:rPr lang="en-US" sz="1200"/>
                        <a:t>15</a:t>
                      </a:r>
                      <a:endParaRPr/>
                    </a:p>
                    <a:p>
                      <a:pPr indent="0" lvl="0" marL="0" marR="0" rtl="0" algn="l">
                        <a:spcBef>
                          <a:spcPts val="0"/>
                        </a:spcBef>
                        <a:spcAft>
                          <a:spcPts val="0"/>
                        </a:spcAft>
                        <a:buNone/>
                      </a:pPr>
                      <a:r>
                        <a:rPr lang="en-US" sz="1200"/>
                        <a:t> YRS/AGO</a:t>
                      </a:r>
                      <a:endParaRPr/>
                    </a:p>
                  </a:txBody>
                  <a:tcPr marT="45725" marB="45725" marR="91450" marL="91450"/>
                </a:tc>
                <a:tc>
                  <a:txBody>
                    <a:bodyPr/>
                    <a:lstStyle/>
                    <a:p>
                      <a:pPr indent="0" lvl="0" marL="0" marR="0" rtl="0" algn="l">
                        <a:spcBef>
                          <a:spcPts val="0"/>
                        </a:spcBef>
                        <a:spcAft>
                          <a:spcPts val="0"/>
                        </a:spcAft>
                        <a:buNone/>
                      </a:pPr>
                      <a:r>
                        <a:rPr lang="en-US" sz="1200"/>
                        <a:t>12 YRS/AGO</a:t>
                      </a:r>
                      <a:endParaRPr/>
                    </a:p>
                  </a:txBody>
                  <a:tcPr marT="45725" marB="45725" marR="91450" marL="91450"/>
                </a:tc>
              </a:tr>
              <a:tr h="370850">
                <a:tc>
                  <a:txBody>
                    <a:bodyPr/>
                    <a:lstStyle/>
                    <a:p>
                      <a:pPr indent="0" lvl="0" marL="0" marR="0" rtl="0" algn="l">
                        <a:spcBef>
                          <a:spcPts val="0"/>
                        </a:spcBef>
                        <a:spcAft>
                          <a:spcPts val="0"/>
                        </a:spcAft>
                        <a:buNone/>
                      </a:pPr>
                      <a:r>
                        <a:rPr lang="en-US" sz="1050"/>
                        <a:t>FIRST TEHNOLOGIE EMERGE PAINTING AND</a:t>
                      </a:r>
                      <a:r>
                        <a:rPr lang="en-US" sz="1050"/>
                        <a:t> DRAWING</a:t>
                      </a:r>
                      <a:endParaRPr sz="1050"/>
                    </a:p>
                  </a:txBody>
                  <a:tcPr marT="45725" marB="45725" marR="91450" marL="91450"/>
                </a:tc>
                <a:tc>
                  <a:txBody>
                    <a:bodyPr/>
                    <a:lstStyle/>
                    <a:p>
                      <a:pPr indent="0" lvl="0" marL="0" marR="0" rtl="0" algn="l">
                        <a:spcBef>
                          <a:spcPts val="0"/>
                        </a:spcBef>
                        <a:spcAft>
                          <a:spcPts val="0"/>
                        </a:spcAft>
                        <a:buNone/>
                      </a:pPr>
                      <a:r>
                        <a:rPr lang="en-US" sz="1050"/>
                        <a:t>AGRICULTURE</a:t>
                      </a:r>
                      <a:endParaRPr/>
                    </a:p>
                  </a:txBody>
                  <a:tcPr marT="45725" marB="45725" marR="91450" marL="91450"/>
                </a:tc>
                <a:tc>
                  <a:txBody>
                    <a:bodyPr/>
                    <a:lstStyle/>
                    <a:p>
                      <a:pPr indent="0" lvl="0" marL="0" marR="0" rtl="0" algn="l">
                        <a:spcBef>
                          <a:spcPts val="0"/>
                        </a:spcBef>
                        <a:spcAft>
                          <a:spcPts val="0"/>
                        </a:spcAft>
                        <a:buNone/>
                      </a:pPr>
                      <a:r>
                        <a:rPr lang="en-US" sz="1100"/>
                        <a:t>WRITING</a:t>
                      </a:r>
                      <a:endParaRPr/>
                    </a:p>
                    <a:p>
                      <a:pPr indent="0" lvl="0" marL="0" marR="0" rtl="0" algn="l">
                        <a:spcBef>
                          <a:spcPts val="0"/>
                        </a:spcBef>
                        <a:spcAft>
                          <a:spcPts val="0"/>
                        </a:spcAft>
                        <a:buNone/>
                      </a:pPr>
                      <a:r>
                        <a:rPr lang="en-US" sz="1100"/>
                        <a:t>WHEEL</a:t>
                      </a:r>
                      <a:endParaRPr/>
                    </a:p>
                  </a:txBody>
                  <a:tcPr marT="45725" marB="45725" marR="91450" marL="91450"/>
                </a:tc>
                <a:tc>
                  <a:txBody>
                    <a:bodyPr/>
                    <a:lstStyle/>
                    <a:p>
                      <a:pPr indent="0" lvl="0" marL="0" marR="0" rtl="0" algn="l">
                        <a:spcBef>
                          <a:spcPts val="0"/>
                        </a:spcBef>
                        <a:spcAft>
                          <a:spcPts val="0"/>
                        </a:spcAft>
                        <a:buNone/>
                      </a:pPr>
                      <a:r>
                        <a:rPr lang="en-US" sz="1050"/>
                        <a:t>ORGANIZED </a:t>
                      </a:r>
                      <a:endParaRPr/>
                    </a:p>
                    <a:p>
                      <a:pPr indent="0" lvl="0" marL="0" marR="0" rtl="0" algn="l">
                        <a:spcBef>
                          <a:spcPts val="0"/>
                        </a:spcBef>
                        <a:spcAft>
                          <a:spcPts val="0"/>
                        </a:spcAft>
                        <a:buNone/>
                      </a:pPr>
                      <a:r>
                        <a:rPr lang="en-US" sz="1050"/>
                        <a:t>SOCIATY, CITY, STATE, COMMUNITY </a:t>
                      </a:r>
                      <a:endParaRPr/>
                    </a:p>
                    <a:p>
                      <a:pPr indent="0" lvl="0" marL="0" marR="0" rtl="0" algn="l">
                        <a:spcBef>
                          <a:spcPts val="0"/>
                        </a:spcBef>
                        <a:spcAft>
                          <a:spcPts val="0"/>
                        </a:spcAft>
                        <a:buNone/>
                      </a:pPr>
                      <a:r>
                        <a:rPr lang="en-US" sz="1050"/>
                        <a:t>…ETC</a:t>
                      </a:r>
                      <a:endParaRPr/>
                    </a:p>
                  </a:txBody>
                  <a:tcPr marT="45725" marB="45725" marR="91450" marL="91450"/>
                </a:tc>
                <a:tc>
                  <a:txBody>
                    <a:bodyPr/>
                    <a:lstStyle/>
                    <a:p>
                      <a:pPr indent="0" lvl="0" marL="0" marR="0" rtl="0" algn="l">
                        <a:spcBef>
                          <a:spcPts val="0"/>
                        </a:spcBef>
                        <a:spcAft>
                          <a:spcPts val="0"/>
                        </a:spcAft>
                        <a:buNone/>
                      </a:pPr>
                      <a:r>
                        <a:rPr lang="en-US" sz="1050"/>
                        <a:t>EXPERIMENTAL METHODE</a:t>
                      </a:r>
                      <a:endParaRPr/>
                    </a:p>
                  </a:txBody>
                  <a:tcPr marT="45725" marB="45725" marR="91450" marL="91450"/>
                </a:tc>
                <a:tc>
                  <a:txBody>
                    <a:bodyPr/>
                    <a:lstStyle/>
                    <a:p>
                      <a:pPr indent="0" lvl="0" marL="0" marR="0" rtl="0" algn="l">
                        <a:spcBef>
                          <a:spcPts val="0"/>
                        </a:spcBef>
                        <a:spcAft>
                          <a:spcPts val="0"/>
                        </a:spcAft>
                        <a:buNone/>
                      </a:pPr>
                      <a:r>
                        <a:rPr lang="en-US" sz="1050"/>
                        <a:t>INDUSTRIALISATION</a:t>
                      </a:r>
                      <a:endParaRPr/>
                    </a:p>
                  </a:txBody>
                  <a:tcPr marT="45725" marB="45725" marR="91450" marL="91450"/>
                </a:tc>
                <a:tc>
                  <a:txBody>
                    <a:bodyPr/>
                    <a:lstStyle/>
                    <a:p>
                      <a:pPr indent="0" lvl="0" marL="0" marR="0" rtl="0" algn="l">
                        <a:spcBef>
                          <a:spcPts val="0"/>
                        </a:spcBef>
                        <a:spcAft>
                          <a:spcPts val="0"/>
                        </a:spcAft>
                        <a:buNone/>
                      </a:pPr>
                      <a:r>
                        <a:rPr lang="en-US" sz="1050"/>
                        <a:t>INVENTION  OF ELECTRICITY, RADIO AND TELRPHONE </a:t>
                      </a:r>
                      <a:endParaRPr/>
                    </a:p>
                  </a:txBody>
                  <a:tcPr marT="45725" marB="45725" marR="91450" marL="91450"/>
                </a:tc>
                <a:tc>
                  <a:txBody>
                    <a:bodyPr/>
                    <a:lstStyle/>
                    <a:p>
                      <a:pPr indent="0" lvl="0" marL="0" marR="0" rtl="0" algn="l">
                        <a:spcBef>
                          <a:spcPts val="0"/>
                        </a:spcBef>
                        <a:spcAft>
                          <a:spcPts val="0"/>
                        </a:spcAft>
                        <a:buNone/>
                      </a:pPr>
                      <a:r>
                        <a:rPr lang="en-US" sz="1050"/>
                        <a:t>FIRST VACUM TUBE</a:t>
                      </a:r>
                      <a:endParaRPr/>
                    </a:p>
                    <a:p>
                      <a:pPr indent="0" lvl="0" marL="0" marR="0" rtl="0" algn="l">
                        <a:spcBef>
                          <a:spcPts val="0"/>
                        </a:spcBef>
                        <a:spcAft>
                          <a:spcPts val="0"/>
                        </a:spcAft>
                        <a:buNone/>
                      </a:pPr>
                      <a:r>
                        <a:rPr lang="en-US" sz="1050"/>
                        <a:t>PRIMITIVE </a:t>
                      </a:r>
                      <a:endParaRPr/>
                    </a:p>
                    <a:p>
                      <a:pPr indent="0" lvl="0" marL="0" marR="0" rtl="0" algn="l">
                        <a:spcBef>
                          <a:spcPts val="0"/>
                        </a:spcBef>
                        <a:spcAft>
                          <a:spcPts val="0"/>
                        </a:spcAft>
                        <a:buNone/>
                      </a:pPr>
                      <a:r>
                        <a:rPr lang="en-US" sz="1050"/>
                        <a:t>COMPUTER</a:t>
                      </a:r>
                      <a:endParaRPr/>
                    </a:p>
                  </a:txBody>
                  <a:tcPr marT="45725" marB="45725" marR="91450" marL="91450"/>
                </a:tc>
                <a:tc>
                  <a:txBody>
                    <a:bodyPr/>
                    <a:lstStyle/>
                    <a:p>
                      <a:pPr indent="0" lvl="0" marL="0" marR="0" rtl="0" algn="l">
                        <a:spcBef>
                          <a:spcPts val="0"/>
                        </a:spcBef>
                        <a:spcAft>
                          <a:spcPts val="0"/>
                        </a:spcAft>
                        <a:buNone/>
                      </a:pPr>
                      <a:r>
                        <a:rPr lang="en-US" sz="1050"/>
                        <a:t>PRIMITIVE COMPUTER TO MODERN COMPUTER</a:t>
                      </a:r>
                      <a:endParaRPr/>
                    </a:p>
                  </a:txBody>
                  <a:tcPr marT="45725" marB="45725" marR="91450" marL="91450"/>
                </a:tc>
                <a:tc>
                  <a:txBody>
                    <a:bodyPr/>
                    <a:lstStyle/>
                    <a:p>
                      <a:pPr indent="0" lvl="0" marL="0" marR="0" rtl="0" algn="l">
                        <a:spcBef>
                          <a:spcPts val="0"/>
                        </a:spcBef>
                        <a:spcAft>
                          <a:spcPts val="0"/>
                        </a:spcAft>
                        <a:buNone/>
                      </a:pPr>
                      <a:r>
                        <a:rPr lang="en-US" sz="1050"/>
                        <a:t>MODERN COMPUTER TO INTERNET</a:t>
                      </a:r>
                      <a:endParaRPr/>
                    </a:p>
                  </a:txBody>
                  <a:tcPr marT="45725" marB="45725" marR="91450" marL="91450"/>
                </a:tc>
                <a:tc>
                  <a:txBody>
                    <a:bodyPr/>
                    <a:lstStyle/>
                    <a:p>
                      <a:pPr indent="0" lvl="0" marL="0" marR="0" rtl="0" algn="l">
                        <a:spcBef>
                          <a:spcPts val="0"/>
                        </a:spcBef>
                        <a:spcAft>
                          <a:spcPts val="0"/>
                        </a:spcAft>
                        <a:buNone/>
                      </a:pPr>
                      <a:r>
                        <a:rPr lang="en-US" sz="1050"/>
                        <a:t>FROM INTERNET TO SMART PHONE,  CLOUD COMPUTING,IOT</a:t>
                      </a:r>
                      <a:endParaRPr/>
                    </a:p>
                  </a:txBody>
                  <a:tcPr marT="45725" marB="45725" marR="91450" marL="91450"/>
                </a:tc>
              </a:tr>
            </a:tbl>
          </a:graphicData>
        </a:graphic>
      </p:graphicFrame>
      <p:sp>
        <p:nvSpPr>
          <p:cNvPr id="274" name="Google Shape;274;p8"/>
          <p:cNvSpPr txBox="1"/>
          <p:nvPr/>
        </p:nvSpPr>
        <p:spPr>
          <a:xfrm>
            <a:off x="3304396" y="4168275"/>
            <a:ext cx="46074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a:t>
            </a:r>
            <a:r>
              <a:rPr b="1" i="0" lang="en-US" sz="1800" u="none" cap="none" strike="noStrike">
                <a:solidFill>
                  <a:schemeClr val="lt1"/>
                </a:solidFill>
                <a:latin typeface="Century Gothic"/>
                <a:ea typeface="Century Gothic"/>
                <a:cs typeface="Century Gothic"/>
                <a:sym typeface="Century Gothic"/>
              </a:rPr>
              <a:t>LAW OF ACCELERATING RETURN</a:t>
            </a:r>
            <a:endParaRPr/>
          </a:p>
        </p:txBody>
      </p:sp>
      <p:sp>
        <p:nvSpPr>
          <p:cNvPr id="275" name="Google Shape;275;p8"/>
          <p:cNvSpPr txBox="1"/>
          <p:nvPr/>
        </p:nvSpPr>
        <p:spPr>
          <a:xfrm>
            <a:off x="377192" y="5038349"/>
            <a:ext cx="1128503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THE MORE ADVANCE WE BECOME , THE FASTER VE BECOME ADVENCING</a:t>
            </a:r>
            <a:endParaRPr/>
          </a:p>
        </p:txBody>
      </p:sp>
      <p:sp>
        <p:nvSpPr>
          <p:cNvPr id="276" name="Google Shape;276;p8"/>
          <p:cNvSpPr txBox="1"/>
          <p:nvPr/>
        </p:nvSpPr>
        <p:spPr>
          <a:xfrm>
            <a:off x="245327" y="5561505"/>
            <a:ext cx="1156186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Technologies is an accelerating forces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The futures is approaching us faster and faster all the time</a:t>
            </a:r>
            <a:endParaRPr/>
          </a:p>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The reality is this</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When knowledge is free only your ideas are worth paying for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4</a:t>
            </a:r>
            <a:r>
              <a:rPr b="1" baseline="30000" lang="en-US"/>
              <a:t>th</a:t>
            </a:r>
            <a:r>
              <a:rPr b="1" lang="en-US"/>
              <a:t> INDUSTRIAL REVOLUTION</a:t>
            </a:r>
            <a:endParaRPr/>
          </a:p>
        </p:txBody>
      </p:sp>
      <p:sp>
        <p:nvSpPr>
          <p:cNvPr id="282" name="Google Shape;282;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 Capability to stores and handles quasi- infinite amount of data</a:t>
            </a:r>
            <a:endParaRPr/>
          </a:p>
          <a:p>
            <a:pPr indent="-342900" lvl="0" marL="342900" rtl="0" algn="l">
              <a:spcBef>
                <a:spcPts val="1000"/>
              </a:spcBef>
              <a:spcAft>
                <a:spcPts val="0"/>
              </a:spcAft>
              <a:buSzPts val="1600"/>
              <a:buChar char="►"/>
            </a:pPr>
            <a:r>
              <a:rPr lang="en-US"/>
              <a:t>* The speed (</a:t>
            </a:r>
            <a:r>
              <a:rPr b="1" lang="en-US">
                <a:solidFill>
                  <a:srgbClr val="FFFF00"/>
                </a:solidFill>
              </a:rPr>
              <a:t>instantaneous processing speeds</a:t>
            </a:r>
            <a:r>
              <a:rPr lang="en-US"/>
              <a:t>)</a:t>
            </a:r>
            <a:endParaRPr/>
          </a:p>
          <a:p>
            <a:pPr indent="-342900" lvl="0" marL="342900" rtl="0" algn="l">
              <a:spcBef>
                <a:spcPts val="1000"/>
              </a:spcBef>
              <a:spcAft>
                <a:spcPts val="0"/>
              </a:spcAft>
              <a:buSzPts val="1600"/>
              <a:buChar char="►"/>
            </a:pPr>
            <a:r>
              <a:rPr lang="en-US"/>
              <a:t>* The mobility of such devices as embody surch technology</a:t>
            </a:r>
            <a:endParaRPr/>
          </a:p>
          <a:p>
            <a:pPr indent="-342900" lvl="0" marL="342900" rtl="0" algn="l">
              <a:spcBef>
                <a:spcPts val="1000"/>
              </a:spcBef>
              <a:spcAft>
                <a:spcPts val="0"/>
              </a:spcAft>
              <a:buSzPts val="1600"/>
              <a:buChar char="►"/>
            </a:pPr>
            <a:r>
              <a:rPr lang="en-US"/>
              <a:t>* Runaway speed technology development</a:t>
            </a:r>
            <a:endParaRPr/>
          </a:p>
          <a:p>
            <a:pPr indent="-342900" lvl="0" marL="342900" rtl="0" algn="l">
              <a:spcBef>
                <a:spcPts val="1000"/>
              </a:spcBef>
              <a:spcAft>
                <a:spcPts val="0"/>
              </a:spcAft>
              <a:buSzPts val="1600"/>
              <a:buChar char="►"/>
            </a:pPr>
            <a:r>
              <a:rPr lang="en-US"/>
              <a:t>* Complexity of data handle</a:t>
            </a:r>
            <a:endParaRPr/>
          </a:p>
          <a:p>
            <a:pPr indent="-342900" lvl="0" marL="342900" rtl="0" algn="l">
              <a:spcBef>
                <a:spcPts val="1000"/>
              </a:spcBef>
              <a:spcAft>
                <a:spcPts val="0"/>
              </a:spcAft>
              <a:buSzPts val="1600"/>
              <a:buChar char="►"/>
            </a:pPr>
            <a:r>
              <a:rPr lang="en-US"/>
              <a:t>* Development of stream power vs development of Artificial Intelligence and Machine Learning</a:t>
            </a:r>
            <a:endParaRPr/>
          </a:p>
          <a:p>
            <a:pPr indent="-342900" lvl="0" marL="342900" rtl="0" algn="l">
              <a:spcBef>
                <a:spcPts val="1000"/>
              </a:spcBef>
              <a:spcAft>
                <a:spcPts val="0"/>
              </a:spcAft>
              <a:buSzPts val="1600"/>
              <a:buChar char="►"/>
            </a:pPr>
            <a:r>
              <a:rPr b="1" lang="en-US">
                <a:solidFill>
                  <a:srgbClr val="FFFF00"/>
                </a:solidFill>
              </a:rPr>
              <a:t>FONDAMENTALLY TRANSFORME OUR ECONOMIE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2019-09-09T19:43:23Z</dcterms:created>
  <dc:creator>blondel kenne</dc:creator>
</cp:coreProperties>
</file>