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1" r:id="rId6"/>
    <p:sldId id="282" r:id="rId7"/>
    <p:sldId id="277" r:id="rId8"/>
    <p:sldId id="283" r:id="rId9"/>
    <p:sldId id="263" r:id="rId10"/>
    <p:sldId id="275" r:id="rId11"/>
    <p:sldId id="280" r:id="rId12"/>
    <p:sldId id="278" r:id="rId13"/>
    <p:sldId id="281" r:id="rId14"/>
    <p:sldId id="273" r:id="rId15"/>
    <p:sldId id="279" r:id="rId16"/>
    <p:sldId id="266" r:id="rId17"/>
    <p:sldId id="267" r:id="rId18"/>
    <p:sldId id="268" r:id="rId19"/>
    <p:sldId id="269" r:id="rId20"/>
    <p:sldId id="270" r:id="rId21"/>
    <p:sldId id="271" r:id="rId22"/>
    <p:sldId id="272" r:id="rId23"/>
    <p:sldId id="274"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18"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F3E3B2-537C-4207-9A0A-51C5431EA885}"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303450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3E3B2-537C-4207-9A0A-51C5431EA885}"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376435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3E3B2-537C-4207-9A0A-51C5431EA885}"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31E2-651C-4811-981C-7514281937E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3038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3E3B2-537C-4207-9A0A-51C5431EA885}"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2678796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3E3B2-537C-4207-9A0A-51C5431EA885}"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31E2-651C-4811-981C-7514281937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0709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3E3B2-537C-4207-9A0A-51C5431EA885}"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401331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F3E3B2-537C-4207-9A0A-51C5431EA885}"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1878363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F3E3B2-537C-4207-9A0A-51C5431EA885}"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59923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F3E3B2-537C-4207-9A0A-51C5431EA885}"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4374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3E3B2-537C-4207-9A0A-51C5431EA885}"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13043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F3E3B2-537C-4207-9A0A-51C5431EA885}"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355798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F3E3B2-537C-4207-9A0A-51C5431EA885}" type="datetimeFigureOut">
              <a:rPr lang="en-US" smtClean="0"/>
              <a:t>8/5/2015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22551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F3E3B2-537C-4207-9A0A-51C5431EA885}" type="datetimeFigureOut">
              <a:rPr lang="en-US" smtClean="0"/>
              <a:t>8/5/2015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361183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3E3B2-537C-4207-9A0A-51C5431EA885}" type="datetimeFigureOut">
              <a:rPr lang="en-US" smtClean="0"/>
              <a:t>8/5/2015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149577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3E3B2-537C-4207-9A0A-51C5431EA885}"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70903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3E3B2-537C-4207-9A0A-51C5431EA885}"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C31E2-651C-4811-981C-7514281937EB}" type="slidenum">
              <a:rPr lang="en-US" smtClean="0"/>
              <a:t>‹#›</a:t>
            </a:fld>
            <a:endParaRPr lang="en-US"/>
          </a:p>
        </p:txBody>
      </p:sp>
    </p:spTree>
    <p:extLst>
      <p:ext uri="{BB962C8B-B14F-4D97-AF65-F5344CB8AC3E}">
        <p14:creationId xmlns:p14="http://schemas.microsoft.com/office/powerpoint/2010/main" val="3729978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F3E3B2-537C-4207-9A0A-51C5431EA885}" type="datetimeFigureOut">
              <a:rPr lang="en-US" smtClean="0"/>
              <a:t>8/5/2015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3C31E2-651C-4811-981C-7514281937EB}" type="slidenum">
              <a:rPr lang="en-US" smtClean="0"/>
              <a:t>‹#›</a:t>
            </a:fld>
            <a:endParaRPr lang="en-US"/>
          </a:p>
        </p:txBody>
      </p:sp>
    </p:spTree>
    <p:extLst>
      <p:ext uri="{BB962C8B-B14F-4D97-AF65-F5344CB8AC3E}">
        <p14:creationId xmlns:p14="http://schemas.microsoft.com/office/powerpoint/2010/main" val="2353850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Wireless Communication in Multi-agent Autonomous Robotic System</a:t>
            </a:r>
            <a:endParaRPr lang="en-US" dirty="0"/>
          </a:p>
        </p:txBody>
      </p:sp>
      <p:sp>
        <p:nvSpPr>
          <p:cNvPr id="3" name="Subtitle 2"/>
          <p:cNvSpPr>
            <a:spLocks noGrp="1"/>
          </p:cNvSpPr>
          <p:nvPr>
            <p:ph type="subTitle" idx="1"/>
          </p:nvPr>
        </p:nvSpPr>
        <p:spPr>
          <a:xfrm>
            <a:off x="1524000" y="4148138"/>
            <a:ext cx="9144000" cy="1655762"/>
          </a:xfrm>
        </p:spPr>
        <p:txBody>
          <a:bodyPr/>
          <a:lstStyle/>
          <a:p>
            <a:pPr algn="l"/>
            <a:r>
              <a:rPr lang="en-US" dirty="0" smtClean="0"/>
              <a:t>Presents by : </a:t>
            </a:r>
            <a:r>
              <a:rPr lang="en-US" dirty="0" err="1" smtClean="0"/>
              <a:t>Niloofar</a:t>
            </a:r>
            <a:r>
              <a:rPr lang="en-US" dirty="0" smtClean="0"/>
              <a:t> </a:t>
            </a:r>
            <a:r>
              <a:rPr lang="en-US" dirty="0" err="1" smtClean="0"/>
              <a:t>Bahadori</a:t>
            </a:r>
            <a:r>
              <a:rPr lang="en-US" dirty="0" smtClean="0"/>
              <a:t>, PhD Student</a:t>
            </a:r>
          </a:p>
          <a:p>
            <a:pPr algn="l"/>
            <a:r>
              <a:rPr lang="en-US" dirty="0" smtClean="0"/>
              <a:t>Advisor : Dr</a:t>
            </a:r>
            <a:r>
              <a:rPr lang="en-US" dirty="0"/>
              <a:t>. </a:t>
            </a:r>
            <a:r>
              <a:rPr lang="en-US" dirty="0" err="1"/>
              <a:t>Fatemeh</a:t>
            </a:r>
            <a:r>
              <a:rPr lang="en-US" dirty="0"/>
              <a:t> </a:t>
            </a:r>
            <a:r>
              <a:rPr lang="en-US" dirty="0" err="1"/>
              <a:t>Afghah</a:t>
            </a:r>
            <a:endParaRPr lang="en-US" dirty="0"/>
          </a:p>
          <a:p>
            <a:pPr algn="l"/>
            <a:endParaRPr lang="en-US" dirty="0"/>
          </a:p>
        </p:txBody>
      </p:sp>
    </p:spTree>
    <p:extLst>
      <p:ext uri="{BB962C8B-B14F-4D97-AF65-F5344CB8AC3E}">
        <p14:creationId xmlns:p14="http://schemas.microsoft.com/office/powerpoint/2010/main" val="2053833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8755"/>
          </a:xfrm>
        </p:spPr>
        <p:txBody>
          <a:bodyPr>
            <a:normAutofit fontScale="90000"/>
          </a:bodyPr>
          <a:lstStyle/>
          <a:p>
            <a:r>
              <a:rPr lang="en-US" dirty="0" smtClean="0"/>
              <a:t>Game Theory</a:t>
            </a:r>
            <a:endParaRPr lang="en-US" dirty="0"/>
          </a:p>
        </p:txBody>
      </p:sp>
      <p:sp>
        <p:nvSpPr>
          <p:cNvPr id="3" name="Content Placeholder 2"/>
          <p:cNvSpPr>
            <a:spLocks noGrp="1"/>
          </p:cNvSpPr>
          <p:nvPr>
            <p:ph idx="1"/>
          </p:nvPr>
        </p:nvSpPr>
        <p:spPr>
          <a:xfrm>
            <a:off x="677334" y="1447137"/>
            <a:ext cx="8596668" cy="4594225"/>
          </a:xfrm>
        </p:spPr>
        <p:txBody>
          <a:bodyPr/>
          <a:lstStyle/>
          <a:p>
            <a:r>
              <a:rPr lang="en-US" dirty="0"/>
              <a:t>Non-Cooperative</a:t>
            </a:r>
          </a:p>
          <a:p>
            <a:pPr lvl="1">
              <a:buFont typeface="Wingdings" pitchFamily="2" charset="2"/>
              <a:buChar char="§"/>
            </a:pPr>
            <a:r>
              <a:rPr lang="en-US" dirty="0" smtClean="0"/>
              <a:t>Interaction and decision making </a:t>
            </a:r>
            <a:r>
              <a:rPr lang="en-US" dirty="0"/>
              <a:t>among competitive players</a:t>
            </a:r>
          </a:p>
          <a:p>
            <a:pPr lvl="1">
              <a:buFont typeface="Wingdings" pitchFamily="2" charset="2"/>
              <a:buChar char="§"/>
            </a:pPr>
            <a:r>
              <a:rPr lang="en-US" dirty="0"/>
              <a:t>Each player choose its strategy independently to improve its own performance</a:t>
            </a:r>
          </a:p>
          <a:p>
            <a:pPr lvl="1">
              <a:buFont typeface="Wingdings" pitchFamily="2" charset="2"/>
              <a:buChar char="§"/>
            </a:pPr>
            <a:r>
              <a:rPr lang="en-US" dirty="0"/>
              <a:t>Possible solution: Nash Equilibrium</a:t>
            </a:r>
          </a:p>
          <a:p>
            <a:r>
              <a:rPr lang="en-US" dirty="0"/>
              <a:t>Cooperative</a:t>
            </a:r>
          </a:p>
          <a:p>
            <a:pPr lvl="1">
              <a:buFont typeface="Wingdings" pitchFamily="2" charset="2"/>
              <a:buChar char="§"/>
            </a:pPr>
            <a:r>
              <a:rPr lang="en-US" dirty="0"/>
              <a:t>Study behavior of rational players when they cooperate</a:t>
            </a:r>
          </a:p>
          <a:p>
            <a:pPr lvl="1">
              <a:buFont typeface="Wingdings" pitchFamily="2" charset="2"/>
              <a:buChar char="§"/>
            </a:pPr>
            <a:r>
              <a:rPr lang="en-US" dirty="0"/>
              <a:t>Possible solution: </a:t>
            </a:r>
            <a:endParaRPr lang="en-US" dirty="0" smtClean="0"/>
          </a:p>
          <a:p>
            <a:pPr lvl="2">
              <a:buFont typeface="Wingdings" pitchFamily="2" charset="2"/>
              <a:buChar char="§"/>
            </a:pPr>
            <a:r>
              <a:rPr lang="en-US" dirty="0" smtClean="0"/>
              <a:t>Bargaining game</a:t>
            </a:r>
          </a:p>
          <a:p>
            <a:pPr lvl="2">
              <a:buFont typeface="Wingdings" pitchFamily="2" charset="2"/>
              <a:buChar char="§"/>
            </a:pPr>
            <a:r>
              <a:rPr lang="en-US" dirty="0" smtClean="0"/>
              <a:t>formation </a:t>
            </a:r>
            <a:r>
              <a:rPr lang="en-US" dirty="0"/>
              <a:t>of coalition</a:t>
            </a:r>
          </a:p>
          <a:p>
            <a:endParaRPr lang="en-US" dirty="0"/>
          </a:p>
        </p:txBody>
      </p:sp>
    </p:spTree>
    <p:extLst>
      <p:ext uri="{BB962C8B-B14F-4D97-AF65-F5344CB8AC3E}">
        <p14:creationId xmlns:p14="http://schemas.microsoft.com/office/powerpoint/2010/main" val="321370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0073"/>
          </a:xfrm>
        </p:spPr>
        <p:txBody>
          <a:bodyPr/>
          <a:lstStyle/>
          <a:p>
            <a:r>
              <a:rPr lang="en-US" dirty="0" smtClean="0"/>
              <a:t>Non-Cooperative game</a:t>
            </a:r>
            <a:endParaRPr lang="en-US" dirty="0"/>
          </a:p>
        </p:txBody>
      </p:sp>
      <p:sp>
        <p:nvSpPr>
          <p:cNvPr id="3" name="Content Placeholder 2"/>
          <p:cNvSpPr>
            <a:spLocks noGrp="1"/>
          </p:cNvSpPr>
          <p:nvPr>
            <p:ph idx="1"/>
          </p:nvPr>
        </p:nvSpPr>
        <p:spPr>
          <a:xfrm>
            <a:off x="677334" y="1455089"/>
            <a:ext cx="8596668" cy="4586274"/>
          </a:xfrm>
        </p:spPr>
        <p:txBody>
          <a:bodyPr>
            <a:normAutofit/>
          </a:bodyPr>
          <a:lstStyle/>
          <a:p>
            <a:r>
              <a:rPr lang="en-US" altLang="zh-CN" dirty="0">
                <a:ea typeface="SimSun" pitchFamily="2" charset="-122"/>
              </a:rPr>
              <a:t>Game in Strategic Form</a:t>
            </a:r>
          </a:p>
          <a:p>
            <a:pPr lvl="1">
              <a:lnSpc>
                <a:spcPts val="1600"/>
              </a:lnSpc>
              <a:buFont typeface="Wingdings" pitchFamily="2" charset="2"/>
              <a:buChar char="§"/>
            </a:pPr>
            <a:r>
              <a:rPr lang="en-US" altLang="zh-CN" sz="2000" dirty="0">
                <a:ea typeface="SimSun" pitchFamily="2" charset="-122"/>
              </a:rPr>
              <a:t>Dominating strategy </a:t>
            </a:r>
            <a:endParaRPr lang="en-US" altLang="zh-CN" sz="2000" dirty="0" smtClean="0">
              <a:ea typeface="SimSun" pitchFamily="2" charset="-122"/>
            </a:endParaRPr>
          </a:p>
          <a:p>
            <a:pPr lvl="3">
              <a:lnSpc>
                <a:spcPts val="1600"/>
              </a:lnSpc>
              <a:buFont typeface="Wingdings" pitchFamily="2" charset="2"/>
              <a:buChar char="§"/>
            </a:pPr>
            <a:r>
              <a:rPr lang="en-US" altLang="ko-KR" sz="1600" dirty="0" smtClean="0">
                <a:ea typeface="Gulim" pitchFamily="34" charset="-127"/>
              </a:rPr>
              <a:t>Player's </a:t>
            </a:r>
            <a:r>
              <a:rPr lang="en-US" altLang="ko-KR" sz="1600" dirty="0">
                <a:ea typeface="Gulim" pitchFamily="34" charset="-127"/>
              </a:rPr>
              <a:t>best </a:t>
            </a:r>
            <a:r>
              <a:rPr lang="en-US" altLang="ko-KR" sz="1600" dirty="0" smtClean="0">
                <a:ea typeface="Gulim" pitchFamily="34" charset="-127"/>
              </a:rPr>
              <a:t>strategy, regardless of other players’ strategy</a:t>
            </a:r>
            <a:endParaRPr lang="en-US" altLang="zh-CN" sz="1600" dirty="0" smtClean="0">
              <a:ea typeface="SimSun" pitchFamily="2" charset="-122"/>
            </a:endParaRPr>
          </a:p>
          <a:p>
            <a:pPr lvl="1">
              <a:lnSpc>
                <a:spcPts val="1600"/>
              </a:lnSpc>
              <a:buFont typeface="Wingdings" pitchFamily="2" charset="2"/>
              <a:buChar char="§"/>
            </a:pPr>
            <a:r>
              <a:rPr lang="en-US" altLang="zh-CN" sz="2000" dirty="0" smtClean="0">
                <a:ea typeface="SimSun" pitchFamily="2" charset="-122"/>
              </a:rPr>
              <a:t>Nash equilibrium</a:t>
            </a:r>
          </a:p>
          <a:p>
            <a:pPr lvl="1">
              <a:lnSpc>
                <a:spcPts val="1600"/>
              </a:lnSpc>
              <a:buFont typeface="Wingdings" pitchFamily="2" charset="2"/>
              <a:buChar char="§"/>
            </a:pPr>
            <a:r>
              <a:rPr lang="en-US" altLang="zh-CN" sz="2000" dirty="0" smtClean="0">
                <a:ea typeface="SimSun" pitchFamily="2" charset="-122"/>
              </a:rPr>
              <a:t>Mixed strategy</a:t>
            </a:r>
          </a:p>
          <a:p>
            <a:pPr lvl="2">
              <a:lnSpc>
                <a:spcPts val="1600"/>
              </a:lnSpc>
              <a:buFont typeface="Wingdings" pitchFamily="2" charset="2"/>
              <a:buChar char="§"/>
            </a:pPr>
            <a:r>
              <a:rPr lang="en-US" altLang="ko-KR" sz="1600" dirty="0">
                <a:ea typeface="Gulim" pitchFamily="34" charset="-127"/>
              </a:rPr>
              <a:t>Strategies are </a:t>
            </a:r>
            <a:r>
              <a:rPr lang="en-US" altLang="ko-KR" sz="1600" b="1" dirty="0">
                <a:ea typeface="Gulim" pitchFamily="34" charset="-127"/>
              </a:rPr>
              <a:t>pure</a:t>
            </a:r>
            <a:r>
              <a:rPr lang="en-US" altLang="ko-KR" sz="1600" dirty="0">
                <a:ea typeface="Gulim" pitchFamily="34" charset="-127"/>
              </a:rPr>
              <a:t> if a player </a:t>
            </a:r>
            <a:r>
              <a:rPr lang="en-US" altLang="ko-KR" sz="1600" i="1" dirty="0">
                <a:ea typeface="Gulim" pitchFamily="34" charset="-127"/>
              </a:rPr>
              <a:t>i</a:t>
            </a:r>
            <a:r>
              <a:rPr lang="en-US" altLang="ko-KR" sz="1600" dirty="0">
                <a:ea typeface="Gulim" pitchFamily="34" charset="-127"/>
              </a:rPr>
              <a:t> selects, in a deterministic </a:t>
            </a:r>
            <a:r>
              <a:rPr lang="en-US" altLang="ko-KR" sz="1600" dirty="0" smtClean="0">
                <a:ea typeface="Gulim" pitchFamily="34" charset="-127"/>
              </a:rPr>
              <a:t>manner, </a:t>
            </a:r>
            <a:r>
              <a:rPr lang="en-US" altLang="ko-KR" sz="1600" dirty="0">
                <a:ea typeface="Gulim" pitchFamily="34" charset="-127"/>
              </a:rPr>
              <a:t>one strategy out of its strategy set </a:t>
            </a:r>
            <a:r>
              <a:rPr lang="en-US" altLang="ko-KR" sz="1600" i="1" dirty="0" smtClean="0">
                <a:ea typeface="Gulim" pitchFamily="34" charset="-127"/>
              </a:rPr>
              <a:t>S</a:t>
            </a:r>
            <a:r>
              <a:rPr lang="en-US" altLang="ko-KR" sz="1600" i="1" baseline="-25000" dirty="0" smtClean="0">
                <a:ea typeface="Gulim" pitchFamily="34" charset="-127"/>
              </a:rPr>
              <a:t>i</a:t>
            </a:r>
            <a:r>
              <a:rPr lang="en-US" altLang="ko-KR" sz="1600" i="1" dirty="0" smtClean="0">
                <a:ea typeface="Gulim" pitchFamily="34" charset="-127"/>
              </a:rPr>
              <a:t> , </a:t>
            </a:r>
            <a:r>
              <a:rPr lang="en-US" altLang="ko-KR" sz="1600" dirty="0" smtClean="0">
                <a:ea typeface="Gulim" pitchFamily="34" charset="-127"/>
              </a:rPr>
              <a:t>if selecting based on </a:t>
            </a:r>
            <a:r>
              <a:rPr lang="en-US" altLang="ko-KR" sz="1600" b="1" dirty="0" smtClean="0">
                <a:ea typeface="Gulim" pitchFamily="34" charset="-127"/>
                <a:cs typeface="Times New Roman" pitchFamily="18" charset="0"/>
              </a:rPr>
              <a:t>probability </a:t>
            </a:r>
            <a:r>
              <a:rPr lang="en-US" altLang="ko-KR" sz="1600" b="1" dirty="0">
                <a:ea typeface="Gulim" pitchFamily="34" charset="-127"/>
                <a:cs typeface="Times New Roman" pitchFamily="18" charset="0"/>
              </a:rPr>
              <a:t>distribution</a:t>
            </a:r>
            <a:r>
              <a:rPr lang="en-US" altLang="ko-KR" sz="1600" dirty="0">
                <a:ea typeface="Gulim" pitchFamily="34" charset="-127"/>
                <a:cs typeface="Times New Roman" pitchFamily="18" charset="0"/>
              </a:rPr>
              <a:t> over their set of strategies</a:t>
            </a:r>
            <a:endParaRPr lang="en-US" altLang="zh-CN" sz="1600" dirty="0">
              <a:ea typeface="SimSun" pitchFamily="2" charset="-122"/>
            </a:endParaRPr>
          </a:p>
          <a:p>
            <a:r>
              <a:rPr lang="en-US" altLang="zh-CN" dirty="0" smtClean="0">
                <a:ea typeface="SimSun" pitchFamily="2" charset="-122"/>
              </a:rPr>
              <a:t>Dynamic non-cooperative </a:t>
            </a:r>
            <a:r>
              <a:rPr lang="en-US" altLang="zh-CN" dirty="0">
                <a:ea typeface="SimSun" pitchFamily="2" charset="-122"/>
              </a:rPr>
              <a:t>game</a:t>
            </a:r>
          </a:p>
          <a:p>
            <a:pPr lvl="1">
              <a:lnSpc>
                <a:spcPts val="1600"/>
              </a:lnSpc>
              <a:buFont typeface="Wingdings" pitchFamily="2" charset="2"/>
              <a:buChar char="§"/>
            </a:pPr>
            <a:r>
              <a:rPr lang="en-US" altLang="zh-CN" sz="2000" dirty="0">
                <a:ea typeface="SimSun" pitchFamily="2" charset="-122"/>
              </a:rPr>
              <a:t>Extensive </a:t>
            </a:r>
            <a:r>
              <a:rPr lang="en-US" altLang="zh-CN" sz="2000" dirty="0" smtClean="0">
                <a:ea typeface="SimSun" pitchFamily="2" charset="-122"/>
              </a:rPr>
              <a:t>form</a:t>
            </a:r>
          </a:p>
          <a:p>
            <a:pPr lvl="2">
              <a:lnSpc>
                <a:spcPts val="1600"/>
              </a:lnSpc>
              <a:buFont typeface="Wingdings" pitchFamily="2" charset="2"/>
              <a:buChar char="§"/>
            </a:pPr>
            <a:r>
              <a:rPr lang="en-US" altLang="ko-KR" sz="1600" dirty="0">
                <a:ea typeface="Gulim" pitchFamily="34" charset="-127"/>
              </a:rPr>
              <a:t>the notion of time and information is </a:t>
            </a:r>
            <a:r>
              <a:rPr lang="en-US" altLang="ko-KR" sz="1600" dirty="0" smtClean="0">
                <a:ea typeface="Gulim" pitchFamily="34" charset="-127"/>
              </a:rPr>
              <a:t>important</a:t>
            </a:r>
            <a:endParaRPr lang="en-US" altLang="zh-CN" sz="1600" dirty="0">
              <a:ea typeface="SimSun" pitchFamily="2" charset="-122"/>
            </a:endParaRPr>
          </a:p>
          <a:p>
            <a:pPr lvl="1">
              <a:lnSpc>
                <a:spcPts val="1600"/>
              </a:lnSpc>
              <a:buFont typeface="Wingdings" pitchFamily="2" charset="2"/>
              <a:buChar char="§"/>
            </a:pPr>
            <a:r>
              <a:rPr lang="en-US" altLang="zh-CN" sz="2000" dirty="0">
                <a:ea typeface="SimSun" pitchFamily="2" charset="-122"/>
              </a:rPr>
              <a:t>Repeated </a:t>
            </a:r>
            <a:r>
              <a:rPr lang="en-US" altLang="zh-CN" sz="2000" dirty="0" smtClean="0">
                <a:ea typeface="SimSun" pitchFamily="2" charset="-122"/>
              </a:rPr>
              <a:t>game</a:t>
            </a:r>
          </a:p>
          <a:p>
            <a:pPr lvl="2">
              <a:lnSpc>
                <a:spcPts val="1600"/>
              </a:lnSpc>
              <a:buFont typeface="Wingdings" pitchFamily="2" charset="2"/>
              <a:buChar char="§"/>
            </a:pPr>
            <a:r>
              <a:rPr lang="en-US" altLang="ko-KR" sz="1600" dirty="0">
                <a:ea typeface="Gulim" pitchFamily="34" charset="-127"/>
              </a:rPr>
              <a:t>average </a:t>
            </a:r>
            <a:r>
              <a:rPr lang="en-US" altLang="ko-KR" sz="1600" dirty="0" smtClean="0">
                <a:ea typeface="Gulim" pitchFamily="34" charset="-127"/>
              </a:rPr>
              <a:t>utility over time </a:t>
            </a:r>
            <a:endParaRPr lang="en-US" altLang="zh-CN" sz="1600" dirty="0">
              <a:ea typeface="SimSun" pitchFamily="2" charset="-122"/>
            </a:endParaRP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727" y="2442622"/>
            <a:ext cx="3178534" cy="49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6957391" y="3880237"/>
            <a:ext cx="2464905" cy="1765189"/>
            <a:chOff x="1447800" y="1295400"/>
            <a:chExt cx="6250839" cy="4854635"/>
          </a:xfrm>
        </p:grpSpPr>
        <p:sp>
          <p:nvSpPr>
            <p:cNvPr id="6" name="Line 10"/>
            <p:cNvSpPr>
              <a:spLocks noChangeShapeType="1"/>
            </p:cNvSpPr>
            <p:nvPr/>
          </p:nvSpPr>
          <p:spPr bwMode="auto">
            <a:xfrm flipV="1">
              <a:off x="1905000" y="2505075"/>
              <a:ext cx="1905000" cy="1076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600"/>
            </a:p>
          </p:txBody>
        </p:sp>
        <p:sp>
          <p:nvSpPr>
            <p:cNvPr id="7" name="Line 11"/>
            <p:cNvSpPr>
              <a:spLocks noChangeShapeType="1"/>
            </p:cNvSpPr>
            <p:nvPr/>
          </p:nvSpPr>
          <p:spPr bwMode="auto">
            <a:xfrm>
              <a:off x="1905000" y="3849688"/>
              <a:ext cx="1905000" cy="1008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600"/>
            </a:p>
          </p:txBody>
        </p:sp>
        <p:sp>
          <p:nvSpPr>
            <p:cNvPr id="8" name="Line 12"/>
            <p:cNvSpPr>
              <a:spLocks noChangeShapeType="1"/>
            </p:cNvSpPr>
            <p:nvPr/>
          </p:nvSpPr>
          <p:spPr bwMode="auto">
            <a:xfrm flipV="1">
              <a:off x="4191000" y="1563688"/>
              <a:ext cx="2057400" cy="739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600"/>
            </a:p>
          </p:txBody>
        </p:sp>
        <p:sp>
          <p:nvSpPr>
            <p:cNvPr id="9" name="Line 13"/>
            <p:cNvSpPr>
              <a:spLocks noChangeShapeType="1"/>
            </p:cNvSpPr>
            <p:nvPr/>
          </p:nvSpPr>
          <p:spPr bwMode="auto">
            <a:xfrm>
              <a:off x="4191000" y="2573338"/>
              <a:ext cx="2057400" cy="671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600"/>
            </a:p>
          </p:txBody>
        </p:sp>
        <p:sp>
          <p:nvSpPr>
            <p:cNvPr id="10" name="Line 14"/>
            <p:cNvSpPr>
              <a:spLocks noChangeShapeType="1"/>
            </p:cNvSpPr>
            <p:nvPr/>
          </p:nvSpPr>
          <p:spPr bwMode="auto">
            <a:xfrm flipV="1">
              <a:off x="4191000" y="3984625"/>
              <a:ext cx="2057400" cy="739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600"/>
            </a:p>
          </p:txBody>
        </p:sp>
        <p:sp>
          <p:nvSpPr>
            <p:cNvPr id="11" name="Line 15"/>
            <p:cNvSpPr>
              <a:spLocks noChangeShapeType="1"/>
            </p:cNvSpPr>
            <p:nvPr/>
          </p:nvSpPr>
          <p:spPr bwMode="auto">
            <a:xfrm>
              <a:off x="4191000" y="4992688"/>
              <a:ext cx="2057400" cy="673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600"/>
            </a:p>
          </p:txBody>
        </p:sp>
        <p:sp>
          <p:nvSpPr>
            <p:cNvPr id="12" name="Oval 7"/>
            <p:cNvSpPr>
              <a:spLocks noChangeArrowheads="1"/>
            </p:cNvSpPr>
            <p:nvPr/>
          </p:nvSpPr>
          <p:spPr bwMode="auto">
            <a:xfrm>
              <a:off x="1524000" y="3513138"/>
              <a:ext cx="457200" cy="404812"/>
            </a:xfrm>
            <a:prstGeom prst="ellipse">
              <a:avLst/>
            </a:prstGeom>
            <a:solidFill>
              <a:schemeClr val="bg1"/>
            </a:solidFill>
            <a:ln w="9525">
              <a:solidFill>
                <a:schemeClr val="tx1"/>
              </a:solidFill>
              <a:round/>
              <a:headEnd/>
              <a:tailEnd/>
            </a:ln>
          </p:spPr>
          <p:txBody>
            <a:bodyPr wrap="none" anchor="ctr"/>
            <a:lstStyle/>
            <a:p>
              <a:pPr algn="ctr"/>
              <a:endParaRPr lang="th-TH" altLang="ko-KR" sz="600"/>
            </a:p>
          </p:txBody>
        </p:sp>
        <p:sp>
          <p:nvSpPr>
            <p:cNvPr id="13" name="Oval 8"/>
            <p:cNvSpPr>
              <a:spLocks noChangeArrowheads="1"/>
            </p:cNvSpPr>
            <p:nvPr/>
          </p:nvSpPr>
          <p:spPr bwMode="auto">
            <a:xfrm>
              <a:off x="3810000" y="4656138"/>
              <a:ext cx="457200" cy="403225"/>
            </a:xfrm>
            <a:prstGeom prst="ellipse">
              <a:avLst/>
            </a:prstGeom>
            <a:solidFill>
              <a:schemeClr val="bg1"/>
            </a:solidFill>
            <a:ln w="9525">
              <a:solidFill>
                <a:schemeClr val="tx1"/>
              </a:solidFill>
              <a:round/>
              <a:headEnd/>
              <a:tailEnd/>
            </a:ln>
          </p:spPr>
          <p:txBody>
            <a:bodyPr wrap="none" anchor="ctr"/>
            <a:lstStyle/>
            <a:p>
              <a:pPr algn="ctr"/>
              <a:endParaRPr lang="th-TH" altLang="ko-KR" sz="600"/>
            </a:p>
          </p:txBody>
        </p:sp>
        <p:sp>
          <p:nvSpPr>
            <p:cNvPr id="14" name="Oval 9"/>
            <p:cNvSpPr>
              <a:spLocks noChangeArrowheads="1"/>
            </p:cNvSpPr>
            <p:nvPr/>
          </p:nvSpPr>
          <p:spPr bwMode="auto">
            <a:xfrm>
              <a:off x="3810000" y="2236788"/>
              <a:ext cx="457200" cy="403225"/>
            </a:xfrm>
            <a:prstGeom prst="ellipse">
              <a:avLst/>
            </a:prstGeom>
            <a:solidFill>
              <a:schemeClr val="bg1"/>
            </a:solidFill>
            <a:ln w="9525">
              <a:solidFill>
                <a:schemeClr val="tx1"/>
              </a:solidFill>
              <a:round/>
              <a:headEnd/>
              <a:tailEnd/>
            </a:ln>
          </p:spPr>
          <p:txBody>
            <a:bodyPr wrap="none" anchor="ctr"/>
            <a:lstStyle/>
            <a:p>
              <a:pPr algn="ctr"/>
              <a:endParaRPr lang="th-TH" altLang="ko-KR" sz="600"/>
            </a:p>
          </p:txBody>
        </p:sp>
        <p:sp>
          <p:nvSpPr>
            <p:cNvPr id="15" name="Line 17"/>
            <p:cNvSpPr>
              <a:spLocks noChangeShapeType="1"/>
            </p:cNvSpPr>
            <p:nvPr/>
          </p:nvSpPr>
          <p:spPr bwMode="auto">
            <a:xfrm flipV="1">
              <a:off x="1752600" y="1765300"/>
              <a:ext cx="0" cy="2152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600"/>
            </a:p>
          </p:txBody>
        </p:sp>
        <p:sp>
          <p:nvSpPr>
            <p:cNvPr id="16" name="Line 18"/>
            <p:cNvSpPr>
              <a:spLocks noChangeShapeType="1"/>
            </p:cNvSpPr>
            <p:nvPr/>
          </p:nvSpPr>
          <p:spPr bwMode="auto">
            <a:xfrm flipV="1">
              <a:off x="4038600" y="1765300"/>
              <a:ext cx="0" cy="32940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600"/>
            </a:p>
          </p:txBody>
        </p:sp>
        <p:sp>
          <p:nvSpPr>
            <p:cNvPr id="17" name="Text Box 19"/>
            <p:cNvSpPr txBox="1">
              <a:spLocks noChangeArrowheads="1"/>
            </p:cNvSpPr>
            <p:nvPr/>
          </p:nvSpPr>
          <p:spPr bwMode="auto">
            <a:xfrm>
              <a:off x="1447800" y="1631951"/>
              <a:ext cx="735612"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a:ea typeface="Gulim" pitchFamily="34" charset="-127"/>
                </a:rPr>
                <a:t>1</a:t>
              </a:r>
              <a:endParaRPr lang="th-TH" altLang="ko-KR" sz="800"/>
            </a:p>
          </p:txBody>
        </p:sp>
        <p:sp>
          <p:nvSpPr>
            <p:cNvPr id="18" name="Text Box 20"/>
            <p:cNvSpPr txBox="1">
              <a:spLocks noChangeArrowheads="1"/>
            </p:cNvSpPr>
            <p:nvPr/>
          </p:nvSpPr>
          <p:spPr bwMode="auto">
            <a:xfrm>
              <a:off x="3608389" y="1631951"/>
              <a:ext cx="735612"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a:ea typeface="Gulim" pitchFamily="34" charset="-127"/>
                </a:rPr>
                <a:t>2</a:t>
              </a:r>
              <a:endParaRPr lang="th-TH" altLang="ko-KR" sz="800"/>
            </a:p>
          </p:txBody>
        </p:sp>
        <p:sp>
          <p:nvSpPr>
            <p:cNvPr id="19" name="Text Box 21"/>
            <p:cNvSpPr txBox="1">
              <a:spLocks noChangeArrowheads="1"/>
            </p:cNvSpPr>
            <p:nvPr/>
          </p:nvSpPr>
          <p:spPr bwMode="auto">
            <a:xfrm>
              <a:off x="1981199" y="2505073"/>
              <a:ext cx="1605156"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a:ea typeface="Gulim" pitchFamily="34" charset="-127"/>
                </a:rPr>
                <a:t>Confess</a:t>
              </a:r>
              <a:endParaRPr lang="th-TH" altLang="ko-KR" sz="800"/>
            </a:p>
          </p:txBody>
        </p:sp>
        <p:sp>
          <p:nvSpPr>
            <p:cNvPr id="20" name="Text Box 22"/>
            <p:cNvSpPr txBox="1">
              <a:spLocks noChangeArrowheads="1"/>
            </p:cNvSpPr>
            <p:nvPr/>
          </p:nvSpPr>
          <p:spPr bwMode="auto">
            <a:xfrm>
              <a:off x="1981199" y="4321172"/>
              <a:ext cx="1285322"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a:ea typeface="Gulim" pitchFamily="34" charset="-127"/>
                </a:rPr>
                <a:t>Quiet</a:t>
              </a:r>
              <a:endParaRPr lang="th-TH" altLang="ko-KR" sz="800"/>
            </a:p>
          </p:txBody>
        </p:sp>
        <p:sp>
          <p:nvSpPr>
            <p:cNvPr id="21" name="Text Box 23"/>
            <p:cNvSpPr txBox="1">
              <a:spLocks noChangeArrowheads="1"/>
            </p:cNvSpPr>
            <p:nvPr/>
          </p:nvSpPr>
          <p:spPr bwMode="auto">
            <a:xfrm>
              <a:off x="4267198" y="1497013"/>
              <a:ext cx="1605156"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dirty="0">
                  <a:ea typeface="Gulim" pitchFamily="34" charset="-127"/>
                </a:rPr>
                <a:t>Confess</a:t>
              </a:r>
              <a:endParaRPr lang="th-TH" altLang="ko-KR" sz="800" dirty="0"/>
            </a:p>
          </p:txBody>
        </p:sp>
        <p:sp>
          <p:nvSpPr>
            <p:cNvPr id="22" name="Text Box 24"/>
            <p:cNvSpPr txBox="1">
              <a:spLocks noChangeArrowheads="1"/>
            </p:cNvSpPr>
            <p:nvPr/>
          </p:nvSpPr>
          <p:spPr bwMode="auto">
            <a:xfrm>
              <a:off x="4495802" y="2908298"/>
              <a:ext cx="1285322"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a:ea typeface="Gulim" pitchFamily="34" charset="-127"/>
                </a:rPr>
                <a:t>Quiet</a:t>
              </a:r>
              <a:endParaRPr lang="th-TH" altLang="ko-KR" sz="800"/>
            </a:p>
          </p:txBody>
        </p:sp>
        <p:sp>
          <p:nvSpPr>
            <p:cNvPr id="23" name="Text Box 25"/>
            <p:cNvSpPr txBox="1">
              <a:spLocks noChangeArrowheads="1"/>
            </p:cNvSpPr>
            <p:nvPr/>
          </p:nvSpPr>
          <p:spPr bwMode="auto">
            <a:xfrm>
              <a:off x="4495802" y="3849690"/>
              <a:ext cx="1605156"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a:ea typeface="Gulim" pitchFamily="34" charset="-127"/>
                </a:rPr>
                <a:t>Confess</a:t>
              </a:r>
              <a:endParaRPr lang="th-TH" altLang="ko-KR" sz="800"/>
            </a:p>
          </p:txBody>
        </p:sp>
        <p:sp>
          <p:nvSpPr>
            <p:cNvPr id="24" name="Text Box 26"/>
            <p:cNvSpPr txBox="1">
              <a:spLocks noChangeArrowheads="1"/>
            </p:cNvSpPr>
            <p:nvPr/>
          </p:nvSpPr>
          <p:spPr bwMode="auto">
            <a:xfrm>
              <a:off x="4724402" y="5395914"/>
              <a:ext cx="1285322"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a:ea typeface="Gulim" pitchFamily="34" charset="-127"/>
                </a:rPr>
                <a:t>Quiet</a:t>
              </a:r>
              <a:endParaRPr lang="th-TH" altLang="ko-KR" sz="800"/>
            </a:p>
          </p:txBody>
        </p:sp>
        <p:sp>
          <p:nvSpPr>
            <p:cNvPr id="25" name="Text Box 27"/>
            <p:cNvSpPr txBox="1">
              <a:spLocks noChangeArrowheads="1"/>
            </p:cNvSpPr>
            <p:nvPr/>
          </p:nvSpPr>
          <p:spPr bwMode="auto">
            <a:xfrm>
              <a:off x="6224588" y="1295400"/>
              <a:ext cx="1395263"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dirty="0">
                  <a:ea typeface="Gulim" pitchFamily="34" charset="-127"/>
                </a:rPr>
                <a:t>(-5,-5)</a:t>
              </a:r>
              <a:endParaRPr lang="th-TH" altLang="ko-KR" sz="800" dirty="0"/>
            </a:p>
          </p:txBody>
        </p:sp>
        <p:sp>
          <p:nvSpPr>
            <p:cNvPr id="26" name="Text Box 28"/>
            <p:cNvSpPr txBox="1">
              <a:spLocks noChangeArrowheads="1"/>
            </p:cNvSpPr>
            <p:nvPr/>
          </p:nvSpPr>
          <p:spPr bwMode="auto">
            <a:xfrm>
              <a:off x="6248402" y="3043236"/>
              <a:ext cx="1450237"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a:ea typeface="Gulim" pitchFamily="34" charset="-127"/>
                </a:rPr>
                <a:t>(0,-10)</a:t>
              </a:r>
              <a:endParaRPr lang="th-TH" altLang="ko-KR" sz="800"/>
            </a:p>
          </p:txBody>
        </p:sp>
        <p:sp>
          <p:nvSpPr>
            <p:cNvPr id="27" name="Text Box 29"/>
            <p:cNvSpPr txBox="1">
              <a:spLocks noChangeArrowheads="1"/>
            </p:cNvSpPr>
            <p:nvPr/>
          </p:nvSpPr>
          <p:spPr bwMode="auto">
            <a:xfrm>
              <a:off x="6248402" y="3714749"/>
              <a:ext cx="1450237"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a:ea typeface="Gulim" pitchFamily="34" charset="-127"/>
                </a:rPr>
                <a:t>(-10,0)</a:t>
              </a:r>
              <a:endParaRPr lang="th-TH" altLang="ko-KR" sz="800"/>
            </a:p>
          </p:txBody>
        </p:sp>
        <p:sp>
          <p:nvSpPr>
            <p:cNvPr id="28" name="Text Box 30"/>
            <p:cNvSpPr txBox="1">
              <a:spLocks noChangeArrowheads="1"/>
            </p:cNvSpPr>
            <p:nvPr/>
          </p:nvSpPr>
          <p:spPr bwMode="auto">
            <a:xfrm>
              <a:off x="6248402" y="5464174"/>
              <a:ext cx="1395263" cy="68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altLang="ko-KR" sz="800">
                  <a:ea typeface="Gulim" pitchFamily="34" charset="-127"/>
                </a:rPr>
                <a:t>(-2,-2)</a:t>
              </a:r>
              <a:endParaRPr lang="th-TH" altLang="ko-KR" sz="800"/>
            </a:p>
          </p:txBody>
        </p:sp>
      </p:grpSp>
      <p:pic>
        <p:nvPicPr>
          <p:cNvPr id="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993" y="5151868"/>
            <a:ext cx="2068002" cy="58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3100942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1635"/>
          </a:xfrm>
        </p:spPr>
        <p:txBody>
          <a:bodyPr/>
          <a:lstStyle/>
          <a:p>
            <a:r>
              <a:rPr lang="en-US" dirty="0" smtClean="0"/>
              <a:t>Non-Cooperative Game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137684"/>
                <a:ext cx="8596668" cy="4903679"/>
              </a:xfrm>
            </p:spPr>
            <p:txBody>
              <a:bodyPr/>
              <a:lstStyle/>
              <a:p>
                <a:r>
                  <a:rPr lang="en-US" dirty="0" smtClean="0"/>
                  <a:t>wireless communication non-cooperative </a:t>
                </a:r>
                <a:r>
                  <a:rPr lang="en-US" dirty="0"/>
                  <a:t>scenarios </a:t>
                </a:r>
                <a:endParaRPr lang="en-US" dirty="0" smtClean="0"/>
              </a:p>
              <a:p>
                <a:pPr lvl="1">
                  <a:buFont typeface="Wingdings" pitchFamily="2" charset="2"/>
                  <a:buChar char="§"/>
                </a:pPr>
                <a:r>
                  <a:rPr lang="en-US" dirty="0" smtClean="0"/>
                  <a:t>allocation </a:t>
                </a:r>
                <a:r>
                  <a:rPr lang="en-US" dirty="0"/>
                  <a:t>of </a:t>
                </a:r>
                <a:r>
                  <a:rPr lang="en-US" dirty="0" smtClean="0"/>
                  <a:t>resources</a:t>
                </a:r>
              </a:p>
              <a:p>
                <a:pPr lvl="1">
                  <a:buFont typeface="Wingdings" pitchFamily="2" charset="2"/>
                  <a:buChar char="§"/>
                </a:pPr>
                <a:r>
                  <a:rPr lang="en-US" dirty="0" smtClean="0"/>
                  <a:t>packet forwarding</a:t>
                </a:r>
              </a:p>
              <a:p>
                <a:pPr lvl="1">
                  <a:buFont typeface="Wingdings" pitchFamily="2" charset="2"/>
                  <a:buChar char="§"/>
                </a:pPr>
                <a:r>
                  <a:rPr lang="en-US" dirty="0" smtClean="0"/>
                  <a:t>interference management</a:t>
                </a:r>
                <a:endParaRPr lang="en-US" dirty="0"/>
              </a:p>
              <a:p>
                <a:pPr lvl="1">
                  <a:buFont typeface="Wingdings" pitchFamily="2" charset="2"/>
                  <a:buChar char="§"/>
                </a:pPr>
                <a:r>
                  <a:rPr lang="en-US" dirty="0" smtClean="0"/>
                  <a:t>Routing in multi-hop system</a:t>
                </a:r>
              </a:p>
              <a:p>
                <a:pPr lvl="2">
                  <a:buFont typeface="Wingdings" pitchFamily="2" charset="2"/>
                  <a:buChar char="§"/>
                </a:pPr>
                <a:r>
                  <a:rPr lang="en-US" dirty="0"/>
                  <a:t>link qualities, </a:t>
                </a:r>
                <a:r>
                  <a:rPr lang="en-US" dirty="0" smtClean="0"/>
                  <a:t>energy efficiency and security</a:t>
                </a:r>
              </a:p>
              <a:p>
                <a:pPr lvl="2">
                  <a:buFont typeface="Wingdings" pitchFamily="2" charset="2"/>
                  <a:buChar char="§"/>
                </a:pPr>
                <a:r>
                  <a:rPr lang="en-US" dirty="0" smtClean="0"/>
                  <a:t>Some nodes may not be willing to fully forward the packet </a:t>
                </a:r>
              </a:p>
              <a:p>
                <a:pPr lvl="2">
                  <a:buFont typeface="Wingdings" pitchFamily="2" charset="2"/>
                  <a:buChar char="§"/>
                </a:pPr>
                <a:r>
                  <a:rPr lang="en-US" dirty="0" smtClean="0"/>
                  <a:t>Repeated game</a:t>
                </a:r>
              </a:p>
              <a:p>
                <a:pPr lvl="1">
                  <a:buFont typeface="Wingdings" pitchFamily="2" charset="2"/>
                  <a:buChar char="§"/>
                </a:pPr>
                <a:r>
                  <a:rPr lang="en-US" dirty="0" smtClean="0"/>
                  <a:t>Relay Selection in cooperative transmission</a:t>
                </a:r>
              </a:p>
              <a:p>
                <a:pPr lvl="1">
                  <a:buFont typeface="Wingdings" pitchFamily="2" charset="2"/>
                  <a:buChar char="§"/>
                </a:pPr>
                <a:r>
                  <a:rPr lang="en-US" dirty="0" smtClean="0"/>
                  <a:t>choices </a:t>
                </a:r>
                <a:r>
                  <a:rPr lang="en-US" dirty="0"/>
                  <a:t>of frequencies or transmit power </a:t>
                </a:r>
              </a:p>
              <a:p>
                <a:pPr lvl="2">
                  <a:buFont typeface="Wingdings" pitchFamily="2" charset="2"/>
                  <a:buChar char="§"/>
                </a:pPr>
                <a:r>
                  <a:rPr lang="en-US" dirty="0"/>
                  <a:t>Each node prefer to transmit its maximum power to increase performance, but it increases system interference level and decrease performance.  </a:t>
                </a:r>
                <a14:m>
                  <m:oMath xmlns:m="http://schemas.openxmlformats.org/officeDocument/2006/math">
                    <m:sSub>
                      <m:sSubPr>
                        <m:ctrlPr>
                          <a:rPr lang="en-US" i="1">
                            <a:latin typeface="Cambria Math" panose="02040503050406030204" pitchFamily="18" charset="0"/>
                          </a:rPr>
                        </m:ctrlPr>
                      </m:sSubPr>
                      <m:e>
                        <m:r>
                          <a:rPr lang="en-US" i="1">
                            <a:latin typeface="Cambria Math"/>
                          </a:rPr>
                          <m:t>𝑆𝐼𝑁𝑅</m:t>
                        </m:r>
                      </m:e>
                      <m:sub>
                        <m:r>
                          <a:rPr lang="en-US" i="1">
                            <a:latin typeface="Cambria Math"/>
                          </a:rPr>
                          <m:t>𝑗</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h</m:t>
                            </m:r>
                          </m:e>
                          <m:sub>
                            <m:r>
                              <a:rPr lang="en-US" i="1">
                                <a:latin typeface="Cambria Math"/>
                              </a:rPr>
                              <m:t>𝑗</m:t>
                            </m:r>
                          </m:sub>
                        </m:sSub>
                        <m:sSub>
                          <m:sSubPr>
                            <m:ctrlPr>
                              <a:rPr lang="en-US" i="1">
                                <a:latin typeface="Cambria Math" panose="02040503050406030204" pitchFamily="18" charset="0"/>
                              </a:rPr>
                            </m:ctrlPr>
                          </m:sSubPr>
                          <m:e>
                            <m:r>
                              <a:rPr lang="en-US" i="1">
                                <a:latin typeface="Cambria Math"/>
                              </a:rPr>
                              <m:t>𝑃</m:t>
                            </m:r>
                          </m:e>
                          <m:sub>
                            <m:r>
                              <a:rPr lang="en-US" i="1">
                                <a:latin typeface="Cambria Math"/>
                              </a:rPr>
                              <m:t>𝑗</m:t>
                            </m:r>
                          </m:sub>
                        </m:sSub>
                      </m:num>
                      <m:den>
                        <m:nary>
                          <m:naryPr>
                            <m:chr m:val="∑"/>
                            <m:supHide m:val="on"/>
                            <m:ctrlPr>
                              <a:rPr lang="en-US" i="1">
                                <a:latin typeface="Cambria Math" panose="02040503050406030204" pitchFamily="18" charset="0"/>
                              </a:rPr>
                            </m:ctrlPr>
                          </m:naryPr>
                          <m:sub>
                            <m:r>
                              <m:rPr>
                                <m:brk m:alnAt="7"/>
                              </m:rPr>
                              <a:rPr lang="en-US" i="1">
                                <a:latin typeface="Cambria Math"/>
                              </a:rPr>
                              <m:t>𝑖</m:t>
                            </m:r>
                            <m:r>
                              <a:rPr lang="en-US" i="1">
                                <a:latin typeface="Cambria Math"/>
                                <a:ea typeface="Cambria Math"/>
                              </a:rPr>
                              <m:t>≠</m:t>
                            </m:r>
                            <m:r>
                              <a:rPr lang="en-US" i="1">
                                <a:latin typeface="Cambria Math"/>
                                <a:ea typeface="Cambria Math"/>
                              </a:rPr>
                              <m:t>𝑗</m:t>
                            </m:r>
                          </m:sub>
                          <m:sup/>
                          <m:e>
                            <m:sSub>
                              <m:sSubPr>
                                <m:ctrlPr>
                                  <a:rPr lang="en-US" i="1">
                                    <a:latin typeface="Cambria Math" panose="02040503050406030204" pitchFamily="18" charset="0"/>
                                  </a:rPr>
                                </m:ctrlPr>
                              </m:sSubPr>
                              <m:e>
                                <m:r>
                                  <a:rPr lang="en-US" i="1">
                                    <a:latin typeface="Cambria Math"/>
                                  </a:rPr>
                                  <m:t>h</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𝑃</m:t>
                                </m:r>
                              </m:e>
                              <m:sub>
                                <m:r>
                                  <a:rPr lang="en-US" i="1">
                                    <a:latin typeface="Cambria Math"/>
                                  </a:rPr>
                                  <m:t>𝑖</m:t>
                                </m:r>
                              </m:sub>
                            </m:sSub>
                            <m:r>
                              <a:rPr lang="en-US" i="1">
                                <a:latin typeface="Cambria Math"/>
                              </a:rPr>
                              <m:t>+</m:t>
                            </m:r>
                            <m:sSup>
                              <m:sSupPr>
                                <m:ctrlPr>
                                  <a:rPr lang="en-US" i="1">
                                    <a:latin typeface="Cambria Math" panose="02040503050406030204" pitchFamily="18" charset="0"/>
                                  </a:rPr>
                                </m:ctrlPr>
                              </m:sSupPr>
                              <m:e>
                                <m:r>
                                  <a:rPr lang="en-US" i="1">
                                    <a:latin typeface="Cambria Math"/>
                                    <a:ea typeface="Cambria Math"/>
                                  </a:rPr>
                                  <m:t>𝜎</m:t>
                                </m:r>
                              </m:e>
                              <m:sup>
                                <m:r>
                                  <a:rPr lang="en-US" i="1">
                                    <a:latin typeface="Cambria Math"/>
                                  </a:rPr>
                                  <m:t>2</m:t>
                                </m:r>
                              </m:sup>
                            </m:sSup>
                          </m:e>
                        </m:nary>
                      </m:den>
                    </m:f>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137684"/>
                <a:ext cx="8596668" cy="4903679"/>
              </a:xfrm>
              <a:blipFill rotWithShape="0">
                <a:blip r:embed="rId2"/>
                <a:stretch>
                  <a:fillRect l="-142" t="-871"/>
                </a:stretch>
              </a:blipFill>
            </p:spPr>
            <p:txBody>
              <a:bodyPr/>
              <a:lstStyle/>
              <a:p>
                <a:r>
                  <a:rPr lang="en-US">
                    <a:noFill/>
                  </a:rPr>
                  <a:t> </a:t>
                </a:r>
              </a:p>
            </p:txBody>
          </p:sp>
        </mc:Fallback>
      </mc:AlternateContent>
    </p:spTree>
    <p:extLst>
      <p:ext uri="{BB962C8B-B14F-4D97-AF65-F5344CB8AC3E}">
        <p14:creationId xmlns:p14="http://schemas.microsoft.com/office/powerpoint/2010/main" val="808816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3927"/>
          </a:xfrm>
        </p:spPr>
        <p:txBody>
          <a:bodyPr/>
          <a:lstStyle/>
          <a:p>
            <a:r>
              <a:rPr lang="en-US" dirty="0" smtClean="0"/>
              <a:t>Cooperative Communication</a:t>
            </a:r>
            <a:endParaRPr lang="en-US" dirty="0"/>
          </a:p>
        </p:txBody>
      </p:sp>
      <p:sp>
        <p:nvSpPr>
          <p:cNvPr id="3" name="Content Placeholder 2"/>
          <p:cNvSpPr>
            <a:spLocks noGrp="1"/>
          </p:cNvSpPr>
          <p:nvPr>
            <p:ph idx="1"/>
          </p:nvPr>
        </p:nvSpPr>
        <p:spPr>
          <a:xfrm>
            <a:off x="677334" y="1542553"/>
            <a:ext cx="8596668" cy="5025224"/>
          </a:xfrm>
        </p:spPr>
        <p:txBody>
          <a:bodyPr/>
          <a:lstStyle/>
          <a:p>
            <a:r>
              <a:rPr lang="en-US" dirty="0"/>
              <a:t>transmit cooperatively as a virtual antenna array, thus, </a:t>
            </a:r>
            <a:r>
              <a:rPr lang="en-US" dirty="0" smtClean="0"/>
              <a:t>providing diversity </a:t>
            </a:r>
            <a:r>
              <a:rPr lang="en-US" dirty="0"/>
              <a:t>that can </a:t>
            </a:r>
            <a:r>
              <a:rPr lang="en-US" dirty="0" smtClean="0"/>
              <a:t>significantly </a:t>
            </a:r>
            <a:r>
              <a:rPr lang="en-US" dirty="0"/>
              <a:t>improve system </a:t>
            </a:r>
            <a:r>
              <a:rPr lang="en-US" dirty="0" smtClean="0"/>
              <a:t>performance</a:t>
            </a:r>
          </a:p>
          <a:p>
            <a:r>
              <a:rPr lang="en-US" dirty="0" smtClean="0"/>
              <a:t>Transmission in two phases</a:t>
            </a:r>
            <a:endParaRPr lang="en-US" dirty="0"/>
          </a:p>
          <a:p>
            <a:pPr lvl="1">
              <a:buFont typeface="Wingdings" pitchFamily="2" charset="2"/>
              <a:buChar char="§"/>
            </a:pPr>
            <a:r>
              <a:rPr lang="en-US" dirty="0" smtClean="0"/>
              <a:t>Phase </a:t>
            </a:r>
            <a:r>
              <a:rPr lang="en-US" dirty="0"/>
              <a:t>1, the source broadcasts a message to the destination and relay nodes.</a:t>
            </a:r>
          </a:p>
          <a:p>
            <a:pPr lvl="1">
              <a:buFont typeface="Wingdings" pitchFamily="2" charset="2"/>
              <a:buChar char="§"/>
            </a:pPr>
            <a:r>
              <a:rPr lang="en-US" dirty="0"/>
              <a:t>In Phase 2, relay nodes send information to the destination (in </a:t>
            </a:r>
            <a:r>
              <a:rPr lang="en-US" dirty="0" smtClean="0"/>
              <a:t>different time slots </a:t>
            </a:r>
            <a:r>
              <a:rPr lang="en-US" dirty="0"/>
              <a:t>or on </a:t>
            </a:r>
            <a:r>
              <a:rPr lang="en-US" dirty="0" smtClean="0"/>
              <a:t>different </a:t>
            </a:r>
            <a:r>
              <a:rPr lang="en-US" dirty="0"/>
              <a:t>orthogonal channels), and the destination combines </a:t>
            </a:r>
            <a:r>
              <a:rPr lang="en-US" dirty="0" smtClean="0"/>
              <a:t>messages </a:t>
            </a:r>
            <a:r>
              <a:rPr lang="en-US" dirty="0"/>
              <a:t>from the source and relays. </a:t>
            </a:r>
            <a:endParaRPr lang="en-US" dirty="0" smtClean="0"/>
          </a:p>
          <a:p>
            <a:r>
              <a:rPr lang="en-US" dirty="0" smtClean="0"/>
              <a:t>capacity </a:t>
            </a:r>
            <a:r>
              <a:rPr lang="en-US" dirty="0"/>
              <a:t>region </a:t>
            </a:r>
            <a:r>
              <a:rPr lang="en-US" dirty="0" smtClean="0"/>
              <a:t>of his </a:t>
            </a:r>
            <a:r>
              <a:rPr lang="en-US" dirty="0"/>
              <a:t>communication channel can be </a:t>
            </a:r>
            <a:r>
              <a:rPr lang="en-US" dirty="0" smtClean="0"/>
              <a:t>significantly increased</a:t>
            </a:r>
          </a:p>
          <a:p>
            <a:pPr marL="0" indent="0">
              <a:buNone/>
            </a:pPr>
            <a:r>
              <a:rPr lang="en-US" dirty="0" smtClean="0"/>
              <a:t>    </a:t>
            </a:r>
          </a:p>
          <a:p>
            <a:pPr marL="0" indent="0">
              <a:buNone/>
            </a:pPr>
            <a:r>
              <a:rPr lang="en-US" dirty="0" smtClean="0"/>
              <a:t> Direct Transmission				cooperative Transmission</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67" t="7606"/>
          <a:stretch/>
        </p:blipFill>
        <p:spPr bwMode="auto">
          <a:xfrm>
            <a:off x="9283705" y="2540295"/>
            <a:ext cx="2802221" cy="2457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237" y="4217369"/>
            <a:ext cx="1908559" cy="35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10" y="4217369"/>
            <a:ext cx="1898623" cy="32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763" y="5130234"/>
            <a:ext cx="1455335" cy="526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623" y="5650669"/>
            <a:ext cx="242887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6454" y="5130234"/>
            <a:ext cx="2700793" cy="51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6453" y="5707166"/>
            <a:ext cx="3188557" cy="43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530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170"/>
          </a:xfrm>
        </p:spPr>
        <p:txBody>
          <a:bodyPr/>
          <a:lstStyle/>
          <a:p>
            <a:r>
              <a:rPr lang="en-US" dirty="0"/>
              <a:t>Cooperative </a:t>
            </a:r>
            <a:r>
              <a:rPr lang="en-US" dirty="0" smtClean="0"/>
              <a:t>Communication concerns</a:t>
            </a:r>
            <a:endParaRPr lang="en-US" dirty="0"/>
          </a:p>
        </p:txBody>
      </p:sp>
      <p:sp>
        <p:nvSpPr>
          <p:cNvPr id="3" name="Content Placeholder 2"/>
          <p:cNvSpPr>
            <a:spLocks noGrp="1"/>
          </p:cNvSpPr>
          <p:nvPr>
            <p:ph idx="1"/>
          </p:nvPr>
        </p:nvSpPr>
        <p:spPr>
          <a:xfrm>
            <a:off x="677334" y="1526651"/>
            <a:ext cx="8596668" cy="4514712"/>
          </a:xfrm>
        </p:spPr>
        <p:txBody>
          <a:bodyPr/>
          <a:lstStyle/>
          <a:p>
            <a:r>
              <a:rPr lang="en-US" dirty="0"/>
              <a:t>Relay </a:t>
            </a:r>
            <a:r>
              <a:rPr lang="en-US" dirty="0" smtClean="0"/>
              <a:t>selection </a:t>
            </a:r>
            <a:r>
              <a:rPr lang="en-US" dirty="0"/>
              <a:t>and power </a:t>
            </a:r>
            <a:r>
              <a:rPr lang="en-US" dirty="0" smtClean="0"/>
              <a:t>control</a:t>
            </a:r>
          </a:p>
          <a:p>
            <a:pPr lvl="1">
              <a:buFont typeface="Wingdings" pitchFamily="2" charset="2"/>
              <a:buChar char="§"/>
            </a:pPr>
            <a:r>
              <a:rPr lang="en-US" dirty="0" smtClean="0"/>
              <a:t>Which relay nodes select as </a:t>
            </a:r>
          </a:p>
          <a:p>
            <a:pPr lvl="1">
              <a:buFont typeface="Wingdings" pitchFamily="2" charset="2"/>
              <a:buChar char="§"/>
            </a:pPr>
            <a:r>
              <a:rPr lang="en-US" dirty="0"/>
              <a:t>how limited power resources should </a:t>
            </a:r>
            <a:r>
              <a:rPr lang="en-US" dirty="0" smtClean="0"/>
              <a:t>be distributed </a:t>
            </a:r>
            <a:r>
              <a:rPr lang="en-US" dirty="0"/>
              <a:t>over sources and </a:t>
            </a:r>
            <a:r>
              <a:rPr lang="en-US" dirty="0" smtClean="0"/>
              <a:t>relays</a:t>
            </a:r>
          </a:p>
          <a:p>
            <a:pPr lvl="1">
              <a:buFont typeface="Wingdings" pitchFamily="2" charset="2"/>
              <a:buChar char="§"/>
            </a:pPr>
            <a:r>
              <a:rPr lang="en-US" dirty="0" smtClean="0"/>
              <a:t>Solution: </a:t>
            </a:r>
            <a:r>
              <a:rPr lang="en-US" dirty="0" err="1" smtClean="0"/>
              <a:t>stackelberge</a:t>
            </a:r>
            <a:r>
              <a:rPr lang="en-US" dirty="0" smtClean="0"/>
              <a:t> :</a:t>
            </a:r>
          </a:p>
          <a:p>
            <a:pPr lvl="2">
              <a:buFont typeface="Wingdings" pitchFamily="2" charset="2"/>
              <a:buChar char="§"/>
            </a:pPr>
            <a:r>
              <a:rPr lang="en-US" dirty="0" smtClean="0"/>
              <a:t>How many nodes should cooperate </a:t>
            </a:r>
          </a:p>
          <a:p>
            <a:pPr lvl="2">
              <a:buFont typeface="Wingdings" pitchFamily="2" charset="2"/>
              <a:buChar char="§"/>
            </a:pPr>
            <a:r>
              <a:rPr lang="en-US" dirty="0" smtClean="0"/>
              <a:t>How much service should be bought</a:t>
            </a:r>
          </a:p>
          <a:p>
            <a:pPr lvl="2">
              <a:buFont typeface="Wingdings" pitchFamily="2" charset="2"/>
              <a:buChar char="§"/>
            </a:pPr>
            <a:endParaRPr lang="en-US" dirty="0"/>
          </a:p>
        </p:txBody>
      </p:sp>
    </p:spTree>
    <p:extLst>
      <p:ext uri="{BB962C8B-B14F-4D97-AF65-F5344CB8AC3E}">
        <p14:creationId xmlns:p14="http://schemas.microsoft.com/office/powerpoint/2010/main" val="163556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878"/>
          </a:xfrm>
        </p:spPr>
        <p:txBody>
          <a:bodyPr/>
          <a:lstStyle/>
          <a:p>
            <a:r>
              <a:rPr lang="en-US" dirty="0" smtClean="0"/>
              <a:t>Special type of non-cooperative game</a:t>
            </a:r>
            <a:endParaRPr lang="en-US" dirty="0"/>
          </a:p>
        </p:txBody>
      </p:sp>
      <p:sp>
        <p:nvSpPr>
          <p:cNvPr id="3" name="Content Placeholder 2"/>
          <p:cNvSpPr>
            <a:spLocks noGrp="1"/>
          </p:cNvSpPr>
          <p:nvPr>
            <p:ph idx="1"/>
          </p:nvPr>
        </p:nvSpPr>
        <p:spPr>
          <a:xfrm>
            <a:off x="677334" y="1510749"/>
            <a:ext cx="8596668" cy="4530614"/>
          </a:xfrm>
        </p:spPr>
        <p:txBody>
          <a:bodyPr>
            <a:normAutofit/>
          </a:bodyPr>
          <a:lstStyle/>
          <a:p>
            <a:r>
              <a:rPr lang="en-US" dirty="0" err="1" smtClean="0"/>
              <a:t>Stack</a:t>
            </a:r>
            <a:r>
              <a:rPr lang="en-US" dirty="0" err="1"/>
              <a:t>e</a:t>
            </a:r>
            <a:r>
              <a:rPr lang="en-US" dirty="0" err="1" smtClean="0"/>
              <a:t>lberge</a:t>
            </a:r>
            <a:r>
              <a:rPr lang="en-US" dirty="0" smtClean="0"/>
              <a:t> Game</a:t>
            </a:r>
          </a:p>
          <a:p>
            <a:pPr lvl="1">
              <a:buFont typeface="Wingdings" pitchFamily="2" charset="2"/>
              <a:buChar char="§"/>
            </a:pPr>
            <a:r>
              <a:rPr lang="en-US" dirty="0" smtClean="0"/>
              <a:t>a </a:t>
            </a:r>
            <a:r>
              <a:rPr lang="en-US" dirty="0"/>
              <a:t>hierarchy among the players </a:t>
            </a:r>
            <a:r>
              <a:rPr lang="en-US" dirty="0" smtClean="0"/>
              <a:t>exist </a:t>
            </a:r>
          </a:p>
          <a:p>
            <a:pPr lvl="1">
              <a:buFont typeface="Wingdings" pitchFamily="2" charset="2"/>
              <a:buChar char="§"/>
            </a:pPr>
            <a:r>
              <a:rPr lang="en-US" dirty="0" smtClean="0"/>
              <a:t> </a:t>
            </a:r>
            <a:r>
              <a:rPr lang="en-US" dirty="0"/>
              <a:t>one or more of the </a:t>
            </a:r>
            <a:r>
              <a:rPr lang="en-US" dirty="0" smtClean="0"/>
              <a:t>players (Leader) </a:t>
            </a:r>
            <a:r>
              <a:rPr lang="en-US" dirty="0"/>
              <a:t>declare and announce their strategies </a:t>
            </a:r>
            <a:r>
              <a:rPr lang="en-US" dirty="0" smtClean="0"/>
              <a:t>before the </a:t>
            </a:r>
            <a:r>
              <a:rPr lang="en-US" dirty="0"/>
              <a:t>other </a:t>
            </a:r>
            <a:r>
              <a:rPr lang="en-US" dirty="0" smtClean="0"/>
              <a:t>players(Follower) </a:t>
            </a:r>
            <a:r>
              <a:rPr lang="en-US" dirty="0"/>
              <a:t>choose their strategies</a:t>
            </a:r>
            <a:r>
              <a:rPr lang="en-US" dirty="0" smtClean="0"/>
              <a:t>.</a:t>
            </a:r>
          </a:p>
          <a:p>
            <a:pPr lvl="1">
              <a:buFont typeface="Wingdings" pitchFamily="2" charset="2"/>
              <a:buChar char="§"/>
            </a:pPr>
            <a:r>
              <a:rPr lang="en-US" dirty="0" smtClean="0"/>
              <a:t>Application: </a:t>
            </a:r>
            <a:r>
              <a:rPr lang="en-US" altLang="ko-KR" dirty="0"/>
              <a:t>Power Control and Relay Section for </a:t>
            </a:r>
            <a:r>
              <a:rPr lang="en-US" altLang="ko-KR" b="1" dirty="0"/>
              <a:t>Cooperative</a:t>
            </a:r>
            <a:r>
              <a:rPr lang="en-US" altLang="ko-KR" dirty="0"/>
              <a:t> Transmission</a:t>
            </a:r>
            <a:endParaRPr lang="en-US" dirty="0" smtClean="0"/>
          </a:p>
          <a:p>
            <a:pPr lvl="2">
              <a:lnSpc>
                <a:spcPct val="75000"/>
              </a:lnSpc>
              <a:spcBef>
                <a:spcPct val="25000"/>
              </a:spcBef>
              <a:spcAft>
                <a:spcPct val="15000"/>
              </a:spcAft>
              <a:buSzPct val="75000"/>
              <a:buFont typeface="Arial" pitchFamily="34" charset="0"/>
              <a:buChar char="•"/>
              <a:defRPr/>
            </a:pPr>
            <a:r>
              <a:rPr lang="en-US" altLang="ko-KR" dirty="0">
                <a:sym typeface="Symbol" charset="0"/>
              </a:rPr>
              <a:t>Sender </a:t>
            </a:r>
            <a:r>
              <a:rPr lang="en-US" altLang="ko-KR" dirty="0" smtClean="0">
                <a:sym typeface="Symbol" charset="0"/>
              </a:rPr>
              <a:t> </a:t>
            </a:r>
            <a:r>
              <a:rPr lang="en-US" altLang="ko-KR" dirty="0">
                <a:sym typeface="Symbol" charset="0"/>
              </a:rPr>
              <a:t>buying the services from the relays to improve its performance, such as the transmission rate</a:t>
            </a:r>
          </a:p>
          <a:p>
            <a:pPr lvl="2">
              <a:lnSpc>
                <a:spcPct val="75000"/>
              </a:lnSpc>
              <a:spcBef>
                <a:spcPct val="25000"/>
              </a:spcBef>
              <a:spcAft>
                <a:spcPct val="15000"/>
              </a:spcAft>
              <a:buSzPct val="75000"/>
              <a:buFont typeface="Arial" pitchFamily="34" charset="0"/>
              <a:buChar char="•"/>
              <a:defRPr/>
            </a:pPr>
            <a:r>
              <a:rPr lang="en-US" altLang="ko-KR" dirty="0">
                <a:sym typeface="Symbol" charset="0"/>
              </a:rPr>
              <a:t>Relays </a:t>
            </a:r>
            <a:r>
              <a:rPr lang="en-US" altLang="ko-KR" dirty="0" smtClean="0">
                <a:sym typeface="Symbol" charset="0"/>
              </a:rPr>
              <a:t>selling </a:t>
            </a:r>
            <a:r>
              <a:rPr lang="en-US" altLang="ko-KR" dirty="0">
                <a:sym typeface="Symbol" charset="0"/>
              </a:rPr>
              <a:t>service, such as power, by setting prices</a:t>
            </a:r>
          </a:p>
          <a:p>
            <a:pPr lvl="2">
              <a:lnSpc>
                <a:spcPct val="85000"/>
              </a:lnSpc>
              <a:spcBef>
                <a:spcPct val="25000"/>
              </a:spcBef>
              <a:spcAft>
                <a:spcPct val="15000"/>
              </a:spcAft>
              <a:buSzPct val="75000"/>
              <a:buFont typeface="Arial" pitchFamily="34" charset="0"/>
              <a:buChar char="•"/>
              <a:defRPr/>
            </a:pPr>
            <a:r>
              <a:rPr lang="en-US" altLang="ko-KR" dirty="0">
                <a:sym typeface="Symbol" charset="0"/>
              </a:rPr>
              <a:t>Tradeoffs: price too high, sender buying others; price too low, profit low; sender decides to buy whose and how much to spend</a:t>
            </a:r>
          </a:p>
          <a:p>
            <a:pPr lvl="2">
              <a:lnSpc>
                <a:spcPct val="75000"/>
              </a:lnSpc>
              <a:spcBef>
                <a:spcPct val="25000"/>
              </a:spcBef>
              <a:spcAft>
                <a:spcPct val="15000"/>
              </a:spcAft>
              <a:buSzPct val="75000"/>
              <a:buFont typeface="Arial" pitchFamily="34" charset="0"/>
              <a:buChar char="•"/>
              <a:defRPr/>
            </a:pPr>
            <a:r>
              <a:rPr lang="en-US" altLang="ko-KR" dirty="0">
                <a:sym typeface="Symbol" charset="0"/>
              </a:rPr>
              <a:t>Procedures: convergence to the optimal equilibrium</a:t>
            </a:r>
          </a:p>
          <a:p>
            <a:r>
              <a:rPr lang="en-US" b="1" dirty="0" smtClean="0"/>
              <a:t>Note</a:t>
            </a:r>
            <a:r>
              <a:rPr lang="en-US" dirty="0" smtClean="0"/>
              <a:t> : term “non-cooperative”</a:t>
            </a:r>
            <a:r>
              <a:rPr lang="en-US" i="1" dirty="0" smtClean="0"/>
              <a:t> </a:t>
            </a:r>
            <a:r>
              <a:rPr lang="en-US" dirty="0"/>
              <a:t>does not always imply </a:t>
            </a:r>
            <a:r>
              <a:rPr lang="en-US" dirty="0" smtClean="0"/>
              <a:t>that the </a:t>
            </a:r>
            <a:r>
              <a:rPr lang="en-US" dirty="0"/>
              <a:t>players do not cooperate, but it means that, any cooperation that </a:t>
            </a:r>
            <a:r>
              <a:rPr lang="en-US" dirty="0" smtClean="0"/>
              <a:t>might arise </a:t>
            </a:r>
            <a:r>
              <a:rPr lang="en-US" dirty="0"/>
              <a:t>must be self-enforcing with no communication or coordination of </a:t>
            </a:r>
            <a:r>
              <a:rPr lang="en-US" dirty="0" smtClean="0"/>
              <a:t>strategic choices </a:t>
            </a:r>
            <a:r>
              <a:rPr lang="en-US" dirty="0"/>
              <a:t>among the players.</a:t>
            </a:r>
          </a:p>
        </p:txBody>
      </p:sp>
    </p:spTree>
    <p:extLst>
      <p:ext uri="{BB962C8B-B14F-4D97-AF65-F5344CB8AC3E}">
        <p14:creationId xmlns:p14="http://schemas.microsoft.com/office/powerpoint/2010/main" val="3845991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7795"/>
            <a:ext cx="8596668" cy="901485"/>
          </a:xfrm>
        </p:spPr>
        <p:txBody>
          <a:bodyPr/>
          <a:lstStyle/>
          <a:p>
            <a:r>
              <a:rPr lang="en-US" dirty="0" smtClean="0"/>
              <a:t>Cooperative Coalitional Game Theory</a:t>
            </a:r>
            <a:endParaRPr lang="en-US" dirty="0"/>
          </a:p>
        </p:txBody>
      </p:sp>
      <p:sp>
        <p:nvSpPr>
          <p:cNvPr id="3" name="Content Placeholder 2"/>
          <p:cNvSpPr>
            <a:spLocks noGrp="1"/>
          </p:cNvSpPr>
          <p:nvPr>
            <p:ph idx="1"/>
          </p:nvPr>
        </p:nvSpPr>
        <p:spPr>
          <a:xfrm>
            <a:off x="677334" y="1630017"/>
            <a:ext cx="8596668" cy="4411345"/>
          </a:xfrm>
        </p:spPr>
        <p:txBody>
          <a:bodyPr/>
          <a:lstStyle/>
          <a:p>
            <a:pPr lvl="1"/>
            <a:r>
              <a:rPr lang="en-US" dirty="0" smtClean="0"/>
              <a:t>Canonical Coalition Game</a:t>
            </a:r>
          </a:p>
          <a:p>
            <a:pPr lvl="2">
              <a:buFont typeface="Wingdings" panose="05000000000000000000" pitchFamily="2" charset="2"/>
              <a:buChar char="§"/>
            </a:pPr>
            <a:r>
              <a:rPr lang="en-US" dirty="0" smtClean="0"/>
              <a:t>It is beneficial to all players to join the coalition. Grand coalition is the optimal solution</a:t>
            </a:r>
          </a:p>
          <a:p>
            <a:pPr lvl="2">
              <a:buFont typeface="Wingdings" panose="05000000000000000000" pitchFamily="2" charset="2"/>
              <a:buChar char="§"/>
            </a:pPr>
            <a:r>
              <a:rPr lang="en-US" dirty="0" smtClean="0"/>
              <a:t>Main objective: </a:t>
            </a:r>
          </a:p>
          <a:p>
            <a:pPr lvl="3">
              <a:buFont typeface="Wingdings" panose="05000000000000000000" pitchFamily="2" charset="2"/>
              <a:buChar char="§"/>
            </a:pPr>
            <a:r>
              <a:rPr lang="en-US" dirty="0" smtClean="0"/>
              <a:t>properties and stability of grand coalition </a:t>
            </a:r>
          </a:p>
          <a:p>
            <a:pPr lvl="3">
              <a:buFont typeface="Wingdings" panose="05000000000000000000" pitchFamily="2" charset="2"/>
              <a:buChar char="§"/>
            </a:pPr>
            <a:r>
              <a:rPr lang="en-US" dirty="0" smtClean="0"/>
              <a:t>how to distribute gain from cooperation in fair manner between player (Core)</a:t>
            </a:r>
          </a:p>
          <a:p>
            <a:pPr lvl="3">
              <a:buFont typeface="Wingdings" panose="05000000000000000000" pitchFamily="2" charset="2"/>
              <a:buChar char="§"/>
            </a:pPr>
            <a:r>
              <a:rPr lang="en-US" dirty="0" smtClean="0"/>
              <a:t>Pay-off allocation solution : Core, Shapley value and the nucleolus</a:t>
            </a:r>
          </a:p>
          <a:p>
            <a:pPr lvl="1">
              <a:buFont typeface="Wingdings" panose="05000000000000000000" pitchFamily="2" charset="2"/>
              <a:buChar char="§"/>
            </a:pPr>
            <a:endParaRPr lang="en-US" dirty="0" smtClean="0"/>
          </a:p>
          <a:p>
            <a:pPr>
              <a:buFont typeface="Wingdings" panose="05000000000000000000" pitchFamily="2" charset="2"/>
              <a:buChar char="§"/>
            </a:pP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449" y="3675616"/>
            <a:ext cx="2158944" cy="21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403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0317"/>
          </a:xfrm>
        </p:spPr>
        <p:txBody>
          <a:bodyPr/>
          <a:lstStyle/>
          <a:p>
            <a:r>
              <a:rPr lang="en-US" dirty="0"/>
              <a:t>Cooperative Coalitional Game Theory</a:t>
            </a:r>
          </a:p>
        </p:txBody>
      </p:sp>
      <p:sp>
        <p:nvSpPr>
          <p:cNvPr id="3" name="Content Placeholder 2"/>
          <p:cNvSpPr>
            <a:spLocks noGrp="1"/>
          </p:cNvSpPr>
          <p:nvPr>
            <p:ph idx="1"/>
          </p:nvPr>
        </p:nvSpPr>
        <p:spPr>
          <a:xfrm>
            <a:off x="677334" y="1526651"/>
            <a:ext cx="8596668" cy="4514712"/>
          </a:xfrm>
        </p:spPr>
        <p:txBody>
          <a:bodyPr/>
          <a:lstStyle/>
          <a:p>
            <a:pPr marL="342900" lvl="1" indent="-342900"/>
            <a:r>
              <a:rPr lang="en-US" dirty="0" smtClean="0"/>
              <a:t>Coalition Graph Game</a:t>
            </a:r>
          </a:p>
          <a:p>
            <a:pPr marL="742950" lvl="2" indent="-342900">
              <a:buFont typeface="Wingdings" pitchFamily="2" charset="2"/>
              <a:buChar char="§"/>
            </a:pPr>
            <a:r>
              <a:rPr lang="en-US" dirty="0" smtClean="0"/>
              <a:t>Internal interactions among players inside each coalition impact the outcome of each coalition</a:t>
            </a:r>
          </a:p>
          <a:p>
            <a:pPr marL="742950" lvl="2" indent="-342900">
              <a:buFont typeface="Wingdings" pitchFamily="2" charset="2"/>
              <a:buChar char="§"/>
            </a:pPr>
            <a:r>
              <a:rPr lang="en-US" dirty="0" smtClean="0"/>
              <a:t>Main Objective</a:t>
            </a:r>
          </a:p>
          <a:p>
            <a:pPr marL="1200150" lvl="3" indent="-342900">
              <a:buFont typeface="Wingdings" pitchFamily="2" charset="2"/>
              <a:buChar char="§"/>
            </a:pPr>
            <a:r>
              <a:rPr lang="en-US" dirty="0" smtClean="0"/>
              <a:t>To drive a low complexity and  distributed algorithm </a:t>
            </a:r>
            <a:r>
              <a:rPr lang="en-US" dirty="0"/>
              <a:t>for players that wish to build a network </a:t>
            </a:r>
            <a:r>
              <a:rPr lang="en-US" dirty="0" smtClean="0"/>
              <a:t>graph</a:t>
            </a:r>
          </a:p>
          <a:p>
            <a:pPr marL="1200150" lvl="3" indent="-342900">
              <a:buFont typeface="Wingdings" pitchFamily="2" charset="2"/>
              <a:buChar char="§"/>
            </a:pPr>
            <a:r>
              <a:rPr lang="en-US" dirty="0"/>
              <a:t>study the </a:t>
            </a:r>
            <a:r>
              <a:rPr lang="en-US" dirty="0" smtClean="0"/>
              <a:t>stability</a:t>
            </a:r>
            <a:r>
              <a:rPr lang="en-US" dirty="0"/>
              <a:t>, </a:t>
            </a:r>
            <a:r>
              <a:rPr lang="en-US" dirty="0" smtClean="0"/>
              <a:t>efficiency </a:t>
            </a:r>
            <a:r>
              <a:rPr lang="en-US" dirty="0"/>
              <a:t>of the </a:t>
            </a:r>
            <a:r>
              <a:rPr lang="en-US" dirty="0" smtClean="0"/>
              <a:t>formed network </a:t>
            </a:r>
            <a:r>
              <a:rPr lang="en-US" dirty="0"/>
              <a:t>graph</a:t>
            </a:r>
            <a:r>
              <a:rPr lang="en-US" dirty="0" smtClean="0"/>
              <a:t>.</a:t>
            </a:r>
          </a:p>
          <a:p>
            <a:pPr marL="1200150" lvl="3" indent="-342900">
              <a:buFont typeface="Wingdings" pitchFamily="2" charset="2"/>
              <a:buChar char="§"/>
            </a:pPr>
            <a:endParaRPr lang="en-US" dirty="0"/>
          </a:p>
          <a:p>
            <a:pPr marL="0" lvl="1" indent="0">
              <a:buNone/>
            </a:pPr>
            <a:endParaRPr lang="en-US" dirty="0" smtClean="0"/>
          </a:p>
          <a:p>
            <a:pPr marL="342900" lvl="1" indent="-342900"/>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261" y="3279915"/>
            <a:ext cx="3884003" cy="164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2192284" y="4949507"/>
                <a:ext cx="23539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𝐶𝑜𝑎𝑙𝑖𝑡𝑖𝑜𝑛</m:t>
                      </m:r>
                      <m:r>
                        <a:rPr lang="en-US" i="1">
                          <a:latin typeface="Cambria Math"/>
                        </a:rPr>
                        <m:t> </m:t>
                      </m:r>
                      <m:r>
                        <a:rPr lang="en-US" i="1">
                          <a:latin typeface="Cambria Math"/>
                        </a:rPr>
                        <m:t>𝑆</m:t>
                      </m:r>
                      <m:r>
                        <a:rPr lang="en-US" i="1">
                          <a:latin typeface="Cambria Math"/>
                        </a:rPr>
                        <m:t>={1,2,3}</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92284" y="4949507"/>
                <a:ext cx="2353978" cy="369332"/>
              </a:xfrm>
              <a:prstGeom prst="rect">
                <a:avLst/>
              </a:prstGeom>
              <a:blipFill rotWithShape="1">
                <a:blip r:embed="rId3"/>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41706" y="4937400"/>
                <a:ext cx="23539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𝐶𝑜𝑎𝑙𝑖𝑡𝑖𝑜𝑛</m:t>
                      </m:r>
                      <m:r>
                        <a:rPr lang="en-US" i="1">
                          <a:latin typeface="Cambria Math"/>
                        </a:rPr>
                        <m:t> </m:t>
                      </m:r>
                      <m:r>
                        <a:rPr lang="en-US" i="1">
                          <a:latin typeface="Cambria Math"/>
                        </a:rPr>
                        <m:t>𝑆</m:t>
                      </m:r>
                      <m:r>
                        <a:rPr lang="en-US" i="1">
                          <a:latin typeface="Cambria Math"/>
                        </a:rPr>
                        <m:t>={1,2,3}</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641706" y="4937400"/>
                <a:ext cx="2353978" cy="369332"/>
              </a:xfrm>
              <a:prstGeom prst="rect">
                <a:avLst/>
              </a:prstGeom>
              <a:blipFill rotWithShape="1">
                <a:blip r:embed="rId4"/>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30925" y="5301892"/>
                <a:ext cx="12766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𝐺𝑟𝑎𝑝h</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𝑠</m:t>
                          </m:r>
                          <m:r>
                            <a:rPr lang="en-US" b="0" i="1" smtClean="0">
                              <a:latin typeface="Cambria Math"/>
                            </a:rPr>
                            <m:t>1</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730925" y="5301892"/>
                <a:ext cx="1276696" cy="369332"/>
              </a:xfrm>
              <a:prstGeom prst="rect">
                <a:avLst/>
              </a:prstGeom>
              <a:blipFill rotWithShape="1">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08371" y="5302476"/>
                <a:ext cx="12766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𝐺𝑟𝑎𝑝h</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𝑠</m:t>
                          </m:r>
                          <m:r>
                            <a:rPr lang="en-US" b="0" i="1" smtClean="0">
                              <a:latin typeface="Cambria Math"/>
                            </a:rPr>
                            <m:t>2</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008371" y="5302476"/>
                <a:ext cx="1276696" cy="369332"/>
              </a:xfrm>
              <a:prstGeom prst="rect">
                <a:avLst/>
              </a:prstGeom>
              <a:blipFill rotWithShape="1">
                <a:blip r:embed="rId6"/>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09505" y="5812404"/>
                <a:ext cx="18596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𝑣</m:t>
                      </m:r>
                      <m:r>
                        <a:rPr lang="en-US" b="0" i="1" smtClean="0">
                          <a:latin typeface="Cambria Math"/>
                        </a:rPr>
                        <m:t>(</m:t>
                      </m:r>
                      <m:sSub>
                        <m:sSubPr>
                          <m:ctrlPr>
                            <a:rPr lang="en-US" i="1">
                              <a:latin typeface="Cambria Math" panose="02040503050406030204" pitchFamily="18" charset="0"/>
                            </a:rPr>
                          </m:ctrlPr>
                        </m:sSubPr>
                        <m:e>
                          <m:r>
                            <a:rPr lang="en-US" i="1">
                              <a:latin typeface="Cambria Math"/>
                            </a:rPr>
                            <m:t>𝐺</m:t>
                          </m:r>
                        </m:e>
                        <m:sub>
                          <m:r>
                            <a:rPr lang="en-US" i="1">
                              <a:latin typeface="Cambria Math"/>
                            </a:rPr>
                            <m:t>𝑠</m:t>
                          </m:r>
                          <m:r>
                            <a:rPr lang="en-US" i="1">
                              <a:latin typeface="Cambria Math"/>
                            </a:rPr>
                            <m:t>1</m:t>
                          </m:r>
                        </m:sub>
                      </m:sSub>
                      <m:r>
                        <a:rPr lang="en-US" b="0" i="1" smtClean="0">
                          <a:latin typeface="Cambria Math"/>
                        </a:rPr>
                        <m:t>)</m:t>
                      </m:r>
                      <m:r>
                        <a:rPr lang="en-US" b="0" i="1" smtClean="0">
                          <a:latin typeface="Cambria Math"/>
                          <a:ea typeface="Cambria Math"/>
                        </a:rPr>
                        <m:t>≠</m:t>
                      </m:r>
                      <m:r>
                        <a:rPr lang="en-US" b="0" i="1" smtClean="0">
                          <a:latin typeface="Cambria Math"/>
                          <a:ea typeface="Cambria Math"/>
                        </a:rPr>
                        <m:t>𝑣</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rPr>
                            <m:t>𝐺</m:t>
                          </m:r>
                        </m:e>
                        <m:sub>
                          <m:r>
                            <a:rPr lang="en-US" i="1">
                              <a:latin typeface="Cambria Math"/>
                            </a:rPr>
                            <m:t>𝑠</m:t>
                          </m:r>
                          <m:r>
                            <a:rPr lang="en-US" i="1">
                              <a:latin typeface="Cambria Math"/>
                            </a:rPr>
                            <m:t>2</m:t>
                          </m:r>
                        </m:sub>
                      </m:sSub>
                      <m:r>
                        <a:rPr lang="en-US" b="0" i="1" smtClean="0">
                          <a:latin typeface="Cambria Math"/>
                          <a:ea typeface="Cambria Math"/>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509505" y="5812404"/>
                <a:ext cx="1859676" cy="369332"/>
              </a:xfrm>
              <a:prstGeom prst="rect">
                <a:avLst/>
              </a:prstGeom>
              <a:blipFill rotWithShape="1">
                <a:blip r:embed="rId7"/>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039240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3927"/>
          </a:xfrm>
        </p:spPr>
        <p:txBody>
          <a:bodyPr/>
          <a:lstStyle/>
          <a:p>
            <a:r>
              <a:rPr lang="en-US" dirty="0"/>
              <a:t>Cooperative Coalitional Game Theory</a:t>
            </a:r>
          </a:p>
        </p:txBody>
      </p:sp>
      <p:sp>
        <p:nvSpPr>
          <p:cNvPr id="3" name="Content Placeholder 2"/>
          <p:cNvSpPr>
            <a:spLocks noGrp="1"/>
          </p:cNvSpPr>
          <p:nvPr>
            <p:ph idx="1"/>
          </p:nvPr>
        </p:nvSpPr>
        <p:spPr>
          <a:xfrm>
            <a:off x="677334" y="1518699"/>
            <a:ext cx="8596668" cy="4522663"/>
          </a:xfrm>
        </p:spPr>
        <p:txBody>
          <a:bodyPr/>
          <a:lstStyle/>
          <a:p>
            <a:pPr marL="342900" lvl="1" indent="-342900"/>
            <a:r>
              <a:rPr lang="en-US" dirty="0"/>
              <a:t>Coalition </a:t>
            </a:r>
            <a:r>
              <a:rPr lang="en-US" dirty="0" smtClean="0"/>
              <a:t>Formation </a:t>
            </a:r>
            <a:r>
              <a:rPr lang="en-US" dirty="0"/>
              <a:t>Game</a:t>
            </a:r>
          </a:p>
          <a:p>
            <a:pPr lvl="1">
              <a:buFont typeface="Wingdings" pitchFamily="2" charset="2"/>
              <a:buChar char="§"/>
            </a:pPr>
            <a:r>
              <a:rPr lang="en-US" dirty="0"/>
              <a:t>Forming a coalition brings gains to its members, but the gains are limited by a cost for forming the coalition (</a:t>
            </a:r>
            <a:r>
              <a:rPr lang="en-US" dirty="0" smtClean="0"/>
              <a:t>negotiation process </a:t>
            </a:r>
            <a:r>
              <a:rPr lang="en-US" dirty="0"/>
              <a:t>or an information exchange), hence the grand coalition is seldom the optimal structure.</a:t>
            </a:r>
          </a:p>
          <a:p>
            <a:pPr lvl="1">
              <a:buFont typeface="Wingdings" pitchFamily="2" charset="2"/>
              <a:buChar char="§"/>
            </a:pPr>
            <a:r>
              <a:rPr lang="en-US" dirty="0" smtClean="0"/>
              <a:t>Main objective</a:t>
            </a:r>
          </a:p>
          <a:p>
            <a:pPr lvl="2">
              <a:buFont typeface="Wingdings" pitchFamily="2" charset="2"/>
              <a:buChar char="§"/>
            </a:pPr>
            <a:r>
              <a:rPr lang="en-US" dirty="0"/>
              <a:t>optimal coalition size </a:t>
            </a:r>
          </a:p>
          <a:p>
            <a:pPr lvl="2">
              <a:buFont typeface="Wingdings" pitchFamily="2" charset="2"/>
              <a:buChar char="§"/>
            </a:pPr>
            <a:r>
              <a:rPr lang="en-US" dirty="0"/>
              <a:t>assess the structure’s </a:t>
            </a:r>
            <a:r>
              <a:rPr lang="en-US" dirty="0" smtClean="0"/>
              <a:t>characteristics</a:t>
            </a:r>
          </a:p>
          <a:p>
            <a:pPr lvl="1">
              <a:buFont typeface="Wingdings" pitchFamily="2" charset="2"/>
              <a:buChar char="§"/>
            </a:pPr>
            <a:r>
              <a:rPr lang="en-US" dirty="0" smtClean="0"/>
              <a:t>The </a:t>
            </a:r>
            <a:r>
              <a:rPr lang="en-US" dirty="0"/>
              <a:t>coalitional game is subject to environmental changes such as a variation in the number of players, a change in the strength of each player, or other factors that can affect the network’s topology.</a:t>
            </a:r>
          </a:p>
          <a:p>
            <a:pPr lvl="1">
              <a:buFont typeface="Wingdings" pitchFamily="2" charset="2"/>
              <a:buChar char="§"/>
            </a:pPr>
            <a:endParaRPr lang="en-US" dirty="0" smtClean="0"/>
          </a:p>
          <a:p>
            <a:pPr lvl="2">
              <a:buFont typeface="Wingdings" pitchFamily="2" charset="2"/>
              <a:buChar char="§"/>
            </a:pPr>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489" y="4439104"/>
            <a:ext cx="1522486" cy="216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982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7193"/>
          </a:xfrm>
        </p:spPr>
        <p:txBody>
          <a:bodyPr>
            <a:noAutofit/>
          </a:bodyPr>
          <a:lstStyle/>
          <a:p>
            <a:pPr marL="342900" lvl="1" indent="-342900"/>
            <a:r>
              <a:rPr lang="en-US" sz="3200" kern="1200" dirty="0">
                <a:solidFill>
                  <a:schemeClr val="accent1"/>
                </a:solidFill>
                <a:latin typeface="+mj-lt"/>
                <a:ea typeface="+mj-ea"/>
                <a:cs typeface="+mj-cs"/>
              </a:rPr>
              <a:t>Coalition Formation Game Application</a:t>
            </a:r>
          </a:p>
        </p:txBody>
      </p:sp>
      <p:sp>
        <p:nvSpPr>
          <p:cNvPr id="3" name="Content Placeholder 2"/>
          <p:cNvSpPr>
            <a:spLocks noGrp="1"/>
          </p:cNvSpPr>
          <p:nvPr>
            <p:ph idx="1"/>
          </p:nvPr>
        </p:nvSpPr>
        <p:spPr>
          <a:xfrm>
            <a:off x="677334" y="1502797"/>
            <a:ext cx="8596668" cy="4538565"/>
          </a:xfrm>
        </p:spPr>
        <p:txBody>
          <a:bodyPr/>
          <a:lstStyle/>
          <a:p>
            <a:pPr marL="342900" lvl="1" indent="-342900"/>
            <a:r>
              <a:rPr lang="en-US" dirty="0" smtClean="0"/>
              <a:t>Virtual MIMO</a:t>
            </a:r>
          </a:p>
          <a:p>
            <a:pPr>
              <a:buFont typeface="Wingdings" pitchFamily="2" charset="2"/>
              <a:buChar char="§"/>
            </a:pPr>
            <a:r>
              <a:rPr lang="en-US" dirty="0" smtClean="0"/>
              <a:t>A network of single antenna transmitters that send data in a TDMA system to a multiple antenna receiver. </a:t>
            </a:r>
          </a:p>
          <a:p>
            <a:pPr>
              <a:buFont typeface="Wingdings" pitchFamily="2" charset="2"/>
              <a:buChar char="§"/>
            </a:pPr>
            <a:r>
              <a:rPr lang="en-US" dirty="0"/>
              <a:t>In a </a:t>
            </a:r>
            <a:r>
              <a:rPr lang="en-US" dirty="0" smtClean="0"/>
              <a:t>non-cooperative </a:t>
            </a:r>
            <a:r>
              <a:rPr lang="en-US" dirty="0"/>
              <a:t>approach, each single </a:t>
            </a:r>
            <a:r>
              <a:rPr lang="en-US" dirty="0" smtClean="0"/>
              <a:t>antenna transmitter </a:t>
            </a:r>
            <a:r>
              <a:rPr lang="en-US" dirty="0"/>
              <a:t>sends its data in an allotted </a:t>
            </a:r>
            <a:r>
              <a:rPr lang="en-US" dirty="0" smtClean="0"/>
              <a:t>slot.</a:t>
            </a:r>
          </a:p>
          <a:p>
            <a:pPr>
              <a:buFont typeface="Wingdings" pitchFamily="2" charset="2"/>
              <a:buChar char="§"/>
            </a:pPr>
            <a:r>
              <a:rPr lang="en-US" dirty="0"/>
              <a:t>For </a:t>
            </a:r>
            <a:r>
              <a:rPr lang="en-US" dirty="0" smtClean="0"/>
              <a:t>improving their </a:t>
            </a:r>
            <a:r>
              <a:rPr lang="en-US" dirty="0"/>
              <a:t>capacity, the transmitters </a:t>
            </a:r>
            <a:r>
              <a:rPr lang="en-US" dirty="0" smtClean="0"/>
              <a:t>form coalitions, whereby </a:t>
            </a:r>
            <a:r>
              <a:rPr lang="en-US" dirty="0"/>
              <a:t>each coalition S is seen as a single user </a:t>
            </a:r>
            <a:r>
              <a:rPr lang="en-US" dirty="0" smtClean="0"/>
              <a:t>MIMO that </a:t>
            </a:r>
            <a:r>
              <a:rPr lang="en-US" dirty="0"/>
              <a:t>transmits in the slots that were previously held by </a:t>
            </a:r>
            <a:r>
              <a:rPr lang="en-US" dirty="0" smtClean="0"/>
              <a:t>the users </a:t>
            </a:r>
            <a:r>
              <a:rPr lang="en-US" dirty="0"/>
              <a:t>of 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745" y="4836380"/>
            <a:ext cx="4443411"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941" y="2876427"/>
            <a:ext cx="4800394" cy="431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941" y="4166052"/>
            <a:ext cx="4800394" cy="47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948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170"/>
          </a:xfrm>
        </p:spPr>
        <p:txBody>
          <a:bodyPr>
            <a:normAutofit/>
          </a:bodyPr>
          <a:lstStyle/>
          <a:p>
            <a:r>
              <a:rPr lang="en-US" sz="2800" dirty="0" smtClean="0"/>
              <a:t>Tasks we could NOT do without a group of robots:</a:t>
            </a:r>
            <a:endParaRPr lang="en-US" sz="2800" dirty="0"/>
          </a:p>
        </p:txBody>
      </p:sp>
      <p:sp>
        <p:nvSpPr>
          <p:cNvPr id="3" name="Content Placeholder 2"/>
          <p:cNvSpPr>
            <a:spLocks noGrp="1"/>
          </p:cNvSpPr>
          <p:nvPr>
            <p:ph idx="1"/>
          </p:nvPr>
        </p:nvSpPr>
        <p:spPr>
          <a:xfrm>
            <a:off x="677334" y="1549401"/>
            <a:ext cx="8596668" cy="4491962"/>
          </a:xfrm>
        </p:spPr>
        <p:txBody>
          <a:bodyPr/>
          <a:lstStyle/>
          <a:p>
            <a:r>
              <a:rPr lang="en-US" dirty="0"/>
              <a:t>Military </a:t>
            </a:r>
            <a:r>
              <a:rPr lang="en-US" dirty="0" smtClean="0"/>
              <a:t>mission in harsh and unknown environment </a:t>
            </a:r>
          </a:p>
          <a:p>
            <a:r>
              <a:rPr lang="en-US" dirty="0" smtClean="0"/>
              <a:t>Mass production of sensitive and high quality products</a:t>
            </a:r>
          </a:p>
          <a:p>
            <a:r>
              <a:rPr lang="en-US" dirty="0" smtClean="0"/>
              <a:t>Space exploration</a:t>
            </a:r>
          </a:p>
          <a:p>
            <a:r>
              <a:rPr lang="en-US" dirty="0"/>
              <a:t>Remote and Minimally-Invasive </a:t>
            </a:r>
            <a:r>
              <a:rPr lang="en-US" dirty="0" smtClean="0"/>
              <a:t>Surgery</a:t>
            </a:r>
          </a:p>
          <a:p>
            <a:r>
              <a:rPr lang="en-US" dirty="0" smtClean="0"/>
              <a:t>Underwater exploration</a:t>
            </a:r>
          </a:p>
          <a:p>
            <a:endParaRPr lang="en-US" dirty="0" smtClean="0"/>
          </a:p>
          <a:p>
            <a:endParaRPr lang="en-US" dirty="0" smtClean="0"/>
          </a:p>
          <a:p>
            <a:endParaRPr lang="en-US" dirty="0" smtClean="0"/>
          </a:p>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3492" r="8524"/>
          <a:stretch/>
        </p:blipFill>
        <p:spPr>
          <a:xfrm>
            <a:off x="3059449" y="3991554"/>
            <a:ext cx="2706509" cy="2393803"/>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5411" b="2659"/>
          <a:stretch/>
        </p:blipFill>
        <p:spPr>
          <a:xfrm>
            <a:off x="6066304" y="3991554"/>
            <a:ext cx="2740728" cy="2393802"/>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7378" t="16971" r="21441"/>
          <a:stretch/>
        </p:blipFill>
        <p:spPr>
          <a:xfrm>
            <a:off x="707141" y="3991555"/>
            <a:ext cx="2051962" cy="2393803"/>
          </a:xfrm>
          <a:prstGeom prst="rect">
            <a:avLst/>
          </a:prstGeom>
        </p:spPr>
      </p:pic>
    </p:spTree>
    <p:extLst>
      <p:ext uri="{BB962C8B-B14F-4D97-AF65-F5344CB8AC3E}">
        <p14:creationId xmlns:p14="http://schemas.microsoft.com/office/powerpoint/2010/main" val="983267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2365"/>
          </a:xfrm>
        </p:spPr>
        <p:txBody>
          <a:bodyPr/>
          <a:lstStyle/>
          <a:p>
            <a:r>
              <a:rPr lang="en-US" dirty="0"/>
              <a:t>Coalition Formation Game Application</a:t>
            </a:r>
          </a:p>
        </p:txBody>
      </p:sp>
      <p:sp>
        <p:nvSpPr>
          <p:cNvPr id="3" name="Content Placeholder 2"/>
          <p:cNvSpPr>
            <a:spLocks noGrp="1"/>
          </p:cNvSpPr>
          <p:nvPr>
            <p:ph idx="1"/>
          </p:nvPr>
        </p:nvSpPr>
        <p:spPr>
          <a:xfrm>
            <a:off x="677334" y="1574359"/>
            <a:ext cx="8596668" cy="4467004"/>
          </a:xfrm>
        </p:spPr>
        <p:txBody>
          <a:bodyPr/>
          <a:lstStyle/>
          <a:p>
            <a:pPr marL="342900" lvl="1" indent="-342900"/>
            <a:r>
              <a:rPr lang="en-US" dirty="0"/>
              <a:t>Virtual MIMO</a:t>
            </a:r>
          </a:p>
          <a:p>
            <a:pPr>
              <a:buFont typeface="Wingdings" pitchFamily="2" charset="2"/>
              <a:buChar char="§"/>
            </a:pPr>
            <a:r>
              <a:rPr lang="en-US" dirty="0"/>
              <a:t>To cooperate, </a:t>
            </a:r>
            <a:r>
              <a:rPr lang="en-US" dirty="0" smtClean="0"/>
              <a:t>users must exchange </a:t>
            </a:r>
            <a:r>
              <a:rPr lang="en-US" dirty="0"/>
              <a:t>data, and hence, this exchange of information incurs </a:t>
            </a:r>
            <a:r>
              <a:rPr lang="en-US" dirty="0" smtClean="0"/>
              <a:t>a cost </a:t>
            </a:r>
            <a:r>
              <a:rPr lang="en-US" dirty="0"/>
              <a:t>in terms of </a:t>
            </a:r>
            <a:r>
              <a:rPr lang="en-US" dirty="0" smtClean="0"/>
              <a:t>power that is increasing by</a:t>
            </a:r>
          </a:p>
          <a:p>
            <a:pPr lvl="1">
              <a:buFont typeface="Wingdings" pitchFamily="2" charset="2"/>
              <a:buChar char="§"/>
            </a:pPr>
            <a:r>
              <a:rPr lang="en-US" dirty="0" smtClean="0"/>
              <a:t>Distances of nodes </a:t>
            </a:r>
            <a:r>
              <a:rPr lang="en-US" dirty="0"/>
              <a:t>inside the coalition </a:t>
            </a:r>
            <a:endParaRPr lang="en-US" dirty="0" smtClean="0"/>
          </a:p>
          <a:p>
            <a:pPr lvl="2">
              <a:buFont typeface="Wingdings" pitchFamily="2" charset="2"/>
              <a:buChar char="§"/>
            </a:pPr>
            <a:r>
              <a:rPr lang="en-US" dirty="0"/>
              <a:t>when two users are far away, </a:t>
            </a:r>
            <a:r>
              <a:rPr lang="en-US" dirty="0" smtClean="0"/>
              <a:t>information exchange </a:t>
            </a:r>
            <a:r>
              <a:rPr lang="en-US" dirty="0"/>
              <a:t>can consume the total power, and the utility </a:t>
            </a:r>
            <a:r>
              <a:rPr lang="en-US" dirty="0" smtClean="0"/>
              <a:t>for cooperation </a:t>
            </a:r>
            <a:r>
              <a:rPr lang="en-US" dirty="0"/>
              <a:t>is smaller than in the </a:t>
            </a:r>
            <a:r>
              <a:rPr lang="en-US" dirty="0" smtClean="0"/>
              <a:t>non-cooperative </a:t>
            </a:r>
            <a:r>
              <a:rPr lang="en-US" dirty="0"/>
              <a:t>case</a:t>
            </a:r>
          </a:p>
          <a:p>
            <a:pPr lvl="1">
              <a:buFont typeface="Wingdings" pitchFamily="2" charset="2"/>
              <a:buChar char="§"/>
            </a:pPr>
            <a:r>
              <a:rPr lang="en-US" dirty="0" smtClean="0"/>
              <a:t>size of coalition</a:t>
            </a:r>
          </a:p>
          <a:p>
            <a:pPr marL="457200" lvl="1" indent="0">
              <a:buNone/>
            </a:pPr>
            <a:r>
              <a:rPr lang="en-US" dirty="0" smtClean="0"/>
              <a:t>So Grand Coalition is not beneficial.</a:t>
            </a:r>
          </a:p>
          <a:p>
            <a:pPr marL="457200" lvl="1" indent="0">
              <a:buNone/>
            </a:pPr>
            <a:r>
              <a:rPr lang="en-US" dirty="0" smtClean="0"/>
              <a:t>Value function sum-rate</a:t>
            </a:r>
            <a:r>
              <a:rPr lang="en-US" dirty="0"/>
              <a:t>, or capacity, that the coalition can achieve</a:t>
            </a:r>
            <a:endParaRPr lang="en-US" dirty="0" smtClean="0"/>
          </a:p>
        </p:txBody>
      </p:sp>
    </p:spTree>
    <p:extLst>
      <p:ext uri="{BB962C8B-B14F-4D97-AF65-F5344CB8AC3E}">
        <p14:creationId xmlns:p14="http://schemas.microsoft.com/office/powerpoint/2010/main" val="331930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732"/>
          </a:xfrm>
        </p:spPr>
        <p:txBody>
          <a:bodyPr/>
          <a:lstStyle/>
          <a:p>
            <a:r>
              <a:rPr lang="en-US" dirty="0"/>
              <a:t>Coalition Formation Game Application</a:t>
            </a:r>
          </a:p>
        </p:txBody>
      </p:sp>
      <p:sp>
        <p:nvSpPr>
          <p:cNvPr id="3" name="Content Placeholder 2"/>
          <p:cNvSpPr>
            <a:spLocks noGrp="1"/>
          </p:cNvSpPr>
          <p:nvPr>
            <p:ph idx="1"/>
          </p:nvPr>
        </p:nvSpPr>
        <p:spPr>
          <a:xfrm>
            <a:off x="677334" y="1542553"/>
            <a:ext cx="8596668" cy="4498809"/>
          </a:xfrm>
        </p:spPr>
        <p:txBody>
          <a:bodyPr>
            <a:normAutofit/>
          </a:bodyPr>
          <a:lstStyle/>
          <a:p>
            <a:pPr marL="342900" lvl="1" indent="-342900"/>
            <a:r>
              <a:rPr lang="en-US" dirty="0"/>
              <a:t>Virtual MIMO</a:t>
            </a:r>
          </a:p>
          <a:p>
            <a:pPr>
              <a:buFont typeface="Wingdings" pitchFamily="2" charset="2"/>
              <a:buChar char="§"/>
            </a:pPr>
            <a:r>
              <a:rPr lang="en-US" dirty="0" smtClean="0"/>
              <a:t>Coalition Formation Algorithm (</a:t>
            </a:r>
            <a:r>
              <a:rPr lang="en-US" dirty="0"/>
              <a:t>sequential merge and </a:t>
            </a:r>
            <a:r>
              <a:rPr lang="en-US" dirty="0" smtClean="0"/>
              <a:t>split)</a:t>
            </a:r>
          </a:p>
          <a:p>
            <a:pPr lvl="1">
              <a:buFont typeface="Wingdings" pitchFamily="2" charset="2"/>
              <a:buChar char="§"/>
            </a:pPr>
            <a:r>
              <a:rPr lang="en-US" dirty="0" smtClean="0"/>
              <a:t>Start with non-cooperative network</a:t>
            </a:r>
          </a:p>
          <a:p>
            <a:pPr lvl="1">
              <a:buFont typeface="Wingdings" pitchFamily="2" charset="2"/>
              <a:buChar char="§"/>
            </a:pPr>
            <a:r>
              <a:rPr lang="en-US" dirty="0"/>
              <a:t>each user discovers </a:t>
            </a:r>
            <a:r>
              <a:rPr lang="en-US" dirty="0" smtClean="0"/>
              <a:t>its neighbors (starting </a:t>
            </a:r>
            <a:r>
              <a:rPr lang="en-US" dirty="0"/>
              <a:t>with the </a:t>
            </a:r>
            <a:r>
              <a:rPr lang="en-US" dirty="0" smtClean="0"/>
              <a:t>closest)</a:t>
            </a:r>
          </a:p>
          <a:p>
            <a:pPr lvl="2">
              <a:buFont typeface="Wingdings" pitchFamily="2" charset="2"/>
              <a:buChar char="§"/>
            </a:pPr>
            <a:r>
              <a:rPr lang="en-US" dirty="0" smtClean="0"/>
              <a:t>If cooperation with a neighbor improve its utility then merge</a:t>
            </a:r>
          </a:p>
          <a:p>
            <a:pPr lvl="2">
              <a:buFont typeface="Wingdings" pitchFamily="2" charset="2"/>
              <a:buChar char="§"/>
            </a:pPr>
            <a:r>
              <a:rPr lang="en-US" dirty="0"/>
              <a:t>if a formed coalition finds </a:t>
            </a:r>
            <a:r>
              <a:rPr lang="en-US" dirty="0" smtClean="0"/>
              <a:t>out that </a:t>
            </a:r>
            <a:r>
              <a:rPr lang="en-US" dirty="0"/>
              <a:t>splitting into smaller coalitions improves the total </a:t>
            </a:r>
            <a:r>
              <a:rPr lang="en-US" dirty="0" smtClean="0"/>
              <a:t>utility achieved </a:t>
            </a:r>
            <a:r>
              <a:rPr lang="en-US" dirty="0"/>
              <a:t>by its users, then a split </a:t>
            </a:r>
            <a:r>
              <a:rPr lang="en-US" dirty="0" smtClean="0"/>
              <a:t>occurs</a:t>
            </a:r>
          </a:p>
          <a:p>
            <a:pPr lvl="1">
              <a:buFont typeface="Wingdings" pitchFamily="2" charset="2"/>
              <a:buChar char="§"/>
            </a:pPr>
            <a:r>
              <a:rPr lang="en-US" dirty="0" smtClean="0"/>
              <a:t>merge-and-split periodically</a:t>
            </a:r>
            <a:r>
              <a:rPr lang="en-US" dirty="0"/>
              <a:t>, and hence, </a:t>
            </a:r>
            <a:r>
              <a:rPr lang="en-US" dirty="0" smtClean="0"/>
              <a:t>adapt the </a:t>
            </a:r>
            <a:r>
              <a:rPr lang="en-US" dirty="0"/>
              <a:t>topology to any </a:t>
            </a:r>
            <a:r>
              <a:rPr lang="en-US" dirty="0" smtClean="0"/>
              <a:t>environmental change</a:t>
            </a:r>
            <a:r>
              <a:rPr lang="en-US" dirty="0"/>
              <a:t>, such as </a:t>
            </a:r>
            <a:r>
              <a:rPr lang="en-US" dirty="0" smtClean="0"/>
              <a:t>mobility or </a:t>
            </a:r>
            <a:r>
              <a:rPr lang="en-US" dirty="0"/>
              <a:t>the joining/leaving </a:t>
            </a:r>
            <a:r>
              <a:rPr lang="en-US" dirty="0" smtClean="0"/>
              <a:t>of transmitters.</a:t>
            </a:r>
          </a:p>
          <a:p>
            <a:pPr lvl="1">
              <a:buFont typeface="Wingdings" pitchFamily="2" charset="2"/>
              <a:buChar char="§"/>
            </a:pPr>
            <a:r>
              <a:rPr lang="en-US" dirty="0" smtClean="0"/>
              <a:t>end</a:t>
            </a:r>
            <a:endParaRPr lang="en-US" dirty="0"/>
          </a:p>
        </p:txBody>
      </p:sp>
    </p:spTree>
    <p:extLst>
      <p:ext uri="{BB962C8B-B14F-4D97-AF65-F5344CB8AC3E}">
        <p14:creationId xmlns:p14="http://schemas.microsoft.com/office/powerpoint/2010/main" val="161881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a:t>
            </a:r>
            <a:r>
              <a:rPr lang="en-US" dirty="0" smtClean="0"/>
              <a:t>of Game </a:t>
            </a:r>
            <a:r>
              <a:rPr lang="en-US" dirty="0"/>
              <a:t>Theory in </a:t>
            </a:r>
            <a:r>
              <a:rPr lang="en-US" dirty="0" smtClean="0"/>
              <a:t>Robotic Communication</a:t>
            </a:r>
            <a:endParaRPr lang="en-US" dirty="0"/>
          </a:p>
        </p:txBody>
      </p:sp>
      <p:sp>
        <p:nvSpPr>
          <p:cNvPr id="3" name="Content Placeholder 2"/>
          <p:cNvSpPr>
            <a:spLocks noGrp="1"/>
          </p:cNvSpPr>
          <p:nvPr>
            <p:ph idx="1"/>
          </p:nvPr>
        </p:nvSpPr>
        <p:spPr>
          <a:xfrm>
            <a:off x="677334" y="1948070"/>
            <a:ext cx="8596668" cy="4365265"/>
          </a:xfrm>
        </p:spPr>
        <p:txBody>
          <a:bodyPr>
            <a:normAutofit/>
          </a:bodyPr>
          <a:lstStyle/>
          <a:p>
            <a:r>
              <a:rPr lang="en-US" dirty="0" smtClean="0"/>
              <a:t>Sensor sharing</a:t>
            </a:r>
          </a:p>
          <a:p>
            <a:pPr lvl="1">
              <a:buFont typeface="Wingdings" pitchFamily="2" charset="2"/>
              <a:buChar char="§"/>
            </a:pPr>
            <a:r>
              <a:rPr lang="en-US" dirty="0"/>
              <a:t>Limited facilities and we can equip limited number of robots to sensor network </a:t>
            </a:r>
            <a:r>
              <a:rPr lang="en-US" dirty="0" smtClean="0"/>
              <a:t>to collect </a:t>
            </a:r>
            <a:r>
              <a:rPr lang="en-US" dirty="0"/>
              <a:t>the data from the environment. This robots can be act as leader </a:t>
            </a:r>
            <a:r>
              <a:rPr lang="en-US" dirty="0" smtClean="0"/>
              <a:t>in system </a:t>
            </a:r>
            <a:r>
              <a:rPr lang="en-US" dirty="0"/>
              <a:t>and other robots in vicinity of each of them can form a </a:t>
            </a:r>
            <a:r>
              <a:rPr lang="en-US" dirty="0" smtClean="0"/>
              <a:t>coalition and </a:t>
            </a:r>
            <a:r>
              <a:rPr lang="en-US" dirty="0"/>
              <a:t>interact with this leader in their coalition to use their information </a:t>
            </a:r>
            <a:r>
              <a:rPr lang="en-US" dirty="0" smtClean="0"/>
              <a:t>to accomplish </a:t>
            </a:r>
            <a:r>
              <a:rPr lang="en-US" dirty="0"/>
              <a:t>their task</a:t>
            </a:r>
            <a:r>
              <a:rPr lang="en-US" dirty="0" smtClean="0"/>
              <a:t>.</a:t>
            </a:r>
            <a:endParaRPr lang="en-US" dirty="0"/>
          </a:p>
          <a:p>
            <a:r>
              <a:rPr lang="en-US" dirty="0" smtClean="0"/>
              <a:t>Energy harvesting</a:t>
            </a:r>
          </a:p>
          <a:p>
            <a:pPr lvl="1">
              <a:buFont typeface="Wingdings" pitchFamily="2" charset="2"/>
              <a:buChar char="§"/>
            </a:pPr>
            <a:r>
              <a:rPr lang="en-US" dirty="0"/>
              <a:t>These energy producer nodes can go </a:t>
            </a:r>
            <a:r>
              <a:rPr lang="en-US" dirty="0" smtClean="0"/>
              <a:t>through the </a:t>
            </a:r>
            <a:r>
              <a:rPr lang="en-US" dirty="0"/>
              <a:t>network and </a:t>
            </a:r>
            <a:r>
              <a:rPr lang="en-US" dirty="0" smtClean="0"/>
              <a:t>to recharge nodes that demand </a:t>
            </a:r>
            <a:r>
              <a:rPr lang="en-US" dirty="0"/>
              <a:t>for energy (consumer </a:t>
            </a:r>
            <a:r>
              <a:rPr lang="en-US" dirty="0" smtClean="0"/>
              <a:t>nodes) and </a:t>
            </a:r>
            <a:r>
              <a:rPr lang="en-US" dirty="0"/>
              <a:t>charge them without human intervention</a:t>
            </a:r>
            <a:endParaRPr lang="en-US" dirty="0" smtClean="0"/>
          </a:p>
          <a:p>
            <a:r>
              <a:rPr lang="en-US" dirty="0" smtClean="0"/>
              <a:t>Multi hop communication</a:t>
            </a:r>
          </a:p>
          <a:p>
            <a:pPr lvl="1">
              <a:buFont typeface="Wingdings" pitchFamily="2" charset="2"/>
              <a:buChar char="§"/>
            </a:pPr>
            <a:r>
              <a:rPr lang="en-US" dirty="0" smtClean="0"/>
              <a:t>In a defined team work to a group of robots an amount of work would be assigned to each robot, after accomplishing the work it can be act as a relay between other nodes.</a:t>
            </a:r>
          </a:p>
          <a:p>
            <a:endParaRPr lang="en-US" dirty="0" smtClean="0"/>
          </a:p>
          <a:p>
            <a:endParaRPr lang="en-US" dirty="0"/>
          </a:p>
        </p:txBody>
      </p:sp>
    </p:spTree>
    <p:extLst>
      <p:ext uri="{BB962C8B-B14F-4D97-AF65-F5344CB8AC3E}">
        <p14:creationId xmlns:p14="http://schemas.microsoft.com/office/powerpoint/2010/main" val="2430557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8205"/>
          </a:xfrm>
        </p:spPr>
        <p:txBody>
          <a:bodyPr/>
          <a:lstStyle/>
          <a:p>
            <a:r>
              <a:rPr lang="en-US" dirty="0" smtClean="0"/>
              <a:t>References</a:t>
            </a:r>
            <a:endParaRPr lang="en-US" dirty="0"/>
          </a:p>
        </p:txBody>
      </p:sp>
      <p:sp>
        <p:nvSpPr>
          <p:cNvPr id="3" name="Content Placeholder 2"/>
          <p:cNvSpPr>
            <a:spLocks noGrp="1"/>
          </p:cNvSpPr>
          <p:nvPr>
            <p:ph idx="1"/>
          </p:nvPr>
        </p:nvSpPr>
        <p:spPr>
          <a:xfrm>
            <a:off x="677334" y="1307805"/>
            <a:ext cx="8596668" cy="4733557"/>
          </a:xfrm>
        </p:spPr>
        <p:txBody>
          <a:bodyPr>
            <a:normAutofit/>
          </a:bodyPr>
          <a:lstStyle/>
          <a:p>
            <a:pPr marL="0" indent="0">
              <a:buNone/>
            </a:pPr>
            <a:r>
              <a:rPr lang="en-US" sz="1400" dirty="0" smtClean="0"/>
              <a:t>[1]T</a:t>
            </a:r>
            <a:r>
              <a:rPr lang="en-US" sz="1400" dirty="0"/>
              <a:t>. </a:t>
            </a:r>
            <a:r>
              <a:rPr lang="en-US" sz="1400" dirty="0" err="1"/>
              <a:t>Alpcan</a:t>
            </a:r>
            <a:r>
              <a:rPr lang="en-US" sz="1400" dirty="0"/>
              <a:t> and T. </a:t>
            </a:r>
            <a:r>
              <a:rPr lang="en-US" sz="1400" dirty="0" err="1"/>
              <a:t>Ba»sar</a:t>
            </a:r>
            <a:r>
              <a:rPr lang="en-US" sz="1400" dirty="0"/>
              <a:t>. Distributed algorithms for Nash equilibria of °ow </a:t>
            </a:r>
            <a:r>
              <a:rPr lang="en-US" sz="1400" dirty="0" smtClean="0"/>
              <a:t>control </a:t>
            </a:r>
            <a:r>
              <a:rPr lang="en-US" sz="1400" dirty="0"/>
              <a:t>games. Annals of Dynamic Games - Advances in Dynamic Games: </a:t>
            </a:r>
            <a:r>
              <a:rPr lang="en-US" sz="1400" dirty="0" smtClean="0"/>
              <a:t>Applications </a:t>
            </a:r>
            <a:r>
              <a:rPr lang="en-US" sz="1400" dirty="0"/>
              <a:t>to Economics, Finance, Optimization, and Stochastic Control, </a:t>
            </a:r>
            <a:r>
              <a:rPr lang="en-US" sz="1400" dirty="0" smtClean="0"/>
              <a:t>7:473{498,2005.</a:t>
            </a:r>
          </a:p>
          <a:p>
            <a:pPr marL="0" indent="0">
              <a:buNone/>
            </a:pPr>
            <a:r>
              <a:rPr lang="en-US" sz="1400" dirty="0"/>
              <a:t>[2] T. </a:t>
            </a:r>
            <a:r>
              <a:rPr lang="en-US" sz="1400" dirty="0" err="1"/>
              <a:t>Alpcan</a:t>
            </a:r>
            <a:r>
              <a:rPr lang="en-US" sz="1400" dirty="0"/>
              <a:t> and T. </a:t>
            </a:r>
            <a:r>
              <a:rPr lang="en-US" sz="1400" dirty="0" err="1"/>
              <a:t>Ba»sar</a:t>
            </a:r>
            <a:r>
              <a:rPr lang="en-US" sz="1400" dirty="0"/>
              <a:t>. Network Security: A Decision and Game </a:t>
            </a:r>
            <a:r>
              <a:rPr lang="en-US" sz="1400" dirty="0" smtClean="0"/>
              <a:t>Theoretic Approach</a:t>
            </a:r>
            <a:r>
              <a:rPr lang="en-US" sz="1400" dirty="0"/>
              <a:t>. Cambridge University Press, 2011</a:t>
            </a:r>
            <a:r>
              <a:rPr lang="en-US" sz="1400" dirty="0" smtClean="0"/>
              <a:t>.</a:t>
            </a:r>
          </a:p>
          <a:p>
            <a:pPr marL="0" indent="0">
              <a:buNone/>
            </a:pPr>
            <a:r>
              <a:rPr lang="en-US" sz="1400" dirty="0"/>
              <a:t>[3] T. </a:t>
            </a:r>
            <a:r>
              <a:rPr lang="en-US" sz="1400" dirty="0" err="1"/>
              <a:t>Alpcan</a:t>
            </a:r>
            <a:r>
              <a:rPr lang="en-US" sz="1400" dirty="0"/>
              <a:t>, T. </a:t>
            </a:r>
            <a:r>
              <a:rPr lang="en-US" sz="1400" dirty="0" err="1"/>
              <a:t>Ba»sar</a:t>
            </a:r>
            <a:r>
              <a:rPr lang="en-US" sz="1400" dirty="0"/>
              <a:t>, R. </a:t>
            </a:r>
            <a:r>
              <a:rPr lang="en-US" sz="1400" dirty="0" err="1"/>
              <a:t>Srikant</a:t>
            </a:r>
            <a:r>
              <a:rPr lang="en-US" sz="1400" dirty="0"/>
              <a:t>, and E. Altman. CDMA uplink power </a:t>
            </a:r>
            <a:r>
              <a:rPr lang="en-US" sz="1400" dirty="0" smtClean="0"/>
              <a:t>control as </a:t>
            </a:r>
            <a:r>
              <a:rPr lang="en-US" sz="1400" dirty="0"/>
              <a:t>a </a:t>
            </a:r>
            <a:r>
              <a:rPr lang="en-US" sz="1400" dirty="0" smtClean="0"/>
              <a:t>non-cooperative </a:t>
            </a:r>
            <a:r>
              <a:rPr lang="en-US" sz="1400" dirty="0"/>
              <a:t>game. Wireless Networks, 8(6):659{670, November 2002</a:t>
            </a:r>
            <a:r>
              <a:rPr lang="en-US" sz="1400" dirty="0" smtClean="0"/>
              <a:t>.</a:t>
            </a:r>
          </a:p>
          <a:p>
            <a:pPr marL="0" indent="0">
              <a:buNone/>
            </a:pPr>
            <a:r>
              <a:rPr lang="en-US" sz="1400" dirty="0"/>
              <a:t>[4] E. Altman, A. A. </a:t>
            </a:r>
            <a:r>
              <a:rPr lang="en-US" sz="1400" dirty="0" err="1"/>
              <a:t>Kherani</a:t>
            </a:r>
            <a:r>
              <a:rPr lang="en-US" sz="1400" dirty="0"/>
              <a:t>, P. </a:t>
            </a:r>
            <a:r>
              <a:rPr lang="en-US" sz="1400" dirty="0" err="1"/>
              <a:t>Michiardi</a:t>
            </a:r>
            <a:r>
              <a:rPr lang="en-US" sz="1400" dirty="0"/>
              <a:t>, and R. </a:t>
            </a:r>
            <a:r>
              <a:rPr lang="en-US" sz="1400" dirty="0" err="1"/>
              <a:t>Molva</a:t>
            </a:r>
            <a:r>
              <a:rPr lang="en-US" sz="1400" dirty="0"/>
              <a:t>. Non-cooperative </a:t>
            </a:r>
            <a:r>
              <a:rPr lang="en-US" sz="1400" dirty="0" smtClean="0"/>
              <a:t>For- warding </a:t>
            </a:r>
            <a:r>
              <a:rPr lang="en-US" sz="1400" dirty="0"/>
              <a:t>in Ad Hoc Networks. Springer Berlin Heidelberg, May 2005</a:t>
            </a:r>
            <a:r>
              <a:rPr lang="en-US" sz="1400" dirty="0" smtClean="0"/>
              <a:t>.</a:t>
            </a:r>
          </a:p>
          <a:p>
            <a:pPr marL="0" indent="0">
              <a:buNone/>
            </a:pPr>
            <a:r>
              <a:rPr lang="en-US" sz="1400" dirty="0"/>
              <a:t>[5] E. Altman, A. A. </a:t>
            </a:r>
            <a:r>
              <a:rPr lang="en-US" sz="1400" dirty="0" err="1"/>
              <a:t>Kherani</a:t>
            </a:r>
            <a:r>
              <a:rPr lang="en-US" sz="1400" dirty="0"/>
              <a:t>, P. </a:t>
            </a:r>
            <a:r>
              <a:rPr lang="en-US" sz="1400" dirty="0" err="1"/>
              <a:t>Michiardi</a:t>
            </a:r>
            <a:r>
              <a:rPr lang="en-US" sz="1400" dirty="0"/>
              <a:t>, and R. </a:t>
            </a:r>
            <a:r>
              <a:rPr lang="en-US" sz="1400" dirty="0" err="1"/>
              <a:t>Molva</a:t>
            </a:r>
            <a:r>
              <a:rPr lang="en-US" sz="1400" dirty="0"/>
              <a:t>. Non-cooperative </a:t>
            </a:r>
            <a:r>
              <a:rPr lang="en-US" sz="1400" dirty="0" smtClean="0"/>
              <a:t>Forwarding </a:t>
            </a:r>
            <a:r>
              <a:rPr lang="en-US" sz="1400" dirty="0"/>
              <a:t>in Ad Hoc Networks. Springer Berlin Heidelberg, May 2005</a:t>
            </a:r>
            <a:r>
              <a:rPr lang="en-US" sz="1400" dirty="0" smtClean="0"/>
              <a:t>.</a:t>
            </a:r>
          </a:p>
          <a:p>
            <a:pPr marL="0" indent="0">
              <a:buNone/>
            </a:pPr>
            <a:r>
              <a:rPr lang="en-US" sz="1400" dirty="0"/>
              <a:t>[6] . J. </a:t>
            </a:r>
            <a:r>
              <a:rPr lang="en-US" sz="1400" dirty="0" err="1"/>
              <a:t>Aumann</a:t>
            </a:r>
            <a:r>
              <a:rPr lang="en-US" sz="1400" dirty="0"/>
              <a:t> and B. Peleg. von Neumann-Morgenstern solutions to </a:t>
            </a:r>
            <a:r>
              <a:rPr lang="en-US" sz="1400" dirty="0" smtClean="0"/>
              <a:t>cooperative </a:t>
            </a:r>
            <a:r>
              <a:rPr lang="en-US" sz="1400" dirty="0"/>
              <a:t>games without side payments. Bulletin of American Mathematical </a:t>
            </a:r>
            <a:r>
              <a:rPr lang="en-US" sz="1400" dirty="0" smtClean="0"/>
              <a:t>Society, 6:173{179</a:t>
            </a:r>
            <a:r>
              <a:rPr lang="en-US" sz="1400" dirty="0"/>
              <a:t>, 1960</a:t>
            </a:r>
            <a:r>
              <a:rPr lang="en-US" sz="1400" dirty="0" smtClean="0"/>
              <a:t>.</a:t>
            </a:r>
          </a:p>
          <a:p>
            <a:pPr marL="0" indent="0">
              <a:buNone/>
            </a:pPr>
            <a:r>
              <a:rPr lang="en-US" sz="1400" dirty="0"/>
              <a:t>[7] T. </a:t>
            </a:r>
            <a:r>
              <a:rPr lang="en-US" sz="1400" dirty="0" err="1"/>
              <a:t>Ba»sar</a:t>
            </a:r>
            <a:r>
              <a:rPr lang="en-US" sz="1400" dirty="0"/>
              <a:t>. Control and game theoretic tools for communication </a:t>
            </a:r>
            <a:r>
              <a:rPr lang="en-US" sz="1400" dirty="0" smtClean="0"/>
              <a:t>networks (overview</a:t>
            </a:r>
            <a:r>
              <a:rPr lang="en-US" sz="1400" dirty="0"/>
              <a:t>). App. </a:t>
            </a:r>
            <a:r>
              <a:rPr lang="en-US" sz="1400" dirty="0" err="1"/>
              <a:t>Comput</a:t>
            </a:r>
            <a:r>
              <a:rPr lang="en-US" sz="1400" dirty="0"/>
              <a:t>. Math., 6:104{125, 2007</a:t>
            </a:r>
            <a:r>
              <a:rPr lang="en-US" sz="1400" dirty="0" smtClean="0"/>
              <a:t>.</a:t>
            </a:r>
          </a:p>
          <a:p>
            <a:pPr marL="0" indent="0">
              <a:buNone/>
            </a:pPr>
            <a:r>
              <a:rPr lang="en-US" sz="1400" dirty="0"/>
              <a:t>[8] T. </a:t>
            </a:r>
            <a:r>
              <a:rPr lang="en-US" sz="1400" dirty="0" err="1"/>
              <a:t>Ba»sar</a:t>
            </a:r>
            <a:r>
              <a:rPr lang="en-US" sz="1400" dirty="0"/>
              <a:t> and R. </a:t>
            </a:r>
            <a:r>
              <a:rPr lang="en-US" sz="1400" dirty="0" err="1"/>
              <a:t>Srikant</a:t>
            </a:r>
            <a:r>
              <a:rPr lang="en-US" sz="1400" dirty="0"/>
              <a:t>. A </a:t>
            </a:r>
            <a:r>
              <a:rPr lang="en-US" sz="1400" dirty="0" err="1"/>
              <a:t>Stackelberg</a:t>
            </a:r>
            <a:r>
              <a:rPr lang="en-US" sz="1400" dirty="0"/>
              <a:t> network game with a large </a:t>
            </a:r>
            <a:r>
              <a:rPr lang="en-US" sz="1400" dirty="0" smtClean="0"/>
              <a:t>number of </a:t>
            </a:r>
            <a:r>
              <a:rPr lang="en-US" sz="1400" dirty="0"/>
              <a:t>followers. Journal on Optimization Theory and Applications, </a:t>
            </a:r>
            <a:r>
              <a:rPr lang="en-US" sz="1400" dirty="0" smtClean="0"/>
              <a:t>115:479{490, December </a:t>
            </a:r>
            <a:r>
              <a:rPr lang="en-US" sz="1400" dirty="0"/>
              <a:t>2002.</a:t>
            </a:r>
            <a:endParaRPr lang="en-US" sz="1400" dirty="0"/>
          </a:p>
        </p:txBody>
      </p:sp>
    </p:spTree>
    <p:extLst>
      <p:ext uri="{BB962C8B-B14F-4D97-AF65-F5344CB8AC3E}">
        <p14:creationId xmlns:p14="http://schemas.microsoft.com/office/powerpoint/2010/main" val="1016803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4530"/>
          </a:xfrm>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677334" y="1573619"/>
            <a:ext cx="8596668" cy="5082362"/>
          </a:xfrm>
        </p:spPr>
        <p:txBody>
          <a:bodyPr>
            <a:normAutofit lnSpcReduction="10000"/>
          </a:bodyPr>
          <a:lstStyle/>
          <a:p>
            <a:pPr marL="0" indent="0">
              <a:buNone/>
            </a:pPr>
            <a:r>
              <a:rPr lang="en-US" sz="1600" dirty="0" smtClean="0"/>
              <a:t>[9]H</a:t>
            </a:r>
            <a:r>
              <a:rPr lang="en-US" sz="1600" dirty="0"/>
              <a:t>. </a:t>
            </a:r>
            <a:r>
              <a:rPr lang="en-US" sz="1600" dirty="0" err="1"/>
              <a:t>Boche</a:t>
            </a:r>
            <a:r>
              <a:rPr lang="en-US" sz="1600" dirty="0"/>
              <a:t> and M. Schubert. Nash bargaining and proportional fairness for </a:t>
            </a:r>
            <a:r>
              <a:rPr lang="en-US" sz="1600" dirty="0" smtClean="0"/>
              <a:t>wire- less </a:t>
            </a:r>
            <a:r>
              <a:rPr lang="en-US" sz="1600" dirty="0"/>
              <a:t>systems. IEEE/ACM </a:t>
            </a:r>
            <a:r>
              <a:rPr lang="en-US" sz="1600" dirty="0" smtClean="0"/>
              <a:t>Trans</a:t>
            </a:r>
            <a:r>
              <a:rPr lang="en-US" sz="1600" dirty="0"/>
              <a:t>. Networking, 17:1453{1466, October 2009</a:t>
            </a:r>
            <a:r>
              <a:rPr lang="en-US" sz="1600" dirty="0" smtClean="0"/>
              <a:t>.</a:t>
            </a:r>
          </a:p>
          <a:p>
            <a:pPr marL="0" indent="0">
              <a:buNone/>
            </a:pPr>
            <a:r>
              <a:rPr lang="en-US" sz="1600" dirty="0"/>
              <a:t>[10] A. Chan and S. C. </a:t>
            </a:r>
            <a:r>
              <a:rPr lang="en-US" sz="1600" dirty="0" err="1"/>
              <a:t>Liew</a:t>
            </a:r>
            <a:r>
              <a:rPr lang="en-US" sz="1600" dirty="0"/>
              <a:t>. Performance of VoIP over multiple co-located </a:t>
            </a:r>
            <a:r>
              <a:rPr lang="en-US" sz="1600" dirty="0" smtClean="0"/>
              <a:t>IEEE 802.11 </a:t>
            </a:r>
            <a:r>
              <a:rPr lang="en-US" sz="1600" dirty="0"/>
              <a:t>wireless LANs. IEEE Trans. on Mobile Computing, 8(8):1063{1076, </a:t>
            </a:r>
            <a:r>
              <a:rPr lang="en-US" sz="1600" dirty="0" smtClean="0"/>
              <a:t>August </a:t>
            </a:r>
            <a:r>
              <a:rPr lang="en-US" sz="1600" dirty="0"/>
              <a:t>2009</a:t>
            </a:r>
            <a:r>
              <a:rPr lang="en-US" sz="1600" dirty="0" smtClean="0"/>
              <a:t>.</a:t>
            </a:r>
          </a:p>
          <a:p>
            <a:pPr marL="0" indent="0">
              <a:buNone/>
            </a:pPr>
            <a:r>
              <a:rPr lang="en-US" sz="1600" dirty="0"/>
              <a:t>[11] V. Chandrasekhar, J. G. Andrews, Z. Shen, T. </a:t>
            </a:r>
            <a:r>
              <a:rPr lang="en-US" sz="1600" dirty="0" err="1"/>
              <a:t>Muharemovic</a:t>
            </a:r>
            <a:r>
              <a:rPr lang="en-US" sz="1600" dirty="0"/>
              <a:t>, and A. </a:t>
            </a:r>
            <a:r>
              <a:rPr lang="en-US" sz="1600" dirty="0" smtClean="0"/>
              <a:t>Gatherer. Distributed </a:t>
            </a:r>
            <a:r>
              <a:rPr lang="en-US" sz="1600" dirty="0"/>
              <a:t>power control in </a:t>
            </a:r>
            <a:r>
              <a:rPr lang="en-US" sz="1600" dirty="0" err="1"/>
              <a:t>femtocell</a:t>
            </a:r>
            <a:r>
              <a:rPr lang="en-US" sz="1600" dirty="0"/>
              <a:t>-underlay cellular networks. Proc. </a:t>
            </a:r>
            <a:r>
              <a:rPr lang="en-US" sz="1600" dirty="0" smtClean="0"/>
              <a:t>IEEE Global </a:t>
            </a:r>
            <a:r>
              <a:rPr lang="en-US" sz="1600" dirty="0"/>
              <a:t>Telecommunications Conference (GLOBECOM 2009), pages 1{6, 2009</a:t>
            </a:r>
            <a:r>
              <a:rPr lang="en-US" sz="1600" dirty="0" smtClean="0"/>
              <a:t>.</a:t>
            </a:r>
          </a:p>
          <a:p>
            <a:pPr marL="0" indent="0">
              <a:buNone/>
            </a:pPr>
            <a:r>
              <a:rPr lang="en-US" sz="1600" dirty="0"/>
              <a:t>[12] Z. Chen, A. </a:t>
            </a:r>
            <a:r>
              <a:rPr lang="en-US" sz="1600" dirty="0" err="1"/>
              <a:t>Vorobyov</a:t>
            </a:r>
            <a:r>
              <a:rPr lang="en-US" sz="1600" dirty="0"/>
              <a:t>, C.-X. Wang, and J. S. Thompson. Nash bargaining </a:t>
            </a:r>
            <a:r>
              <a:rPr lang="en-US" sz="1600" dirty="0" smtClean="0"/>
              <a:t>over MIMO </a:t>
            </a:r>
            <a:r>
              <a:rPr lang="en-US" sz="1600" dirty="0"/>
              <a:t>interference systems. In Proc. Int. Conf. on Communications, pages </a:t>
            </a:r>
            <a:r>
              <a:rPr lang="en-US" sz="1600" dirty="0" smtClean="0"/>
              <a:t>1{5, Dresden</a:t>
            </a:r>
            <a:r>
              <a:rPr lang="en-US" sz="1600" dirty="0"/>
              <a:t>, Germany, June 2009</a:t>
            </a:r>
            <a:r>
              <a:rPr lang="en-US" sz="1600" dirty="0" smtClean="0"/>
              <a:t>.</a:t>
            </a:r>
          </a:p>
          <a:p>
            <a:pPr marL="0" indent="0">
              <a:buNone/>
            </a:pPr>
            <a:r>
              <a:rPr lang="en-US" sz="1600" dirty="0"/>
              <a:t>[13] M. </a:t>
            </a:r>
            <a:r>
              <a:rPr lang="en-US" sz="1600" dirty="0" err="1"/>
              <a:t>Felegyhazi</a:t>
            </a:r>
            <a:r>
              <a:rPr lang="en-US" sz="1600" dirty="0"/>
              <a:t>, M. </a:t>
            </a:r>
            <a:r>
              <a:rPr lang="en-US" sz="1600" dirty="0" err="1"/>
              <a:t>Cagalj</a:t>
            </a:r>
            <a:r>
              <a:rPr lang="en-US" sz="1600" dirty="0"/>
              <a:t>, and J. P. </a:t>
            </a:r>
            <a:r>
              <a:rPr lang="en-US" sz="1600" dirty="0" err="1"/>
              <a:t>Hubaux</a:t>
            </a:r>
            <a:r>
              <a:rPr lang="en-US" sz="1600" dirty="0"/>
              <a:t>. </a:t>
            </a:r>
            <a:r>
              <a:rPr lang="en-US" sz="1600" dirty="0" err="1"/>
              <a:t>E±cient</a:t>
            </a:r>
            <a:r>
              <a:rPr lang="en-US" sz="1600" dirty="0"/>
              <a:t> MAC in cognitive </a:t>
            </a:r>
            <a:r>
              <a:rPr lang="en-US" sz="1600" dirty="0" smtClean="0"/>
              <a:t>radio systems</a:t>
            </a:r>
            <a:r>
              <a:rPr lang="en-US" sz="1600" dirty="0"/>
              <a:t>: A game-theoretic approach. IEEE Trans. on Wireless </a:t>
            </a:r>
            <a:r>
              <a:rPr lang="en-US" sz="1600" dirty="0" smtClean="0"/>
              <a:t>Communications</a:t>
            </a:r>
            <a:r>
              <a:rPr lang="en-US" sz="1600" dirty="0"/>
              <a:t>, 8(4):1984{1995, April 2009</a:t>
            </a:r>
            <a:r>
              <a:rPr lang="en-US" sz="1600" dirty="0" smtClean="0"/>
              <a:t>.</a:t>
            </a:r>
          </a:p>
          <a:p>
            <a:pPr marL="0" indent="0">
              <a:buNone/>
            </a:pPr>
            <a:r>
              <a:rPr lang="en-US" sz="1600" dirty="0"/>
              <a:t>[14] Z. Han and K. J. R. Liu. </a:t>
            </a:r>
            <a:r>
              <a:rPr lang="en-US" sz="1600" dirty="0" err="1"/>
              <a:t>Noncooperative</a:t>
            </a:r>
            <a:r>
              <a:rPr lang="en-US" sz="1600" dirty="0"/>
              <a:t> power-control game and </a:t>
            </a:r>
            <a:r>
              <a:rPr lang="en-US" sz="1600" dirty="0" err="1" smtClean="0"/>
              <a:t>throughputgame</a:t>
            </a:r>
            <a:r>
              <a:rPr lang="en-US" sz="1600" dirty="0" smtClean="0"/>
              <a:t> </a:t>
            </a:r>
            <a:r>
              <a:rPr lang="en-US" sz="1600" dirty="0"/>
              <a:t>over wireless networks. IEEE Trans. </a:t>
            </a:r>
            <a:r>
              <a:rPr lang="en-US" sz="1600" dirty="0" err="1"/>
              <a:t>Commun</a:t>
            </a:r>
            <a:r>
              <a:rPr lang="en-US" sz="1600" dirty="0"/>
              <a:t>., 53(10):1625{1629, </a:t>
            </a:r>
            <a:r>
              <a:rPr lang="en-US" sz="1600" dirty="0" smtClean="0"/>
              <a:t>October 2005.</a:t>
            </a:r>
          </a:p>
          <a:p>
            <a:pPr marL="0" indent="0">
              <a:buNone/>
            </a:pPr>
            <a:r>
              <a:rPr lang="en-US" sz="1600" dirty="0"/>
              <a:t>[15] Z. Han and V. Poor. Coalition games with cooperative transmission: A </a:t>
            </a:r>
            <a:r>
              <a:rPr lang="en-US" sz="1600" dirty="0" smtClean="0"/>
              <a:t>cure for </a:t>
            </a:r>
            <a:r>
              <a:rPr lang="en-US" sz="1600" dirty="0"/>
              <a:t>the curse of boundary nodes in </a:t>
            </a:r>
            <a:r>
              <a:rPr lang="en-US" sz="1600" dirty="0" err="1"/>
              <a:t>sel¯sh</a:t>
            </a:r>
            <a:r>
              <a:rPr lang="en-US" sz="1600" dirty="0"/>
              <a:t> packet-forwarding wireless </a:t>
            </a:r>
            <a:r>
              <a:rPr lang="en-US" sz="1600" dirty="0" err="1" smtClean="0"/>
              <a:t>networks.IEEE</a:t>
            </a:r>
            <a:r>
              <a:rPr lang="en-US" sz="1600" dirty="0" smtClean="0"/>
              <a:t> </a:t>
            </a:r>
            <a:r>
              <a:rPr lang="en-US" sz="1600" dirty="0"/>
              <a:t>Trans. Comm., 57:203{213, January 2009.</a:t>
            </a:r>
          </a:p>
        </p:txBody>
      </p:sp>
    </p:spTree>
    <p:extLst>
      <p:ext uri="{BB962C8B-B14F-4D97-AF65-F5344CB8AC3E}">
        <p14:creationId xmlns:p14="http://schemas.microsoft.com/office/powerpoint/2010/main" val="3940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1391"/>
          </a:xfrm>
        </p:spPr>
        <p:txBody>
          <a:bodyPr>
            <a:normAutofit fontScale="90000"/>
          </a:bodyPr>
          <a:lstStyle/>
          <a:p>
            <a:r>
              <a:rPr lang="en-US" dirty="0" smtClean="0"/>
              <a:t>Why communication is important among robots?</a:t>
            </a:r>
            <a:endParaRPr lang="en-US" dirty="0"/>
          </a:p>
        </p:txBody>
      </p:sp>
      <p:sp>
        <p:nvSpPr>
          <p:cNvPr id="7" name="Content Placeholder 6"/>
          <p:cNvSpPr>
            <a:spLocks noGrp="1"/>
          </p:cNvSpPr>
          <p:nvPr>
            <p:ph idx="1"/>
          </p:nvPr>
        </p:nvSpPr>
        <p:spPr>
          <a:xfrm>
            <a:off x="677334" y="1790701"/>
            <a:ext cx="8596668" cy="4250662"/>
          </a:xfrm>
        </p:spPr>
        <p:txBody>
          <a:bodyPr/>
          <a:lstStyle/>
          <a:p>
            <a:r>
              <a:rPr lang="en-US" dirty="0" smtClean="0"/>
              <a:t>Communication capability among a group of robots is a key necessity to:</a:t>
            </a:r>
          </a:p>
          <a:p>
            <a:pPr lvl="1">
              <a:buFont typeface="Wingdings" panose="05000000000000000000" pitchFamily="2" charset="2"/>
              <a:buChar char="§"/>
            </a:pPr>
            <a:r>
              <a:rPr lang="en-US" dirty="0" smtClean="0"/>
              <a:t>Negotiate task scheduling</a:t>
            </a:r>
          </a:p>
          <a:p>
            <a:pPr lvl="1">
              <a:buFont typeface="Wingdings" panose="05000000000000000000" pitchFamily="2" charset="2"/>
              <a:buChar char="§"/>
            </a:pPr>
            <a:r>
              <a:rPr lang="en-US" dirty="0" smtClean="0"/>
              <a:t>Exchange critical information acquired from robots’ sensors</a:t>
            </a:r>
          </a:p>
          <a:p>
            <a:pPr lvl="1">
              <a:buFont typeface="Wingdings" panose="05000000000000000000" pitchFamily="2" charset="2"/>
              <a:buChar char="§"/>
            </a:pPr>
            <a:r>
              <a:rPr lang="en-US" dirty="0" smtClean="0"/>
              <a:t>Receive and relay the orders from the controller </a:t>
            </a:r>
            <a:endParaRPr lang="en-US" dirty="0" smtClean="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2054"/>
          <a:stretch/>
        </p:blipFill>
        <p:spPr>
          <a:xfrm>
            <a:off x="1588100" y="3390779"/>
            <a:ext cx="3216338" cy="2789397"/>
          </a:xfrm>
          <a:prstGeom prst="rect">
            <a:avLst/>
          </a:prstGeom>
        </p:spPr>
      </p:pic>
      <p:pic>
        <p:nvPicPr>
          <p:cNvPr id="1026" name="Picture 2" descr="https://upload.wikimedia.org/wikipedia/commons/7/7b/IRobot_Create_te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5668" y="3390779"/>
            <a:ext cx="3285854" cy="278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125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52223"/>
          </a:xfrm>
        </p:spPr>
        <p:txBody>
          <a:bodyPr>
            <a:normAutofit/>
          </a:bodyPr>
          <a:lstStyle/>
          <a:p>
            <a:pPr algn="ctr"/>
            <a:r>
              <a:rPr lang="en-US" sz="2800" dirty="0" smtClean="0"/>
              <a:t>Specification of different wireless communication protocols among a </a:t>
            </a:r>
            <a:r>
              <a:rPr lang="en-US" sz="2800" dirty="0" smtClean="0"/>
              <a:t>group of nodes</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812080560"/>
              </p:ext>
            </p:extLst>
          </p:nvPr>
        </p:nvGraphicFramePr>
        <p:xfrm>
          <a:off x="451174" y="2478724"/>
          <a:ext cx="9004184" cy="2519680"/>
        </p:xfrm>
        <a:graphic>
          <a:graphicData uri="http://schemas.openxmlformats.org/drawingml/2006/table">
            <a:tbl>
              <a:tblPr firstRow="1" bandRow="1">
                <a:tableStyleId>{5C22544A-7EE6-4342-B048-85BDC9FD1C3A}</a:tableStyleId>
              </a:tblPr>
              <a:tblGrid>
                <a:gridCol w="1230393"/>
                <a:gridCol w="1518833"/>
                <a:gridCol w="1765617"/>
                <a:gridCol w="1354667"/>
                <a:gridCol w="1354667"/>
                <a:gridCol w="1780007"/>
              </a:tblGrid>
              <a:tr h="370840">
                <a:tc>
                  <a:txBody>
                    <a:bodyPr/>
                    <a:lstStyle/>
                    <a:p>
                      <a:pPr algn="ctr"/>
                      <a:r>
                        <a:rPr lang="en-US" sz="1400" b="0" dirty="0" smtClean="0"/>
                        <a:t>Protocol</a:t>
                      </a:r>
                      <a:endParaRPr lang="en-US" sz="1400" b="0" dirty="0"/>
                    </a:p>
                  </a:txBody>
                  <a:tcPr/>
                </a:tc>
                <a:tc>
                  <a:txBody>
                    <a:bodyPr/>
                    <a:lstStyle/>
                    <a:p>
                      <a:pPr algn="ctr"/>
                      <a:r>
                        <a:rPr lang="en-US" sz="1400" b="0" dirty="0" smtClean="0"/>
                        <a:t>Maximum</a:t>
                      </a:r>
                      <a:r>
                        <a:rPr lang="en-US" sz="1400" b="0" baseline="0" dirty="0" smtClean="0"/>
                        <a:t> number of nodes</a:t>
                      </a:r>
                      <a:endParaRPr lang="en-US" sz="1400" b="0" dirty="0"/>
                    </a:p>
                  </a:txBody>
                  <a:tcPr/>
                </a:tc>
                <a:tc>
                  <a:txBody>
                    <a:bodyPr/>
                    <a:lstStyle/>
                    <a:p>
                      <a:pPr algn="ctr"/>
                      <a:r>
                        <a:rPr lang="en-US" sz="1400" b="0" dirty="0" smtClean="0"/>
                        <a:t>Frequency Band</a:t>
                      </a:r>
                      <a:endParaRPr lang="en-US" sz="1400" b="0" dirty="0"/>
                    </a:p>
                  </a:txBody>
                  <a:tcPr/>
                </a:tc>
                <a:tc>
                  <a:txBody>
                    <a:bodyPr/>
                    <a:lstStyle/>
                    <a:p>
                      <a:pPr algn="ctr"/>
                      <a:r>
                        <a:rPr lang="en-US" sz="1400" b="0" dirty="0" smtClean="0"/>
                        <a:t>Range (m)</a:t>
                      </a:r>
                      <a:endParaRPr lang="en-US" sz="1400" b="0" dirty="0"/>
                    </a:p>
                  </a:txBody>
                  <a:tcPr/>
                </a:tc>
                <a:tc>
                  <a:txBody>
                    <a:bodyPr/>
                    <a:lstStyle/>
                    <a:p>
                      <a:pPr algn="ctr"/>
                      <a:r>
                        <a:rPr lang="en-US" sz="1400" b="0" dirty="0" smtClean="0"/>
                        <a:t>Data Rate</a:t>
                      </a:r>
                      <a:endParaRPr lang="en-US" sz="1400" b="0" dirty="0"/>
                    </a:p>
                  </a:txBody>
                  <a:tcPr/>
                </a:tc>
                <a:tc>
                  <a:txBody>
                    <a:bodyPr/>
                    <a:lstStyle/>
                    <a:p>
                      <a:pPr algn="ctr"/>
                      <a:r>
                        <a:rPr lang="en-US" sz="1400" b="0" dirty="0" smtClean="0"/>
                        <a:t>Power Consumption</a:t>
                      </a:r>
                      <a:endParaRPr lang="en-US" sz="1400" b="0" dirty="0"/>
                    </a:p>
                  </a:txBody>
                  <a:tcPr/>
                </a:tc>
              </a:tr>
              <a:tr h="370840">
                <a:tc>
                  <a:txBody>
                    <a:bodyPr/>
                    <a:lstStyle/>
                    <a:p>
                      <a:pPr algn="ctr"/>
                      <a:r>
                        <a:rPr lang="en-US" sz="1400" b="0" dirty="0" smtClean="0"/>
                        <a:t>WLAN</a:t>
                      </a:r>
                      <a:endParaRPr lang="en-US" sz="1400" b="0" dirty="0"/>
                    </a:p>
                  </a:txBody>
                  <a:tcPr/>
                </a:tc>
                <a:tc>
                  <a:txBody>
                    <a:bodyPr/>
                    <a:lstStyle/>
                    <a:p>
                      <a:pPr algn="ctr"/>
                      <a:r>
                        <a:rPr lang="en-US" sz="1400" b="0" dirty="0" smtClean="0"/>
                        <a:t>N/A</a:t>
                      </a:r>
                      <a:endParaRPr lang="en-US" sz="1400" b="0" dirty="0"/>
                    </a:p>
                  </a:txBody>
                  <a:tcPr/>
                </a:tc>
                <a:tc>
                  <a:txBody>
                    <a:bodyPr/>
                    <a:lstStyle/>
                    <a:p>
                      <a:pPr algn="ctr"/>
                      <a:r>
                        <a:rPr lang="en-US" sz="1400" b="0" dirty="0" smtClean="0"/>
                        <a:t>2.4,3.6,5(GHz)</a:t>
                      </a:r>
                      <a:endParaRPr lang="en-US" sz="1400" b="0" dirty="0"/>
                    </a:p>
                  </a:txBody>
                  <a:tcPr/>
                </a:tc>
                <a:tc>
                  <a:txBody>
                    <a:bodyPr/>
                    <a:lstStyle/>
                    <a:p>
                      <a:pPr algn="ctr"/>
                      <a:r>
                        <a:rPr lang="en-US" sz="1400" b="0" dirty="0" smtClean="0"/>
                        <a:t>100-300</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smtClean="0"/>
                        <a:t>54 </a:t>
                      </a:r>
                      <a:r>
                        <a:rPr lang="en-US" sz="1400" b="0" baseline="0" dirty="0" smtClean="0"/>
                        <a:t>(Mbps)</a:t>
                      </a:r>
                      <a:endParaRPr lang="en-US" sz="1400" b="0" dirty="0" smtClean="0"/>
                    </a:p>
                  </a:txBody>
                  <a:tcPr/>
                </a:tc>
                <a:tc>
                  <a:txBody>
                    <a:bodyPr/>
                    <a:lstStyle/>
                    <a:p>
                      <a:pPr algn="ctr"/>
                      <a:r>
                        <a:rPr lang="en-US" sz="1400" b="0" dirty="0" smtClean="0"/>
                        <a:t>High</a:t>
                      </a:r>
                      <a:endParaRPr lang="en-US" sz="1400" b="0" dirty="0"/>
                    </a:p>
                  </a:txBody>
                  <a:tcPr/>
                </a:tc>
              </a:tr>
              <a:tr h="370840">
                <a:tc>
                  <a:txBody>
                    <a:bodyPr/>
                    <a:lstStyle/>
                    <a:p>
                      <a:pPr algn="ctr"/>
                      <a:r>
                        <a:rPr lang="en-US" sz="1400" b="0" dirty="0" smtClean="0"/>
                        <a:t>Bluetooth</a:t>
                      </a:r>
                      <a:endParaRPr lang="en-US" sz="1400" b="0" dirty="0"/>
                    </a:p>
                  </a:txBody>
                  <a:tcPr/>
                </a:tc>
                <a:tc>
                  <a:txBody>
                    <a:bodyPr/>
                    <a:lstStyle/>
                    <a:p>
                      <a:pPr algn="ctr"/>
                      <a:r>
                        <a:rPr lang="en-US" sz="1400" b="0" dirty="0" smtClean="0"/>
                        <a:t>8</a:t>
                      </a:r>
                      <a:r>
                        <a:rPr lang="en-US" sz="1400" b="0" baseline="0" dirty="0" smtClean="0"/>
                        <a:t> </a:t>
                      </a:r>
                      <a:r>
                        <a:rPr lang="en-US" sz="1400" b="0" dirty="0" smtClean="0"/>
                        <a:t>nodes</a:t>
                      </a:r>
                      <a:endParaRPr lang="en-US" sz="1400" b="0" dirty="0"/>
                    </a:p>
                  </a:txBody>
                  <a:tcPr/>
                </a:tc>
                <a:tc>
                  <a:txBody>
                    <a:bodyPr/>
                    <a:lstStyle/>
                    <a:p>
                      <a:pPr algn="ctr"/>
                      <a:r>
                        <a:rPr lang="en-US" sz="1400" b="0" dirty="0" smtClean="0"/>
                        <a:t>2.4 (GHz)</a:t>
                      </a:r>
                      <a:endParaRPr lang="en-US" sz="1400" b="0" dirty="0"/>
                    </a:p>
                  </a:txBody>
                  <a:tcPr/>
                </a:tc>
                <a:tc>
                  <a:txBody>
                    <a:bodyPr/>
                    <a:lstStyle/>
                    <a:p>
                      <a:pPr algn="ctr"/>
                      <a:r>
                        <a:rPr lang="en-US" sz="1400" b="0" dirty="0" smtClean="0"/>
                        <a:t>100</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smtClean="0"/>
                        <a:t>2.1 </a:t>
                      </a:r>
                      <a:r>
                        <a:rPr lang="en-US" sz="1400" b="0" baseline="0" dirty="0" smtClean="0"/>
                        <a:t>(Kbps)</a:t>
                      </a:r>
                      <a:endParaRPr lang="en-US" sz="1400" b="0" dirty="0" smtClean="0"/>
                    </a:p>
                  </a:txBody>
                  <a:tcPr/>
                </a:tc>
                <a:tc>
                  <a:txBody>
                    <a:bodyPr/>
                    <a:lstStyle/>
                    <a:p>
                      <a:pPr algn="ctr"/>
                      <a:r>
                        <a:rPr lang="en-US" sz="1400" b="0" dirty="0" smtClean="0"/>
                        <a:t>Low</a:t>
                      </a:r>
                      <a:endParaRPr lang="en-US" sz="1400" b="0" dirty="0"/>
                    </a:p>
                  </a:txBody>
                  <a:tcPr/>
                </a:tc>
              </a:tr>
              <a:tr h="370840">
                <a:tc>
                  <a:txBody>
                    <a:bodyPr/>
                    <a:lstStyle/>
                    <a:p>
                      <a:pPr algn="ctr"/>
                      <a:r>
                        <a:rPr lang="en-US" sz="1400" b="0" dirty="0" smtClean="0"/>
                        <a:t>Infrared</a:t>
                      </a:r>
                      <a:endParaRPr lang="en-US" sz="1400" b="0" dirty="0"/>
                    </a:p>
                  </a:txBody>
                  <a:tcPr/>
                </a:tc>
                <a:tc>
                  <a:txBody>
                    <a:bodyPr/>
                    <a:lstStyle/>
                    <a:p>
                      <a:pPr algn="ctr"/>
                      <a:r>
                        <a:rPr lang="en-US" sz="1400" b="0" dirty="0" smtClean="0"/>
                        <a:t>N/A</a:t>
                      </a:r>
                      <a:endParaRPr lang="en-US" sz="1400" b="0" dirty="0"/>
                    </a:p>
                  </a:txBody>
                  <a:tcPr/>
                </a:tc>
                <a:tc>
                  <a:txBody>
                    <a:bodyPr/>
                    <a:lstStyle/>
                    <a:p>
                      <a:pPr algn="ctr"/>
                      <a:r>
                        <a:rPr lang="en-US" sz="1400" b="0" dirty="0" smtClean="0"/>
                        <a:t>2.4 (GHz)</a:t>
                      </a:r>
                      <a:endParaRPr lang="en-US" sz="1400" b="0" dirty="0"/>
                    </a:p>
                  </a:txBody>
                  <a:tcPr/>
                </a:tc>
                <a:tc>
                  <a:txBody>
                    <a:bodyPr/>
                    <a:lstStyle/>
                    <a:p>
                      <a:pPr algn="ctr"/>
                      <a:r>
                        <a:rPr lang="en-US" sz="1400" b="0" dirty="0" smtClean="0"/>
                        <a:t>1</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dirty="0" smtClean="0"/>
                        <a:t>2.4 </a:t>
                      </a:r>
                      <a:r>
                        <a:rPr lang="en-US" sz="1400" b="0" baseline="0" dirty="0" smtClean="0"/>
                        <a:t>(Kbps)</a:t>
                      </a:r>
                      <a:endParaRPr lang="en-US" sz="1400" b="0" dirty="0" smtClean="0"/>
                    </a:p>
                  </a:txBody>
                  <a:tcPr/>
                </a:tc>
                <a:tc>
                  <a:txBody>
                    <a:bodyPr/>
                    <a:lstStyle/>
                    <a:p>
                      <a:pPr algn="ctr"/>
                      <a:r>
                        <a:rPr lang="en-US" sz="1400" b="0" dirty="0" smtClean="0"/>
                        <a:t>Low</a:t>
                      </a:r>
                      <a:endParaRPr lang="en-US" sz="1400" b="0" dirty="0"/>
                    </a:p>
                  </a:txBody>
                  <a:tcPr/>
                </a:tc>
              </a:tr>
              <a:tr h="370840">
                <a:tc>
                  <a:txBody>
                    <a:bodyPr/>
                    <a:lstStyle/>
                    <a:p>
                      <a:pPr algn="ctr"/>
                      <a:r>
                        <a:rPr lang="en-US" sz="1400" b="0" dirty="0" err="1" smtClean="0"/>
                        <a:t>ZigBee</a:t>
                      </a:r>
                      <a:endParaRPr lang="en-US" sz="1400" b="0" dirty="0"/>
                    </a:p>
                  </a:txBody>
                  <a:tcPr/>
                </a:tc>
                <a:tc>
                  <a:txBody>
                    <a:bodyPr/>
                    <a:lstStyle/>
                    <a:p>
                      <a:pPr algn="ctr"/>
                      <a:r>
                        <a:rPr lang="en-US" sz="1400" b="0" dirty="0" smtClean="0"/>
                        <a:t>255</a:t>
                      </a:r>
                      <a:endParaRPr lang="en-US" sz="1400" b="0" dirty="0"/>
                    </a:p>
                  </a:txBody>
                  <a:tcPr/>
                </a:tc>
                <a:tc>
                  <a:txBody>
                    <a:bodyPr/>
                    <a:lstStyle/>
                    <a:p>
                      <a:pPr algn="ctr"/>
                      <a:r>
                        <a:rPr lang="en-US" sz="1400" b="0" dirty="0" smtClean="0"/>
                        <a:t>2.4 (GHz)</a:t>
                      </a:r>
                      <a:endParaRPr lang="en-US" sz="1400" b="0" dirty="0"/>
                    </a:p>
                  </a:txBody>
                  <a:tcPr/>
                </a:tc>
                <a:tc>
                  <a:txBody>
                    <a:bodyPr/>
                    <a:lstStyle/>
                    <a:p>
                      <a:pPr algn="ctr"/>
                      <a:r>
                        <a:rPr lang="en-US" sz="1400" b="0" dirty="0" smtClean="0"/>
                        <a:t>75</a:t>
                      </a:r>
                      <a:endParaRPr lang="en-US" sz="1400" b="0" dirty="0"/>
                    </a:p>
                  </a:txBody>
                  <a:tcPr/>
                </a:tc>
                <a:tc>
                  <a:txBody>
                    <a:bodyPr/>
                    <a:lstStyle/>
                    <a:p>
                      <a:pPr algn="ctr"/>
                      <a:r>
                        <a:rPr lang="en-US" sz="1400" b="0" dirty="0" smtClean="0"/>
                        <a:t>250</a:t>
                      </a:r>
                      <a:r>
                        <a:rPr lang="en-US" sz="1400" b="0" baseline="0" dirty="0" smtClean="0"/>
                        <a:t> (Kbps)</a:t>
                      </a:r>
                      <a:endParaRPr lang="en-US" sz="1400" b="0" dirty="0"/>
                    </a:p>
                  </a:txBody>
                  <a:tcPr/>
                </a:tc>
                <a:tc>
                  <a:txBody>
                    <a:bodyPr/>
                    <a:lstStyle/>
                    <a:p>
                      <a:pPr algn="ctr"/>
                      <a:r>
                        <a:rPr lang="en-US" sz="1400" b="0" dirty="0" smtClean="0"/>
                        <a:t>Very Low</a:t>
                      </a:r>
                      <a:endParaRPr lang="en-US" sz="1400" b="0" dirty="0"/>
                    </a:p>
                  </a:txBody>
                  <a:tcPr/>
                </a:tc>
              </a:tr>
              <a:tr h="370840">
                <a:tc>
                  <a:txBody>
                    <a:bodyPr/>
                    <a:lstStyle/>
                    <a:p>
                      <a:pPr algn="ctr"/>
                      <a:r>
                        <a:rPr lang="en-US" sz="1400" b="0" dirty="0" smtClean="0"/>
                        <a:t>Magnetic Induction</a:t>
                      </a:r>
                      <a:endParaRPr lang="en-US" sz="1400" b="0" dirty="0"/>
                    </a:p>
                  </a:txBody>
                  <a:tcPr/>
                </a:tc>
                <a:tc>
                  <a:txBody>
                    <a:bodyPr/>
                    <a:lstStyle/>
                    <a:p>
                      <a:pPr algn="ctr"/>
                      <a:r>
                        <a:rPr lang="en-US" sz="1400" b="0" dirty="0" smtClean="0"/>
                        <a:t>N/A</a:t>
                      </a:r>
                      <a:endParaRPr lang="en-US" sz="1400" b="0" dirty="0"/>
                    </a:p>
                  </a:txBody>
                  <a:tcPr/>
                </a:tc>
                <a:tc>
                  <a:txBody>
                    <a:bodyPr/>
                    <a:lstStyle/>
                    <a:p>
                      <a:pPr algn="ctr"/>
                      <a:r>
                        <a:rPr lang="en-US" sz="1400" b="0" dirty="0" smtClean="0"/>
                        <a:t>15 (MHz)</a:t>
                      </a:r>
                      <a:endParaRPr lang="en-US" sz="1400" b="0" dirty="0"/>
                    </a:p>
                  </a:txBody>
                  <a:tcPr/>
                </a:tc>
                <a:tc>
                  <a:txBody>
                    <a:bodyPr/>
                    <a:lstStyle/>
                    <a:p>
                      <a:pPr algn="ctr"/>
                      <a:r>
                        <a:rPr lang="en-US" sz="1400" b="0" dirty="0" smtClean="0"/>
                        <a:t>3</a:t>
                      </a:r>
                      <a:endParaRPr lang="en-US" sz="1400" b="0" dirty="0"/>
                    </a:p>
                  </a:txBody>
                  <a:tcPr/>
                </a:tc>
                <a:tc>
                  <a:txBody>
                    <a:bodyPr/>
                    <a:lstStyle/>
                    <a:p>
                      <a:pPr algn="ctr"/>
                      <a:r>
                        <a:rPr lang="en-US" sz="1400" b="0" dirty="0" smtClean="0"/>
                        <a:t>100-300(bps)</a:t>
                      </a:r>
                      <a:endParaRPr lang="en-US" sz="1400" b="0" dirty="0"/>
                    </a:p>
                  </a:txBody>
                  <a:tcPr/>
                </a:tc>
                <a:tc>
                  <a:txBody>
                    <a:bodyPr/>
                    <a:lstStyle/>
                    <a:p>
                      <a:pPr algn="ctr"/>
                      <a:r>
                        <a:rPr lang="en-US" sz="1400" b="0" dirty="0" smtClean="0"/>
                        <a:t>Very Low</a:t>
                      </a:r>
                      <a:endParaRPr lang="en-US" sz="1400" b="0" dirty="0"/>
                    </a:p>
                  </a:txBody>
                  <a:tcPr/>
                </a:tc>
              </a:tr>
            </a:tbl>
          </a:graphicData>
        </a:graphic>
      </p:graphicFrame>
    </p:spTree>
    <p:extLst>
      <p:ext uri="{BB962C8B-B14F-4D97-AF65-F5344CB8AC3E}">
        <p14:creationId xmlns:p14="http://schemas.microsoft.com/office/powerpoint/2010/main" val="2090260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87572"/>
          </a:xfrm>
        </p:spPr>
        <p:txBody>
          <a:bodyPr>
            <a:normAutofit fontScale="90000"/>
          </a:bodyPr>
          <a:lstStyle/>
          <a:p>
            <a:r>
              <a:rPr lang="en-US" dirty="0" smtClean="0"/>
              <a:t>Different types of communication networks</a:t>
            </a:r>
            <a:endParaRPr lang="en-US" dirty="0"/>
          </a:p>
        </p:txBody>
      </p:sp>
      <p:sp>
        <p:nvSpPr>
          <p:cNvPr id="3" name="Content Placeholder 2"/>
          <p:cNvSpPr>
            <a:spLocks noGrp="1"/>
          </p:cNvSpPr>
          <p:nvPr>
            <p:ph idx="1"/>
          </p:nvPr>
        </p:nvSpPr>
        <p:spPr>
          <a:xfrm>
            <a:off x="677334" y="1297173"/>
            <a:ext cx="8596668" cy="4965404"/>
          </a:xfrm>
        </p:spPr>
        <p:txBody>
          <a:bodyPr>
            <a:normAutofit/>
          </a:bodyPr>
          <a:lstStyle/>
          <a:p>
            <a:pPr marL="457200" lvl="1" indent="0">
              <a:buNone/>
            </a:pPr>
            <a:r>
              <a:rPr lang="en-US" dirty="0"/>
              <a:t>Centralized networks</a:t>
            </a:r>
          </a:p>
          <a:p>
            <a:pPr lvl="2">
              <a:buFont typeface="Wingdings" panose="05000000000000000000" pitchFamily="2" charset="2"/>
              <a:buChar char="§"/>
            </a:pPr>
            <a:r>
              <a:rPr lang="en-US" dirty="0"/>
              <a:t>There is a main controller node called base station (BS)</a:t>
            </a:r>
          </a:p>
          <a:p>
            <a:pPr lvl="2">
              <a:buFont typeface="Wingdings" panose="05000000000000000000" pitchFamily="2" charset="2"/>
              <a:buChar char="§"/>
            </a:pPr>
            <a:r>
              <a:rPr lang="en-US" dirty="0"/>
              <a:t>All the nodes communicate with each other through BS</a:t>
            </a:r>
          </a:p>
          <a:p>
            <a:pPr lvl="3">
              <a:buFont typeface="Wingdings" panose="05000000000000000000" pitchFamily="2" charset="2"/>
              <a:buChar char="§"/>
            </a:pPr>
            <a:r>
              <a:rPr lang="en-US" dirty="0"/>
              <a:t>Pros: higher number of nodes, more accurate</a:t>
            </a:r>
          </a:p>
          <a:p>
            <a:pPr lvl="3">
              <a:buFont typeface="Wingdings" panose="05000000000000000000" pitchFamily="2" charset="2"/>
              <a:buChar char="§"/>
            </a:pPr>
            <a:r>
              <a:rPr lang="en-US" dirty="0"/>
              <a:t>Cons: expensive- overhead signaling- dependency on the BS </a:t>
            </a:r>
          </a:p>
          <a:p>
            <a:pPr marL="457200" lvl="1" indent="0">
              <a:buNone/>
            </a:pPr>
            <a:r>
              <a:rPr lang="en-US" dirty="0"/>
              <a:t>Distributed networks (ad-hoc networks)</a:t>
            </a:r>
          </a:p>
          <a:p>
            <a:pPr lvl="2">
              <a:buFont typeface="Wingdings" panose="05000000000000000000" pitchFamily="2" charset="2"/>
              <a:buChar char="§"/>
            </a:pPr>
            <a:r>
              <a:rPr lang="en-US" dirty="0"/>
              <a:t>The network is established for a very specific application</a:t>
            </a:r>
          </a:p>
          <a:p>
            <a:pPr lvl="2">
              <a:buFont typeface="Wingdings" panose="05000000000000000000" pitchFamily="2" charset="2"/>
              <a:buChar char="§"/>
            </a:pPr>
            <a:r>
              <a:rPr lang="en-US" dirty="0"/>
              <a:t>Nodes can share information directly</a:t>
            </a:r>
          </a:p>
          <a:p>
            <a:pPr lvl="3">
              <a:buFont typeface="Wingdings" panose="05000000000000000000" pitchFamily="2" charset="2"/>
              <a:buChar char="§"/>
            </a:pPr>
            <a:r>
              <a:rPr lang="en-US" dirty="0"/>
              <a:t>Pros: low cost- easy to set up- using unlicensed frequency spectrum</a:t>
            </a:r>
          </a:p>
          <a:p>
            <a:pPr lvl="3">
              <a:buFont typeface="Wingdings" panose="05000000000000000000" pitchFamily="2" charset="2"/>
              <a:buChar char="§"/>
            </a:pPr>
            <a:r>
              <a:rPr lang="en-US" dirty="0"/>
              <a:t>Cons: low transmission rate, more susceptible against jamming, dynamic topology </a:t>
            </a:r>
          </a:p>
          <a:p>
            <a:pPr marL="457200" lvl="1" indent="0">
              <a:buNone/>
            </a:pPr>
            <a:endParaRPr lang="en-US" dirty="0" smtClean="0"/>
          </a:p>
        </p:txBody>
      </p:sp>
    </p:spTree>
    <p:extLst>
      <p:ext uri="{BB962C8B-B14F-4D97-AF65-F5344CB8AC3E}">
        <p14:creationId xmlns:p14="http://schemas.microsoft.com/office/powerpoint/2010/main" val="4221444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6463"/>
          </a:xfrm>
        </p:spPr>
        <p:txBody>
          <a:bodyPr/>
          <a:lstStyle/>
          <a:p>
            <a:r>
              <a:rPr lang="en-US" dirty="0" smtClean="0"/>
              <a:t>MANET</a:t>
            </a:r>
            <a:endParaRPr lang="en-US" dirty="0"/>
          </a:p>
        </p:txBody>
      </p:sp>
      <p:sp>
        <p:nvSpPr>
          <p:cNvPr id="3" name="Content Placeholder 2"/>
          <p:cNvSpPr>
            <a:spLocks noGrp="1"/>
          </p:cNvSpPr>
          <p:nvPr>
            <p:ph idx="1"/>
          </p:nvPr>
        </p:nvSpPr>
        <p:spPr>
          <a:xfrm>
            <a:off x="677334" y="1399431"/>
            <a:ext cx="8596668" cy="4641932"/>
          </a:xfrm>
        </p:spPr>
        <p:txBody>
          <a:bodyPr>
            <a:normAutofit/>
          </a:bodyPr>
          <a:lstStyle/>
          <a:p>
            <a:r>
              <a:rPr lang="en-US" dirty="0" smtClean="0"/>
              <a:t>Due to the specific nature of robot-based networks, the suitable wireless communication interface should be:</a:t>
            </a:r>
          </a:p>
          <a:p>
            <a:pPr lvl="1">
              <a:buFont typeface="Wingdings" panose="05000000000000000000" pitchFamily="2" charset="2"/>
              <a:buChar char="§"/>
            </a:pPr>
            <a:r>
              <a:rPr lang="en-US" dirty="0" smtClean="0"/>
              <a:t>Power </a:t>
            </a:r>
            <a:r>
              <a:rPr lang="en-US" dirty="0" smtClean="0"/>
              <a:t>efficient (</a:t>
            </a:r>
            <a:r>
              <a:rPr lang="en-US" dirty="0" smtClean="0"/>
              <a:t>battery </a:t>
            </a:r>
            <a:r>
              <a:rPr lang="en-US" dirty="0" smtClean="0"/>
              <a:t>life is an important factor in wireless nodes)</a:t>
            </a:r>
          </a:p>
          <a:p>
            <a:pPr lvl="1">
              <a:buFont typeface="Wingdings" panose="05000000000000000000" pitchFamily="2" charset="2"/>
              <a:buChar char="§"/>
            </a:pPr>
            <a:r>
              <a:rPr lang="en-US" dirty="0" smtClean="0"/>
              <a:t>capable </a:t>
            </a:r>
            <a:r>
              <a:rPr lang="en-US" dirty="0" smtClean="0"/>
              <a:t>of direct communication </a:t>
            </a:r>
            <a:r>
              <a:rPr lang="en-US" dirty="0" smtClean="0"/>
              <a:t>(in cases of no infrastructure for base station)</a:t>
            </a:r>
            <a:endParaRPr lang="en-US" dirty="0" smtClean="0"/>
          </a:p>
          <a:p>
            <a:pPr lvl="1">
              <a:buFont typeface="Wingdings" panose="05000000000000000000" pitchFamily="2" charset="2"/>
              <a:buChar char="§"/>
            </a:pPr>
            <a:r>
              <a:rPr lang="en-US" dirty="0" smtClean="0"/>
              <a:t>Self-organizing</a:t>
            </a:r>
          </a:p>
          <a:p>
            <a:pPr lvl="1">
              <a:buFont typeface="Wingdings" panose="05000000000000000000" pitchFamily="2" charset="2"/>
              <a:buChar char="§"/>
            </a:pPr>
            <a:r>
              <a:rPr lang="en-US" dirty="0" smtClean="0"/>
              <a:t>Decentralized ad-hoc network (</a:t>
            </a:r>
            <a:r>
              <a:rPr lang="en-US" dirty="0" smtClean="0"/>
              <a:t>Short </a:t>
            </a:r>
            <a:r>
              <a:rPr lang="en-US" dirty="0"/>
              <a:t>range </a:t>
            </a:r>
            <a:r>
              <a:rPr lang="en-US" dirty="0" smtClean="0"/>
              <a:t>communication)</a:t>
            </a:r>
            <a:endParaRPr lang="en-US" dirty="0"/>
          </a:p>
          <a:p>
            <a:r>
              <a:rPr lang="en-US" dirty="0" smtClean="0"/>
              <a:t>“</a:t>
            </a:r>
            <a:r>
              <a:rPr lang="en-US" dirty="0"/>
              <a:t>Mobile Ad-hoc Communication Network” </a:t>
            </a:r>
            <a:r>
              <a:rPr lang="en-US" dirty="0" smtClean="0"/>
              <a:t>(MANET) </a:t>
            </a:r>
            <a:r>
              <a:rPr lang="en-US" dirty="0"/>
              <a:t>is a group of mobile nodes with limited resources such </a:t>
            </a:r>
            <a:r>
              <a:rPr lang="en-US" dirty="0" smtClean="0"/>
              <a:t>as, </a:t>
            </a:r>
            <a:r>
              <a:rPr lang="en-US" dirty="0"/>
              <a:t>processing capability and storage capacity, which form a </a:t>
            </a:r>
            <a:r>
              <a:rPr lang="en-US" b="1" dirty="0"/>
              <a:t>temporary</a:t>
            </a:r>
            <a:r>
              <a:rPr lang="en-US" dirty="0"/>
              <a:t> </a:t>
            </a:r>
            <a:r>
              <a:rPr lang="en-US" b="1" dirty="0"/>
              <a:t>unpredictable</a:t>
            </a:r>
            <a:r>
              <a:rPr lang="en-US" dirty="0"/>
              <a:t> network. </a:t>
            </a:r>
            <a:endParaRPr lang="en-US" dirty="0" smtClean="0"/>
          </a:p>
          <a:p>
            <a:r>
              <a:rPr lang="en-US" dirty="0" smtClean="0"/>
              <a:t>The </a:t>
            </a:r>
            <a:r>
              <a:rPr lang="en-US" dirty="0"/>
              <a:t>network is </a:t>
            </a:r>
            <a:r>
              <a:rPr lang="en-US" dirty="0" smtClean="0"/>
              <a:t>decentralized and autonomous, where </a:t>
            </a:r>
            <a:r>
              <a:rPr lang="en-US" dirty="0"/>
              <a:t>all network activity including discovering the topology and </a:t>
            </a:r>
            <a:r>
              <a:rPr lang="en-US" dirty="0" smtClean="0"/>
              <a:t>delivering messages </a:t>
            </a:r>
            <a:r>
              <a:rPr lang="en-US" dirty="0"/>
              <a:t>must be executed by the nodes themselves.</a:t>
            </a:r>
            <a:endParaRPr lang="en-US" dirty="0" smtClean="0"/>
          </a:p>
          <a:p>
            <a:endParaRPr lang="en-US" dirty="0" smtClean="0"/>
          </a:p>
          <a:p>
            <a:endParaRPr lang="en-US" dirty="0"/>
          </a:p>
        </p:txBody>
      </p:sp>
    </p:spTree>
    <p:extLst>
      <p:ext uri="{BB962C8B-B14F-4D97-AF65-F5344CB8AC3E}">
        <p14:creationId xmlns:p14="http://schemas.microsoft.com/office/powerpoint/2010/main" val="307185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219"/>
          </a:xfrm>
        </p:spPr>
        <p:txBody>
          <a:bodyPr/>
          <a:lstStyle/>
          <a:p>
            <a:r>
              <a:rPr lang="en-US" dirty="0" smtClean="0"/>
              <a:t>MANET design requirement</a:t>
            </a:r>
            <a:endParaRPr lang="en-US" dirty="0"/>
          </a:p>
        </p:txBody>
      </p:sp>
      <p:sp>
        <p:nvSpPr>
          <p:cNvPr id="3" name="Content Placeholder 2"/>
          <p:cNvSpPr>
            <a:spLocks noGrp="1"/>
          </p:cNvSpPr>
          <p:nvPr>
            <p:ph idx="1"/>
          </p:nvPr>
        </p:nvSpPr>
        <p:spPr>
          <a:xfrm>
            <a:off x="677334" y="1486895"/>
            <a:ext cx="8596668" cy="4554468"/>
          </a:xfrm>
        </p:spPr>
        <p:txBody>
          <a:bodyPr>
            <a:normAutofit/>
          </a:bodyPr>
          <a:lstStyle/>
          <a:p>
            <a:r>
              <a:rPr lang="en-US" dirty="0"/>
              <a:t>Distributed Operation and Self </a:t>
            </a:r>
            <a:r>
              <a:rPr lang="en-US" dirty="0" smtClean="0"/>
              <a:t>Organization</a:t>
            </a:r>
          </a:p>
          <a:p>
            <a:pPr lvl="2">
              <a:buFont typeface="Wingdings" pitchFamily="2" charset="2"/>
              <a:buChar char="§"/>
            </a:pPr>
            <a:r>
              <a:rPr lang="en-US" dirty="0"/>
              <a:t>No node in the ad hoc network can depend on a network in the </a:t>
            </a:r>
            <a:r>
              <a:rPr lang="en-US" dirty="0" smtClean="0"/>
              <a:t>background to </a:t>
            </a:r>
            <a:r>
              <a:rPr lang="en-US" dirty="0"/>
              <a:t>support the basic functions like </a:t>
            </a:r>
            <a:r>
              <a:rPr lang="en-US" dirty="0" smtClean="0"/>
              <a:t>routing instead it should be performed in decentralized manner.</a:t>
            </a:r>
          </a:p>
          <a:p>
            <a:pPr lvl="2">
              <a:buFont typeface="Wingdings" pitchFamily="2" charset="2"/>
              <a:buChar char="§"/>
            </a:pPr>
            <a:r>
              <a:rPr lang="en-US" dirty="0" smtClean="0"/>
              <a:t>Since topology </a:t>
            </a:r>
            <a:r>
              <a:rPr lang="en-US" dirty="0"/>
              <a:t>changes due to mobility, the </a:t>
            </a:r>
            <a:r>
              <a:rPr lang="en-US" dirty="0" smtClean="0"/>
              <a:t>network should </a:t>
            </a:r>
            <a:r>
              <a:rPr lang="en-US" dirty="0"/>
              <a:t>be self-organized to adapt to the changes</a:t>
            </a:r>
            <a:r>
              <a:rPr lang="en-US" dirty="0" smtClean="0"/>
              <a:t>.</a:t>
            </a:r>
          </a:p>
          <a:p>
            <a:r>
              <a:rPr lang="en-US" dirty="0"/>
              <a:t>Dynamic </a:t>
            </a:r>
            <a:r>
              <a:rPr lang="en-US" dirty="0" smtClean="0"/>
              <a:t>Routing</a:t>
            </a:r>
          </a:p>
          <a:p>
            <a:pPr lvl="1">
              <a:buFont typeface="Wingdings" panose="05000000000000000000" pitchFamily="2" charset="2"/>
              <a:buChar char="§"/>
            </a:pPr>
            <a:r>
              <a:rPr lang="en-US" dirty="0"/>
              <a:t>Table-driven </a:t>
            </a:r>
            <a:r>
              <a:rPr lang="en-US" dirty="0" smtClean="0"/>
              <a:t>routing</a:t>
            </a:r>
          </a:p>
          <a:p>
            <a:pPr lvl="2">
              <a:buFont typeface="Wingdings" panose="05000000000000000000" pitchFamily="2" charset="2"/>
              <a:buChar char="§"/>
            </a:pPr>
            <a:r>
              <a:rPr lang="en-US" dirty="0" smtClean="0"/>
              <a:t>It is fast but causes signaling traffic and power consumption </a:t>
            </a:r>
          </a:p>
          <a:p>
            <a:pPr lvl="1">
              <a:buFont typeface="Wingdings" panose="05000000000000000000" pitchFamily="2" charset="2"/>
              <a:buChar char="§"/>
            </a:pPr>
            <a:r>
              <a:rPr lang="en-US" dirty="0" smtClean="0"/>
              <a:t>Source-initiated on-demand routing</a:t>
            </a:r>
          </a:p>
          <a:p>
            <a:pPr lvl="2">
              <a:buFont typeface="Wingdings" panose="05000000000000000000" pitchFamily="2" charset="2"/>
              <a:buChar char="§"/>
            </a:pPr>
            <a:r>
              <a:rPr lang="en-US" dirty="0" smtClean="0"/>
              <a:t>Package will wait until route is discovered, but less signaling for update</a:t>
            </a:r>
          </a:p>
          <a:p>
            <a:r>
              <a:rPr lang="en-US" dirty="0" smtClean="0"/>
              <a:t>Connectivity</a:t>
            </a:r>
          </a:p>
          <a:p>
            <a:pPr lvl="1">
              <a:buFont typeface="Wingdings" panose="05000000000000000000" pitchFamily="2" charset="2"/>
              <a:buChar char="§"/>
            </a:pPr>
            <a:r>
              <a:rPr lang="en-US" dirty="0" smtClean="0"/>
              <a:t>In connected </a:t>
            </a:r>
            <a:r>
              <a:rPr lang="en-US" dirty="0"/>
              <a:t>ad hoc network, for any node there must be </a:t>
            </a:r>
            <a:r>
              <a:rPr lang="en-US" dirty="0" smtClean="0"/>
              <a:t>a </a:t>
            </a:r>
            <a:r>
              <a:rPr lang="en-US" dirty="0" err="1" smtClean="0"/>
              <a:t>multihop</a:t>
            </a:r>
            <a:r>
              <a:rPr lang="en-US" dirty="0" smtClean="0"/>
              <a:t> </a:t>
            </a:r>
            <a:r>
              <a:rPr lang="en-US" dirty="0"/>
              <a:t>path to any other node</a:t>
            </a:r>
            <a:r>
              <a:rPr lang="en-US" dirty="0" smtClean="0"/>
              <a:t>.</a:t>
            </a:r>
          </a:p>
        </p:txBody>
      </p:sp>
    </p:spTree>
    <p:extLst>
      <p:ext uri="{BB962C8B-B14F-4D97-AF65-F5344CB8AC3E}">
        <p14:creationId xmlns:p14="http://schemas.microsoft.com/office/powerpoint/2010/main" val="310510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7572"/>
          </a:xfrm>
        </p:spPr>
        <p:txBody>
          <a:bodyPr/>
          <a:lstStyle/>
          <a:p>
            <a:r>
              <a:rPr lang="en-US" dirty="0" smtClean="0"/>
              <a:t>Game theory and MANET</a:t>
            </a:r>
            <a:endParaRPr lang="en-US" dirty="0"/>
          </a:p>
        </p:txBody>
      </p:sp>
      <p:sp>
        <p:nvSpPr>
          <p:cNvPr id="3" name="Content Placeholder 2"/>
          <p:cNvSpPr>
            <a:spLocks noGrp="1"/>
          </p:cNvSpPr>
          <p:nvPr>
            <p:ph idx="1"/>
          </p:nvPr>
        </p:nvSpPr>
        <p:spPr>
          <a:xfrm>
            <a:off x="677334" y="1455089"/>
            <a:ext cx="8596668" cy="4586273"/>
          </a:xfrm>
        </p:spPr>
        <p:txBody>
          <a:bodyPr>
            <a:normAutofit fontScale="92500" lnSpcReduction="10000"/>
          </a:bodyPr>
          <a:lstStyle/>
          <a:p>
            <a:r>
              <a:rPr lang="en-US" dirty="0" smtClean="0"/>
              <a:t>Based on the application, the proper communication </a:t>
            </a:r>
            <a:r>
              <a:rPr lang="en-US" dirty="0" smtClean="0"/>
              <a:t>network can be selected. However, there are many </a:t>
            </a:r>
            <a:r>
              <a:rPr lang="en-US" dirty="0" smtClean="0"/>
              <a:t>technical </a:t>
            </a:r>
            <a:r>
              <a:rPr lang="en-US" dirty="0" smtClean="0"/>
              <a:t>challenges to be tackled before establishing the network, namely: power-control, spectrum allocation, </a:t>
            </a:r>
            <a:r>
              <a:rPr lang="en-US" dirty="0" smtClean="0"/>
              <a:t>security.</a:t>
            </a:r>
            <a:endParaRPr lang="en-US" dirty="0" smtClean="0"/>
          </a:p>
          <a:p>
            <a:r>
              <a:rPr lang="en-US" dirty="0" smtClean="0"/>
              <a:t>Numerical optimization methods are widely employed to address the mentioned technical problems. However, when the number of independent parameters and the nodes increases, they become less practical in terms of computational complexity and time.</a:t>
            </a:r>
          </a:p>
          <a:p>
            <a:r>
              <a:rPr lang="en-US" dirty="0" smtClean="0"/>
              <a:t>Thanks to the recent advancements in electronics and software, robots are becoming more and more intelligent, cognitive, and capable of making strategic decisions based on the situation.</a:t>
            </a:r>
          </a:p>
          <a:p>
            <a:r>
              <a:rPr lang="en-US" dirty="0" smtClean="0"/>
              <a:t>Game theory is a well-know and suitable mathematical framework to model the interactions among the wireless nodes by taking advantage of the robots’ aforementioned capabilities. </a:t>
            </a:r>
          </a:p>
          <a:p>
            <a:r>
              <a:rPr lang="en-US" dirty="0" smtClean="0"/>
              <a:t>Game theory better captures the interactions among the nodes, gives us a better understanding of strategic actions in different situations, and is specially suitable for analyzing the interactions among large number of nodes with different </a:t>
            </a:r>
            <a:r>
              <a:rPr lang="en-US" dirty="0" smtClean="0"/>
              <a:t>performance function.  </a:t>
            </a:r>
            <a:endParaRPr lang="en-US" dirty="0" smtClean="0"/>
          </a:p>
        </p:txBody>
      </p:sp>
    </p:spTree>
    <p:extLst>
      <p:ext uri="{BB962C8B-B14F-4D97-AF65-F5344CB8AC3E}">
        <p14:creationId xmlns:p14="http://schemas.microsoft.com/office/powerpoint/2010/main" val="371834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830"/>
          </a:xfrm>
        </p:spPr>
        <p:txBody>
          <a:bodyPr>
            <a:normAutofit/>
          </a:bodyPr>
          <a:lstStyle/>
          <a:p>
            <a:r>
              <a:rPr lang="en-US" dirty="0" smtClean="0"/>
              <a:t>A brief introduction to Game Theory</a:t>
            </a:r>
            <a:endParaRPr lang="en-US" dirty="0"/>
          </a:p>
        </p:txBody>
      </p:sp>
      <p:sp>
        <p:nvSpPr>
          <p:cNvPr id="3" name="Content Placeholder 2"/>
          <p:cNvSpPr>
            <a:spLocks noGrp="1"/>
          </p:cNvSpPr>
          <p:nvPr>
            <p:ph idx="1"/>
          </p:nvPr>
        </p:nvSpPr>
        <p:spPr>
          <a:xfrm>
            <a:off x="677334" y="1534602"/>
            <a:ext cx="8596668" cy="4506761"/>
          </a:xfrm>
        </p:spPr>
        <p:txBody>
          <a:bodyPr>
            <a:normAutofit/>
          </a:bodyPr>
          <a:lstStyle/>
          <a:p>
            <a:r>
              <a:rPr lang="en-US" dirty="0" smtClean="0"/>
              <a:t>Game Theory is an strong mathematical tool to model the interaction in an autonomous multi-agent cognitive mobile agents network. </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242508547"/>
              </p:ext>
            </p:extLst>
          </p:nvPr>
        </p:nvGraphicFramePr>
        <p:xfrm>
          <a:off x="1682143" y="2683639"/>
          <a:ext cx="6913880" cy="2570480"/>
        </p:xfrm>
        <a:graphic>
          <a:graphicData uri="http://schemas.openxmlformats.org/drawingml/2006/table">
            <a:tbl>
              <a:tblPr firstRow="1" bandRow="1">
                <a:tableStyleId>{5C22544A-7EE6-4342-B048-85BDC9FD1C3A}</a:tableStyleId>
              </a:tblPr>
              <a:tblGrid>
                <a:gridCol w="2849880"/>
                <a:gridCol w="4064000"/>
              </a:tblGrid>
              <a:tr h="370840">
                <a:tc>
                  <a:txBody>
                    <a:bodyPr/>
                    <a:lstStyle/>
                    <a:p>
                      <a:pPr algn="ctr"/>
                      <a:r>
                        <a:rPr lang="en-US" dirty="0" smtClean="0"/>
                        <a:t>Component of the Game</a:t>
                      </a:r>
                      <a:endParaRPr lang="en-US" dirty="0"/>
                    </a:p>
                  </a:txBody>
                  <a:tcPr anchor="ctr"/>
                </a:tc>
                <a:tc>
                  <a:txBody>
                    <a:bodyPr/>
                    <a:lstStyle/>
                    <a:p>
                      <a:pPr algn="ctr"/>
                      <a:r>
                        <a:rPr lang="en-US" dirty="0" smtClean="0"/>
                        <a:t>Elements in a wireless network</a:t>
                      </a:r>
                      <a:endParaRPr lang="en-US" dirty="0"/>
                    </a:p>
                  </a:txBody>
                  <a:tcPr anchor="ctr"/>
                </a:tc>
              </a:tr>
              <a:tr h="370840">
                <a:tc>
                  <a:txBody>
                    <a:bodyPr/>
                    <a:lstStyle/>
                    <a:p>
                      <a:pPr algn="ctr"/>
                      <a:r>
                        <a:rPr lang="en-US" dirty="0" smtClean="0"/>
                        <a:t>Players</a:t>
                      </a:r>
                      <a:endParaRPr lang="en-US" dirty="0"/>
                    </a:p>
                  </a:txBody>
                  <a:tcPr anchor="ctr"/>
                </a:tc>
                <a:tc>
                  <a:txBody>
                    <a:bodyPr/>
                    <a:lstStyle/>
                    <a:p>
                      <a:pPr algn="ctr"/>
                      <a:r>
                        <a:rPr lang="en-US" dirty="0" smtClean="0"/>
                        <a:t>Nodes in the wireless network</a:t>
                      </a:r>
                      <a:endParaRPr lang="en-US" dirty="0"/>
                    </a:p>
                  </a:txBody>
                  <a:tcPr anchor="ctr"/>
                </a:tc>
              </a:tr>
              <a:tr h="370840">
                <a:tc>
                  <a:txBody>
                    <a:bodyPr/>
                    <a:lstStyle/>
                    <a:p>
                      <a:pPr algn="ctr"/>
                      <a:r>
                        <a:rPr lang="en-US" dirty="0" smtClean="0"/>
                        <a:t>The</a:t>
                      </a:r>
                      <a:r>
                        <a:rPr lang="en-US" baseline="0" dirty="0" smtClean="0"/>
                        <a:t> set of strategies</a:t>
                      </a:r>
                      <a:endParaRPr lang="en-US" dirty="0"/>
                    </a:p>
                  </a:txBody>
                  <a:tcPr anchor="ctr"/>
                </a:tc>
                <a:tc>
                  <a:txBody>
                    <a:bodyPr/>
                    <a:lstStyle/>
                    <a:p>
                      <a:pPr algn="ctr"/>
                      <a:r>
                        <a:rPr lang="en-US" dirty="0" smtClean="0"/>
                        <a:t>modulation scheme, </a:t>
                      </a:r>
                    </a:p>
                    <a:p>
                      <a:pPr algn="ctr"/>
                      <a:r>
                        <a:rPr lang="en-US" dirty="0" smtClean="0"/>
                        <a:t>Coding rate, </a:t>
                      </a:r>
                    </a:p>
                    <a:p>
                      <a:pPr algn="ctr"/>
                      <a:r>
                        <a:rPr lang="en-US" dirty="0" smtClean="0"/>
                        <a:t>transmit power level, </a:t>
                      </a:r>
                    </a:p>
                    <a:p>
                      <a:pPr algn="ctr"/>
                      <a:r>
                        <a:rPr lang="en-US" dirty="0" smtClean="0"/>
                        <a:t>forwarding packet or not.</a:t>
                      </a:r>
                      <a:endParaRPr lang="en-US" dirty="0"/>
                    </a:p>
                  </a:txBody>
                  <a:tcPr anchor="ctr"/>
                </a:tc>
              </a:tr>
              <a:tr h="370840">
                <a:tc>
                  <a:txBody>
                    <a:bodyPr/>
                    <a:lstStyle/>
                    <a:p>
                      <a:pPr algn="ctr"/>
                      <a:r>
                        <a:rPr lang="en-US" dirty="0" smtClean="0"/>
                        <a:t>The</a:t>
                      </a:r>
                      <a:r>
                        <a:rPr lang="en-US" baseline="0" dirty="0" smtClean="0"/>
                        <a:t> set of pay-offs</a:t>
                      </a:r>
                      <a:endParaRPr lang="en-US" dirty="0"/>
                    </a:p>
                  </a:txBody>
                  <a:tcPr anchor="ctr"/>
                </a:tc>
                <a:tc>
                  <a:txBody>
                    <a:bodyPr/>
                    <a:lstStyle/>
                    <a:p>
                      <a:pPr algn="ctr"/>
                      <a:r>
                        <a:rPr lang="en-US" dirty="0" smtClean="0"/>
                        <a:t>Performance metrics (e.g. Throughput, Delay, SINR, etc.)</a:t>
                      </a:r>
                      <a:endParaRPr lang="en-US" dirty="0"/>
                    </a:p>
                  </a:txBody>
                  <a:tcPr anchor="ctr"/>
                </a:tc>
              </a:tr>
            </a:tbl>
          </a:graphicData>
        </a:graphic>
      </p:graphicFrame>
    </p:spTree>
    <p:extLst>
      <p:ext uri="{BB962C8B-B14F-4D97-AF65-F5344CB8AC3E}">
        <p14:creationId xmlns:p14="http://schemas.microsoft.com/office/powerpoint/2010/main" val="2727494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8143</TotalTime>
  <Words>2409</Words>
  <Application>Microsoft Office PowerPoint</Application>
  <PresentationFormat>Widescreen</PresentationFormat>
  <Paragraphs>246</Paragraphs>
  <Slides>24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Gulim</vt:lpstr>
      <vt:lpstr>MS PGothic</vt:lpstr>
      <vt:lpstr>SimSun</vt:lpstr>
      <vt:lpstr>Arial</vt:lpstr>
      <vt:lpstr>Cambria Math</vt:lpstr>
      <vt:lpstr>HY그래픽M</vt:lpstr>
      <vt:lpstr>IrisUPC</vt:lpstr>
      <vt:lpstr>Symbol</vt:lpstr>
      <vt:lpstr>Times New Roman</vt:lpstr>
      <vt:lpstr>Trebuchet MS</vt:lpstr>
      <vt:lpstr>Wingdings</vt:lpstr>
      <vt:lpstr>Wingdings 3</vt:lpstr>
      <vt:lpstr>Facet</vt:lpstr>
      <vt:lpstr>Wireless Communication in Multi-agent Autonomous Robotic System</vt:lpstr>
      <vt:lpstr>Tasks we could NOT do without a group of robots:</vt:lpstr>
      <vt:lpstr>Why communication is important among robots?</vt:lpstr>
      <vt:lpstr>Specification of different wireless communication protocols among a group of nodes</vt:lpstr>
      <vt:lpstr>Different types of communication networks</vt:lpstr>
      <vt:lpstr>MANET</vt:lpstr>
      <vt:lpstr>MANET design requirement</vt:lpstr>
      <vt:lpstr>Game theory and MANET</vt:lpstr>
      <vt:lpstr>A brief introduction to Game Theory</vt:lpstr>
      <vt:lpstr>Game Theory</vt:lpstr>
      <vt:lpstr>Non-Cooperative game</vt:lpstr>
      <vt:lpstr>Non-Cooperative Game</vt:lpstr>
      <vt:lpstr>Cooperative Communication</vt:lpstr>
      <vt:lpstr>Cooperative Communication concerns</vt:lpstr>
      <vt:lpstr>Special type of non-cooperative game</vt:lpstr>
      <vt:lpstr>Cooperative Coalitional Game Theory</vt:lpstr>
      <vt:lpstr>Cooperative Coalitional Game Theory</vt:lpstr>
      <vt:lpstr>Cooperative Coalitional Game Theory</vt:lpstr>
      <vt:lpstr>Coalition Formation Game Application</vt:lpstr>
      <vt:lpstr>Coalition Formation Game Application</vt:lpstr>
      <vt:lpstr>Coalition Formation Game Application</vt:lpstr>
      <vt:lpstr>Application of Game Theory in Robotic Communication</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among Multi-agent Autonomous robots</dc:title>
  <dc:creator>Nima</dc:creator>
  <cp:lastModifiedBy>Nima</cp:lastModifiedBy>
  <cp:revision>87</cp:revision>
  <dcterms:created xsi:type="dcterms:W3CDTF">2015-07-06T20:43:10Z</dcterms:created>
  <dcterms:modified xsi:type="dcterms:W3CDTF">2015-08-05T10:53:57Z</dcterms:modified>
</cp:coreProperties>
</file>