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1" r:id="rId3"/>
    <p:sldId id="265" r:id="rId4"/>
    <p:sldId id="300" r:id="rId5"/>
    <p:sldId id="299" r:id="rId6"/>
    <p:sldId id="298" r:id="rId7"/>
    <p:sldId id="297" r:id="rId8"/>
    <p:sldId id="313" r:id="rId9"/>
    <p:sldId id="312" r:id="rId10"/>
    <p:sldId id="311" r:id="rId11"/>
    <p:sldId id="340" r:id="rId12"/>
    <p:sldId id="343" r:id="rId13"/>
    <p:sldId id="348" r:id="rId14"/>
    <p:sldId id="310" r:id="rId15"/>
    <p:sldId id="309" r:id="rId16"/>
    <p:sldId id="308" r:id="rId17"/>
    <p:sldId id="307" r:id="rId18"/>
    <p:sldId id="296" r:id="rId19"/>
    <p:sldId id="323" r:id="rId20"/>
    <p:sldId id="342" r:id="rId21"/>
    <p:sldId id="295" r:id="rId22"/>
    <p:sldId id="358" r:id="rId23"/>
    <p:sldId id="327" r:id="rId24"/>
    <p:sldId id="357" r:id="rId25"/>
    <p:sldId id="356" r:id="rId26"/>
    <p:sldId id="349" r:id="rId27"/>
    <p:sldId id="352" r:id="rId28"/>
    <p:sldId id="335" r:id="rId29"/>
    <p:sldId id="333" r:id="rId30"/>
    <p:sldId id="332" r:id="rId31"/>
    <p:sldId id="319" r:id="rId32"/>
    <p:sldId id="318" r:id="rId33"/>
    <p:sldId id="317" r:id="rId34"/>
    <p:sldId id="316" r:id="rId35"/>
    <p:sldId id="314" r:id="rId36"/>
    <p:sldId id="315" r:id="rId37"/>
    <p:sldId id="329" r:id="rId38"/>
    <p:sldId id="328" r:id="rId39"/>
    <p:sldId id="324" r:id="rId40"/>
    <p:sldId id="258" r:id="rId41"/>
    <p:sldId id="3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nus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2" autoAdjust="0"/>
    <p:restoredTop sz="60690" autoAdjust="0"/>
  </p:normalViewPr>
  <p:slideViewPr>
    <p:cSldViewPr>
      <p:cViewPr varScale="1">
        <p:scale>
          <a:sx n="54" d="100"/>
          <a:sy n="54" d="100"/>
        </p:scale>
        <p:origin x="-23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82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D46C8-046C-431A-AEE4-A3C05BF5A072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6976-4224-4F3B-B7C5-C426C9C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3D7D6-BF44-4658-88FC-CA964726961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83530-9DC5-4E28-B44E-F2B6ACFF2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3530-9DC5-4E28-B44E-F2B6ACFF2E7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mesonet.agron.iastate.edu/request/download.phtml?network=TR_ASOS" TargetMode="Externa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jpeg"/><Relationship Id="rId7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inance.yahoo.com/" TargetMode="Externa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://finance.yahoo.com/q/hp?s=%5eIXIC+Historical+Price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5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 of Big Data Analytics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via Soft Computing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4600" y="47244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Yunus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Yetis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6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276600"/>
            <a:ext cx="1566234" cy="160020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352800" y="5562600"/>
            <a:ext cx="2762250" cy="5524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="" xmlns:p14="http://schemas.microsoft.com/office/powerpoint/2010/main" val="21580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Velocity (Speed)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244" y="1768251"/>
            <a:ext cx="8231609" cy="42972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is  generated fast and need to be processed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/>
              </a:rPr>
              <a:t>Examples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/>
              </a:rPr>
              <a:t>E-Promotions: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/>
              </a:rPr>
              <a:t>Based on your current location, your purchase history, what you like  send promotions right now for store next to you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Wingding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/>
              </a:rPr>
              <a:t>Healthcare monitoring: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/>
              </a:rPr>
              <a:t>sensors monitoring your activities and body   any abnormal measurements require immediate reaction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3800" y="2295602"/>
            <a:ext cx="1263656" cy="1385576"/>
          </a:xfrm>
          <a:prstGeom prst="rect">
            <a:avLst/>
          </a:prstGeom>
        </p:spPr>
      </p:pic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Brief Description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2514600"/>
            <a:ext cx="39880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Principal Component Analysis (PCA)</a:t>
            </a:r>
          </a:p>
          <a:p>
            <a:pPr>
              <a:buFont typeface="Wingdings" pitchFamily="2" charset="2"/>
              <a:buChar char="Ø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Artificial Neural Networks (ANN)</a:t>
            </a:r>
          </a:p>
          <a:p>
            <a:pPr>
              <a:buFont typeface="Wingdings" pitchFamily="2" charset="2"/>
              <a:buChar char="Ø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Genetic Algorithm </a:t>
            </a:r>
          </a:p>
          <a:p>
            <a:pPr>
              <a:buFont typeface="Wingdings" pitchFamily="2" charset="2"/>
              <a:buChar char="Ø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Principal Component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1828800"/>
            <a:ext cx="8229600" cy="4754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Eigen Vectors show the direction of axes of a fitted ellipsoid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Eigen Values show the significance of the corresponding axis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larger the Eigen value, the more separation between mapped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high dimensional data,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only few of Eigen values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are significant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495800" y="4267200"/>
            <a:ext cx="2590800" cy="1943100"/>
            <a:chOff x="3427" y="6735"/>
            <a:chExt cx="5400" cy="4166"/>
          </a:xfrm>
        </p:grpSpPr>
        <p:sp>
          <p:nvSpPr>
            <p:cNvPr id="11" name="AutoShape 5"/>
            <p:cNvSpPr>
              <a:spLocks noChangeAspect="1" noChangeArrowheads="1"/>
            </p:cNvSpPr>
            <p:nvPr/>
          </p:nvSpPr>
          <p:spPr bwMode="auto">
            <a:xfrm>
              <a:off x="3427" y="6735"/>
              <a:ext cx="5400" cy="4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 rot="3298784">
              <a:off x="5708" y="6425"/>
              <a:ext cx="1080" cy="32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4027" y="6889"/>
              <a:ext cx="0" cy="38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4027" y="10746"/>
              <a:ext cx="4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4327" y="6889"/>
              <a:ext cx="3450" cy="2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5527" y="7044"/>
              <a:ext cx="1500" cy="2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377" y="8124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5827" y="8124"/>
              <a:ext cx="60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5527" y="8741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5977" y="8742"/>
              <a:ext cx="60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927" y="8895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6277" y="8278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6877" y="8124"/>
              <a:ext cx="60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5227" y="9049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7177" y="7506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6727" y="7352"/>
              <a:ext cx="60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6127" y="7506"/>
              <a:ext cx="60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7327" y="7044"/>
              <a:ext cx="60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auto">
            <a:xfrm>
              <a:off x="5227" y="8586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auto">
            <a:xfrm>
              <a:off x="6427" y="7815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6727" y="7815"/>
              <a:ext cx="60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6"/>
            <p:cNvSpPr>
              <a:spLocks noChangeArrowheads="1"/>
            </p:cNvSpPr>
            <p:nvPr/>
          </p:nvSpPr>
          <p:spPr bwMode="auto">
            <a:xfrm>
              <a:off x="5977" y="8742"/>
              <a:ext cx="60" cy="6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auto">
            <a:xfrm>
              <a:off x="5827" y="7815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6427" y="7506"/>
              <a:ext cx="60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>
              <a:off x="5377" y="8278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0"/>
            <p:cNvSpPr>
              <a:spLocks noChangeArrowheads="1"/>
            </p:cNvSpPr>
            <p:nvPr/>
          </p:nvSpPr>
          <p:spPr bwMode="auto">
            <a:xfrm>
              <a:off x="5977" y="8432"/>
              <a:ext cx="60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5577" y="8330"/>
              <a:ext cx="60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auto">
            <a:xfrm>
              <a:off x="7027" y="7815"/>
              <a:ext cx="60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Finding Eigen Values and Eigen Vectors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Deciding on which are significant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Forming a new coordinate system defined by the significant Eigen vectors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lower dimensions for new coordinates)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Mapping data to the new space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Compressed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85800"/>
            <a:ext cx="848642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Case study: Principal Component Analysis (PCA)</a:t>
            </a:r>
          </a:p>
        </p:txBody>
      </p:sp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16002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PCA is used abundantly in all forms of analysis because it is a simple, non-parametric method of extracting relevant information from confusing data sets.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PCA provides us a roadmap for how to reduce a complex data set to a lower dimension to save time and data storage.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covers standard deviation, covariance, eigenvectors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First, it is the optimal (in terms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linear scheme for compressing a set of high dimensional vectors into a set of lower dimensional vectors and then reconstructing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Second, the model parameters(covariance, eigenvectors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can be computed directly from the data.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approaches to PCA is that it is not obvious how to deal properly with incomplete data set, in which some of the points 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graphicFrame>
        <p:nvGraphicFramePr>
          <p:cNvPr id="7" name="3 İçerik Yer Tutucusu"/>
          <p:cNvGraphicFramePr>
            <a:graphicFrameLocks/>
          </p:cNvGraphicFramePr>
          <p:nvPr/>
        </p:nvGraphicFramePr>
        <p:xfrm>
          <a:off x="0" y="609600"/>
          <a:ext cx="91440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838200"/>
                <a:gridCol w="6858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5807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valid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(GMT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timezone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Air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Humidity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 %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Wind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Direction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Wind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spe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Pressure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altimeter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Sea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Level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Pressure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ky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level coverage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Sky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level </a:t>
                      </a:r>
                      <a:r>
                        <a:rPr lang="en-US" sz="11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Altitide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16:20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17:13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3700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18:45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20:20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3100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21:02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22:13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</a:tr>
              <a:tr h="29718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22:52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924800" cy="990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6" name="2 İçerik Yer Tutucusu"/>
          <p:cNvSpPr txBox="1">
            <a:spLocks/>
          </p:cNvSpPr>
          <p:nvPr/>
        </p:nvSpPr>
        <p:spPr>
          <a:xfrm>
            <a:off x="533400" y="16764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 Neural Network to Wind Speed Prediction using large datasets which includes pattern of wind speed.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have been encountered some issues;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datasets sometimes may have missing values like wind datasets.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Analyzing of large datasets take much time.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Error and results are not stable because of that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initial weights are randomly chosen, with typical values between -1.0 and 1.0 in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Neural Network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structure.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609599"/>
            <a:ext cx="7772400" cy="6858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and Implementation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6" name="2 İçerik Yer Tutucusu"/>
          <p:cNvSpPr txBox="1">
            <a:spLocks/>
          </p:cNvSpPr>
          <p:nvPr/>
        </p:nvSpPr>
        <p:spPr>
          <a:xfrm>
            <a:off x="533400" y="1295400"/>
            <a:ext cx="7772400" cy="5181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Creating Neural network and PCA toolbox to get less error.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Output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Wind Speed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are;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Air temperature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Humidity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Wind direction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Pressure altimeter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Sea Level Pressure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Level Coverage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Level Altitude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Time Zone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hlinkClick r:id="rId5"/>
              </a:rPr>
              <a:t>http://mesonet.agron.iastate.edu/request/download.phtml?network=TR_ASOS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8" name="2 İçerik Yer Tutucusu"/>
          <p:cNvSpPr txBox="1">
            <a:spLocks/>
          </p:cNvSpPr>
          <p:nvPr/>
        </p:nvSpPr>
        <p:spPr>
          <a:xfrm>
            <a:off x="304800" y="609600"/>
            <a:ext cx="77724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Check error before trying to correct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(Without PCA)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3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828800"/>
            <a:ext cx="5562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4 Metin kutusu"/>
          <p:cNvSpPr txBox="1"/>
          <p:nvPr/>
        </p:nvSpPr>
        <p:spPr>
          <a:xfrm>
            <a:off x="6248400" y="2362200"/>
            <a:ext cx="2590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missing values and weights are randomly chosen, it looks worst 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1143000" y="762000"/>
            <a:ext cx="679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PCA using ALS for Missing data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4 Tablo"/>
          <p:cNvGraphicFramePr>
            <a:graphicFrameLocks noGrp="1"/>
          </p:cNvGraphicFramePr>
          <p:nvPr/>
        </p:nvGraphicFramePr>
        <p:xfrm>
          <a:off x="228600" y="1447800"/>
          <a:ext cx="8686803" cy="2743202"/>
        </p:xfrm>
        <a:graphic>
          <a:graphicData uri="http://schemas.openxmlformats.org/drawingml/2006/table">
            <a:tbl>
              <a:tblPr/>
              <a:tblGrid>
                <a:gridCol w="488824"/>
                <a:gridCol w="572841"/>
                <a:gridCol w="488824"/>
                <a:gridCol w="698772"/>
                <a:gridCol w="1027385"/>
                <a:gridCol w="905889"/>
                <a:gridCol w="1283633"/>
                <a:gridCol w="583569"/>
                <a:gridCol w="1170595"/>
                <a:gridCol w="613301"/>
                <a:gridCol w="364346"/>
                <a:gridCol w="488824"/>
              </a:tblGrid>
              <a:tr h="78805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valid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(GMT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timezone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Air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Humidity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Wind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Direction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Wind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spe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Pressure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altimeter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Sea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Level</a:t>
                      </a:r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Pressure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ky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level coverage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Sky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level </a:t>
                      </a:r>
                      <a:r>
                        <a:rPr lang="en-US" sz="11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Altitide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103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13:52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21.02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77.45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1014.4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103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14:52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19.94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81.09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1015.3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103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15:52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19.94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77.35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1015.6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103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16:20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79.31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29.96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103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16:52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21.92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74.56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29.96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1015.5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11 Metin kutusu"/>
          <p:cNvSpPr txBox="1"/>
          <p:nvPr/>
        </p:nvSpPr>
        <p:spPr>
          <a:xfrm>
            <a:off x="533400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there are missing values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data,find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principal components using the alternating least squares (ALS) algorithm.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reconstruct data matrix without Missing 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3 Oval"/>
          <p:cNvSpPr/>
          <p:nvPr/>
        </p:nvSpPr>
        <p:spPr>
          <a:xfrm>
            <a:off x="8534400" y="2438400"/>
            <a:ext cx="304800" cy="2286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13 Oval"/>
          <p:cNvSpPr/>
          <p:nvPr/>
        </p:nvSpPr>
        <p:spPr>
          <a:xfrm>
            <a:off x="8534400" y="2819400"/>
            <a:ext cx="304800" cy="2286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13 Oval"/>
          <p:cNvSpPr/>
          <p:nvPr/>
        </p:nvSpPr>
        <p:spPr>
          <a:xfrm>
            <a:off x="8534400" y="3962400"/>
            <a:ext cx="304800" cy="2286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13 Oval"/>
          <p:cNvSpPr/>
          <p:nvPr/>
        </p:nvSpPr>
        <p:spPr>
          <a:xfrm>
            <a:off x="6705600" y="3581400"/>
            <a:ext cx="304800" cy="2286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spect="1"/>
          </p:cNvSpPr>
          <p:nvPr>
            <p:ph type="title"/>
          </p:nvPr>
        </p:nvSpPr>
        <p:spPr>
          <a:xfrm>
            <a:off x="457200" y="822960"/>
            <a:ext cx="8229600" cy="27432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25689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of Systems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cyberphysic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integrated, independently operating systems working in a cooperative mode to achieve a higher performance.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generating “Big Data” which makes modeling of such complex systems a challenge indeed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Big data is the term for data sets so large and complicated that it becomes difficult to process using traditional data management tools or processing applications.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10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05000" y="762000"/>
            <a:ext cx="4746620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14350" indent="-51435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PCA using for Missing 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3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600200"/>
            <a:ext cx="53530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086600" cy="8080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4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5" name="2 İçerik Yer Tutucusu"/>
          <p:cNvSpPr txBox="1">
            <a:spLocks/>
          </p:cNvSpPr>
          <p:nvPr/>
        </p:nvSpPr>
        <p:spPr>
          <a:xfrm>
            <a:off x="838200" y="1600200"/>
            <a:ext cx="77724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is necessary to get rid of missing value while we are forecasting with large datasets.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Preprocessing with PCA is very important to get less error(4.323e-005&lt;&lt; 0.01714).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752600" y="685800"/>
            <a:ext cx="52578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Genetic Algorithm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It is started with a set of randomly generated solutions and recombine pairs of  them at random to produce offspring.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Only the best offspring and parents are kept to produce the next generation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3" descr="GeneticAlgorithm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28600" y="2286000"/>
            <a:ext cx="4593488" cy="33528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76800" y="2286000"/>
            <a:ext cx="4038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Design of water distribution systems.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Distributed computer network topologies.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Electronic circuit design, known as Evolvable hardware.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File allocation for a distributed system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Mobile communications infrastructure optimization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752600" y="685800"/>
            <a:ext cx="52578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Genetic Algorithm </a:t>
            </a:r>
          </a:p>
        </p:txBody>
      </p:sp>
      <p:pic>
        <p:nvPicPr>
          <p:cNvPr id="1027" name="Picture 3" descr="C:\Users\yunus\Desktop\dr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600200"/>
            <a:ext cx="5252174" cy="3962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5715000"/>
            <a:ext cx="5936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Ref: https://github.com/jlnaudin/x-drone/wiki/x-drone:-MaxiSwift,-mission-35---comparison-of-FPL-path-of-Real-flight-Vs-HIL-simulation</a:t>
            </a:r>
            <a:endParaRPr lang="en-US" sz="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581400"/>
            <a:ext cx="304800" cy="47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12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19812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191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4191000"/>
            <a:ext cx="2971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3352800"/>
            <a:ext cx="285115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Artificial Neural Network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2362200" y="1981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2362200" y="2743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362200" y="3505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362200" y="4267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819400" y="2209800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819400" y="3048000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2819400" y="3429000"/>
            <a:ext cx="19050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819400" y="3505200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4648200" y="3124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4648200" y="38100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4648200" y="2438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743200" y="2362200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2667000" y="2438400"/>
            <a:ext cx="1981200" cy="1447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V="1">
            <a:off x="2819400" y="2819400"/>
            <a:ext cx="19050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2819400" y="3124200"/>
            <a:ext cx="1828800" cy="914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819400" y="2819400"/>
            <a:ext cx="1905000" cy="762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2819400" y="3810000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2743200" y="2895600"/>
            <a:ext cx="1981200" cy="1524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819400" y="4114800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5105400" y="274320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5105400" y="3352800"/>
            <a:ext cx="9906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V="1">
            <a:off x="5105400" y="342900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6553200" y="335280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1600200" y="21336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1600200" y="29718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1600200" y="37338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1600200" y="44958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986135" y="2819400"/>
            <a:ext cx="4616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Inputs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7467600" y="31242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066800" y="4876800"/>
            <a:ext cx="7467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An artificial neural network is composed of many artificial neurons that are linked together according to a specific network architecture. The objective of the neural network is to transform the inputs into meaningful outputs.</a:t>
            </a: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7467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Tasks to be solved by artificial neural networks: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controlling the movements of a robot based on self-perception and other information (e.g., visual information);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deciding the category of potential food items (e.g., edible or non-edible) in an artificial world;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recognizing a visual object (e.g., a familiar face);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predicting where a moving object goes, when a robot wants to catch it.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3200400"/>
            <a:ext cx="21641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Neural network tasks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3505200"/>
            <a:ext cx="2133600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control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classification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prediction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approximation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2600" y="3352801"/>
            <a:ext cx="3429000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/>
              <a:t>These can be reformulated in general as </a:t>
            </a:r>
          </a:p>
          <a:p>
            <a:pPr algn="l">
              <a:spcBef>
                <a:spcPct val="50000"/>
              </a:spcBef>
            </a:pPr>
            <a:r>
              <a:rPr lang="en-GB" dirty="0"/>
              <a:t>FUNCTION APPROXIMATION</a:t>
            </a:r>
          </a:p>
          <a:p>
            <a:pPr algn="l">
              <a:spcBef>
                <a:spcPct val="50000"/>
              </a:spcBef>
            </a:pPr>
            <a:r>
              <a:rPr lang="en-GB" dirty="0"/>
              <a:t> tasks.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5257800"/>
            <a:ext cx="74676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/>
              <a:t>Approximation: given a set of values of a function g(x) build a neural network that approximates the g(x) values for any input x.</a:t>
            </a: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Artificial Neural Network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0"/>
            <a:ext cx="8229600" cy="48307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09800" y="1600200"/>
            <a:ext cx="44958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2098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develop a graphical user interface which given the open price, high, low, volume of the day and the previous day’s closing price; outputs the estimated closing price of the day based on the previous data.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 amount of historical stock data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this data, train a neural network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Once trained, the neural network can be used to predict stock behavior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to some way to gauge value of results – we will compare 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www.finance.yahoo.com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well as compare with what actually happened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752600" y="685800"/>
            <a:ext cx="52578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Advantages &amp; Disadvantages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3716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Neural network can be trained with a very large amount of data.  Years, decades, even centuries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Able to consider a “lifetime” worth of data when making a prediction</a:t>
            </a:r>
          </a:p>
          <a:p>
            <a:pPr algn="just">
              <a:spcBef>
                <a:spcPct val="20000"/>
              </a:spcBef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Completely unbiased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way to predict unexpected factors, i.e. natural disaster, legal problems, etc.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762000"/>
            <a:ext cx="531216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What is BIG DATA?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828800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term for a collection of data sets so large and complex that it becomes difficult to process using on-hand database management tools or traditional data processing applications.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challenges include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capture, storage, search, sharing, transfer, analysis, and visualization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trend to larger data sets is due to the additional information derivable from analysis of a single large set of related data, as compared to separate smaller sets with the same total amount of data.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12954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Neural networks are used to predict stock market prices because they are able to learn nonlinear mappings between inputs and outputs.</a:t>
            </a:r>
          </a:p>
          <a:p>
            <a:pPr>
              <a:buFont typeface="Wingdings" pitchFamily="2" charset="2"/>
              <a:buChar char="ü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Several researchers claim the stock market and other complex systems exhibit chaos.</a:t>
            </a:r>
          </a:p>
          <a:p>
            <a:pPr>
              <a:buFont typeface="Wingdings" pitchFamily="2" charset="2"/>
              <a:buChar char="ü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With the neural networks’ ability to learn nonlinear, chaotic systems, it may be possible to outperform traditional analysis and other computer-based methods.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8" name="10 Dikdörtgen"/>
          <p:cNvSpPr/>
          <p:nvPr/>
        </p:nvSpPr>
        <p:spPr>
          <a:xfrm>
            <a:off x="171416" y="685800"/>
            <a:ext cx="8972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Spreadsheet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http://finance.yahoo.com/q/hp?s=%5EIXIC+Historical+Prices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1" y="1219200"/>
            <a:ext cx="4267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143000"/>
            <a:ext cx="434435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pic>
        <p:nvPicPr>
          <p:cNvPr id="5" name="Resim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150" y="609600"/>
            <a:ext cx="45148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2 Dikdörtgen"/>
          <p:cNvSpPr/>
          <p:nvPr/>
        </p:nvSpPr>
        <p:spPr>
          <a:xfrm>
            <a:off x="0" y="1905000"/>
            <a:ext cx="45720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process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errors through the system from the output layer towards the input layer during training.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necessary because hidden units have no training target value that can be used, so they must be trained based on errors from previous layers.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output layer is the only layer which has a target value for which to compare.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pic>
        <p:nvPicPr>
          <p:cNvPr id="6" name="Resim 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609600"/>
            <a:ext cx="8458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133600"/>
            <a:ext cx="4705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2057400"/>
            <a:ext cx="35623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12 Dikdörtgen"/>
          <p:cNvSpPr/>
          <p:nvPr/>
        </p:nvSpPr>
        <p:spPr>
          <a:xfrm>
            <a:off x="4876800" y="3276600"/>
            <a:ext cx="426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vectors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vectors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randomly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70%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tr-TR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15%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validate</a:t>
            </a: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network is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generalizing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stop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/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15%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as a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completely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of network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generalization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3400"/>
            <a:ext cx="464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Resim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581400"/>
            <a:ext cx="464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11 Dikdörtgen"/>
          <p:cNvSpPr/>
          <p:nvPr/>
        </p:nvSpPr>
        <p:spPr>
          <a:xfrm>
            <a:off x="0" y="403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histogram to obtain additional verification of network performance.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2 Dikdörtgen"/>
          <p:cNvSpPr/>
          <p:nvPr/>
        </p:nvSpPr>
        <p:spPr>
          <a:xfrm>
            <a:off x="0" y="50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see that while most errors fall between -120 and 100.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3 Dikdörtgen"/>
          <p:cNvSpPr/>
          <p:nvPr/>
        </p:nvSpPr>
        <p:spPr>
          <a:xfrm>
            <a:off x="4572000" y="838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result is reasonable because of the following considerations: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train set error , the validation set error and test set error have similar characteristics.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sim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576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Resim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6300" y="762000"/>
            <a:ext cx="445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0 Dikdörtgen"/>
          <p:cNvSpPr/>
          <p:nvPr/>
        </p:nvSpPr>
        <p:spPr>
          <a:xfrm>
            <a:off x="228600" y="1676400"/>
            <a:ext cx="403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validate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network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network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respect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targets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test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perfect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fit,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a 45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network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targets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problem,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fit is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reasonably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of 0.99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152400" y="6858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VISUALIZATIONS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pic>
        <p:nvPicPr>
          <p:cNvPr id="6" name="Resim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2954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noProof="0" dirty="0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model shows promise, but needs improvement before becoming an effective aid.</a:t>
            </a: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Needs more data, possibly more types of data</a:t>
            </a:r>
          </a:p>
          <a:p>
            <a:pPr marL="457200" marR="0" lvl="1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No human or computer can perfectly predict the volatile stock market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Under “normal” conditions, in most cases, a good neural network will outperform most other current stock market predictors and be a very worthwhile, and potentially profitable aid to investors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8382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Conclusion   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References 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Jamshidi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(ed.),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Systems of Systems Engineering—Principles and Applications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(CRC/Taylor &amp; Francis, London, 2008) (also in Mandarin language, China Machine Press, ISBN 978-7-         111-38955-2, Beijing, 2013)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Jamshidi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(ed.),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System of Systems Engineering—Innovations for the 21st Century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(Wiley,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NewYork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2009)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Jamshidi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Mo, Barney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Tannahill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Yunus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Yetis,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Halid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Kaplan. "Big Data Analytic via Soft Computing Paradigms." In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Frontiers of Higher Order Fuzzy Sets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pp. 229-258. Springer New York, 2015.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Yetis, Y., Kaplan, H., &amp;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Jamshidi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M. (2014). Stock market prediction by using artificial neural network. In 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World Automation Congress Proceedings.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(pp. 718-722). 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white">
          <a:xfrm>
            <a:off x="457200" y="1981200"/>
            <a:ext cx="2895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CA" sz="2400" kern="0" dirty="0">
                <a:latin typeface="Times New Roman" pitchFamily="18" charset="0"/>
                <a:ea typeface="+mj-ea"/>
                <a:cs typeface="Times New Roman" pitchFamily="18" charset="0"/>
              </a:rPr>
              <a:t>Air Bus A380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576263" y="2316163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CA" sz="2400" kern="0" dirty="0">
                <a:latin typeface="Times New Roman" pitchFamily="18" charset="0"/>
                <a:ea typeface="+mj-ea"/>
                <a:cs typeface="Times New Roman" pitchFamily="18" charset="0"/>
              </a:rPr>
              <a:t>- 1 billion line of code</a:t>
            </a:r>
          </a:p>
          <a:p>
            <a:pPr>
              <a:defRPr/>
            </a:pPr>
            <a:r>
              <a:rPr lang="en-CA" sz="2400" kern="0" dirty="0">
                <a:latin typeface="Times New Roman" pitchFamily="18" charset="0"/>
                <a:ea typeface="+mj-ea"/>
                <a:cs typeface="Times New Roman" pitchFamily="18" charset="0"/>
              </a:rPr>
              <a:t>- each engine generate 10 TB every 30 min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white">
          <a:xfrm>
            <a:off x="5886450" y="2328863"/>
            <a:ext cx="22860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CA" sz="2400" kern="0" dirty="0">
                <a:latin typeface="Times New Roman" pitchFamily="18" charset="0"/>
                <a:ea typeface="+mj-ea"/>
                <a:cs typeface="Times New Roman" pitchFamily="18" charset="0"/>
              </a:rPr>
              <a:t>640TB per Flight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1325" y="3616325"/>
            <a:ext cx="7815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325" y="4525963"/>
            <a:ext cx="7815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 txBox="1">
            <a:spLocks noChangeArrowheads="1"/>
          </p:cNvSpPr>
          <p:nvPr/>
        </p:nvSpPr>
        <p:spPr bwMode="white">
          <a:xfrm>
            <a:off x="1006475" y="3763963"/>
            <a:ext cx="6494463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CA" sz="2400" kern="0" dirty="0">
                <a:latin typeface="Times New Roman" pitchFamily="18" charset="0"/>
                <a:ea typeface="+mj-ea"/>
                <a:cs typeface="Times New Roman" pitchFamily="18" charset="0"/>
              </a:rPr>
              <a:t>Twitter Generate approximately 12 TB of data per day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white">
          <a:xfrm>
            <a:off x="1130300" y="4678363"/>
            <a:ext cx="6494463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CA" sz="2400" kern="0" dirty="0">
                <a:latin typeface="Times New Roman" pitchFamily="18" charset="0"/>
                <a:ea typeface="+mj-ea"/>
                <a:cs typeface="Times New Roman" pitchFamily="18" charset="0"/>
              </a:rPr>
              <a:t>New York Stock Exchange 1TB of data everyday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9900" y="5410200"/>
            <a:ext cx="7815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5486400"/>
            <a:ext cx="64770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storage capacity has doubled roughly every three years since the 1980s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1905000"/>
            <a:ext cx="7815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762000"/>
            <a:ext cx="531216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What is BIG DATA?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THANK YOU FOR TIME</a:t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40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pic>
        <p:nvPicPr>
          <p:cNvPr id="3074" name="Picture 2" descr="https://blog.equinix.com/wp-content/uploads/2012/12/bigdata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276600"/>
            <a:ext cx="4005558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84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white">
          <a:xfrm>
            <a:off x="0" y="609600"/>
            <a:ext cx="4343400" cy="563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CA" sz="3200" kern="0" dirty="0">
                <a:latin typeface="Times New Roman" pitchFamily="18" charset="0"/>
                <a:cs typeface="Times New Roman" pitchFamily="18" charset="0"/>
              </a:rPr>
              <a:t>How big is the Big Data?</a:t>
            </a:r>
            <a:endParaRPr lang="en-CA" sz="32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38414" y="1298575"/>
            <a:ext cx="4809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 What is big today maybe not big tomorrow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225425" y="1814513"/>
            <a:ext cx="45751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data that can challenge our current technology in some manner can consider as Big Data </a:t>
            </a:r>
          </a:p>
          <a:p>
            <a:pPr marL="742950" lvl="1" indent="-285750" algn="just"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Volume</a:t>
            </a:r>
          </a:p>
          <a:p>
            <a:pPr marL="742950" lvl="1" indent="-285750" algn="just"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marL="742950" lvl="1" indent="-285750" algn="just"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Speed of Generating</a:t>
            </a:r>
          </a:p>
          <a:p>
            <a:pPr marL="742950" lvl="1" indent="-285750" algn="just"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Meaningful Analysis</a:t>
            </a:r>
          </a:p>
          <a:p>
            <a:pPr marL="742950" lvl="1" indent="-285750" algn="just">
              <a:buFontTx/>
              <a:buChar char="-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 descr="http://www.datamentors.com/sites/default/files/bwb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609600"/>
            <a:ext cx="3505200" cy="3266384"/>
          </a:xfrm>
          <a:prstGeom prst="rect">
            <a:avLst/>
          </a:prstGeom>
          <a:noFill/>
        </p:spPr>
      </p:pic>
      <p:pic>
        <p:nvPicPr>
          <p:cNvPr id="37892" name="Picture 4" descr="Sources of Big 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962400"/>
            <a:ext cx="3505200" cy="2512785"/>
          </a:xfrm>
          <a:prstGeom prst="rect">
            <a:avLst/>
          </a:prstGeom>
          <a:noFill/>
        </p:spPr>
      </p:pic>
      <p:pic>
        <p:nvPicPr>
          <p:cNvPr id="7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Big data can be described by the following characteristics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584851" y="2752129"/>
            <a:ext cx="207383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Volume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Variety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Velocity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7" name="Picture 3" descr="http://www.pinaldave.com/bimg/bigdata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28800"/>
            <a:ext cx="3990975" cy="4171951"/>
          </a:xfrm>
          <a:prstGeom prst="rect">
            <a:avLst/>
          </a:prstGeom>
          <a:noFill/>
        </p:spPr>
      </p:pic>
      <p:pic>
        <p:nvPicPr>
          <p:cNvPr id="6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52600" y="685800"/>
            <a:ext cx="5486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Volume (Scale)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017" y="1956776"/>
            <a:ext cx="5030405" cy="1478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Volume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44x increase from 2009 to 2020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 0.8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zettabytes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to 35zb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volume is increasing exponentially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1905000"/>
            <a:ext cx="4191000" cy="2578389"/>
          </a:xfrm>
          <a:prstGeom prst="rect">
            <a:avLst/>
          </a:prstGeom>
        </p:spPr>
      </p:pic>
      <p:pic>
        <p:nvPicPr>
          <p:cNvPr id="34818" name="Picture 2" descr="http://digitalpowrr.niu.edu/wp-content/uploads/2014/05/datagrowt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962400"/>
            <a:ext cx="2286000" cy="2194560"/>
          </a:xfrm>
          <a:prstGeom prst="rect">
            <a:avLst/>
          </a:prstGeom>
          <a:noFill/>
        </p:spPr>
      </p:pic>
      <p:pic>
        <p:nvPicPr>
          <p:cNvPr id="34820" name="Picture 4" descr="https://scienceinfobuzz.files.wordpress.com/2013/04/yottabyt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429000"/>
            <a:ext cx="2838450" cy="3033988"/>
          </a:xfrm>
          <a:prstGeom prst="rect">
            <a:avLst/>
          </a:prstGeom>
          <a:noFill/>
        </p:spPr>
      </p:pic>
      <p:pic>
        <p:nvPicPr>
          <p:cNvPr id="13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  <p:pic>
        <p:nvPicPr>
          <p:cNvPr id="34822" name="Picture 6" descr="Data Evoluti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4419600"/>
            <a:ext cx="2291304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515937" y="1382712"/>
            <a:ext cx="2825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i="1" kern="0" smtClean="0">
                <a:solidFill>
                  <a:srgbClr val="00A4DE"/>
                </a:solidFill>
                <a:latin typeface="Times New Roman" pitchFamily="18" charset="0"/>
                <a:cs typeface="Times New Roman" pitchFamily="18" charset="0"/>
              </a:rPr>
              <a:t>12+ TBs</a:t>
            </a:r>
            <a:r>
              <a:rPr lang="en-US" sz="1300" kern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300" kern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kern="0" smtClean="0">
                <a:solidFill>
                  <a:srgbClr val="075314"/>
                </a:solidFill>
                <a:latin typeface="Times New Roman" pitchFamily="18" charset="0"/>
                <a:cs typeface="Times New Roman" pitchFamily="18" charset="0"/>
              </a:rPr>
              <a:t>of tweet data </a:t>
            </a:r>
            <a:br>
              <a:rPr lang="en-US" sz="1400" kern="0" smtClean="0">
                <a:solidFill>
                  <a:srgbClr val="07531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kern="0" smtClean="0">
                <a:solidFill>
                  <a:srgbClr val="075314"/>
                </a:solidFill>
                <a:latin typeface="Times New Roman" pitchFamily="18" charset="0"/>
                <a:cs typeface="Times New Roman" pitchFamily="18" charset="0"/>
              </a:rPr>
              <a:t>every day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1881187" y="4573587"/>
            <a:ext cx="13255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i="1" kern="0" smtClean="0">
                <a:solidFill>
                  <a:srgbClr val="00A4DE"/>
                </a:solidFill>
                <a:latin typeface="Times New Roman" pitchFamily="18" charset="0"/>
                <a:cs typeface="Times New Roman" pitchFamily="18" charset="0"/>
              </a:rPr>
              <a:t>25+ TBs </a:t>
            </a:r>
            <a:r>
              <a:rPr lang="en-US" sz="1400" kern="0" smtClean="0">
                <a:solidFill>
                  <a:srgbClr val="07531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br>
              <a:rPr lang="en-US" sz="1400" kern="0" smtClean="0">
                <a:solidFill>
                  <a:srgbClr val="07531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kern="0" smtClean="0">
                <a:solidFill>
                  <a:srgbClr val="075314"/>
                </a:solidFill>
                <a:latin typeface="Times New Roman" pitchFamily="18" charset="0"/>
                <a:cs typeface="Times New Roman" pitchFamily="18" charset="0"/>
              </a:rPr>
              <a:t>log data every day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12" y="2060575"/>
            <a:ext cx="2784475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 rot="16200000">
            <a:off x="-446882" y="3580606"/>
            <a:ext cx="14700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i="1" kern="0" dirty="0">
                <a:solidFill>
                  <a:srgbClr val="00A4DE"/>
                </a:solidFill>
                <a:cs typeface="+mn-cs"/>
              </a:rPr>
              <a:t>? TBs </a:t>
            </a:r>
            <a:r>
              <a:rPr lang="en-US" sz="1400" b="0" kern="0" dirty="0">
                <a:solidFill>
                  <a:srgbClr val="075314"/>
                </a:solidFill>
                <a:cs typeface="+mn-cs"/>
              </a:rPr>
              <a:t>of</a:t>
            </a:r>
            <a:br>
              <a:rPr lang="en-US" sz="1400" b="0" kern="0" dirty="0">
                <a:solidFill>
                  <a:srgbClr val="075314"/>
                </a:solidFill>
                <a:cs typeface="+mn-cs"/>
              </a:rPr>
            </a:br>
            <a:r>
              <a:rPr lang="en-US" sz="1400" b="0" kern="0" dirty="0">
                <a:solidFill>
                  <a:srgbClr val="075314"/>
                </a:solidFill>
                <a:cs typeface="+mn-cs"/>
              </a:rPr>
              <a:t>data every day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9062" y="4662487"/>
            <a:ext cx="1638300" cy="1509713"/>
            <a:chOff x="264585" y="4317999"/>
            <a:chExt cx="1842062" cy="2180183"/>
          </a:xfrm>
        </p:grpSpPr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26" y="6117182"/>
              <a:ext cx="892629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85" y="4317999"/>
              <a:ext cx="1842062" cy="1788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rapezoid 17"/>
          <p:cNvSpPr/>
          <p:nvPr/>
        </p:nvSpPr>
        <p:spPr bwMode="auto">
          <a:xfrm rot="16200000">
            <a:off x="2846387" y="139699"/>
            <a:ext cx="5651500" cy="6334125"/>
          </a:xfrm>
          <a:prstGeom prst="trapezoid">
            <a:avLst>
              <a:gd name="adj" fmla="val 28745"/>
            </a:avLst>
          </a:prstGeom>
          <a:solidFill>
            <a:srgbClr val="7889FB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sz="1400" b="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629024" y="650875"/>
            <a:ext cx="5337175" cy="5914589"/>
            <a:chOff x="3733800" y="742950"/>
            <a:chExt cx="5337175" cy="5914589"/>
          </a:xfrm>
        </p:grpSpPr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3744913" y="742950"/>
              <a:ext cx="5326062" cy="5553075"/>
              <a:chOff x="3744913" y="742950"/>
              <a:chExt cx="5326062" cy="5553075"/>
            </a:xfrm>
          </p:grpSpPr>
          <p:pic>
            <p:nvPicPr>
              <p:cNvPr id="22" name="Picture 40" descr="mobile-internet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5222">
                <a:off x="7105650" y="858838"/>
                <a:ext cx="942975" cy="1265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" descr="TrendsMont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913" y="1103313"/>
                <a:ext cx="4648200" cy="5192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7805738" y="4570413"/>
                <a:ext cx="1265237" cy="166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28600" tIns="228600" rIns="228600" bIns="228600">
                <a:spAutoFit/>
              </a:bodyPr>
              <a:lstStyle/>
              <a:p>
                <a:pPr algn="r" eaLnBrk="1" hangingPunct="1"/>
                <a:r>
                  <a:rPr lang="en-US" i="1">
                    <a:solidFill>
                      <a:srgbClr val="00A4DE"/>
                    </a:solidFill>
                    <a:latin typeface="Times New Roman" pitchFamily="18" charset="0"/>
                    <a:cs typeface="Times New Roman" pitchFamily="18" charset="0"/>
                  </a:rPr>
                  <a:t>2+ billion</a:t>
                </a:r>
                <a:r>
                  <a:rPr lang="en-US" sz="1400">
                    <a:solidFill>
                      <a:srgbClr val="075314"/>
                    </a:solidFill>
                    <a:latin typeface="Times New Roman" pitchFamily="18" charset="0"/>
                    <a:cs typeface="Times New Roman" pitchFamily="18" charset="0"/>
                  </a:rPr>
                  <a:t> people on the Web by end 2011 </a:t>
                </a:r>
                <a:endParaRPr lang="en-US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4297363" y="927631"/>
                <a:ext cx="1997075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28600" tIns="228600" rIns="228600" bIns="228600">
                <a:spAutoFit/>
              </a:bodyPr>
              <a:lstStyle/>
              <a:p>
                <a:pPr algn="ctr" eaLnBrk="1" hangingPunct="1"/>
                <a:r>
                  <a:rPr lang="en-US" i="1">
                    <a:solidFill>
                      <a:srgbClr val="00A4DE"/>
                    </a:solidFill>
                    <a:latin typeface="Times New Roman" pitchFamily="18" charset="0"/>
                    <a:cs typeface="Times New Roman" pitchFamily="18" charset="0"/>
                  </a:rPr>
                  <a:t>30 billion</a:t>
                </a:r>
                <a:r>
                  <a:rPr lang="en-US" sz="1400">
                    <a:solidFill>
                      <a:srgbClr val="075314"/>
                    </a:solidFill>
                    <a:latin typeface="Times New Roman" pitchFamily="18" charset="0"/>
                    <a:cs typeface="Times New Roman" pitchFamily="18" charset="0"/>
                  </a:rPr>
                  <a:t> RFID tags today</a:t>
                </a:r>
                <a:br>
                  <a:rPr lang="en-US" sz="1400">
                    <a:solidFill>
                      <a:srgbClr val="075314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1400">
                    <a:solidFill>
                      <a:srgbClr val="075314"/>
                    </a:solidFill>
                    <a:latin typeface="Times New Roman" pitchFamily="18" charset="0"/>
                    <a:cs typeface="Times New Roman" pitchFamily="18" charset="0"/>
                  </a:rPr>
                  <a:t> (1.3B in 2005)</a:t>
                </a:r>
                <a:endParaRPr lang="en-US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7747000" y="742950"/>
                <a:ext cx="1323975" cy="166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28600" tIns="228600" rIns="228600" bIns="228600">
                <a:spAutoFit/>
              </a:bodyPr>
              <a:lstStyle/>
              <a:p>
                <a:pPr algn="r" eaLnBrk="1" hangingPunct="1"/>
                <a:r>
                  <a:rPr lang="en-US" i="1">
                    <a:solidFill>
                      <a:srgbClr val="00A4DE"/>
                    </a:solidFill>
                    <a:latin typeface="Times New Roman" pitchFamily="18" charset="0"/>
                    <a:cs typeface="Times New Roman" pitchFamily="18" charset="0"/>
                  </a:rPr>
                  <a:t>4.6 billion</a:t>
                </a:r>
                <a:r>
                  <a:rPr lang="en-US" sz="1400">
                    <a:solidFill>
                      <a:srgbClr val="075314"/>
                    </a:solidFill>
                    <a:latin typeface="Times New Roman" pitchFamily="18" charset="0"/>
                    <a:cs typeface="Times New Roman" pitchFamily="18" charset="0"/>
                  </a:rPr>
                  <a:t> camera phones world wide</a:t>
                </a:r>
                <a:endParaRPr lang="en-US" b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7696200" y="2609850"/>
                <a:ext cx="1374775" cy="2000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28600" tIns="228600" rIns="228600" bIns="228600">
                <a:spAutoFit/>
              </a:bodyPr>
              <a:lstStyle/>
              <a:p>
                <a:pPr algn="r" eaLnBrk="1" hangingPunct="1"/>
                <a:r>
                  <a:rPr lang="en-US" i="1">
                    <a:solidFill>
                      <a:srgbClr val="00A4DE"/>
                    </a:solidFill>
                    <a:latin typeface="Times New Roman" pitchFamily="18" charset="0"/>
                    <a:cs typeface="Times New Roman" pitchFamily="18" charset="0"/>
                  </a:rPr>
                  <a:t>100s of millions of GPS enabled</a:t>
                </a:r>
                <a:r>
                  <a:rPr lang="en-US" sz="1400">
                    <a:solidFill>
                      <a:srgbClr val="075314"/>
                    </a:solidFill>
                    <a:latin typeface="Times New Roman" pitchFamily="18" charset="0"/>
                    <a:cs typeface="Times New Roman" pitchFamily="18" charset="0"/>
                  </a:rPr>
                  <a:t> devices sold annually</a:t>
                </a:r>
                <a:endParaRPr lang="en-US" b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733800" y="5487988"/>
              <a:ext cx="237490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0" tIns="228600" rIns="228600" bIns="228600">
              <a:spAutoFit/>
            </a:bodyPr>
            <a:lstStyle/>
            <a:p>
              <a:pPr algn="ctr" eaLnBrk="1" hangingPunct="1"/>
              <a:r>
                <a:rPr lang="en-US" i="1" dirty="0">
                  <a:solidFill>
                    <a:srgbClr val="00A4DE"/>
                  </a:solidFill>
                  <a:latin typeface="Times New Roman" pitchFamily="18" charset="0"/>
                  <a:cs typeface="Times New Roman" pitchFamily="18" charset="0"/>
                </a:rPr>
                <a:t>76 million</a:t>
              </a:r>
              <a:r>
                <a:rPr lang="en-US" sz="1400" dirty="0">
                  <a:solidFill>
                    <a:srgbClr val="075314"/>
                  </a:solidFill>
                  <a:latin typeface="Times New Roman" pitchFamily="18" charset="0"/>
                  <a:cs typeface="Times New Roman" pitchFamily="18" charset="0"/>
                </a:rPr>
                <a:t> smart meters in 2009…</a:t>
              </a:r>
              <a:br>
                <a:rPr lang="en-US" sz="1400" dirty="0">
                  <a:solidFill>
                    <a:srgbClr val="075314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400" dirty="0">
                  <a:solidFill>
                    <a:srgbClr val="075314"/>
                  </a:solidFill>
                  <a:latin typeface="Times New Roman" pitchFamily="18" charset="0"/>
                  <a:cs typeface="Times New Roman" pitchFamily="18" charset="0"/>
                </a:rPr>
                <a:t> 200M by 2014 </a:t>
              </a:r>
              <a:endParaRPr lang="en-US" b="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Trapezoid 27"/>
          <p:cNvSpPr/>
          <p:nvPr/>
        </p:nvSpPr>
        <p:spPr bwMode="auto">
          <a:xfrm rot="16200000">
            <a:off x="2998787" y="292099"/>
            <a:ext cx="5651500" cy="6334125"/>
          </a:xfrm>
          <a:prstGeom prst="trapezoid">
            <a:avLst>
              <a:gd name="adj" fmla="val 28745"/>
            </a:avLst>
          </a:prstGeom>
          <a:solidFill>
            <a:schemeClr val="tx2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  <a:defRPr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Variety (Complexity)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265" y="1707926"/>
            <a:ext cx="5819335" cy="40070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Data (Tables/Transaction/Legacy Data)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Text Data (Web)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Semi-structured Data (XML)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Graph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Social Network,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Streaming Data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You can only scan the data once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single application can be generating/collecting many types of data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Big Public Data (online, weather, finance, etc)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1828800"/>
            <a:ext cx="1127257" cy="1123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1200" y="1828800"/>
            <a:ext cx="1559504" cy="1169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7747" y="3311452"/>
            <a:ext cx="1175797" cy="9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41815" y="4400178"/>
            <a:ext cx="1791729" cy="1057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3535" y="3195705"/>
            <a:ext cx="1589510" cy="1204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14291" y="4616977"/>
            <a:ext cx="1527524" cy="1234326"/>
          </a:xfrm>
          <a:prstGeom prst="rect">
            <a:avLst/>
          </a:prstGeom>
        </p:spPr>
      </p:pic>
      <p:pic>
        <p:nvPicPr>
          <p:cNvPr id="12" name="Picture 2" descr="http://ace.wacong.org/Assets/images/acelog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10600" y="0"/>
            <a:ext cx="533400" cy="54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93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S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</TotalTime>
  <Words>2009</Words>
  <Application>Microsoft Office PowerPoint</Application>
  <PresentationFormat>On-screen Show (4:3)</PresentationFormat>
  <Paragraphs>546</Paragraphs>
  <Slides>41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UTSA</vt:lpstr>
      <vt:lpstr>Application of Big Data Analytics  via Soft Computing </vt:lpstr>
      <vt:lpstr>INTRODUCTION </vt:lpstr>
      <vt:lpstr>Slide 3</vt:lpstr>
      <vt:lpstr>Slide 4</vt:lpstr>
      <vt:lpstr>Slide 5</vt:lpstr>
      <vt:lpstr>Big data can be described by the following characteristics</vt:lpstr>
      <vt:lpstr>Slide 7</vt:lpstr>
      <vt:lpstr>Slide 8</vt:lpstr>
      <vt:lpstr>Variety (Complexity) </vt:lpstr>
      <vt:lpstr>Velocity (Speed) </vt:lpstr>
      <vt:lpstr>Brief Description of Machine Learning </vt:lpstr>
      <vt:lpstr>Principal Component Analysis</vt:lpstr>
      <vt:lpstr>Slide 13</vt:lpstr>
      <vt:lpstr>Slide 14</vt:lpstr>
      <vt:lpstr>Slide 15</vt:lpstr>
      <vt:lpstr>Problem Statement </vt:lpstr>
      <vt:lpstr>Solution and Implementation </vt:lpstr>
      <vt:lpstr>Slide 18</vt:lpstr>
      <vt:lpstr>Slide 19</vt:lpstr>
      <vt:lpstr>Slide 20</vt:lpstr>
      <vt:lpstr>Results</vt:lpstr>
      <vt:lpstr>Slide 22</vt:lpstr>
      <vt:lpstr>Slide 23</vt:lpstr>
      <vt:lpstr>Slide 24</vt:lpstr>
      <vt:lpstr>Slide 25</vt:lpstr>
      <vt:lpstr>Artificial Neural Network</vt:lpstr>
      <vt:lpstr>Slide 27</vt:lpstr>
      <vt:lpstr>Artificial Neural Network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Conclusion    </vt:lpstr>
      <vt:lpstr>References  </vt:lpstr>
      <vt:lpstr>THANK YOU FOR TIME   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yunus</cp:lastModifiedBy>
  <cp:revision>579</cp:revision>
  <dcterms:created xsi:type="dcterms:W3CDTF">2006-08-16T00:00:00Z</dcterms:created>
  <dcterms:modified xsi:type="dcterms:W3CDTF">2016-02-19T17:44:13Z</dcterms:modified>
</cp:coreProperties>
</file>