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8" r:id="rId1"/>
  </p:sldMasterIdLst>
  <p:notesMasterIdLst>
    <p:notesMasterId r:id="rId44"/>
  </p:notesMasterIdLst>
  <p:handoutMasterIdLst>
    <p:handoutMasterId r:id="rId45"/>
  </p:handoutMasterIdLst>
  <p:sldIdLst>
    <p:sldId id="336" r:id="rId2"/>
    <p:sldId id="455" r:id="rId3"/>
    <p:sldId id="463" r:id="rId4"/>
    <p:sldId id="480" r:id="rId5"/>
    <p:sldId id="481" r:id="rId6"/>
    <p:sldId id="482" r:id="rId7"/>
    <p:sldId id="483" r:id="rId8"/>
    <p:sldId id="484" r:id="rId9"/>
    <p:sldId id="485" r:id="rId10"/>
    <p:sldId id="486" r:id="rId11"/>
    <p:sldId id="487" r:id="rId12"/>
    <p:sldId id="488" r:id="rId13"/>
    <p:sldId id="490" r:id="rId14"/>
    <p:sldId id="491" r:id="rId15"/>
    <p:sldId id="492" r:id="rId16"/>
    <p:sldId id="494" r:id="rId17"/>
    <p:sldId id="495" r:id="rId18"/>
    <p:sldId id="496" r:id="rId19"/>
    <p:sldId id="497" r:id="rId20"/>
    <p:sldId id="498" r:id="rId21"/>
    <p:sldId id="499" r:id="rId22"/>
    <p:sldId id="500" r:id="rId23"/>
    <p:sldId id="501" r:id="rId24"/>
    <p:sldId id="502" r:id="rId25"/>
    <p:sldId id="503" r:id="rId26"/>
    <p:sldId id="504" r:id="rId27"/>
    <p:sldId id="505" r:id="rId28"/>
    <p:sldId id="506" r:id="rId29"/>
    <p:sldId id="507" r:id="rId30"/>
    <p:sldId id="508" r:id="rId31"/>
    <p:sldId id="509" r:id="rId32"/>
    <p:sldId id="510" r:id="rId33"/>
    <p:sldId id="511" r:id="rId34"/>
    <p:sldId id="518" r:id="rId35"/>
    <p:sldId id="519" r:id="rId36"/>
    <p:sldId id="513" r:id="rId37"/>
    <p:sldId id="517" r:id="rId38"/>
    <p:sldId id="514" r:id="rId39"/>
    <p:sldId id="515" r:id="rId40"/>
    <p:sldId id="516" r:id="rId41"/>
    <p:sldId id="520" r:id="rId42"/>
    <p:sldId id="399" r:id="rId43"/>
  </p:sldIdLst>
  <p:sldSz cx="9144000" cy="6858000" type="screen4x3"/>
  <p:notesSz cx="6934200" cy="9080500"/>
  <p:defaultTextStyle>
    <a:defPPr>
      <a:defRPr lang="en-US"/>
    </a:defPPr>
    <a:lvl1pPr algn="ctr" rtl="0" eaLnBrk="0" fontAlgn="base" hangingPunct="0">
      <a:spcBef>
        <a:spcPct val="0"/>
      </a:spcBef>
      <a:spcAft>
        <a:spcPct val="0"/>
      </a:spcAft>
      <a:defRPr sz="4000" kern="1200">
        <a:solidFill>
          <a:schemeClr val="tx1"/>
        </a:solidFill>
        <a:latin typeface="Comic Sans MS" pitchFamily="66" charset="0"/>
        <a:ea typeface="SimSun" pitchFamily="2" charset="-122"/>
        <a:cs typeface="+mn-cs"/>
      </a:defRPr>
    </a:lvl1pPr>
    <a:lvl2pPr marL="457200" algn="ctr" rtl="0" eaLnBrk="0" fontAlgn="base" hangingPunct="0">
      <a:spcBef>
        <a:spcPct val="0"/>
      </a:spcBef>
      <a:spcAft>
        <a:spcPct val="0"/>
      </a:spcAft>
      <a:defRPr sz="4000" kern="1200">
        <a:solidFill>
          <a:schemeClr val="tx1"/>
        </a:solidFill>
        <a:latin typeface="Comic Sans MS" pitchFamily="66" charset="0"/>
        <a:ea typeface="SimSun" pitchFamily="2" charset="-122"/>
        <a:cs typeface="+mn-cs"/>
      </a:defRPr>
    </a:lvl2pPr>
    <a:lvl3pPr marL="914400" algn="ctr" rtl="0" eaLnBrk="0" fontAlgn="base" hangingPunct="0">
      <a:spcBef>
        <a:spcPct val="0"/>
      </a:spcBef>
      <a:spcAft>
        <a:spcPct val="0"/>
      </a:spcAft>
      <a:defRPr sz="4000" kern="1200">
        <a:solidFill>
          <a:schemeClr val="tx1"/>
        </a:solidFill>
        <a:latin typeface="Comic Sans MS" pitchFamily="66" charset="0"/>
        <a:ea typeface="SimSun" pitchFamily="2" charset="-122"/>
        <a:cs typeface="+mn-cs"/>
      </a:defRPr>
    </a:lvl3pPr>
    <a:lvl4pPr marL="1371600" algn="ctr" rtl="0" eaLnBrk="0" fontAlgn="base" hangingPunct="0">
      <a:spcBef>
        <a:spcPct val="0"/>
      </a:spcBef>
      <a:spcAft>
        <a:spcPct val="0"/>
      </a:spcAft>
      <a:defRPr sz="4000" kern="1200">
        <a:solidFill>
          <a:schemeClr val="tx1"/>
        </a:solidFill>
        <a:latin typeface="Comic Sans MS" pitchFamily="66" charset="0"/>
        <a:ea typeface="SimSun" pitchFamily="2" charset="-122"/>
        <a:cs typeface="+mn-cs"/>
      </a:defRPr>
    </a:lvl4pPr>
    <a:lvl5pPr marL="1828800" algn="ctr" rtl="0" eaLnBrk="0" fontAlgn="base" hangingPunct="0">
      <a:spcBef>
        <a:spcPct val="0"/>
      </a:spcBef>
      <a:spcAft>
        <a:spcPct val="0"/>
      </a:spcAft>
      <a:defRPr sz="4000" kern="1200">
        <a:solidFill>
          <a:schemeClr val="tx1"/>
        </a:solidFill>
        <a:latin typeface="Comic Sans MS" pitchFamily="66" charset="0"/>
        <a:ea typeface="SimSun" pitchFamily="2" charset="-122"/>
        <a:cs typeface="+mn-cs"/>
      </a:defRPr>
    </a:lvl5pPr>
    <a:lvl6pPr marL="2286000" algn="r" defTabSz="914400" rtl="1" eaLnBrk="1" latinLnBrk="0" hangingPunct="1">
      <a:defRPr sz="4000" kern="1200">
        <a:solidFill>
          <a:schemeClr val="tx1"/>
        </a:solidFill>
        <a:latin typeface="Comic Sans MS" pitchFamily="66" charset="0"/>
        <a:ea typeface="SimSun" pitchFamily="2" charset="-122"/>
        <a:cs typeface="+mn-cs"/>
      </a:defRPr>
    </a:lvl6pPr>
    <a:lvl7pPr marL="2743200" algn="r" defTabSz="914400" rtl="1" eaLnBrk="1" latinLnBrk="0" hangingPunct="1">
      <a:defRPr sz="4000" kern="1200">
        <a:solidFill>
          <a:schemeClr val="tx1"/>
        </a:solidFill>
        <a:latin typeface="Comic Sans MS" pitchFamily="66" charset="0"/>
        <a:ea typeface="SimSun" pitchFamily="2" charset="-122"/>
        <a:cs typeface="+mn-cs"/>
      </a:defRPr>
    </a:lvl7pPr>
    <a:lvl8pPr marL="3200400" algn="r" defTabSz="914400" rtl="1" eaLnBrk="1" latinLnBrk="0" hangingPunct="1">
      <a:defRPr sz="4000" kern="1200">
        <a:solidFill>
          <a:schemeClr val="tx1"/>
        </a:solidFill>
        <a:latin typeface="Comic Sans MS" pitchFamily="66" charset="0"/>
        <a:ea typeface="SimSun" pitchFamily="2" charset="-122"/>
        <a:cs typeface="+mn-cs"/>
      </a:defRPr>
    </a:lvl8pPr>
    <a:lvl9pPr marL="3657600" algn="r" defTabSz="914400" rtl="1" eaLnBrk="1" latinLnBrk="0" hangingPunct="1">
      <a:defRPr sz="4000" kern="1200">
        <a:solidFill>
          <a:schemeClr val="tx1"/>
        </a:solidFill>
        <a:latin typeface="Comic Sans MS" pitchFamily="66" charset="0"/>
        <a:ea typeface="SimSun" pitchFamily="2" charset="-122"/>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omaifar" initials="H" lastIdx="7" clrIdx="0"/>
  <p:cmAuthor id="1" name="kassu" initials="k" lastIdx="1" clrIdx="1">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FF"/>
    <a:srgbClr val="006699"/>
    <a:srgbClr val="CCCCFF"/>
    <a:srgbClr val="CCFFFF"/>
    <a:srgbClr val="CC99FF"/>
    <a:srgbClr val="FFFFCC"/>
    <a:srgbClr val="DDDDDD"/>
    <a:srgbClr val="0000FF"/>
    <a:srgbClr val="00CC99"/>
    <a:srgbClr val="FF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9429" autoAdjust="0"/>
  </p:normalViewPr>
  <p:slideViewPr>
    <p:cSldViewPr>
      <p:cViewPr varScale="1">
        <p:scale>
          <a:sx n="110" d="100"/>
          <a:sy n="110" d="100"/>
        </p:scale>
        <p:origin x="-1548"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491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586" name="Rectangle 2"/>
          <p:cNvSpPr>
            <a:spLocks noGrp="1" noChangeArrowheads="1"/>
          </p:cNvSpPr>
          <p:nvPr>
            <p:ph type="hdr" sz="quarter"/>
          </p:nvPr>
        </p:nvSpPr>
        <p:spPr bwMode="auto">
          <a:xfrm>
            <a:off x="0" y="0"/>
            <a:ext cx="3005138" cy="454025"/>
          </a:xfrm>
          <a:prstGeom prst="rect">
            <a:avLst/>
          </a:prstGeom>
          <a:noFill/>
          <a:ln>
            <a:noFill/>
          </a:ln>
          <a:effectLst/>
          <a:extLst>
            <a:ext uri="{909E8E84-426E-40DD-AFC4-6F175D3DCCD1}">
              <a14:hiddenFill xmlns:a14="http://schemas.microsoft.com/office/drawing/2010/main">
                <a:solidFill>
                  <a:srgbClr val="FFCCCC"/>
                </a:solidFill>
              </a14:hiddenFill>
            </a:ext>
            <a:ext uri="{91240B29-F687-4F45-9708-019B960494DF}">
              <a14:hiddenLine xmlns:a14="http://schemas.microsoft.com/office/drawing/2010/main" w="28575" cap="sq">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10" tIns="45706" rIns="91410" bIns="45706" numCol="1" anchor="ctr" anchorCtr="0" compatLnSpc="1">
            <a:prstTxWarp prst="textNoShape">
              <a:avLst/>
            </a:prstTxWarp>
          </a:bodyPr>
          <a:lstStyle>
            <a:lvl1pPr algn="l">
              <a:defRPr sz="1200" b="1" i="1">
                <a:effectLst>
                  <a:outerShdw blurRad="38100" dist="38100" dir="2700000" algn="tl">
                    <a:srgbClr val="C0C0C0"/>
                  </a:outerShdw>
                </a:effectLst>
                <a:latin typeface="Times New Roman" pitchFamily="18" charset="0"/>
              </a:defRPr>
            </a:lvl1pPr>
          </a:lstStyle>
          <a:p>
            <a:endParaRPr lang="en-US" altLang="zh-CN"/>
          </a:p>
        </p:txBody>
      </p:sp>
      <p:sp>
        <p:nvSpPr>
          <p:cNvPr id="67587" name="Rectangle 3"/>
          <p:cNvSpPr>
            <a:spLocks noGrp="1" noChangeArrowheads="1"/>
          </p:cNvSpPr>
          <p:nvPr>
            <p:ph type="dt" sz="quarter" idx="1"/>
          </p:nvPr>
        </p:nvSpPr>
        <p:spPr bwMode="auto">
          <a:xfrm>
            <a:off x="3929063" y="0"/>
            <a:ext cx="3005137" cy="454025"/>
          </a:xfrm>
          <a:prstGeom prst="rect">
            <a:avLst/>
          </a:prstGeom>
          <a:noFill/>
          <a:ln>
            <a:noFill/>
          </a:ln>
          <a:effectLst/>
          <a:extLst>
            <a:ext uri="{909E8E84-426E-40DD-AFC4-6F175D3DCCD1}">
              <a14:hiddenFill xmlns:a14="http://schemas.microsoft.com/office/drawing/2010/main">
                <a:solidFill>
                  <a:srgbClr val="FFCCCC"/>
                </a:solidFill>
              </a14:hiddenFill>
            </a:ext>
            <a:ext uri="{91240B29-F687-4F45-9708-019B960494DF}">
              <a14:hiddenLine xmlns:a14="http://schemas.microsoft.com/office/drawing/2010/main" w="28575" cap="sq">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10" tIns="45706" rIns="91410" bIns="45706" numCol="1" anchor="ctr" anchorCtr="0" compatLnSpc="1">
            <a:prstTxWarp prst="textNoShape">
              <a:avLst/>
            </a:prstTxWarp>
          </a:bodyPr>
          <a:lstStyle>
            <a:lvl1pPr algn="r">
              <a:defRPr sz="1200" b="1" i="1">
                <a:effectLst>
                  <a:outerShdw blurRad="38100" dist="38100" dir="2700000" algn="tl">
                    <a:srgbClr val="C0C0C0"/>
                  </a:outerShdw>
                </a:effectLst>
                <a:latin typeface="Times New Roman" pitchFamily="18" charset="0"/>
              </a:defRPr>
            </a:lvl1pPr>
          </a:lstStyle>
          <a:p>
            <a:endParaRPr lang="en-US" altLang="zh-CN"/>
          </a:p>
        </p:txBody>
      </p:sp>
      <p:sp>
        <p:nvSpPr>
          <p:cNvPr id="67588" name="Rectangle 4"/>
          <p:cNvSpPr>
            <a:spLocks noGrp="1" noChangeArrowheads="1"/>
          </p:cNvSpPr>
          <p:nvPr>
            <p:ph type="ftr" sz="quarter" idx="2"/>
          </p:nvPr>
        </p:nvSpPr>
        <p:spPr bwMode="auto">
          <a:xfrm>
            <a:off x="0" y="8626475"/>
            <a:ext cx="3005138" cy="454025"/>
          </a:xfrm>
          <a:prstGeom prst="rect">
            <a:avLst/>
          </a:prstGeom>
          <a:noFill/>
          <a:ln>
            <a:noFill/>
          </a:ln>
          <a:effectLst/>
          <a:extLst>
            <a:ext uri="{909E8E84-426E-40DD-AFC4-6F175D3DCCD1}">
              <a14:hiddenFill xmlns:a14="http://schemas.microsoft.com/office/drawing/2010/main">
                <a:solidFill>
                  <a:srgbClr val="FFCCCC"/>
                </a:solidFill>
              </a14:hiddenFill>
            </a:ext>
            <a:ext uri="{91240B29-F687-4F45-9708-019B960494DF}">
              <a14:hiddenLine xmlns:a14="http://schemas.microsoft.com/office/drawing/2010/main" w="28575" cap="sq">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10" tIns="45706" rIns="91410" bIns="45706" numCol="1" anchor="b" anchorCtr="0" compatLnSpc="1">
            <a:prstTxWarp prst="textNoShape">
              <a:avLst/>
            </a:prstTxWarp>
          </a:bodyPr>
          <a:lstStyle>
            <a:lvl1pPr algn="l">
              <a:defRPr sz="1200" b="1" i="1">
                <a:effectLst>
                  <a:outerShdw blurRad="38100" dist="38100" dir="2700000" algn="tl">
                    <a:srgbClr val="C0C0C0"/>
                  </a:outerShdw>
                </a:effectLst>
                <a:latin typeface="Times New Roman" pitchFamily="18" charset="0"/>
              </a:defRPr>
            </a:lvl1pPr>
          </a:lstStyle>
          <a:p>
            <a:endParaRPr lang="en-US" altLang="zh-CN"/>
          </a:p>
        </p:txBody>
      </p:sp>
      <p:sp>
        <p:nvSpPr>
          <p:cNvPr id="67589" name="Rectangle 5"/>
          <p:cNvSpPr>
            <a:spLocks noGrp="1" noChangeArrowheads="1"/>
          </p:cNvSpPr>
          <p:nvPr>
            <p:ph type="sldNum" sz="quarter" idx="3"/>
          </p:nvPr>
        </p:nvSpPr>
        <p:spPr bwMode="auto">
          <a:xfrm>
            <a:off x="3929063" y="8626475"/>
            <a:ext cx="3005137" cy="454025"/>
          </a:xfrm>
          <a:prstGeom prst="rect">
            <a:avLst/>
          </a:prstGeom>
          <a:noFill/>
          <a:ln>
            <a:noFill/>
          </a:ln>
          <a:effectLst/>
          <a:extLst>
            <a:ext uri="{909E8E84-426E-40DD-AFC4-6F175D3DCCD1}">
              <a14:hiddenFill xmlns:a14="http://schemas.microsoft.com/office/drawing/2010/main">
                <a:solidFill>
                  <a:srgbClr val="FFCCCC"/>
                </a:solidFill>
              </a14:hiddenFill>
            </a:ext>
            <a:ext uri="{91240B29-F687-4F45-9708-019B960494DF}">
              <a14:hiddenLine xmlns:a14="http://schemas.microsoft.com/office/drawing/2010/main" w="28575" cap="sq">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10" tIns="45706" rIns="91410" bIns="45706" numCol="1" anchor="b" anchorCtr="0" compatLnSpc="1">
            <a:prstTxWarp prst="textNoShape">
              <a:avLst/>
            </a:prstTxWarp>
          </a:bodyPr>
          <a:lstStyle>
            <a:lvl1pPr algn="r">
              <a:defRPr sz="1200" b="1" i="1">
                <a:effectLst>
                  <a:outerShdw blurRad="38100" dist="38100" dir="2700000" algn="tl">
                    <a:srgbClr val="C0C0C0"/>
                  </a:outerShdw>
                </a:effectLst>
                <a:latin typeface="Times New Roman" pitchFamily="18" charset="0"/>
                <a:cs typeface="Times New Roman" pitchFamily="18" charset="0"/>
              </a:defRPr>
            </a:lvl1pPr>
          </a:lstStyle>
          <a:p>
            <a:fld id="{8063B9B9-132F-445B-A8D5-8AA03CA2AE8D}" type="slidenum">
              <a:rPr lang="ar-SA" altLang="en-US"/>
              <a:pPr/>
              <a:t>‹#›</a:t>
            </a:fld>
            <a:endParaRPr lang="en-US" altLang="zh-CN">
              <a:cs typeface="+mn-cs"/>
            </a:endParaRPr>
          </a:p>
        </p:txBody>
      </p:sp>
    </p:spTree>
    <p:extLst>
      <p:ext uri="{BB962C8B-B14F-4D97-AF65-F5344CB8AC3E}">
        <p14:creationId xmlns:p14="http://schemas.microsoft.com/office/powerpoint/2010/main" val="42468393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hdr" sz="quarter"/>
          </p:nvPr>
        </p:nvSpPr>
        <p:spPr bwMode="auto">
          <a:xfrm>
            <a:off x="0" y="0"/>
            <a:ext cx="3005138"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10" tIns="45706" rIns="91410" bIns="45706" numCol="1" anchor="t" anchorCtr="0" compatLnSpc="1">
            <a:prstTxWarp prst="textNoShape">
              <a:avLst/>
            </a:prstTxWarp>
          </a:bodyPr>
          <a:lstStyle>
            <a:lvl1pPr algn="l">
              <a:defRPr sz="1200">
                <a:latin typeface="Times New Roman" pitchFamily="18" charset="0"/>
              </a:defRPr>
            </a:lvl1pPr>
          </a:lstStyle>
          <a:p>
            <a:endParaRPr lang="en-US" altLang="zh-CN"/>
          </a:p>
        </p:txBody>
      </p:sp>
      <p:sp>
        <p:nvSpPr>
          <p:cNvPr id="13315" name="Rectangle 3"/>
          <p:cNvSpPr>
            <a:spLocks noGrp="1" noChangeArrowheads="1"/>
          </p:cNvSpPr>
          <p:nvPr>
            <p:ph type="dt" idx="1"/>
          </p:nvPr>
        </p:nvSpPr>
        <p:spPr bwMode="auto">
          <a:xfrm>
            <a:off x="3929063" y="0"/>
            <a:ext cx="3005137"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10" tIns="45706" rIns="91410" bIns="45706" numCol="1" anchor="t" anchorCtr="0" compatLnSpc="1">
            <a:prstTxWarp prst="textNoShape">
              <a:avLst/>
            </a:prstTxWarp>
          </a:bodyPr>
          <a:lstStyle>
            <a:lvl1pPr algn="r">
              <a:defRPr sz="1200">
                <a:latin typeface="Times New Roman" pitchFamily="18" charset="0"/>
              </a:defRPr>
            </a:lvl1pPr>
          </a:lstStyle>
          <a:p>
            <a:endParaRPr lang="en-US" altLang="zh-CN"/>
          </a:p>
        </p:txBody>
      </p:sp>
      <p:sp>
        <p:nvSpPr>
          <p:cNvPr id="13316" name="Rectangle 4"/>
          <p:cNvSpPr>
            <a:spLocks noGrp="1" noRot="1" noChangeAspect="1" noChangeArrowheads="1" noTextEdit="1"/>
          </p:cNvSpPr>
          <p:nvPr>
            <p:ph type="sldImg" idx="2"/>
          </p:nvPr>
        </p:nvSpPr>
        <p:spPr bwMode="auto">
          <a:xfrm>
            <a:off x="1196975" y="681038"/>
            <a:ext cx="4540250" cy="3405187"/>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3317" name="Rectangle 5"/>
          <p:cNvSpPr>
            <a:spLocks noGrp="1" noChangeArrowheads="1"/>
          </p:cNvSpPr>
          <p:nvPr>
            <p:ph type="body" sz="quarter" idx="3"/>
          </p:nvPr>
        </p:nvSpPr>
        <p:spPr bwMode="auto">
          <a:xfrm>
            <a:off x="923925" y="4313238"/>
            <a:ext cx="5086350" cy="408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10" tIns="45706" rIns="91410" bIns="45706"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3318" name="Rectangle 6"/>
          <p:cNvSpPr>
            <a:spLocks noGrp="1" noChangeArrowheads="1"/>
          </p:cNvSpPr>
          <p:nvPr>
            <p:ph type="ftr" sz="quarter" idx="4"/>
          </p:nvPr>
        </p:nvSpPr>
        <p:spPr bwMode="auto">
          <a:xfrm>
            <a:off x="0" y="8626475"/>
            <a:ext cx="3005138"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10" tIns="45706" rIns="91410" bIns="45706" numCol="1" anchor="b" anchorCtr="0" compatLnSpc="1">
            <a:prstTxWarp prst="textNoShape">
              <a:avLst/>
            </a:prstTxWarp>
          </a:bodyPr>
          <a:lstStyle>
            <a:lvl1pPr algn="l">
              <a:defRPr sz="1200">
                <a:latin typeface="Times New Roman" pitchFamily="18" charset="0"/>
              </a:defRPr>
            </a:lvl1pPr>
          </a:lstStyle>
          <a:p>
            <a:endParaRPr lang="en-US" altLang="zh-CN"/>
          </a:p>
        </p:txBody>
      </p:sp>
      <p:sp>
        <p:nvSpPr>
          <p:cNvPr id="13319" name="Rectangle 7"/>
          <p:cNvSpPr>
            <a:spLocks noGrp="1" noChangeArrowheads="1"/>
          </p:cNvSpPr>
          <p:nvPr>
            <p:ph type="sldNum" sz="quarter" idx="5"/>
          </p:nvPr>
        </p:nvSpPr>
        <p:spPr bwMode="auto">
          <a:xfrm>
            <a:off x="3929063" y="8626475"/>
            <a:ext cx="3005137"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10" tIns="45706" rIns="91410" bIns="45706" numCol="1" anchor="b" anchorCtr="0" compatLnSpc="1">
            <a:prstTxWarp prst="textNoShape">
              <a:avLst/>
            </a:prstTxWarp>
          </a:bodyPr>
          <a:lstStyle>
            <a:lvl1pPr algn="r">
              <a:defRPr sz="1200">
                <a:latin typeface="Times New Roman" pitchFamily="18" charset="0"/>
                <a:cs typeface="Times New Roman" pitchFamily="18" charset="0"/>
              </a:defRPr>
            </a:lvl1pPr>
          </a:lstStyle>
          <a:p>
            <a:fld id="{9FAF0C32-E2E7-452B-AB5F-5F56EB11AF38}" type="slidenum">
              <a:rPr lang="ar-SA" altLang="en-US"/>
              <a:pPr/>
              <a:t>‹#›</a:t>
            </a:fld>
            <a:endParaRPr lang="en-US" altLang="zh-CN">
              <a:cs typeface="+mn-cs"/>
            </a:endParaRPr>
          </a:p>
        </p:txBody>
      </p:sp>
    </p:spTree>
    <p:extLst>
      <p:ext uri="{BB962C8B-B14F-4D97-AF65-F5344CB8AC3E}">
        <p14:creationId xmlns:p14="http://schemas.microsoft.com/office/powerpoint/2010/main" val="56579359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SimSun"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SimSun"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SimSun"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SimSun"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SimSun" pitchFamily="2" charset="-122"/>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4"/>
          <p:cNvSpPr>
            <a:spLocks noChangeArrowheads="1"/>
          </p:cNvSpPr>
          <p:nvPr/>
        </p:nvSpPr>
        <p:spPr bwMode="auto">
          <a:xfrm>
            <a:off x="0" y="2844800"/>
            <a:ext cx="9144000" cy="4013200"/>
          </a:xfrm>
          <a:prstGeom prst="rect">
            <a:avLst/>
          </a:prstGeom>
          <a:solidFill>
            <a:srgbClr val="FDB92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 name="Rectangle 34"/>
          <p:cNvSpPr>
            <a:spLocks noChangeArrowheads="1"/>
          </p:cNvSpPr>
          <p:nvPr/>
        </p:nvSpPr>
        <p:spPr bwMode="auto">
          <a:xfrm>
            <a:off x="0" y="0"/>
            <a:ext cx="9144000" cy="2743200"/>
          </a:xfrm>
          <a:prstGeom prst="rect">
            <a:avLst/>
          </a:prstGeom>
          <a:solidFill>
            <a:srgbClr val="00468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 name="Text Box 42"/>
          <p:cNvSpPr txBox="1">
            <a:spLocks noChangeArrowheads="1"/>
          </p:cNvSpPr>
          <p:nvPr/>
        </p:nvSpPr>
        <p:spPr bwMode="auto">
          <a:xfrm>
            <a:off x="58738" y="5886450"/>
            <a:ext cx="9144000" cy="400050"/>
          </a:xfrm>
          <a:prstGeom prst="rect">
            <a:avLst/>
          </a:prstGeom>
          <a:noFill/>
          <a:ln>
            <a:noFill/>
          </a:ln>
          <a:extLst/>
        </p:spPr>
        <p:txBody>
          <a:bodyPr>
            <a:spAutoFit/>
          </a:bodyPr>
          <a:lstStyle>
            <a:lvl1pPr>
              <a:defRPr sz="2400">
                <a:solidFill>
                  <a:schemeClr val="tx1"/>
                </a:solidFill>
                <a:latin typeface="Trebuchet MS" pitchFamily="1" charset="0"/>
                <a:ea typeface="ＭＳ Ｐゴシック" pitchFamily="1" charset="-128"/>
              </a:defRPr>
            </a:lvl1pPr>
            <a:lvl2pPr marL="742950" indent="-285750">
              <a:defRPr sz="2400">
                <a:solidFill>
                  <a:schemeClr val="tx1"/>
                </a:solidFill>
                <a:latin typeface="Trebuchet MS" pitchFamily="1" charset="0"/>
                <a:ea typeface="ＭＳ Ｐゴシック" pitchFamily="1" charset="-128"/>
              </a:defRPr>
            </a:lvl2pPr>
            <a:lvl3pPr marL="1143000" indent="-228600">
              <a:defRPr sz="2400">
                <a:solidFill>
                  <a:schemeClr val="tx1"/>
                </a:solidFill>
                <a:latin typeface="Trebuchet MS" pitchFamily="1" charset="0"/>
                <a:ea typeface="ＭＳ Ｐゴシック" pitchFamily="1" charset="-128"/>
              </a:defRPr>
            </a:lvl3pPr>
            <a:lvl4pPr marL="1600200" indent="-228600">
              <a:defRPr sz="2400">
                <a:solidFill>
                  <a:schemeClr val="tx1"/>
                </a:solidFill>
                <a:latin typeface="Trebuchet MS" pitchFamily="1" charset="0"/>
                <a:ea typeface="ＭＳ Ｐゴシック" pitchFamily="1" charset="-128"/>
              </a:defRPr>
            </a:lvl4pPr>
            <a:lvl5pPr marL="2057400" indent="-228600">
              <a:defRPr sz="2400">
                <a:solidFill>
                  <a:schemeClr val="tx1"/>
                </a:solidFill>
                <a:latin typeface="Trebuchet MS" pitchFamily="1"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Trebuchet MS" pitchFamily="1"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Trebuchet MS" pitchFamily="1"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Trebuchet MS" pitchFamily="1"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Trebuchet MS" pitchFamily="1" charset="0"/>
                <a:ea typeface="ＭＳ Ｐゴシック" pitchFamily="1" charset="-128"/>
              </a:defRPr>
            </a:lvl9pPr>
          </a:lstStyle>
          <a:p>
            <a:pPr algn="ctr">
              <a:spcBef>
                <a:spcPct val="50000"/>
              </a:spcBef>
              <a:defRPr/>
            </a:pPr>
            <a:r>
              <a:rPr lang="en-US" sz="2000" b="1" dirty="0" smtClean="0">
                <a:solidFill>
                  <a:srgbClr val="004684"/>
                </a:solidFill>
                <a:latin typeface="Arial" charset="0"/>
              </a:rPr>
              <a:t>North Carolina Agricultural and Technical State University</a:t>
            </a:r>
          </a:p>
        </p:txBody>
      </p:sp>
      <p:pic>
        <p:nvPicPr>
          <p:cNvPr id="7" name="Picture 12" descr="®LETTER MARK_PMS123-288.eps"/>
          <p:cNvPicPr>
            <a:picLocks noChangeAspect="1"/>
          </p:cNvPicPr>
          <p:nvPr/>
        </p:nvPicPr>
        <p:blipFill>
          <a:blip r:embed="rId2" cstate="print">
            <a:extLst>
              <a:ext uri="{28A0092B-C50C-407E-A947-70E740481C1C}">
                <a14:useLocalDpi xmlns:a14="http://schemas.microsoft.com/office/drawing/2010/main" val="0"/>
              </a:ext>
            </a:extLst>
          </a:blip>
          <a:srcRect l="27806" t="19257" r="29349" b="21703"/>
          <a:stretch>
            <a:fillRect/>
          </a:stretch>
        </p:blipFill>
        <p:spPr bwMode="auto">
          <a:xfrm>
            <a:off x="3352800" y="3200400"/>
            <a:ext cx="2459038" cy="254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2" name="Rectangle 2"/>
          <p:cNvSpPr>
            <a:spLocks noGrp="1" noChangeArrowheads="1"/>
          </p:cNvSpPr>
          <p:nvPr>
            <p:ph type="ctrTitle"/>
          </p:nvPr>
        </p:nvSpPr>
        <p:spPr>
          <a:xfrm>
            <a:off x="0" y="914400"/>
            <a:ext cx="9144000" cy="685800"/>
          </a:xfrm>
        </p:spPr>
        <p:txBody>
          <a:bodyPr/>
          <a:lstStyle>
            <a:lvl1pPr algn="ctr">
              <a:defRPr sz="2700" b="1">
                <a:solidFill>
                  <a:srgbClr val="FDB927"/>
                </a:solidFill>
              </a:defRPr>
            </a:lvl1pPr>
          </a:lstStyle>
          <a:p>
            <a:r>
              <a:rPr lang="en-US" smtClean="0"/>
              <a:t>Click to edit Master title style</a:t>
            </a:r>
            <a:endParaRPr lang="en-US" dirty="0"/>
          </a:p>
        </p:txBody>
      </p:sp>
      <p:sp>
        <p:nvSpPr>
          <p:cNvPr id="25603" name="Rectangle 3"/>
          <p:cNvSpPr>
            <a:spLocks noGrp="1" noChangeArrowheads="1"/>
          </p:cNvSpPr>
          <p:nvPr>
            <p:ph type="subTitle" idx="1"/>
          </p:nvPr>
        </p:nvSpPr>
        <p:spPr>
          <a:xfrm>
            <a:off x="0" y="1524000"/>
            <a:ext cx="9144000" cy="609600"/>
          </a:xfrm>
        </p:spPr>
        <p:txBody>
          <a:bodyPr/>
          <a:lstStyle>
            <a:lvl1pPr marL="0" indent="0" algn="ctr">
              <a:buFont typeface="Wingdings" pitchFamily="1" charset="2"/>
              <a:buNone/>
              <a:defRPr sz="2400">
                <a:solidFill>
                  <a:schemeClr val="bg1"/>
                </a:solidFill>
                <a:latin typeface="Georgia" pitchFamily="1" charset="0"/>
              </a:defRPr>
            </a:lvl1pPr>
          </a:lstStyle>
          <a:p>
            <a:r>
              <a:rPr lang="en-US" smtClean="0"/>
              <a:t>Click to edit Master subtitle style</a:t>
            </a:r>
            <a:endParaRPr lang="en-US" dirty="0"/>
          </a:p>
        </p:txBody>
      </p:sp>
      <p:sp>
        <p:nvSpPr>
          <p:cNvPr id="8" name="Rectangle 24"/>
          <p:cNvSpPr>
            <a:spLocks noGrp="1" noChangeArrowheads="1"/>
          </p:cNvSpPr>
          <p:nvPr>
            <p:ph type="ftr" sz="quarter" idx="10"/>
          </p:nvPr>
        </p:nvSpPr>
        <p:spPr>
          <a:xfrm>
            <a:off x="4267200" y="6400800"/>
            <a:ext cx="4724400" cy="457200"/>
          </a:xfrm>
          <a:prstGeom prst="rect">
            <a:avLst/>
          </a:prstGeom>
        </p:spPr>
        <p:txBody>
          <a:bodyPr/>
          <a:lstStyle>
            <a:lvl1pPr>
              <a:defRPr sz="1400">
                <a:solidFill>
                  <a:schemeClr val="tx1"/>
                </a:solidFill>
                <a:latin typeface="+mn-lt"/>
                <a:cs typeface="ＭＳ Ｐゴシック" pitchFamily="1" charset="-128"/>
              </a:defRPr>
            </a:lvl1pPr>
          </a:lstStyle>
          <a:p>
            <a:endParaRPr lang="en-US" altLang="zh-CN"/>
          </a:p>
        </p:txBody>
      </p:sp>
    </p:spTree>
    <p:extLst>
      <p:ext uri="{BB962C8B-B14F-4D97-AF65-F5344CB8AC3E}">
        <p14:creationId xmlns:p14="http://schemas.microsoft.com/office/powerpoint/2010/main" val="158903598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AndClipArt" preserve="1">
  <p:cSld name="Title, Text and Clip Art">
    <p:spTree>
      <p:nvGrpSpPr>
        <p:cNvPr id="1" name=""/>
        <p:cNvGrpSpPr/>
        <p:nvPr/>
      </p:nvGrpSpPr>
      <p:grpSpPr>
        <a:xfrm>
          <a:off x="0" y="0"/>
          <a:ext cx="0" cy="0"/>
          <a:chOff x="0" y="0"/>
          <a:chExt cx="0" cy="0"/>
        </a:xfrm>
      </p:grpSpPr>
      <p:sp>
        <p:nvSpPr>
          <p:cNvPr id="5" name="Rectangle 18"/>
          <p:cNvSpPr>
            <a:spLocks noChangeArrowheads="1"/>
          </p:cNvSpPr>
          <p:nvPr/>
        </p:nvSpPr>
        <p:spPr bwMode="auto">
          <a:xfrm>
            <a:off x="3175" y="307975"/>
            <a:ext cx="9144000" cy="704850"/>
          </a:xfrm>
          <a:prstGeom prst="rect">
            <a:avLst/>
          </a:prstGeom>
          <a:solidFill>
            <a:srgbClr val="FDB92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 name="Text Box 24"/>
          <p:cNvSpPr txBox="1">
            <a:spLocks noChangeArrowheads="1"/>
          </p:cNvSpPr>
          <p:nvPr/>
        </p:nvSpPr>
        <p:spPr bwMode="auto">
          <a:xfrm>
            <a:off x="914400" y="457200"/>
            <a:ext cx="7162800" cy="338138"/>
          </a:xfrm>
          <a:prstGeom prst="rect">
            <a:avLst/>
          </a:prstGeom>
          <a:noFill/>
          <a:ln>
            <a:noFill/>
          </a:ln>
          <a:extLst/>
        </p:spPr>
        <p:txBody>
          <a:bodyPr>
            <a:spAutoFit/>
          </a:bodyPr>
          <a:lstStyle>
            <a:lvl1pPr>
              <a:defRPr sz="2400">
                <a:solidFill>
                  <a:schemeClr val="tx1"/>
                </a:solidFill>
                <a:latin typeface="Trebuchet MS" charset="0"/>
                <a:ea typeface="ＭＳ Ｐゴシック" pitchFamily="1" charset="-128"/>
              </a:defRPr>
            </a:lvl1pPr>
            <a:lvl2pPr marL="37931725" indent="-37474525">
              <a:defRPr sz="2400">
                <a:solidFill>
                  <a:schemeClr val="tx1"/>
                </a:solidFill>
                <a:latin typeface="Trebuchet MS" charset="0"/>
                <a:ea typeface="ＭＳ Ｐゴシック" pitchFamily="1" charset="-128"/>
              </a:defRPr>
            </a:lvl2pPr>
            <a:lvl3pPr>
              <a:defRPr sz="2400">
                <a:solidFill>
                  <a:schemeClr val="tx1"/>
                </a:solidFill>
                <a:latin typeface="Trebuchet MS" charset="0"/>
                <a:ea typeface="ＭＳ Ｐゴシック" pitchFamily="1" charset="-128"/>
              </a:defRPr>
            </a:lvl3pPr>
            <a:lvl4pPr>
              <a:defRPr sz="2400">
                <a:solidFill>
                  <a:schemeClr val="tx1"/>
                </a:solidFill>
                <a:latin typeface="Trebuchet MS" charset="0"/>
                <a:ea typeface="ＭＳ Ｐゴシック" pitchFamily="1" charset="-128"/>
              </a:defRPr>
            </a:lvl4pPr>
            <a:lvl5pPr>
              <a:defRPr sz="2400">
                <a:solidFill>
                  <a:schemeClr val="tx1"/>
                </a:solidFill>
                <a:latin typeface="Trebuchet MS" charset="0"/>
                <a:ea typeface="ＭＳ Ｐゴシック" pitchFamily="1" charset="-128"/>
              </a:defRPr>
            </a:lvl5pPr>
            <a:lvl6pPr marL="457200" eaLnBrk="0" fontAlgn="base" hangingPunct="0">
              <a:spcBef>
                <a:spcPct val="0"/>
              </a:spcBef>
              <a:spcAft>
                <a:spcPct val="0"/>
              </a:spcAft>
              <a:defRPr sz="2400">
                <a:solidFill>
                  <a:schemeClr val="tx1"/>
                </a:solidFill>
                <a:latin typeface="Trebuchet MS" charset="0"/>
                <a:ea typeface="ＭＳ Ｐゴシック" pitchFamily="1" charset="-128"/>
              </a:defRPr>
            </a:lvl6pPr>
            <a:lvl7pPr marL="914400" eaLnBrk="0" fontAlgn="base" hangingPunct="0">
              <a:spcBef>
                <a:spcPct val="0"/>
              </a:spcBef>
              <a:spcAft>
                <a:spcPct val="0"/>
              </a:spcAft>
              <a:defRPr sz="2400">
                <a:solidFill>
                  <a:schemeClr val="tx1"/>
                </a:solidFill>
                <a:latin typeface="Trebuchet MS" charset="0"/>
                <a:ea typeface="ＭＳ Ｐゴシック" pitchFamily="1" charset="-128"/>
              </a:defRPr>
            </a:lvl7pPr>
            <a:lvl8pPr marL="1371600" eaLnBrk="0" fontAlgn="base" hangingPunct="0">
              <a:spcBef>
                <a:spcPct val="0"/>
              </a:spcBef>
              <a:spcAft>
                <a:spcPct val="0"/>
              </a:spcAft>
              <a:defRPr sz="2400">
                <a:solidFill>
                  <a:schemeClr val="tx1"/>
                </a:solidFill>
                <a:latin typeface="Trebuchet MS" charset="0"/>
                <a:ea typeface="ＭＳ Ｐゴシック" pitchFamily="1" charset="-128"/>
              </a:defRPr>
            </a:lvl8pPr>
            <a:lvl9pPr marL="1828800" eaLnBrk="0" fontAlgn="base" hangingPunct="0">
              <a:spcBef>
                <a:spcPct val="0"/>
              </a:spcBef>
              <a:spcAft>
                <a:spcPct val="0"/>
              </a:spcAft>
              <a:defRPr sz="2400">
                <a:solidFill>
                  <a:schemeClr val="tx1"/>
                </a:solidFill>
                <a:latin typeface="Trebuchet MS" charset="0"/>
                <a:ea typeface="ＭＳ Ｐゴシック" pitchFamily="1" charset="-128"/>
              </a:defRPr>
            </a:lvl9pPr>
          </a:lstStyle>
          <a:p>
            <a:pPr>
              <a:spcBef>
                <a:spcPct val="50000"/>
              </a:spcBef>
              <a:defRPr/>
            </a:pPr>
            <a:r>
              <a:rPr lang="en-US" sz="1600" b="1" smtClean="0">
                <a:solidFill>
                  <a:srgbClr val="004684"/>
                </a:solidFill>
                <a:latin typeface="Arial" charset="0"/>
              </a:rPr>
              <a:t>North Carolina Agricultural and Technical State University</a:t>
            </a:r>
            <a:endParaRPr lang="en-US" sz="1800" b="1" smtClean="0">
              <a:solidFill>
                <a:srgbClr val="004684"/>
              </a:solidFill>
              <a:latin typeface="Arial" charset="0"/>
            </a:endParaRPr>
          </a:p>
        </p:txBody>
      </p:sp>
      <p:sp>
        <p:nvSpPr>
          <p:cNvPr id="7" name="Rectangle 18"/>
          <p:cNvSpPr>
            <a:spLocks noChangeArrowheads="1"/>
          </p:cNvSpPr>
          <p:nvPr/>
        </p:nvSpPr>
        <p:spPr bwMode="auto">
          <a:xfrm>
            <a:off x="-6350" y="0"/>
            <a:ext cx="9144000" cy="266700"/>
          </a:xfrm>
          <a:prstGeom prst="rect">
            <a:avLst/>
          </a:prstGeom>
          <a:solidFill>
            <a:srgbClr val="00468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pic>
        <p:nvPicPr>
          <p:cNvPr id="8" name="Picture 12" descr="®LETTER MARK_PMS123-288.eps"/>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400" y="152400"/>
            <a:ext cx="14224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Box 24"/>
          <p:cNvSpPr txBox="1">
            <a:spLocks noChangeArrowheads="1"/>
          </p:cNvSpPr>
          <p:nvPr/>
        </p:nvSpPr>
        <p:spPr bwMode="auto">
          <a:xfrm>
            <a:off x="7467600" y="6459538"/>
            <a:ext cx="7162800" cy="246062"/>
          </a:xfrm>
          <a:prstGeom prst="rect">
            <a:avLst/>
          </a:prstGeom>
          <a:noFill/>
          <a:ln>
            <a:noFill/>
          </a:ln>
          <a:extLst/>
        </p:spPr>
        <p:txBody>
          <a:bodyPr>
            <a:spAutoFit/>
          </a:bodyPr>
          <a:lstStyle>
            <a:lvl1pPr>
              <a:defRPr sz="2400">
                <a:solidFill>
                  <a:schemeClr val="tx1"/>
                </a:solidFill>
                <a:latin typeface="Trebuchet MS" charset="0"/>
                <a:ea typeface="ＭＳ Ｐゴシック" pitchFamily="1" charset="-128"/>
              </a:defRPr>
            </a:lvl1pPr>
            <a:lvl2pPr marL="37931725" indent="-37474525">
              <a:defRPr sz="2400">
                <a:solidFill>
                  <a:schemeClr val="tx1"/>
                </a:solidFill>
                <a:latin typeface="Trebuchet MS" charset="0"/>
                <a:ea typeface="ＭＳ Ｐゴシック" pitchFamily="1" charset="-128"/>
              </a:defRPr>
            </a:lvl2pPr>
            <a:lvl3pPr>
              <a:defRPr sz="2400">
                <a:solidFill>
                  <a:schemeClr val="tx1"/>
                </a:solidFill>
                <a:latin typeface="Trebuchet MS" charset="0"/>
                <a:ea typeface="ＭＳ Ｐゴシック" pitchFamily="1" charset="-128"/>
              </a:defRPr>
            </a:lvl3pPr>
            <a:lvl4pPr>
              <a:defRPr sz="2400">
                <a:solidFill>
                  <a:schemeClr val="tx1"/>
                </a:solidFill>
                <a:latin typeface="Trebuchet MS" charset="0"/>
                <a:ea typeface="ＭＳ Ｐゴシック" pitchFamily="1" charset="-128"/>
              </a:defRPr>
            </a:lvl4pPr>
            <a:lvl5pPr>
              <a:defRPr sz="2400">
                <a:solidFill>
                  <a:schemeClr val="tx1"/>
                </a:solidFill>
                <a:latin typeface="Trebuchet MS" charset="0"/>
                <a:ea typeface="ＭＳ Ｐゴシック" pitchFamily="1" charset="-128"/>
              </a:defRPr>
            </a:lvl5pPr>
            <a:lvl6pPr marL="457200" eaLnBrk="0" fontAlgn="base" hangingPunct="0">
              <a:spcBef>
                <a:spcPct val="0"/>
              </a:spcBef>
              <a:spcAft>
                <a:spcPct val="0"/>
              </a:spcAft>
              <a:defRPr sz="2400">
                <a:solidFill>
                  <a:schemeClr val="tx1"/>
                </a:solidFill>
                <a:latin typeface="Trebuchet MS" charset="0"/>
                <a:ea typeface="ＭＳ Ｐゴシック" pitchFamily="1" charset="-128"/>
              </a:defRPr>
            </a:lvl6pPr>
            <a:lvl7pPr marL="914400" eaLnBrk="0" fontAlgn="base" hangingPunct="0">
              <a:spcBef>
                <a:spcPct val="0"/>
              </a:spcBef>
              <a:spcAft>
                <a:spcPct val="0"/>
              </a:spcAft>
              <a:defRPr sz="2400">
                <a:solidFill>
                  <a:schemeClr val="tx1"/>
                </a:solidFill>
                <a:latin typeface="Trebuchet MS" charset="0"/>
                <a:ea typeface="ＭＳ Ｐゴシック" pitchFamily="1" charset="-128"/>
              </a:defRPr>
            </a:lvl7pPr>
            <a:lvl8pPr marL="1371600" eaLnBrk="0" fontAlgn="base" hangingPunct="0">
              <a:spcBef>
                <a:spcPct val="0"/>
              </a:spcBef>
              <a:spcAft>
                <a:spcPct val="0"/>
              </a:spcAft>
              <a:defRPr sz="2400">
                <a:solidFill>
                  <a:schemeClr val="tx1"/>
                </a:solidFill>
                <a:latin typeface="Trebuchet MS" charset="0"/>
                <a:ea typeface="ＭＳ Ｐゴシック" pitchFamily="1" charset="-128"/>
              </a:defRPr>
            </a:lvl8pPr>
            <a:lvl9pPr marL="1828800" eaLnBrk="0" fontAlgn="base" hangingPunct="0">
              <a:spcBef>
                <a:spcPct val="0"/>
              </a:spcBef>
              <a:spcAft>
                <a:spcPct val="0"/>
              </a:spcAft>
              <a:defRPr sz="2400">
                <a:solidFill>
                  <a:schemeClr val="tx1"/>
                </a:solidFill>
                <a:latin typeface="Trebuchet MS" charset="0"/>
                <a:ea typeface="ＭＳ Ｐゴシック" pitchFamily="1" charset="-128"/>
              </a:defRPr>
            </a:lvl9pPr>
          </a:lstStyle>
          <a:p>
            <a:pPr>
              <a:spcBef>
                <a:spcPct val="50000"/>
              </a:spcBef>
              <a:defRPr/>
            </a:pPr>
            <a:r>
              <a:rPr lang="en-US" sz="1000" b="1" dirty="0" smtClean="0">
                <a:solidFill>
                  <a:srgbClr val="808080"/>
                </a:solidFill>
                <a:latin typeface="Arial" charset="0"/>
              </a:rPr>
              <a:t>www.ncat.edu</a:t>
            </a:r>
          </a:p>
        </p:txBody>
      </p:sp>
      <p:sp>
        <p:nvSpPr>
          <p:cNvPr id="2" name="Title 1"/>
          <p:cNvSpPr>
            <a:spLocks noGrp="1"/>
          </p:cNvSpPr>
          <p:nvPr>
            <p:ph type="title"/>
          </p:nvPr>
        </p:nvSpPr>
        <p:spPr>
          <a:xfrm>
            <a:off x="1600200" y="1371600"/>
            <a:ext cx="6858000" cy="10668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600200" y="2590800"/>
            <a:ext cx="3352800" cy="3505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5105400" y="2590800"/>
            <a:ext cx="3352800" cy="3505200"/>
          </a:xfrm>
        </p:spPr>
        <p:txBody>
          <a:bodyPr/>
          <a:lstStyle/>
          <a:p>
            <a:pPr lvl="0"/>
            <a:r>
              <a:rPr lang="en-US" noProof="0" smtClean="0"/>
              <a:t>Click icon to add clip art</a:t>
            </a:r>
          </a:p>
        </p:txBody>
      </p:sp>
      <p:sp>
        <p:nvSpPr>
          <p:cNvPr id="10" name="Slide Number Placeholder 5"/>
          <p:cNvSpPr>
            <a:spLocks noGrp="1"/>
          </p:cNvSpPr>
          <p:nvPr>
            <p:ph type="sldNum" sz="quarter" idx="10"/>
          </p:nvPr>
        </p:nvSpPr>
        <p:spPr/>
        <p:txBody>
          <a:bodyPr/>
          <a:lstStyle>
            <a:lvl1pPr>
              <a:defRPr/>
            </a:lvl1pPr>
          </a:lstStyle>
          <a:p>
            <a:fld id="{EBE0523E-BB98-46E0-8E8D-4E997182D660}" type="slidenum">
              <a:rPr lang="ar-SA" altLang="en-US" smtClean="0"/>
              <a:pPr/>
              <a:t>‹#›</a:t>
            </a:fld>
            <a:endParaRPr lang="en-US" altLang="zh-CN">
              <a:cs typeface="+mn-cs"/>
            </a:endParaRPr>
          </a:p>
        </p:txBody>
      </p:sp>
    </p:spTree>
    <p:extLst>
      <p:ext uri="{BB962C8B-B14F-4D97-AF65-F5344CB8AC3E}">
        <p14:creationId xmlns:p14="http://schemas.microsoft.com/office/powerpoint/2010/main" val="26784307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objAndTx" preserve="1">
  <p:cSld name="Title, Content and Text">
    <p:spTree>
      <p:nvGrpSpPr>
        <p:cNvPr id="1" name=""/>
        <p:cNvGrpSpPr/>
        <p:nvPr/>
      </p:nvGrpSpPr>
      <p:grpSpPr>
        <a:xfrm>
          <a:off x="0" y="0"/>
          <a:ext cx="0" cy="0"/>
          <a:chOff x="0" y="0"/>
          <a:chExt cx="0" cy="0"/>
        </a:xfrm>
      </p:grpSpPr>
      <p:sp>
        <p:nvSpPr>
          <p:cNvPr id="5" name="Rectangle 18"/>
          <p:cNvSpPr>
            <a:spLocks noChangeArrowheads="1"/>
          </p:cNvSpPr>
          <p:nvPr/>
        </p:nvSpPr>
        <p:spPr bwMode="auto">
          <a:xfrm>
            <a:off x="3175" y="307975"/>
            <a:ext cx="9144000" cy="704850"/>
          </a:xfrm>
          <a:prstGeom prst="rect">
            <a:avLst/>
          </a:prstGeom>
          <a:solidFill>
            <a:srgbClr val="FDB92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 name="Text Box 24"/>
          <p:cNvSpPr txBox="1">
            <a:spLocks noChangeArrowheads="1"/>
          </p:cNvSpPr>
          <p:nvPr/>
        </p:nvSpPr>
        <p:spPr bwMode="auto">
          <a:xfrm>
            <a:off x="914400" y="457200"/>
            <a:ext cx="7162800" cy="338138"/>
          </a:xfrm>
          <a:prstGeom prst="rect">
            <a:avLst/>
          </a:prstGeom>
          <a:noFill/>
          <a:ln>
            <a:noFill/>
          </a:ln>
          <a:extLst/>
        </p:spPr>
        <p:txBody>
          <a:bodyPr>
            <a:spAutoFit/>
          </a:bodyPr>
          <a:lstStyle>
            <a:lvl1pPr>
              <a:defRPr sz="2400">
                <a:solidFill>
                  <a:schemeClr val="tx1"/>
                </a:solidFill>
                <a:latin typeface="Trebuchet MS" charset="0"/>
                <a:ea typeface="ＭＳ Ｐゴシック" pitchFamily="1" charset="-128"/>
              </a:defRPr>
            </a:lvl1pPr>
            <a:lvl2pPr marL="37931725" indent="-37474525">
              <a:defRPr sz="2400">
                <a:solidFill>
                  <a:schemeClr val="tx1"/>
                </a:solidFill>
                <a:latin typeface="Trebuchet MS" charset="0"/>
                <a:ea typeface="ＭＳ Ｐゴシック" pitchFamily="1" charset="-128"/>
              </a:defRPr>
            </a:lvl2pPr>
            <a:lvl3pPr>
              <a:defRPr sz="2400">
                <a:solidFill>
                  <a:schemeClr val="tx1"/>
                </a:solidFill>
                <a:latin typeface="Trebuchet MS" charset="0"/>
                <a:ea typeface="ＭＳ Ｐゴシック" pitchFamily="1" charset="-128"/>
              </a:defRPr>
            </a:lvl3pPr>
            <a:lvl4pPr>
              <a:defRPr sz="2400">
                <a:solidFill>
                  <a:schemeClr val="tx1"/>
                </a:solidFill>
                <a:latin typeface="Trebuchet MS" charset="0"/>
                <a:ea typeface="ＭＳ Ｐゴシック" pitchFamily="1" charset="-128"/>
              </a:defRPr>
            </a:lvl4pPr>
            <a:lvl5pPr>
              <a:defRPr sz="2400">
                <a:solidFill>
                  <a:schemeClr val="tx1"/>
                </a:solidFill>
                <a:latin typeface="Trebuchet MS" charset="0"/>
                <a:ea typeface="ＭＳ Ｐゴシック" pitchFamily="1" charset="-128"/>
              </a:defRPr>
            </a:lvl5pPr>
            <a:lvl6pPr marL="457200" eaLnBrk="0" fontAlgn="base" hangingPunct="0">
              <a:spcBef>
                <a:spcPct val="0"/>
              </a:spcBef>
              <a:spcAft>
                <a:spcPct val="0"/>
              </a:spcAft>
              <a:defRPr sz="2400">
                <a:solidFill>
                  <a:schemeClr val="tx1"/>
                </a:solidFill>
                <a:latin typeface="Trebuchet MS" charset="0"/>
                <a:ea typeface="ＭＳ Ｐゴシック" pitchFamily="1" charset="-128"/>
              </a:defRPr>
            </a:lvl6pPr>
            <a:lvl7pPr marL="914400" eaLnBrk="0" fontAlgn="base" hangingPunct="0">
              <a:spcBef>
                <a:spcPct val="0"/>
              </a:spcBef>
              <a:spcAft>
                <a:spcPct val="0"/>
              </a:spcAft>
              <a:defRPr sz="2400">
                <a:solidFill>
                  <a:schemeClr val="tx1"/>
                </a:solidFill>
                <a:latin typeface="Trebuchet MS" charset="0"/>
                <a:ea typeface="ＭＳ Ｐゴシック" pitchFamily="1" charset="-128"/>
              </a:defRPr>
            </a:lvl7pPr>
            <a:lvl8pPr marL="1371600" eaLnBrk="0" fontAlgn="base" hangingPunct="0">
              <a:spcBef>
                <a:spcPct val="0"/>
              </a:spcBef>
              <a:spcAft>
                <a:spcPct val="0"/>
              </a:spcAft>
              <a:defRPr sz="2400">
                <a:solidFill>
                  <a:schemeClr val="tx1"/>
                </a:solidFill>
                <a:latin typeface="Trebuchet MS" charset="0"/>
                <a:ea typeface="ＭＳ Ｐゴシック" pitchFamily="1" charset="-128"/>
              </a:defRPr>
            </a:lvl8pPr>
            <a:lvl9pPr marL="1828800" eaLnBrk="0" fontAlgn="base" hangingPunct="0">
              <a:spcBef>
                <a:spcPct val="0"/>
              </a:spcBef>
              <a:spcAft>
                <a:spcPct val="0"/>
              </a:spcAft>
              <a:defRPr sz="2400">
                <a:solidFill>
                  <a:schemeClr val="tx1"/>
                </a:solidFill>
                <a:latin typeface="Trebuchet MS" charset="0"/>
                <a:ea typeface="ＭＳ Ｐゴシック" pitchFamily="1" charset="-128"/>
              </a:defRPr>
            </a:lvl9pPr>
          </a:lstStyle>
          <a:p>
            <a:pPr>
              <a:spcBef>
                <a:spcPct val="50000"/>
              </a:spcBef>
              <a:defRPr/>
            </a:pPr>
            <a:r>
              <a:rPr lang="en-US" sz="1600" b="1" smtClean="0">
                <a:solidFill>
                  <a:srgbClr val="004684"/>
                </a:solidFill>
                <a:latin typeface="Arial" charset="0"/>
              </a:rPr>
              <a:t>North Carolina Agricultural and Technical State University</a:t>
            </a:r>
            <a:endParaRPr lang="en-US" sz="1800" b="1" smtClean="0">
              <a:solidFill>
                <a:srgbClr val="004684"/>
              </a:solidFill>
              <a:latin typeface="Arial" charset="0"/>
            </a:endParaRPr>
          </a:p>
        </p:txBody>
      </p:sp>
      <p:sp>
        <p:nvSpPr>
          <p:cNvPr id="7" name="Rectangle 18"/>
          <p:cNvSpPr>
            <a:spLocks noChangeArrowheads="1"/>
          </p:cNvSpPr>
          <p:nvPr/>
        </p:nvSpPr>
        <p:spPr bwMode="auto">
          <a:xfrm>
            <a:off x="-6350" y="0"/>
            <a:ext cx="9144000" cy="266700"/>
          </a:xfrm>
          <a:prstGeom prst="rect">
            <a:avLst/>
          </a:prstGeom>
          <a:solidFill>
            <a:srgbClr val="00468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pic>
        <p:nvPicPr>
          <p:cNvPr id="8" name="Picture 12" descr="®LETTER MARK_PMS123-288.eps"/>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400" y="152400"/>
            <a:ext cx="14224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Box 24"/>
          <p:cNvSpPr txBox="1">
            <a:spLocks noChangeArrowheads="1"/>
          </p:cNvSpPr>
          <p:nvPr/>
        </p:nvSpPr>
        <p:spPr bwMode="auto">
          <a:xfrm>
            <a:off x="7467600" y="6459538"/>
            <a:ext cx="7162800" cy="246062"/>
          </a:xfrm>
          <a:prstGeom prst="rect">
            <a:avLst/>
          </a:prstGeom>
          <a:noFill/>
          <a:ln>
            <a:noFill/>
          </a:ln>
          <a:extLst/>
        </p:spPr>
        <p:txBody>
          <a:bodyPr>
            <a:spAutoFit/>
          </a:bodyPr>
          <a:lstStyle>
            <a:lvl1pPr>
              <a:defRPr sz="2400">
                <a:solidFill>
                  <a:schemeClr val="tx1"/>
                </a:solidFill>
                <a:latin typeface="Trebuchet MS" charset="0"/>
                <a:ea typeface="ＭＳ Ｐゴシック" pitchFamily="1" charset="-128"/>
              </a:defRPr>
            </a:lvl1pPr>
            <a:lvl2pPr marL="37931725" indent="-37474525">
              <a:defRPr sz="2400">
                <a:solidFill>
                  <a:schemeClr val="tx1"/>
                </a:solidFill>
                <a:latin typeface="Trebuchet MS" charset="0"/>
                <a:ea typeface="ＭＳ Ｐゴシック" pitchFamily="1" charset="-128"/>
              </a:defRPr>
            </a:lvl2pPr>
            <a:lvl3pPr>
              <a:defRPr sz="2400">
                <a:solidFill>
                  <a:schemeClr val="tx1"/>
                </a:solidFill>
                <a:latin typeface="Trebuchet MS" charset="0"/>
                <a:ea typeface="ＭＳ Ｐゴシック" pitchFamily="1" charset="-128"/>
              </a:defRPr>
            </a:lvl3pPr>
            <a:lvl4pPr>
              <a:defRPr sz="2400">
                <a:solidFill>
                  <a:schemeClr val="tx1"/>
                </a:solidFill>
                <a:latin typeface="Trebuchet MS" charset="0"/>
                <a:ea typeface="ＭＳ Ｐゴシック" pitchFamily="1" charset="-128"/>
              </a:defRPr>
            </a:lvl4pPr>
            <a:lvl5pPr>
              <a:defRPr sz="2400">
                <a:solidFill>
                  <a:schemeClr val="tx1"/>
                </a:solidFill>
                <a:latin typeface="Trebuchet MS" charset="0"/>
                <a:ea typeface="ＭＳ Ｐゴシック" pitchFamily="1" charset="-128"/>
              </a:defRPr>
            </a:lvl5pPr>
            <a:lvl6pPr marL="457200" eaLnBrk="0" fontAlgn="base" hangingPunct="0">
              <a:spcBef>
                <a:spcPct val="0"/>
              </a:spcBef>
              <a:spcAft>
                <a:spcPct val="0"/>
              </a:spcAft>
              <a:defRPr sz="2400">
                <a:solidFill>
                  <a:schemeClr val="tx1"/>
                </a:solidFill>
                <a:latin typeface="Trebuchet MS" charset="0"/>
                <a:ea typeface="ＭＳ Ｐゴシック" pitchFamily="1" charset="-128"/>
              </a:defRPr>
            </a:lvl6pPr>
            <a:lvl7pPr marL="914400" eaLnBrk="0" fontAlgn="base" hangingPunct="0">
              <a:spcBef>
                <a:spcPct val="0"/>
              </a:spcBef>
              <a:spcAft>
                <a:spcPct val="0"/>
              </a:spcAft>
              <a:defRPr sz="2400">
                <a:solidFill>
                  <a:schemeClr val="tx1"/>
                </a:solidFill>
                <a:latin typeface="Trebuchet MS" charset="0"/>
                <a:ea typeface="ＭＳ Ｐゴシック" pitchFamily="1" charset="-128"/>
              </a:defRPr>
            </a:lvl7pPr>
            <a:lvl8pPr marL="1371600" eaLnBrk="0" fontAlgn="base" hangingPunct="0">
              <a:spcBef>
                <a:spcPct val="0"/>
              </a:spcBef>
              <a:spcAft>
                <a:spcPct val="0"/>
              </a:spcAft>
              <a:defRPr sz="2400">
                <a:solidFill>
                  <a:schemeClr val="tx1"/>
                </a:solidFill>
                <a:latin typeface="Trebuchet MS" charset="0"/>
                <a:ea typeface="ＭＳ Ｐゴシック" pitchFamily="1" charset="-128"/>
              </a:defRPr>
            </a:lvl8pPr>
            <a:lvl9pPr marL="1828800" eaLnBrk="0" fontAlgn="base" hangingPunct="0">
              <a:spcBef>
                <a:spcPct val="0"/>
              </a:spcBef>
              <a:spcAft>
                <a:spcPct val="0"/>
              </a:spcAft>
              <a:defRPr sz="2400">
                <a:solidFill>
                  <a:schemeClr val="tx1"/>
                </a:solidFill>
                <a:latin typeface="Trebuchet MS" charset="0"/>
                <a:ea typeface="ＭＳ Ｐゴシック" pitchFamily="1" charset="-128"/>
              </a:defRPr>
            </a:lvl9pPr>
          </a:lstStyle>
          <a:p>
            <a:pPr>
              <a:spcBef>
                <a:spcPct val="50000"/>
              </a:spcBef>
              <a:defRPr/>
            </a:pPr>
            <a:r>
              <a:rPr lang="en-US" sz="1000" b="1" dirty="0" smtClean="0">
                <a:solidFill>
                  <a:srgbClr val="808080"/>
                </a:solidFill>
                <a:latin typeface="Arial" charset="0"/>
              </a:rPr>
              <a:t>www.ncat.edu</a:t>
            </a:r>
          </a:p>
        </p:txBody>
      </p:sp>
      <p:sp>
        <p:nvSpPr>
          <p:cNvPr id="2" name="Title 1"/>
          <p:cNvSpPr>
            <a:spLocks noGrp="1"/>
          </p:cNvSpPr>
          <p:nvPr>
            <p:ph type="title"/>
          </p:nvPr>
        </p:nvSpPr>
        <p:spPr>
          <a:xfrm>
            <a:off x="1600200" y="1371600"/>
            <a:ext cx="6858000" cy="10668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1600200" y="2590800"/>
            <a:ext cx="3352800" cy="3505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105400" y="2590800"/>
            <a:ext cx="3352800" cy="3505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Slide Number Placeholder 5"/>
          <p:cNvSpPr>
            <a:spLocks noGrp="1"/>
          </p:cNvSpPr>
          <p:nvPr>
            <p:ph type="sldNum" sz="quarter" idx="10"/>
          </p:nvPr>
        </p:nvSpPr>
        <p:spPr/>
        <p:txBody>
          <a:bodyPr/>
          <a:lstStyle>
            <a:lvl1pPr>
              <a:defRPr/>
            </a:lvl1pPr>
          </a:lstStyle>
          <a:p>
            <a:fld id="{EBE0523E-BB98-46E0-8E8D-4E997182D660}" type="slidenum">
              <a:rPr lang="ar-SA" altLang="en-US" smtClean="0"/>
              <a:pPr/>
              <a:t>‹#›</a:t>
            </a:fld>
            <a:endParaRPr lang="en-US" altLang="zh-CN">
              <a:cs typeface="+mn-cs"/>
            </a:endParaRPr>
          </a:p>
        </p:txBody>
      </p:sp>
    </p:spTree>
    <p:extLst>
      <p:ext uri="{BB962C8B-B14F-4D97-AF65-F5344CB8AC3E}">
        <p14:creationId xmlns:p14="http://schemas.microsoft.com/office/powerpoint/2010/main" val="2853110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AndChart" preserve="1">
  <p:cSld name="Title, Text and Chart">
    <p:spTree>
      <p:nvGrpSpPr>
        <p:cNvPr id="1" name=""/>
        <p:cNvGrpSpPr/>
        <p:nvPr/>
      </p:nvGrpSpPr>
      <p:grpSpPr>
        <a:xfrm>
          <a:off x="0" y="0"/>
          <a:ext cx="0" cy="0"/>
          <a:chOff x="0" y="0"/>
          <a:chExt cx="0" cy="0"/>
        </a:xfrm>
      </p:grpSpPr>
      <p:sp>
        <p:nvSpPr>
          <p:cNvPr id="5" name="Rectangle 18"/>
          <p:cNvSpPr>
            <a:spLocks noChangeArrowheads="1"/>
          </p:cNvSpPr>
          <p:nvPr/>
        </p:nvSpPr>
        <p:spPr bwMode="auto">
          <a:xfrm>
            <a:off x="3175" y="307975"/>
            <a:ext cx="9144000" cy="704850"/>
          </a:xfrm>
          <a:prstGeom prst="rect">
            <a:avLst/>
          </a:prstGeom>
          <a:solidFill>
            <a:srgbClr val="FDB92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 name="Text Box 24"/>
          <p:cNvSpPr txBox="1">
            <a:spLocks noChangeArrowheads="1"/>
          </p:cNvSpPr>
          <p:nvPr/>
        </p:nvSpPr>
        <p:spPr bwMode="auto">
          <a:xfrm>
            <a:off x="914400" y="457200"/>
            <a:ext cx="7162800" cy="338138"/>
          </a:xfrm>
          <a:prstGeom prst="rect">
            <a:avLst/>
          </a:prstGeom>
          <a:noFill/>
          <a:ln>
            <a:noFill/>
          </a:ln>
          <a:extLst/>
        </p:spPr>
        <p:txBody>
          <a:bodyPr>
            <a:spAutoFit/>
          </a:bodyPr>
          <a:lstStyle>
            <a:lvl1pPr>
              <a:defRPr sz="2400">
                <a:solidFill>
                  <a:schemeClr val="tx1"/>
                </a:solidFill>
                <a:latin typeface="Trebuchet MS" charset="0"/>
                <a:ea typeface="ＭＳ Ｐゴシック" pitchFamily="1" charset="-128"/>
              </a:defRPr>
            </a:lvl1pPr>
            <a:lvl2pPr marL="37931725" indent="-37474525">
              <a:defRPr sz="2400">
                <a:solidFill>
                  <a:schemeClr val="tx1"/>
                </a:solidFill>
                <a:latin typeface="Trebuchet MS" charset="0"/>
                <a:ea typeface="ＭＳ Ｐゴシック" pitchFamily="1" charset="-128"/>
              </a:defRPr>
            </a:lvl2pPr>
            <a:lvl3pPr>
              <a:defRPr sz="2400">
                <a:solidFill>
                  <a:schemeClr val="tx1"/>
                </a:solidFill>
                <a:latin typeface="Trebuchet MS" charset="0"/>
                <a:ea typeface="ＭＳ Ｐゴシック" pitchFamily="1" charset="-128"/>
              </a:defRPr>
            </a:lvl3pPr>
            <a:lvl4pPr>
              <a:defRPr sz="2400">
                <a:solidFill>
                  <a:schemeClr val="tx1"/>
                </a:solidFill>
                <a:latin typeface="Trebuchet MS" charset="0"/>
                <a:ea typeface="ＭＳ Ｐゴシック" pitchFamily="1" charset="-128"/>
              </a:defRPr>
            </a:lvl4pPr>
            <a:lvl5pPr>
              <a:defRPr sz="2400">
                <a:solidFill>
                  <a:schemeClr val="tx1"/>
                </a:solidFill>
                <a:latin typeface="Trebuchet MS" charset="0"/>
                <a:ea typeface="ＭＳ Ｐゴシック" pitchFamily="1" charset="-128"/>
              </a:defRPr>
            </a:lvl5pPr>
            <a:lvl6pPr marL="457200" eaLnBrk="0" fontAlgn="base" hangingPunct="0">
              <a:spcBef>
                <a:spcPct val="0"/>
              </a:spcBef>
              <a:spcAft>
                <a:spcPct val="0"/>
              </a:spcAft>
              <a:defRPr sz="2400">
                <a:solidFill>
                  <a:schemeClr val="tx1"/>
                </a:solidFill>
                <a:latin typeface="Trebuchet MS" charset="0"/>
                <a:ea typeface="ＭＳ Ｐゴシック" pitchFamily="1" charset="-128"/>
              </a:defRPr>
            </a:lvl6pPr>
            <a:lvl7pPr marL="914400" eaLnBrk="0" fontAlgn="base" hangingPunct="0">
              <a:spcBef>
                <a:spcPct val="0"/>
              </a:spcBef>
              <a:spcAft>
                <a:spcPct val="0"/>
              </a:spcAft>
              <a:defRPr sz="2400">
                <a:solidFill>
                  <a:schemeClr val="tx1"/>
                </a:solidFill>
                <a:latin typeface="Trebuchet MS" charset="0"/>
                <a:ea typeface="ＭＳ Ｐゴシック" pitchFamily="1" charset="-128"/>
              </a:defRPr>
            </a:lvl7pPr>
            <a:lvl8pPr marL="1371600" eaLnBrk="0" fontAlgn="base" hangingPunct="0">
              <a:spcBef>
                <a:spcPct val="0"/>
              </a:spcBef>
              <a:spcAft>
                <a:spcPct val="0"/>
              </a:spcAft>
              <a:defRPr sz="2400">
                <a:solidFill>
                  <a:schemeClr val="tx1"/>
                </a:solidFill>
                <a:latin typeface="Trebuchet MS" charset="0"/>
                <a:ea typeface="ＭＳ Ｐゴシック" pitchFamily="1" charset="-128"/>
              </a:defRPr>
            </a:lvl8pPr>
            <a:lvl9pPr marL="1828800" eaLnBrk="0" fontAlgn="base" hangingPunct="0">
              <a:spcBef>
                <a:spcPct val="0"/>
              </a:spcBef>
              <a:spcAft>
                <a:spcPct val="0"/>
              </a:spcAft>
              <a:defRPr sz="2400">
                <a:solidFill>
                  <a:schemeClr val="tx1"/>
                </a:solidFill>
                <a:latin typeface="Trebuchet MS" charset="0"/>
                <a:ea typeface="ＭＳ Ｐゴシック" pitchFamily="1" charset="-128"/>
              </a:defRPr>
            </a:lvl9pPr>
          </a:lstStyle>
          <a:p>
            <a:pPr>
              <a:spcBef>
                <a:spcPct val="50000"/>
              </a:spcBef>
              <a:defRPr/>
            </a:pPr>
            <a:r>
              <a:rPr lang="en-US" sz="1600" b="1" smtClean="0">
                <a:solidFill>
                  <a:srgbClr val="004684"/>
                </a:solidFill>
                <a:latin typeface="Arial" charset="0"/>
              </a:rPr>
              <a:t>North Carolina Agricultural and Technical State University</a:t>
            </a:r>
            <a:endParaRPr lang="en-US" sz="1800" b="1" smtClean="0">
              <a:solidFill>
                <a:srgbClr val="004684"/>
              </a:solidFill>
              <a:latin typeface="Arial" charset="0"/>
            </a:endParaRPr>
          </a:p>
        </p:txBody>
      </p:sp>
      <p:sp>
        <p:nvSpPr>
          <p:cNvPr id="7" name="Rectangle 18"/>
          <p:cNvSpPr>
            <a:spLocks noChangeArrowheads="1"/>
          </p:cNvSpPr>
          <p:nvPr/>
        </p:nvSpPr>
        <p:spPr bwMode="auto">
          <a:xfrm>
            <a:off x="-6350" y="0"/>
            <a:ext cx="9144000" cy="266700"/>
          </a:xfrm>
          <a:prstGeom prst="rect">
            <a:avLst/>
          </a:prstGeom>
          <a:solidFill>
            <a:srgbClr val="00468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pic>
        <p:nvPicPr>
          <p:cNvPr id="8" name="Picture 12" descr="®LETTER MARK_PMS123-288.eps"/>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400" y="152400"/>
            <a:ext cx="14224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Box 24"/>
          <p:cNvSpPr txBox="1">
            <a:spLocks noChangeArrowheads="1"/>
          </p:cNvSpPr>
          <p:nvPr/>
        </p:nvSpPr>
        <p:spPr bwMode="auto">
          <a:xfrm>
            <a:off x="7467600" y="6459538"/>
            <a:ext cx="7162800" cy="246062"/>
          </a:xfrm>
          <a:prstGeom prst="rect">
            <a:avLst/>
          </a:prstGeom>
          <a:noFill/>
          <a:ln>
            <a:noFill/>
          </a:ln>
          <a:extLst/>
        </p:spPr>
        <p:txBody>
          <a:bodyPr>
            <a:spAutoFit/>
          </a:bodyPr>
          <a:lstStyle>
            <a:lvl1pPr>
              <a:defRPr sz="2400">
                <a:solidFill>
                  <a:schemeClr val="tx1"/>
                </a:solidFill>
                <a:latin typeface="Trebuchet MS" charset="0"/>
                <a:ea typeface="ＭＳ Ｐゴシック" pitchFamily="1" charset="-128"/>
              </a:defRPr>
            </a:lvl1pPr>
            <a:lvl2pPr marL="37931725" indent="-37474525">
              <a:defRPr sz="2400">
                <a:solidFill>
                  <a:schemeClr val="tx1"/>
                </a:solidFill>
                <a:latin typeface="Trebuchet MS" charset="0"/>
                <a:ea typeface="ＭＳ Ｐゴシック" pitchFamily="1" charset="-128"/>
              </a:defRPr>
            </a:lvl2pPr>
            <a:lvl3pPr>
              <a:defRPr sz="2400">
                <a:solidFill>
                  <a:schemeClr val="tx1"/>
                </a:solidFill>
                <a:latin typeface="Trebuchet MS" charset="0"/>
                <a:ea typeface="ＭＳ Ｐゴシック" pitchFamily="1" charset="-128"/>
              </a:defRPr>
            </a:lvl3pPr>
            <a:lvl4pPr>
              <a:defRPr sz="2400">
                <a:solidFill>
                  <a:schemeClr val="tx1"/>
                </a:solidFill>
                <a:latin typeface="Trebuchet MS" charset="0"/>
                <a:ea typeface="ＭＳ Ｐゴシック" pitchFamily="1" charset="-128"/>
              </a:defRPr>
            </a:lvl4pPr>
            <a:lvl5pPr>
              <a:defRPr sz="2400">
                <a:solidFill>
                  <a:schemeClr val="tx1"/>
                </a:solidFill>
                <a:latin typeface="Trebuchet MS" charset="0"/>
                <a:ea typeface="ＭＳ Ｐゴシック" pitchFamily="1" charset="-128"/>
              </a:defRPr>
            </a:lvl5pPr>
            <a:lvl6pPr marL="457200" eaLnBrk="0" fontAlgn="base" hangingPunct="0">
              <a:spcBef>
                <a:spcPct val="0"/>
              </a:spcBef>
              <a:spcAft>
                <a:spcPct val="0"/>
              </a:spcAft>
              <a:defRPr sz="2400">
                <a:solidFill>
                  <a:schemeClr val="tx1"/>
                </a:solidFill>
                <a:latin typeface="Trebuchet MS" charset="0"/>
                <a:ea typeface="ＭＳ Ｐゴシック" pitchFamily="1" charset="-128"/>
              </a:defRPr>
            </a:lvl6pPr>
            <a:lvl7pPr marL="914400" eaLnBrk="0" fontAlgn="base" hangingPunct="0">
              <a:spcBef>
                <a:spcPct val="0"/>
              </a:spcBef>
              <a:spcAft>
                <a:spcPct val="0"/>
              </a:spcAft>
              <a:defRPr sz="2400">
                <a:solidFill>
                  <a:schemeClr val="tx1"/>
                </a:solidFill>
                <a:latin typeface="Trebuchet MS" charset="0"/>
                <a:ea typeface="ＭＳ Ｐゴシック" pitchFamily="1" charset="-128"/>
              </a:defRPr>
            </a:lvl7pPr>
            <a:lvl8pPr marL="1371600" eaLnBrk="0" fontAlgn="base" hangingPunct="0">
              <a:spcBef>
                <a:spcPct val="0"/>
              </a:spcBef>
              <a:spcAft>
                <a:spcPct val="0"/>
              </a:spcAft>
              <a:defRPr sz="2400">
                <a:solidFill>
                  <a:schemeClr val="tx1"/>
                </a:solidFill>
                <a:latin typeface="Trebuchet MS" charset="0"/>
                <a:ea typeface="ＭＳ Ｐゴシック" pitchFamily="1" charset="-128"/>
              </a:defRPr>
            </a:lvl8pPr>
            <a:lvl9pPr marL="1828800" eaLnBrk="0" fontAlgn="base" hangingPunct="0">
              <a:spcBef>
                <a:spcPct val="0"/>
              </a:spcBef>
              <a:spcAft>
                <a:spcPct val="0"/>
              </a:spcAft>
              <a:defRPr sz="2400">
                <a:solidFill>
                  <a:schemeClr val="tx1"/>
                </a:solidFill>
                <a:latin typeface="Trebuchet MS" charset="0"/>
                <a:ea typeface="ＭＳ Ｐゴシック" pitchFamily="1" charset="-128"/>
              </a:defRPr>
            </a:lvl9pPr>
          </a:lstStyle>
          <a:p>
            <a:pPr>
              <a:spcBef>
                <a:spcPct val="50000"/>
              </a:spcBef>
              <a:defRPr/>
            </a:pPr>
            <a:r>
              <a:rPr lang="en-US" sz="1000" b="1" dirty="0" smtClean="0">
                <a:solidFill>
                  <a:srgbClr val="808080"/>
                </a:solidFill>
                <a:latin typeface="Arial" charset="0"/>
              </a:rPr>
              <a:t>www.ncat.edu</a:t>
            </a:r>
          </a:p>
        </p:txBody>
      </p:sp>
      <p:sp>
        <p:nvSpPr>
          <p:cNvPr id="2" name="Title 1"/>
          <p:cNvSpPr>
            <a:spLocks noGrp="1"/>
          </p:cNvSpPr>
          <p:nvPr>
            <p:ph type="title"/>
          </p:nvPr>
        </p:nvSpPr>
        <p:spPr>
          <a:xfrm>
            <a:off x="1600200" y="1371600"/>
            <a:ext cx="6858000" cy="10668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600200" y="2590800"/>
            <a:ext cx="3352800" cy="3505200"/>
          </a:xfrm>
        </p:spPr>
        <p:txBody>
          <a:bodyPr/>
          <a:lstStyle>
            <a:lvl2pPr>
              <a:defRPr sz="1800"/>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hart Placeholder 3"/>
          <p:cNvSpPr>
            <a:spLocks noGrp="1"/>
          </p:cNvSpPr>
          <p:nvPr>
            <p:ph type="chart" sz="half" idx="2"/>
          </p:nvPr>
        </p:nvSpPr>
        <p:spPr>
          <a:xfrm>
            <a:off x="5105400" y="2590800"/>
            <a:ext cx="3352800" cy="3505200"/>
          </a:xfrm>
        </p:spPr>
        <p:txBody>
          <a:bodyPr/>
          <a:lstStyle/>
          <a:p>
            <a:pPr lvl="0"/>
            <a:r>
              <a:rPr lang="en-US" noProof="0" smtClean="0"/>
              <a:t>Click icon to add chart</a:t>
            </a:r>
          </a:p>
        </p:txBody>
      </p:sp>
      <p:sp>
        <p:nvSpPr>
          <p:cNvPr id="10" name="Slide Number Placeholder 5"/>
          <p:cNvSpPr>
            <a:spLocks noGrp="1"/>
          </p:cNvSpPr>
          <p:nvPr>
            <p:ph type="sldNum" sz="quarter" idx="10"/>
          </p:nvPr>
        </p:nvSpPr>
        <p:spPr/>
        <p:txBody>
          <a:bodyPr/>
          <a:lstStyle>
            <a:lvl1pPr>
              <a:defRPr/>
            </a:lvl1pPr>
          </a:lstStyle>
          <a:p>
            <a:fld id="{EBE0523E-BB98-46E0-8E8D-4E997182D660}" type="slidenum">
              <a:rPr lang="ar-SA" altLang="en-US" smtClean="0"/>
              <a:pPr/>
              <a:t>‹#›</a:t>
            </a:fld>
            <a:endParaRPr lang="en-US" altLang="zh-CN">
              <a:cs typeface="+mn-cs"/>
            </a:endParaRPr>
          </a:p>
        </p:txBody>
      </p:sp>
    </p:spTree>
    <p:extLst>
      <p:ext uri="{BB962C8B-B14F-4D97-AF65-F5344CB8AC3E}">
        <p14:creationId xmlns:p14="http://schemas.microsoft.com/office/powerpoint/2010/main" val="776742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4" name="Rectangle 18"/>
          <p:cNvSpPr>
            <a:spLocks noChangeArrowheads="1"/>
          </p:cNvSpPr>
          <p:nvPr/>
        </p:nvSpPr>
        <p:spPr bwMode="auto">
          <a:xfrm>
            <a:off x="3175" y="307975"/>
            <a:ext cx="9144000" cy="704850"/>
          </a:xfrm>
          <a:prstGeom prst="rect">
            <a:avLst/>
          </a:prstGeom>
          <a:solidFill>
            <a:srgbClr val="FDB92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 name="Text Box 24"/>
          <p:cNvSpPr txBox="1">
            <a:spLocks noChangeArrowheads="1"/>
          </p:cNvSpPr>
          <p:nvPr/>
        </p:nvSpPr>
        <p:spPr bwMode="auto">
          <a:xfrm>
            <a:off x="914400" y="457200"/>
            <a:ext cx="7162800" cy="338138"/>
          </a:xfrm>
          <a:prstGeom prst="rect">
            <a:avLst/>
          </a:prstGeom>
          <a:noFill/>
          <a:ln>
            <a:noFill/>
          </a:ln>
          <a:extLst/>
        </p:spPr>
        <p:txBody>
          <a:bodyPr>
            <a:spAutoFit/>
          </a:bodyPr>
          <a:lstStyle>
            <a:lvl1pPr>
              <a:defRPr sz="2400">
                <a:solidFill>
                  <a:schemeClr val="tx1"/>
                </a:solidFill>
                <a:latin typeface="Trebuchet MS" charset="0"/>
                <a:ea typeface="ＭＳ Ｐゴシック" pitchFamily="1" charset="-128"/>
              </a:defRPr>
            </a:lvl1pPr>
            <a:lvl2pPr marL="37931725" indent="-37474525">
              <a:defRPr sz="2400">
                <a:solidFill>
                  <a:schemeClr val="tx1"/>
                </a:solidFill>
                <a:latin typeface="Trebuchet MS" charset="0"/>
                <a:ea typeface="ＭＳ Ｐゴシック" pitchFamily="1" charset="-128"/>
              </a:defRPr>
            </a:lvl2pPr>
            <a:lvl3pPr>
              <a:defRPr sz="2400">
                <a:solidFill>
                  <a:schemeClr val="tx1"/>
                </a:solidFill>
                <a:latin typeface="Trebuchet MS" charset="0"/>
                <a:ea typeface="ＭＳ Ｐゴシック" pitchFamily="1" charset="-128"/>
              </a:defRPr>
            </a:lvl3pPr>
            <a:lvl4pPr>
              <a:defRPr sz="2400">
                <a:solidFill>
                  <a:schemeClr val="tx1"/>
                </a:solidFill>
                <a:latin typeface="Trebuchet MS" charset="0"/>
                <a:ea typeface="ＭＳ Ｐゴシック" pitchFamily="1" charset="-128"/>
              </a:defRPr>
            </a:lvl4pPr>
            <a:lvl5pPr>
              <a:defRPr sz="2400">
                <a:solidFill>
                  <a:schemeClr val="tx1"/>
                </a:solidFill>
                <a:latin typeface="Trebuchet MS" charset="0"/>
                <a:ea typeface="ＭＳ Ｐゴシック" pitchFamily="1" charset="-128"/>
              </a:defRPr>
            </a:lvl5pPr>
            <a:lvl6pPr marL="457200" eaLnBrk="0" fontAlgn="base" hangingPunct="0">
              <a:spcBef>
                <a:spcPct val="0"/>
              </a:spcBef>
              <a:spcAft>
                <a:spcPct val="0"/>
              </a:spcAft>
              <a:defRPr sz="2400">
                <a:solidFill>
                  <a:schemeClr val="tx1"/>
                </a:solidFill>
                <a:latin typeface="Trebuchet MS" charset="0"/>
                <a:ea typeface="ＭＳ Ｐゴシック" pitchFamily="1" charset="-128"/>
              </a:defRPr>
            </a:lvl6pPr>
            <a:lvl7pPr marL="914400" eaLnBrk="0" fontAlgn="base" hangingPunct="0">
              <a:spcBef>
                <a:spcPct val="0"/>
              </a:spcBef>
              <a:spcAft>
                <a:spcPct val="0"/>
              </a:spcAft>
              <a:defRPr sz="2400">
                <a:solidFill>
                  <a:schemeClr val="tx1"/>
                </a:solidFill>
                <a:latin typeface="Trebuchet MS" charset="0"/>
                <a:ea typeface="ＭＳ Ｐゴシック" pitchFamily="1" charset="-128"/>
              </a:defRPr>
            </a:lvl7pPr>
            <a:lvl8pPr marL="1371600" eaLnBrk="0" fontAlgn="base" hangingPunct="0">
              <a:spcBef>
                <a:spcPct val="0"/>
              </a:spcBef>
              <a:spcAft>
                <a:spcPct val="0"/>
              </a:spcAft>
              <a:defRPr sz="2400">
                <a:solidFill>
                  <a:schemeClr val="tx1"/>
                </a:solidFill>
                <a:latin typeface="Trebuchet MS" charset="0"/>
                <a:ea typeface="ＭＳ Ｐゴシック" pitchFamily="1" charset="-128"/>
              </a:defRPr>
            </a:lvl8pPr>
            <a:lvl9pPr marL="1828800" eaLnBrk="0" fontAlgn="base" hangingPunct="0">
              <a:spcBef>
                <a:spcPct val="0"/>
              </a:spcBef>
              <a:spcAft>
                <a:spcPct val="0"/>
              </a:spcAft>
              <a:defRPr sz="2400">
                <a:solidFill>
                  <a:schemeClr val="tx1"/>
                </a:solidFill>
                <a:latin typeface="Trebuchet MS" charset="0"/>
                <a:ea typeface="ＭＳ Ｐゴシック" pitchFamily="1" charset="-128"/>
              </a:defRPr>
            </a:lvl9pPr>
          </a:lstStyle>
          <a:p>
            <a:pPr>
              <a:spcBef>
                <a:spcPct val="50000"/>
              </a:spcBef>
              <a:defRPr/>
            </a:pPr>
            <a:r>
              <a:rPr lang="en-US" sz="1600" b="1" smtClean="0">
                <a:solidFill>
                  <a:srgbClr val="004684"/>
                </a:solidFill>
                <a:latin typeface="Arial" charset="0"/>
              </a:rPr>
              <a:t>North Carolina Agricultural and Technical State University</a:t>
            </a:r>
            <a:endParaRPr lang="en-US" sz="1800" b="1" smtClean="0">
              <a:solidFill>
                <a:srgbClr val="004684"/>
              </a:solidFill>
              <a:latin typeface="Arial" charset="0"/>
            </a:endParaRPr>
          </a:p>
        </p:txBody>
      </p:sp>
      <p:sp>
        <p:nvSpPr>
          <p:cNvPr id="6" name="Rectangle 18"/>
          <p:cNvSpPr>
            <a:spLocks noChangeArrowheads="1"/>
          </p:cNvSpPr>
          <p:nvPr/>
        </p:nvSpPr>
        <p:spPr bwMode="auto">
          <a:xfrm>
            <a:off x="-6350" y="0"/>
            <a:ext cx="9144000" cy="266700"/>
          </a:xfrm>
          <a:prstGeom prst="rect">
            <a:avLst/>
          </a:prstGeom>
          <a:solidFill>
            <a:srgbClr val="00468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pic>
        <p:nvPicPr>
          <p:cNvPr id="7" name="Picture 12" descr="®LETTER MARK_PMS123-288.eps"/>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400" y="152400"/>
            <a:ext cx="14224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24"/>
          <p:cNvSpPr txBox="1">
            <a:spLocks noChangeArrowheads="1"/>
          </p:cNvSpPr>
          <p:nvPr/>
        </p:nvSpPr>
        <p:spPr bwMode="auto">
          <a:xfrm>
            <a:off x="7467600" y="6459538"/>
            <a:ext cx="7162800" cy="246062"/>
          </a:xfrm>
          <a:prstGeom prst="rect">
            <a:avLst/>
          </a:prstGeom>
          <a:noFill/>
          <a:ln>
            <a:noFill/>
          </a:ln>
          <a:extLst/>
        </p:spPr>
        <p:txBody>
          <a:bodyPr>
            <a:spAutoFit/>
          </a:bodyPr>
          <a:lstStyle>
            <a:lvl1pPr>
              <a:defRPr sz="2400">
                <a:solidFill>
                  <a:schemeClr val="tx1"/>
                </a:solidFill>
                <a:latin typeface="Trebuchet MS" charset="0"/>
                <a:ea typeface="ＭＳ Ｐゴシック" pitchFamily="1" charset="-128"/>
              </a:defRPr>
            </a:lvl1pPr>
            <a:lvl2pPr marL="37931725" indent="-37474525">
              <a:defRPr sz="2400">
                <a:solidFill>
                  <a:schemeClr val="tx1"/>
                </a:solidFill>
                <a:latin typeface="Trebuchet MS" charset="0"/>
                <a:ea typeface="ＭＳ Ｐゴシック" pitchFamily="1" charset="-128"/>
              </a:defRPr>
            </a:lvl2pPr>
            <a:lvl3pPr>
              <a:defRPr sz="2400">
                <a:solidFill>
                  <a:schemeClr val="tx1"/>
                </a:solidFill>
                <a:latin typeface="Trebuchet MS" charset="0"/>
                <a:ea typeface="ＭＳ Ｐゴシック" pitchFamily="1" charset="-128"/>
              </a:defRPr>
            </a:lvl3pPr>
            <a:lvl4pPr>
              <a:defRPr sz="2400">
                <a:solidFill>
                  <a:schemeClr val="tx1"/>
                </a:solidFill>
                <a:latin typeface="Trebuchet MS" charset="0"/>
                <a:ea typeface="ＭＳ Ｐゴシック" pitchFamily="1" charset="-128"/>
              </a:defRPr>
            </a:lvl4pPr>
            <a:lvl5pPr>
              <a:defRPr sz="2400">
                <a:solidFill>
                  <a:schemeClr val="tx1"/>
                </a:solidFill>
                <a:latin typeface="Trebuchet MS" charset="0"/>
                <a:ea typeface="ＭＳ Ｐゴシック" pitchFamily="1" charset="-128"/>
              </a:defRPr>
            </a:lvl5pPr>
            <a:lvl6pPr marL="457200" eaLnBrk="0" fontAlgn="base" hangingPunct="0">
              <a:spcBef>
                <a:spcPct val="0"/>
              </a:spcBef>
              <a:spcAft>
                <a:spcPct val="0"/>
              </a:spcAft>
              <a:defRPr sz="2400">
                <a:solidFill>
                  <a:schemeClr val="tx1"/>
                </a:solidFill>
                <a:latin typeface="Trebuchet MS" charset="0"/>
                <a:ea typeface="ＭＳ Ｐゴシック" pitchFamily="1" charset="-128"/>
              </a:defRPr>
            </a:lvl6pPr>
            <a:lvl7pPr marL="914400" eaLnBrk="0" fontAlgn="base" hangingPunct="0">
              <a:spcBef>
                <a:spcPct val="0"/>
              </a:spcBef>
              <a:spcAft>
                <a:spcPct val="0"/>
              </a:spcAft>
              <a:defRPr sz="2400">
                <a:solidFill>
                  <a:schemeClr val="tx1"/>
                </a:solidFill>
                <a:latin typeface="Trebuchet MS" charset="0"/>
                <a:ea typeface="ＭＳ Ｐゴシック" pitchFamily="1" charset="-128"/>
              </a:defRPr>
            </a:lvl7pPr>
            <a:lvl8pPr marL="1371600" eaLnBrk="0" fontAlgn="base" hangingPunct="0">
              <a:spcBef>
                <a:spcPct val="0"/>
              </a:spcBef>
              <a:spcAft>
                <a:spcPct val="0"/>
              </a:spcAft>
              <a:defRPr sz="2400">
                <a:solidFill>
                  <a:schemeClr val="tx1"/>
                </a:solidFill>
                <a:latin typeface="Trebuchet MS" charset="0"/>
                <a:ea typeface="ＭＳ Ｐゴシック" pitchFamily="1" charset="-128"/>
              </a:defRPr>
            </a:lvl8pPr>
            <a:lvl9pPr marL="1828800" eaLnBrk="0" fontAlgn="base" hangingPunct="0">
              <a:spcBef>
                <a:spcPct val="0"/>
              </a:spcBef>
              <a:spcAft>
                <a:spcPct val="0"/>
              </a:spcAft>
              <a:defRPr sz="2400">
                <a:solidFill>
                  <a:schemeClr val="tx1"/>
                </a:solidFill>
                <a:latin typeface="Trebuchet MS" charset="0"/>
                <a:ea typeface="ＭＳ Ｐゴシック" pitchFamily="1" charset="-128"/>
              </a:defRPr>
            </a:lvl9pPr>
          </a:lstStyle>
          <a:p>
            <a:pPr>
              <a:spcBef>
                <a:spcPct val="50000"/>
              </a:spcBef>
              <a:defRPr/>
            </a:pPr>
            <a:r>
              <a:rPr lang="en-US" sz="1000" b="1" dirty="0" smtClean="0">
                <a:solidFill>
                  <a:srgbClr val="808080"/>
                </a:solidFill>
                <a:latin typeface="Arial" charset="0"/>
              </a:rPr>
              <a:t>www.ncat.edu</a:t>
            </a:r>
          </a:p>
        </p:txBody>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600200" y="2590800"/>
            <a:ext cx="6858000" cy="2667000"/>
          </a:xfrm>
        </p:spPr>
        <p:txBody>
          <a:bodyPr/>
          <a:lstStyle>
            <a:lvl2pPr>
              <a:defRPr sz="1800"/>
            </a:lvl2pPr>
            <a:lvl3pPr marL="914400" indent="-165100">
              <a:buClr>
                <a:srgbClr val="004684"/>
              </a:buClr>
              <a:buFont typeface="Arial" pitchFamily="34" charset="0"/>
              <a:buChar char="•"/>
              <a:defRPr sz="2000"/>
            </a:lvl3pPr>
            <a:lvl4pPr marL="1147763" indent="-115888" defTabSz="174625">
              <a:buClr>
                <a:srgbClr val="004684"/>
              </a:buClr>
              <a:buFont typeface="Courier New" pitchFamily="49" charset="0"/>
              <a:buChar char="o"/>
              <a:defRPr sz="1600"/>
            </a:lvl4pPr>
            <a:lvl5pPr marL="1371600" indent="-174625">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Slide Number Placeholder 4"/>
          <p:cNvSpPr>
            <a:spLocks noGrp="1"/>
          </p:cNvSpPr>
          <p:nvPr>
            <p:ph type="sldNum" sz="quarter" idx="10"/>
          </p:nvPr>
        </p:nvSpPr>
        <p:spPr/>
        <p:txBody>
          <a:bodyPr/>
          <a:lstStyle>
            <a:lvl1pPr>
              <a:defRPr/>
            </a:lvl1pPr>
          </a:lstStyle>
          <a:p>
            <a:fld id="{51F7E82C-B041-4B3C-96FA-1A98850E31F7}" type="slidenum">
              <a:rPr lang="ar-SA" altLang="en-US" smtClean="0"/>
              <a:pPr/>
              <a:t>‹#›</a:t>
            </a:fld>
            <a:endParaRPr lang="en-US" altLang="zh-CN"/>
          </a:p>
        </p:txBody>
      </p:sp>
    </p:spTree>
    <p:extLst>
      <p:ext uri="{BB962C8B-B14F-4D97-AF65-F5344CB8AC3E}">
        <p14:creationId xmlns:p14="http://schemas.microsoft.com/office/powerpoint/2010/main" val="111574253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18"/>
          <p:cNvSpPr>
            <a:spLocks noChangeArrowheads="1"/>
          </p:cNvSpPr>
          <p:nvPr/>
        </p:nvSpPr>
        <p:spPr bwMode="auto">
          <a:xfrm>
            <a:off x="3175" y="307975"/>
            <a:ext cx="9144000" cy="704850"/>
          </a:xfrm>
          <a:prstGeom prst="rect">
            <a:avLst/>
          </a:prstGeom>
          <a:solidFill>
            <a:srgbClr val="FDB92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 name="Text Box 24"/>
          <p:cNvSpPr txBox="1">
            <a:spLocks noChangeArrowheads="1"/>
          </p:cNvSpPr>
          <p:nvPr/>
        </p:nvSpPr>
        <p:spPr bwMode="auto">
          <a:xfrm>
            <a:off x="914400" y="457200"/>
            <a:ext cx="7162800" cy="338138"/>
          </a:xfrm>
          <a:prstGeom prst="rect">
            <a:avLst/>
          </a:prstGeom>
          <a:noFill/>
          <a:ln>
            <a:noFill/>
          </a:ln>
          <a:extLst/>
        </p:spPr>
        <p:txBody>
          <a:bodyPr>
            <a:spAutoFit/>
          </a:bodyPr>
          <a:lstStyle>
            <a:lvl1pPr>
              <a:defRPr sz="2400">
                <a:solidFill>
                  <a:schemeClr val="tx1"/>
                </a:solidFill>
                <a:latin typeface="Trebuchet MS" charset="0"/>
                <a:ea typeface="ＭＳ Ｐゴシック" pitchFamily="1" charset="-128"/>
              </a:defRPr>
            </a:lvl1pPr>
            <a:lvl2pPr marL="37931725" indent="-37474525">
              <a:defRPr sz="2400">
                <a:solidFill>
                  <a:schemeClr val="tx1"/>
                </a:solidFill>
                <a:latin typeface="Trebuchet MS" charset="0"/>
                <a:ea typeface="ＭＳ Ｐゴシック" pitchFamily="1" charset="-128"/>
              </a:defRPr>
            </a:lvl2pPr>
            <a:lvl3pPr>
              <a:defRPr sz="2400">
                <a:solidFill>
                  <a:schemeClr val="tx1"/>
                </a:solidFill>
                <a:latin typeface="Trebuchet MS" charset="0"/>
                <a:ea typeface="ＭＳ Ｐゴシック" pitchFamily="1" charset="-128"/>
              </a:defRPr>
            </a:lvl3pPr>
            <a:lvl4pPr>
              <a:defRPr sz="2400">
                <a:solidFill>
                  <a:schemeClr val="tx1"/>
                </a:solidFill>
                <a:latin typeface="Trebuchet MS" charset="0"/>
                <a:ea typeface="ＭＳ Ｐゴシック" pitchFamily="1" charset="-128"/>
              </a:defRPr>
            </a:lvl4pPr>
            <a:lvl5pPr>
              <a:defRPr sz="2400">
                <a:solidFill>
                  <a:schemeClr val="tx1"/>
                </a:solidFill>
                <a:latin typeface="Trebuchet MS" charset="0"/>
                <a:ea typeface="ＭＳ Ｐゴシック" pitchFamily="1" charset="-128"/>
              </a:defRPr>
            </a:lvl5pPr>
            <a:lvl6pPr marL="457200" eaLnBrk="0" fontAlgn="base" hangingPunct="0">
              <a:spcBef>
                <a:spcPct val="0"/>
              </a:spcBef>
              <a:spcAft>
                <a:spcPct val="0"/>
              </a:spcAft>
              <a:defRPr sz="2400">
                <a:solidFill>
                  <a:schemeClr val="tx1"/>
                </a:solidFill>
                <a:latin typeface="Trebuchet MS" charset="0"/>
                <a:ea typeface="ＭＳ Ｐゴシック" pitchFamily="1" charset="-128"/>
              </a:defRPr>
            </a:lvl6pPr>
            <a:lvl7pPr marL="914400" eaLnBrk="0" fontAlgn="base" hangingPunct="0">
              <a:spcBef>
                <a:spcPct val="0"/>
              </a:spcBef>
              <a:spcAft>
                <a:spcPct val="0"/>
              </a:spcAft>
              <a:defRPr sz="2400">
                <a:solidFill>
                  <a:schemeClr val="tx1"/>
                </a:solidFill>
                <a:latin typeface="Trebuchet MS" charset="0"/>
                <a:ea typeface="ＭＳ Ｐゴシック" pitchFamily="1" charset="-128"/>
              </a:defRPr>
            </a:lvl7pPr>
            <a:lvl8pPr marL="1371600" eaLnBrk="0" fontAlgn="base" hangingPunct="0">
              <a:spcBef>
                <a:spcPct val="0"/>
              </a:spcBef>
              <a:spcAft>
                <a:spcPct val="0"/>
              </a:spcAft>
              <a:defRPr sz="2400">
                <a:solidFill>
                  <a:schemeClr val="tx1"/>
                </a:solidFill>
                <a:latin typeface="Trebuchet MS" charset="0"/>
                <a:ea typeface="ＭＳ Ｐゴシック" pitchFamily="1" charset="-128"/>
              </a:defRPr>
            </a:lvl8pPr>
            <a:lvl9pPr marL="1828800" eaLnBrk="0" fontAlgn="base" hangingPunct="0">
              <a:spcBef>
                <a:spcPct val="0"/>
              </a:spcBef>
              <a:spcAft>
                <a:spcPct val="0"/>
              </a:spcAft>
              <a:defRPr sz="2400">
                <a:solidFill>
                  <a:schemeClr val="tx1"/>
                </a:solidFill>
                <a:latin typeface="Trebuchet MS" charset="0"/>
                <a:ea typeface="ＭＳ Ｐゴシック" pitchFamily="1" charset="-128"/>
              </a:defRPr>
            </a:lvl9pPr>
          </a:lstStyle>
          <a:p>
            <a:pPr>
              <a:spcBef>
                <a:spcPct val="50000"/>
              </a:spcBef>
              <a:defRPr/>
            </a:pPr>
            <a:r>
              <a:rPr lang="en-US" sz="1600" b="1" smtClean="0">
                <a:solidFill>
                  <a:srgbClr val="004684"/>
                </a:solidFill>
                <a:latin typeface="Arial" charset="0"/>
              </a:rPr>
              <a:t>North Carolina Agricultural and Technical State University</a:t>
            </a:r>
            <a:endParaRPr lang="en-US" sz="1800" b="1" smtClean="0">
              <a:solidFill>
                <a:srgbClr val="004684"/>
              </a:solidFill>
              <a:latin typeface="Arial" charset="0"/>
            </a:endParaRPr>
          </a:p>
        </p:txBody>
      </p:sp>
      <p:sp>
        <p:nvSpPr>
          <p:cNvPr id="6" name="Rectangle 18"/>
          <p:cNvSpPr>
            <a:spLocks noChangeArrowheads="1"/>
          </p:cNvSpPr>
          <p:nvPr/>
        </p:nvSpPr>
        <p:spPr bwMode="auto">
          <a:xfrm>
            <a:off x="-6350" y="0"/>
            <a:ext cx="9144000" cy="266700"/>
          </a:xfrm>
          <a:prstGeom prst="rect">
            <a:avLst/>
          </a:prstGeom>
          <a:solidFill>
            <a:srgbClr val="00468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pic>
        <p:nvPicPr>
          <p:cNvPr id="7" name="Picture 12" descr="®LETTER MARK_PMS123-288.eps"/>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400" y="152400"/>
            <a:ext cx="14224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24"/>
          <p:cNvSpPr txBox="1">
            <a:spLocks noChangeArrowheads="1"/>
          </p:cNvSpPr>
          <p:nvPr/>
        </p:nvSpPr>
        <p:spPr bwMode="auto">
          <a:xfrm>
            <a:off x="7467600" y="6459538"/>
            <a:ext cx="7162800" cy="246062"/>
          </a:xfrm>
          <a:prstGeom prst="rect">
            <a:avLst/>
          </a:prstGeom>
          <a:noFill/>
          <a:ln>
            <a:noFill/>
          </a:ln>
          <a:extLst/>
        </p:spPr>
        <p:txBody>
          <a:bodyPr>
            <a:spAutoFit/>
          </a:bodyPr>
          <a:lstStyle>
            <a:lvl1pPr>
              <a:defRPr sz="2400">
                <a:solidFill>
                  <a:schemeClr val="tx1"/>
                </a:solidFill>
                <a:latin typeface="Trebuchet MS" charset="0"/>
                <a:ea typeface="ＭＳ Ｐゴシック" pitchFamily="1" charset="-128"/>
              </a:defRPr>
            </a:lvl1pPr>
            <a:lvl2pPr marL="37931725" indent="-37474525">
              <a:defRPr sz="2400">
                <a:solidFill>
                  <a:schemeClr val="tx1"/>
                </a:solidFill>
                <a:latin typeface="Trebuchet MS" charset="0"/>
                <a:ea typeface="ＭＳ Ｐゴシック" pitchFamily="1" charset="-128"/>
              </a:defRPr>
            </a:lvl2pPr>
            <a:lvl3pPr>
              <a:defRPr sz="2400">
                <a:solidFill>
                  <a:schemeClr val="tx1"/>
                </a:solidFill>
                <a:latin typeface="Trebuchet MS" charset="0"/>
                <a:ea typeface="ＭＳ Ｐゴシック" pitchFamily="1" charset="-128"/>
              </a:defRPr>
            </a:lvl3pPr>
            <a:lvl4pPr>
              <a:defRPr sz="2400">
                <a:solidFill>
                  <a:schemeClr val="tx1"/>
                </a:solidFill>
                <a:latin typeface="Trebuchet MS" charset="0"/>
                <a:ea typeface="ＭＳ Ｐゴシック" pitchFamily="1" charset="-128"/>
              </a:defRPr>
            </a:lvl4pPr>
            <a:lvl5pPr>
              <a:defRPr sz="2400">
                <a:solidFill>
                  <a:schemeClr val="tx1"/>
                </a:solidFill>
                <a:latin typeface="Trebuchet MS" charset="0"/>
                <a:ea typeface="ＭＳ Ｐゴシック" pitchFamily="1" charset="-128"/>
              </a:defRPr>
            </a:lvl5pPr>
            <a:lvl6pPr marL="457200" eaLnBrk="0" fontAlgn="base" hangingPunct="0">
              <a:spcBef>
                <a:spcPct val="0"/>
              </a:spcBef>
              <a:spcAft>
                <a:spcPct val="0"/>
              </a:spcAft>
              <a:defRPr sz="2400">
                <a:solidFill>
                  <a:schemeClr val="tx1"/>
                </a:solidFill>
                <a:latin typeface="Trebuchet MS" charset="0"/>
                <a:ea typeface="ＭＳ Ｐゴシック" pitchFamily="1" charset="-128"/>
              </a:defRPr>
            </a:lvl6pPr>
            <a:lvl7pPr marL="914400" eaLnBrk="0" fontAlgn="base" hangingPunct="0">
              <a:spcBef>
                <a:spcPct val="0"/>
              </a:spcBef>
              <a:spcAft>
                <a:spcPct val="0"/>
              </a:spcAft>
              <a:defRPr sz="2400">
                <a:solidFill>
                  <a:schemeClr val="tx1"/>
                </a:solidFill>
                <a:latin typeface="Trebuchet MS" charset="0"/>
                <a:ea typeface="ＭＳ Ｐゴシック" pitchFamily="1" charset="-128"/>
              </a:defRPr>
            </a:lvl7pPr>
            <a:lvl8pPr marL="1371600" eaLnBrk="0" fontAlgn="base" hangingPunct="0">
              <a:spcBef>
                <a:spcPct val="0"/>
              </a:spcBef>
              <a:spcAft>
                <a:spcPct val="0"/>
              </a:spcAft>
              <a:defRPr sz="2400">
                <a:solidFill>
                  <a:schemeClr val="tx1"/>
                </a:solidFill>
                <a:latin typeface="Trebuchet MS" charset="0"/>
                <a:ea typeface="ＭＳ Ｐゴシック" pitchFamily="1" charset="-128"/>
              </a:defRPr>
            </a:lvl8pPr>
            <a:lvl9pPr marL="1828800" eaLnBrk="0" fontAlgn="base" hangingPunct="0">
              <a:spcBef>
                <a:spcPct val="0"/>
              </a:spcBef>
              <a:spcAft>
                <a:spcPct val="0"/>
              </a:spcAft>
              <a:defRPr sz="2400">
                <a:solidFill>
                  <a:schemeClr val="tx1"/>
                </a:solidFill>
                <a:latin typeface="Trebuchet MS" charset="0"/>
                <a:ea typeface="ＭＳ Ｐゴシック" pitchFamily="1" charset="-128"/>
              </a:defRPr>
            </a:lvl9pPr>
          </a:lstStyle>
          <a:p>
            <a:pPr>
              <a:spcBef>
                <a:spcPct val="50000"/>
              </a:spcBef>
              <a:defRPr/>
            </a:pPr>
            <a:r>
              <a:rPr lang="en-US" sz="1000" b="1" dirty="0" smtClean="0">
                <a:solidFill>
                  <a:srgbClr val="808080"/>
                </a:solidFill>
                <a:latin typeface="Arial" charset="0"/>
              </a:rPr>
              <a:t>www.ncat.edu</a:t>
            </a:r>
          </a:p>
        </p:txBody>
      </p:sp>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9" name="Slide Number Placeholder 4"/>
          <p:cNvSpPr>
            <a:spLocks noGrp="1"/>
          </p:cNvSpPr>
          <p:nvPr>
            <p:ph type="sldNum" sz="quarter" idx="10"/>
          </p:nvPr>
        </p:nvSpPr>
        <p:spPr>
          <a:xfrm>
            <a:off x="8229600" y="6423025"/>
            <a:ext cx="457200" cy="457200"/>
          </a:xfrm>
        </p:spPr>
        <p:txBody>
          <a:bodyPr/>
          <a:lstStyle>
            <a:lvl1pPr>
              <a:defRPr/>
            </a:lvl1pPr>
          </a:lstStyle>
          <a:p>
            <a:fld id="{78082C14-7482-4311-8B38-66B3A3463667}" type="slidenum">
              <a:rPr lang="ar-SA" altLang="en-US" smtClean="0"/>
              <a:pPr/>
              <a:t>‹#›</a:t>
            </a:fld>
            <a:endParaRPr lang="en-US" altLang="zh-CN"/>
          </a:p>
        </p:txBody>
      </p:sp>
    </p:spTree>
    <p:extLst>
      <p:ext uri="{BB962C8B-B14F-4D97-AF65-F5344CB8AC3E}">
        <p14:creationId xmlns:p14="http://schemas.microsoft.com/office/powerpoint/2010/main" val="21838154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5" name="Rectangle 18"/>
          <p:cNvSpPr>
            <a:spLocks noChangeArrowheads="1"/>
          </p:cNvSpPr>
          <p:nvPr/>
        </p:nvSpPr>
        <p:spPr bwMode="auto">
          <a:xfrm>
            <a:off x="3175" y="307975"/>
            <a:ext cx="9144000" cy="704850"/>
          </a:xfrm>
          <a:prstGeom prst="rect">
            <a:avLst/>
          </a:prstGeom>
          <a:solidFill>
            <a:srgbClr val="FDB92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 name="Text Box 24"/>
          <p:cNvSpPr txBox="1">
            <a:spLocks noChangeArrowheads="1"/>
          </p:cNvSpPr>
          <p:nvPr/>
        </p:nvSpPr>
        <p:spPr bwMode="auto">
          <a:xfrm>
            <a:off x="914400" y="457200"/>
            <a:ext cx="7162800" cy="338138"/>
          </a:xfrm>
          <a:prstGeom prst="rect">
            <a:avLst/>
          </a:prstGeom>
          <a:noFill/>
          <a:ln>
            <a:noFill/>
          </a:ln>
          <a:extLst/>
        </p:spPr>
        <p:txBody>
          <a:bodyPr>
            <a:spAutoFit/>
          </a:bodyPr>
          <a:lstStyle>
            <a:lvl1pPr>
              <a:defRPr sz="2400">
                <a:solidFill>
                  <a:schemeClr val="tx1"/>
                </a:solidFill>
                <a:latin typeface="Trebuchet MS" charset="0"/>
                <a:ea typeface="ＭＳ Ｐゴシック" pitchFamily="1" charset="-128"/>
              </a:defRPr>
            </a:lvl1pPr>
            <a:lvl2pPr marL="37931725" indent="-37474525">
              <a:defRPr sz="2400">
                <a:solidFill>
                  <a:schemeClr val="tx1"/>
                </a:solidFill>
                <a:latin typeface="Trebuchet MS" charset="0"/>
                <a:ea typeface="ＭＳ Ｐゴシック" pitchFamily="1" charset="-128"/>
              </a:defRPr>
            </a:lvl2pPr>
            <a:lvl3pPr>
              <a:defRPr sz="2400">
                <a:solidFill>
                  <a:schemeClr val="tx1"/>
                </a:solidFill>
                <a:latin typeface="Trebuchet MS" charset="0"/>
                <a:ea typeface="ＭＳ Ｐゴシック" pitchFamily="1" charset="-128"/>
              </a:defRPr>
            </a:lvl3pPr>
            <a:lvl4pPr>
              <a:defRPr sz="2400">
                <a:solidFill>
                  <a:schemeClr val="tx1"/>
                </a:solidFill>
                <a:latin typeface="Trebuchet MS" charset="0"/>
                <a:ea typeface="ＭＳ Ｐゴシック" pitchFamily="1" charset="-128"/>
              </a:defRPr>
            </a:lvl4pPr>
            <a:lvl5pPr>
              <a:defRPr sz="2400">
                <a:solidFill>
                  <a:schemeClr val="tx1"/>
                </a:solidFill>
                <a:latin typeface="Trebuchet MS" charset="0"/>
                <a:ea typeface="ＭＳ Ｐゴシック" pitchFamily="1" charset="-128"/>
              </a:defRPr>
            </a:lvl5pPr>
            <a:lvl6pPr marL="457200" eaLnBrk="0" fontAlgn="base" hangingPunct="0">
              <a:spcBef>
                <a:spcPct val="0"/>
              </a:spcBef>
              <a:spcAft>
                <a:spcPct val="0"/>
              </a:spcAft>
              <a:defRPr sz="2400">
                <a:solidFill>
                  <a:schemeClr val="tx1"/>
                </a:solidFill>
                <a:latin typeface="Trebuchet MS" charset="0"/>
                <a:ea typeface="ＭＳ Ｐゴシック" pitchFamily="1" charset="-128"/>
              </a:defRPr>
            </a:lvl6pPr>
            <a:lvl7pPr marL="914400" eaLnBrk="0" fontAlgn="base" hangingPunct="0">
              <a:spcBef>
                <a:spcPct val="0"/>
              </a:spcBef>
              <a:spcAft>
                <a:spcPct val="0"/>
              </a:spcAft>
              <a:defRPr sz="2400">
                <a:solidFill>
                  <a:schemeClr val="tx1"/>
                </a:solidFill>
                <a:latin typeface="Trebuchet MS" charset="0"/>
                <a:ea typeface="ＭＳ Ｐゴシック" pitchFamily="1" charset="-128"/>
              </a:defRPr>
            </a:lvl7pPr>
            <a:lvl8pPr marL="1371600" eaLnBrk="0" fontAlgn="base" hangingPunct="0">
              <a:spcBef>
                <a:spcPct val="0"/>
              </a:spcBef>
              <a:spcAft>
                <a:spcPct val="0"/>
              </a:spcAft>
              <a:defRPr sz="2400">
                <a:solidFill>
                  <a:schemeClr val="tx1"/>
                </a:solidFill>
                <a:latin typeface="Trebuchet MS" charset="0"/>
                <a:ea typeface="ＭＳ Ｐゴシック" pitchFamily="1" charset="-128"/>
              </a:defRPr>
            </a:lvl8pPr>
            <a:lvl9pPr marL="1828800" eaLnBrk="0" fontAlgn="base" hangingPunct="0">
              <a:spcBef>
                <a:spcPct val="0"/>
              </a:spcBef>
              <a:spcAft>
                <a:spcPct val="0"/>
              </a:spcAft>
              <a:defRPr sz="2400">
                <a:solidFill>
                  <a:schemeClr val="tx1"/>
                </a:solidFill>
                <a:latin typeface="Trebuchet MS" charset="0"/>
                <a:ea typeface="ＭＳ Ｐゴシック" pitchFamily="1" charset="-128"/>
              </a:defRPr>
            </a:lvl9pPr>
          </a:lstStyle>
          <a:p>
            <a:pPr>
              <a:spcBef>
                <a:spcPct val="50000"/>
              </a:spcBef>
              <a:defRPr/>
            </a:pPr>
            <a:r>
              <a:rPr lang="en-US" sz="1600" b="1" smtClean="0">
                <a:solidFill>
                  <a:srgbClr val="004684"/>
                </a:solidFill>
                <a:latin typeface="Arial" charset="0"/>
              </a:rPr>
              <a:t>North Carolina Agricultural and Technical State University</a:t>
            </a:r>
            <a:endParaRPr lang="en-US" sz="1800" b="1" smtClean="0">
              <a:solidFill>
                <a:srgbClr val="004684"/>
              </a:solidFill>
              <a:latin typeface="Arial" charset="0"/>
            </a:endParaRPr>
          </a:p>
        </p:txBody>
      </p:sp>
      <p:sp>
        <p:nvSpPr>
          <p:cNvPr id="7" name="Rectangle 18"/>
          <p:cNvSpPr>
            <a:spLocks noChangeArrowheads="1"/>
          </p:cNvSpPr>
          <p:nvPr/>
        </p:nvSpPr>
        <p:spPr bwMode="auto">
          <a:xfrm>
            <a:off x="-6350" y="0"/>
            <a:ext cx="9144000" cy="266700"/>
          </a:xfrm>
          <a:prstGeom prst="rect">
            <a:avLst/>
          </a:prstGeom>
          <a:solidFill>
            <a:srgbClr val="00468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pic>
        <p:nvPicPr>
          <p:cNvPr id="8" name="Picture 12" descr="®LETTER MARK_PMS123-288.eps"/>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400" y="152400"/>
            <a:ext cx="14224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Box 24"/>
          <p:cNvSpPr txBox="1">
            <a:spLocks noChangeArrowheads="1"/>
          </p:cNvSpPr>
          <p:nvPr/>
        </p:nvSpPr>
        <p:spPr bwMode="auto">
          <a:xfrm>
            <a:off x="7467600" y="6459538"/>
            <a:ext cx="7162800" cy="246062"/>
          </a:xfrm>
          <a:prstGeom prst="rect">
            <a:avLst/>
          </a:prstGeom>
          <a:noFill/>
          <a:ln>
            <a:noFill/>
          </a:ln>
          <a:extLst/>
        </p:spPr>
        <p:txBody>
          <a:bodyPr>
            <a:spAutoFit/>
          </a:bodyPr>
          <a:lstStyle>
            <a:lvl1pPr>
              <a:defRPr sz="2400">
                <a:solidFill>
                  <a:schemeClr val="tx1"/>
                </a:solidFill>
                <a:latin typeface="Trebuchet MS" charset="0"/>
                <a:ea typeface="ＭＳ Ｐゴシック" pitchFamily="1" charset="-128"/>
              </a:defRPr>
            </a:lvl1pPr>
            <a:lvl2pPr marL="37931725" indent="-37474525">
              <a:defRPr sz="2400">
                <a:solidFill>
                  <a:schemeClr val="tx1"/>
                </a:solidFill>
                <a:latin typeface="Trebuchet MS" charset="0"/>
                <a:ea typeface="ＭＳ Ｐゴシック" pitchFamily="1" charset="-128"/>
              </a:defRPr>
            </a:lvl2pPr>
            <a:lvl3pPr>
              <a:defRPr sz="2400">
                <a:solidFill>
                  <a:schemeClr val="tx1"/>
                </a:solidFill>
                <a:latin typeface="Trebuchet MS" charset="0"/>
                <a:ea typeface="ＭＳ Ｐゴシック" pitchFamily="1" charset="-128"/>
              </a:defRPr>
            </a:lvl3pPr>
            <a:lvl4pPr>
              <a:defRPr sz="2400">
                <a:solidFill>
                  <a:schemeClr val="tx1"/>
                </a:solidFill>
                <a:latin typeface="Trebuchet MS" charset="0"/>
                <a:ea typeface="ＭＳ Ｐゴシック" pitchFamily="1" charset="-128"/>
              </a:defRPr>
            </a:lvl4pPr>
            <a:lvl5pPr>
              <a:defRPr sz="2400">
                <a:solidFill>
                  <a:schemeClr val="tx1"/>
                </a:solidFill>
                <a:latin typeface="Trebuchet MS" charset="0"/>
                <a:ea typeface="ＭＳ Ｐゴシック" pitchFamily="1" charset="-128"/>
              </a:defRPr>
            </a:lvl5pPr>
            <a:lvl6pPr marL="457200" eaLnBrk="0" fontAlgn="base" hangingPunct="0">
              <a:spcBef>
                <a:spcPct val="0"/>
              </a:spcBef>
              <a:spcAft>
                <a:spcPct val="0"/>
              </a:spcAft>
              <a:defRPr sz="2400">
                <a:solidFill>
                  <a:schemeClr val="tx1"/>
                </a:solidFill>
                <a:latin typeface="Trebuchet MS" charset="0"/>
                <a:ea typeface="ＭＳ Ｐゴシック" pitchFamily="1" charset="-128"/>
              </a:defRPr>
            </a:lvl6pPr>
            <a:lvl7pPr marL="914400" eaLnBrk="0" fontAlgn="base" hangingPunct="0">
              <a:spcBef>
                <a:spcPct val="0"/>
              </a:spcBef>
              <a:spcAft>
                <a:spcPct val="0"/>
              </a:spcAft>
              <a:defRPr sz="2400">
                <a:solidFill>
                  <a:schemeClr val="tx1"/>
                </a:solidFill>
                <a:latin typeface="Trebuchet MS" charset="0"/>
                <a:ea typeface="ＭＳ Ｐゴシック" pitchFamily="1" charset="-128"/>
              </a:defRPr>
            </a:lvl7pPr>
            <a:lvl8pPr marL="1371600" eaLnBrk="0" fontAlgn="base" hangingPunct="0">
              <a:spcBef>
                <a:spcPct val="0"/>
              </a:spcBef>
              <a:spcAft>
                <a:spcPct val="0"/>
              </a:spcAft>
              <a:defRPr sz="2400">
                <a:solidFill>
                  <a:schemeClr val="tx1"/>
                </a:solidFill>
                <a:latin typeface="Trebuchet MS" charset="0"/>
                <a:ea typeface="ＭＳ Ｐゴシック" pitchFamily="1" charset="-128"/>
              </a:defRPr>
            </a:lvl8pPr>
            <a:lvl9pPr marL="1828800" eaLnBrk="0" fontAlgn="base" hangingPunct="0">
              <a:spcBef>
                <a:spcPct val="0"/>
              </a:spcBef>
              <a:spcAft>
                <a:spcPct val="0"/>
              </a:spcAft>
              <a:defRPr sz="2400">
                <a:solidFill>
                  <a:schemeClr val="tx1"/>
                </a:solidFill>
                <a:latin typeface="Trebuchet MS" charset="0"/>
                <a:ea typeface="ＭＳ Ｐゴシック" pitchFamily="1" charset="-128"/>
              </a:defRPr>
            </a:lvl9pPr>
          </a:lstStyle>
          <a:p>
            <a:pPr>
              <a:spcBef>
                <a:spcPct val="50000"/>
              </a:spcBef>
              <a:defRPr/>
            </a:pPr>
            <a:r>
              <a:rPr lang="en-US" sz="1000" b="1" dirty="0" smtClean="0">
                <a:solidFill>
                  <a:srgbClr val="808080"/>
                </a:solidFill>
                <a:latin typeface="Arial" charset="0"/>
              </a:rPr>
              <a:t>www.ncat.edu</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00200" y="2590800"/>
            <a:ext cx="3352800" cy="3505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05400" y="2590800"/>
            <a:ext cx="3352800" cy="3505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Footer Placeholder 4"/>
          <p:cNvSpPr>
            <a:spLocks noGrp="1"/>
          </p:cNvSpPr>
          <p:nvPr>
            <p:ph type="ftr" sz="quarter" idx="10"/>
          </p:nvPr>
        </p:nvSpPr>
        <p:spPr>
          <a:xfrm>
            <a:off x="-381000" y="1066800"/>
            <a:ext cx="3124200" cy="457200"/>
          </a:xfrm>
          <a:prstGeom prst="rect">
            <a:avLst/>
          </a:prstGeom>
        </p:spPr>
        <p:txBody>
          <a:bodyPr/>
          <a:lstStyle>
            <a:lvl1pPr>
              <a:defRPr>
                <a:cs typeface="ＭＳ Ｐゴシック" pitchFamily="1" charset="-128"/>
              </a:defRPr>
            </a:lvl1pPr>
          </a:lstStyle>
          <a:p>
            <a:endParaRPr lang="en-US" altLang="zh-CN"/>
          </a:p>
        </p:txBody>
      </p:sp>
      <p:sp>
        <p:nvSpPr>
          <p:cNvPr id="11" name="Slide Number Placeholder 5"/>
          <p:cNvSpPr>
            <a:spLocks noGrp="1"/>
          </p:cNvSpPr>
          <p:nvPr>
            <p:ph type="sldNum" sz="quarter" idx="11"/>
          </p:nvPr>
        </p:nvSpPr>
        <p:spPr/>
        <p:txBody>
          <a:bodyPr/>
          <a:lstStyle>
            <a:lvl1pPr>
              <a:defRPr/>
            </a:lvl1pPr>
          </a:lstStyle>
          <a:p>
            <a:fld id="{C19E62BE-F12C-42A7-AC66-7CC4B8D6D6FF}" type="slidenum">
              <a:rPr lang="ar-SA" altLang="en-US" smtClean="0"/>
              <a:pPr/>
              <a:t>‹#›</a:t>
            </a:fld>
            <a:endParaRPr lang="en-US" altLang="zh-CN"/>
          </a:p>
        </p:txBody>
      </p:sp>
    </p:spTree>
    <p:extLst>
      <p:ext uri="{BB962C8B-B14F-4D97-AF65-F5344CB8AC3E}">
        <p14:creationId xmlns:p14="http://schemas.microsoft.com/office/powerpoint/2010/main" val="17418184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7" name="Rectangle 18"/>
          <p:cNvSpPr>
            <a:spLocks noChangeArrowheads="1"/>
          </p:cNvSpPr>
          <p:nvPr/>
        </p:nvSpPr>
        <p:spPr bwMode="auto">
          <a:xfrm>
            <a:off x="3175" y="307975"/>
            <a:ext cx="9144000" cy="704850"/>
          </a:xfrm>
          <a:prstGeom prst="rect">
            <a:avLst/>
          </a:prstGeom>
          <a:solidFill>
            <a:srgbClr val="FDB92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 name="Text Box 24"/>
          <p:cNvSpPr txBox="1">
            <a:spLocks noChangeArrowheads="1"/>
          </p:cNvSpPr>
          <p:nvPr/>
        </p:nvSpPr>
        <p:spPr bwMode="auto">
          <a:xfrm>
            <a:off x="914400" y="457200"/>
            <a:ext cx="7162800" cy="338138"/>
          </a:xfrm>
          <a:prstGeom prst="rect">
            <a:avLst/>
          </a:prstGeom>
          <a:noFill/>
          <a:ln>
            <a:noFill/>
          </a:ln>
          <a:extLst/>
        </p:spPr>
        <p:txBody>
          <a:bodyPr>
            <a:spAutoFit/>
          </a:bodyPr>
          <a:lstStyle>
            <a:lvl1pPr>
              <a:defRPr sz="2400">
                <a:solidFill>
                  <a:schemeClr val="tx1"/>
                </a:solidFill>
                <a:latin typeface="Trebuchet MS" charset="0"/>
                <a:ea typeface="ＭＳ Ｐゴシック" pitchFamily="1" charset="-128"/>
              </a:defRPr>
            </a:lvl1pPr>
            <a:lvl2pPr marL="37931725" indent="-37474525">
              <a:defRPr sz="2400">
                <a:solidFill>
                  <a:schemeClr val="tx1"/>
                </a:solidFill>
                <a:latin typeface="Trebuchet MS" charset="0"/>
                <a:ea typeface="ＭＳ Ｐゴシック" pitchFamily="1" charset="-128"/>
              </a:defRPr>
            </a:lvl2pPr>
            <a:lvl3pPr>
              <a:defRPr sz="2400">
                <a:solidFill>
                  <a:schemeClr val="tx1"/>
                </a:solidFill>
                <a:latin typeface="Trebuchet MS" charset="0"/>
                <a:ea typeface="ＭＳ Ｐゴシック" pitchFamily="1" charset="-128"/>
              </a:defRPr>
            </a:lvl3pPr>
            <a:lvl4pPr>
              <a:defRPr sz="2400">
                <a:solidFill>
                  <a:schemeClr val="tx1"/>
                </a:solidFill>
                <a:latin typeface="Trebuchet MS" charset="0"/>
                <a:ea typeface="ＭＳ Ｐゴシック" pitchFamily="1" charset="-128"/>
              </a:defRPr>
            </a:lvl4pPr>
            <a:lvl5pPr>
              <a:defRPr sz="2400">
                <a:solidFill>
                  <a:schemeClr val="tx1"/>
                </a:solidFill>
                <a:latin typeface="Trebuchet MS" charset="0"/>
                <a:ea typeface="ＭＳ Ｐゴシック" pitchFamily="1" charset="-128"/>
              </a:defRPr>
            </a:lvl5pPr>
            <a:lvl6pPr marL="457200" eaLnBrk="0" fontAlgn="base" hangingPunct="0">
              <a:spcBef>
                <a:spcPct val="0"/>
              </a:spcBef>
              <a:spcAft>
                <a:spcPct val="0"/>
              </a:spcAft>
              <a:defRPr sz="2400">
                <a:solidFill>
                  <a:schemeClr val="tx1"/>
                </a:solidFill>
                <a:latin typeface="Trebuchet MS" charset="0"/>
                <a:ea typeface="ＭＳ Ｐゴシック" pitchFamily="1" charset="-128"/>
              </a:defRPr>
            </a:lvl6pPr>
            <a:lvl7pPr marL="914400" eaLnBrk="0" fontAlgn="base" hangingPunct="0">
              <a:spcBef>
                <a:spcPct val="0"/>
              </a:spcBef>
              <a:spcAft>
                <a:spcPct val="0"/>
              </a:spcAft>
              <a:defRPr sz="2400">
                <a:solidFill>
                  <a:schemeClr val="tx1"/>
                </a:solidFill>
                <a:latin typeface="Trebuchet MS" charset="0"/>
                <a:ea typeface="ＭＳ Ｐゴシック" pitchFamily="1" charset="-128"/>
              </a:defRPr>
            </a:lvl7pPr>
            <a:lvl8pPr marL="1371600" eaLnBrk="0" fontAlgn="base" hangingPunct="0">
              <a:spcBef>
                <a:spcPct val="0"/>
              </a:spcBef>
              <a:spcAft>
                <a:spcPct val="0"/>
              </a:spcAft>
              <a:defRPr sz="2400">
                <a:solidFill>
                  <a:schemeClr val="tx1"/>
                </a:solidFill>
                <a:latin typeface="Trebuchet MS" charset="0"/>
                <a:ea typeface="ＭＳ Ｐゴシック" pitchFamily="1" charset="-128"/>
              </a:defRPr>
            </a:lvl8pPr>
            <a:lvl9pPr marL="1828800" eaLnBrk="0" fontAlgn="base" hangingPunct="0">
              <a:spcBef>
                <a:spcPct val="0"/>
              </a:spcBef>
              <a:spcAft>
                <a:spcPct val="0"/>
              </a:spcAft>
              <a:defRPr sz="2400">
                <a:solidFill>
                  <a:schemeClr val="tx1"/>
                </a:solidFill>
                <a:latin typeface="Trebuchet MS" charset="0"/>
                <a:ea typeface="ＭＳ Ｐゴシック" pitchFamily="1" charset="-128"/>
              </a:defRPr>
            </a:lvl9pPr>
          </a:lstStyle>
          <a:p>
            <a:pPr>
              <a:spcBef>
                <a:spcPct val="50000"/>
              </a:spcBef>
              <a:defRPr/>
            </a:pPr>
            <a:r>
              <a:rPr lang="en-US" sz="1600" b="1" smtClean="0">
                <a:solidFill>
                  <a:srgbClr val="004684"/>
                </a:solidFill>
                <a:latin typeface="Arial" charset="0"/>
              </a:rPr>
              <a:t>North Carolina Agricultural and Technical State University</a:t>
            </a:r>
            <a:endParaRPr lang="en-US" sz="1800" b="1" smtClean="0">
              <a:solidFill>
                <a:srgbClr val="004684"/>
              </a:solidFill>
              <a:latin typeface="Arial" charset="0"/>
            </a:endParaRPr>
          </a:p>
        </p:txBody>
      </p:sp>
      <p:sp>
        <p:nvSpPr>
          <p:cNvPr id="9" name="Rectangle 18"/>
          <p:cNvSpPr>
            <a:spLocks noChangeArrowheads="1"/>
          </p:cNvSpPr>
          <p:nvPr/>
        </p:nvSpPr>
        <p:spPr bwMode="auto">
          <a:xfrm>
            <a:off x="-6350" y="0"/>
            <a:ext cx="9144000" cy="266700"/>
          </a:xfrm>
          <a:prstGeom prst="rect">
            <a:avLst/>
          </a:prstGeom>
          <a:solidFill>
            <a:srgbClr val="00468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pic>
        <p:nvPicPr>
          <p:cNvPr id="10" name="Picture 12" descr="®LETTER MARK_PMS123-288.eps"/>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400" y="152400"/>
            <a:ext cx="14224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 Box 24"/>
          <p:cNvSpPr txBox="1">
            <a:spLocks noChangeArrowheads="1"/>
          </p:cNvSpPr>
          <p:nvPr/>
        </p:nvSpPr>
        <p:spPr bwMode="auto">
          <a:xfrm>
            <a:off x="7467600" y="6459538"/>
            <a:ext cx="7162800" cy="246062"/>
          </a:xfrm>
          <a:prstGeom prst="rect">
            <a:avLst/>
          </a:prstGeom>
          <a:noFill/>
          <a:ln>
            <a:noFill/>
          </a:ln>
          <a:extLst/>
        </p:spPr>
        <p:txBody>
          <a:bodyPr>
            <a:spAutoFit/>
          </a:bodyPr>
          <a:lstStyle>
            <a:lvl1pPr>
              <a:defRPr sz="2400">
                <a:solidFill>
                  <a:schemeClr val="tx1"/>
                </a:solidFill>
                <a:latin typeface="Trebuchet MS" charset="0"/>
                <a:ea typeface="ＭＳ Ｐゴシック" pitchFamily="1" charset="-128"/>
              </a:defRPr>
            </a:lvl1pPr>
            <a:lvl2pPr marL="37931725" indent="-37474525">
              <a:defRPr sz="2400">
                <a:solidFill>
                  <a:schemeClr val="tx1"/>
                </a:solidFill>
                <a:latin typeface="Trebuchet MS" charset="0"/>
                <a:ea typeface="ＭＳ Ｐゴシック" pitchFamily="1" charset="-128"/>
              </a:defRPr>
            </a:lvl2pPr>
            <a:lvl3pPr>
              <a:defRPr sz="2400">
                <a:solidFill>
                  <a:schemeClr val="tx1"/>
                </a:solidFill>
                <a:latin typeface="Trebuchet MS" charset="0"/>
                <a:ea typeface="ＭＳ Ｐゴシック" pitchFamily="1" charset="-128"/>
              </a:defRPr>
            </a:lvl3pPr>
            <a:lvl4pPr>
              <a:defRPr sz="2400">
                <a:solidFill>
                  <a:schemeClr val="tx1"/>
                </a:solidFill>
                <a:latin typeface="Trebuchet MS" charset="0"/>
                <a:ea typeface="ＭＳ Ｐゴシック" pitchFamily="1" charset="-128"/>
              </a:defRPr>
            </a:lvl4pPr>
            <a:lvl5pPr>
              <a:defRPr sz="2400">
                <a:solidFill>
                  <a:schemeClr val="tx1"/>
                </a:solidFill>
                <a:latin typeface="Trebuchet MS" charset="0"/>
                <a:ea typeface="ＭＳ Ｐゴシック" pitchFamily="1" charset="-128"/>
              </a:defRPr>
            </a:lvl5pPr>
            <a:lvl6pPr marL="457200" eaLnBrk="0" fontAlgn="base" hangingPunct="0">
              <a:spcBef>
                <a:spcPct val="0"/>
              </a:spcBef>
              <a:spcAft>
                <a:spcPct val="0"/>
              </a:spcAft>
              <a:defRPr sz="2400">
                <a:solidFill>
                  <a:schemeClr val="tx1"/>
                </a:solidFill>
                <a:latin typeface="Trebuchet MS" charset="0"/>
                <a:ea typeface="ＭＳ Ｐゴシック" pitchFamily="1" charset="-128"/>
              </a:defRPr>
            </a:lvl6pPr>
            <a:lvl7pPr marL="914400" eaLnBrk="0" fontAlgn="base" hangingPunct="0">
              <a:spcBef>
                <a:spcPct val="0"/>
              </a:spcBef>
              <a:spcAft>
                <a:spcPct val="0"/>
              </a:spcAft>
              <a:defRPr sz="2400">
                <a:solidFill>
                  <a:schemeClr val="tx1"/>
                </a:solidFill>
                <a:latin typeface="Trebuchet MS" charset="0"/>
                <a:ea typeface="ＭＳ Ｐゴシック" pitchFamily="1" charset="-128"/>
              </a:defRPr>
            </a:lvl7pPr>
            <a:lvl8pPr marL="1371600" eaLnBrk="0" fontAlgn="base" hangingPunct="0">
              <a:spcBef>
                <a:spcPct val="0"/>
              </a:spcBef>
              <a:spcAft>
                <a:spcPct val="0"/>
              </a:spcAft>
              <a:defRPr sz="2400">
                <a:solidFill>
                  <a:schemeClr val="tx1"/>
                </a:solidFill>
                <a:latin typeface="Trebuchet MS" charset="0"/>
                <a:ea typeface="ＭＳ Ｐゴシック" pitchFamily="1" charset="-128"/>
              </a:defRPr>
            </a:lvl8pPr>
            <a:lvl9pPr marL="1828800" eaLnBrk="0" fontAlgn="base" hangingPunct="0">
              <a:spcBef>
                <a:spcPct val="0"/>
              </a:spcBef>
              <a:spcAft>
                <a:spcPct val="0"/>
              </a:spcAft>
              <a:defRPr sz="2400">
                <a:solidFill>
                  <a:schemeClr val="tx1"/>
                </a:solidFill>
                <a:latin typeface="Trebuchet MS" charset="0"/>
                <a:ea typeface="ＭＳ Ｐゴシック" pitchFamily="1" charset="-128"/>
              </a:defRPr>
            </a:lvl9pPr>
          </a:lstStyle>
          <a:p>
            <a:pPr>
              <a:spcBef>
                <a:spcPct val="50000"/>
              </a:spcBef>
              <a:defRPr/>
            </a:pPr>
            <a:r>
              <a:rPr lang="en-US" sz="1000" b="1" dirty="0" smtClean="0">
                <a:solidFill>
                  <a:srgbClr val="808080"/>
                </a:solidFill>
                <a:latin typeface="Arial" charset="0"/>
              </a:rPr>
              <a:t>www.ncat.edu</a:t>
            </a:r>
          </a:p>
        </p:txBody>
      </p:sp>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Footer Placeholder 6"/>
          <p:cNvSpPr>
            <a:spLocks noGrp="1"/>
          </p:cNvSpPr>
          <p:nvPr>
            <p:ph type="ftr" sz="quarter" idx="10"/>
          </p:nvPr>
        </p:nvSpPr>
        <p:spPr>
          <a:xfrm>
            <a:off x="-381000" y="1066800"/>
            <a:ext cx="3124200" cy="457200"/>
          </a:xfrm>
          <a:prstGeom prst="rect">
            <a:avLst/>
          </a:prstGeom>
        </p:spPr>
        <p:txBody>
          <a:bodyPr/>
          <a:lstStyle>
            <a:lvl1pPr>
              <a:defRPr>
                <a:cs typeface="ＭＳ Ｐゴシック" pitchFamily="1" charset="-128"/>
              </a:defRPr>
            </a:lvl1pPr>
          </a:lstStyle>
          <a:p>
            <a:endParaRPr lang="en-US" altLang="zh-CN"/>
          </a:p>
        </p:txBody>
      </p:sp>
      <p:sp>
        <p:nvSpPr>
          <p:cNvPr id="13" name="Slide Number Placeholder 7"/>
          <p:cNvSpPr>
            <a:spLocks noGrp="1"/>
          </p:cNvSpPr>
          <p:nvPr>
            <p:ph type="sldNum" sz="quarter" idx="11"/>
          </p:nvPr>
        </p:nvSpPr>
        <p:spPr/>
        <p:txBody>
          <a:bodyPr/>
          <a:lstStyle>
            <a:lvl1pPr>
              <a:defRPr/>
            </a:lvl1pPr>
          </a:lstStyle>
          <a:p>
            <a:fld id="{5A53D97D-019E-42AA-B7B2-48FD83ACCE61}" type="slidenum">
              <a:rPr lang="ar-SA" altLang="en-US" smtClean="0"/>
              <a:pPr/>
              <a:t>‹#›</a:t>
            </a:fld>
            <a:endParaRPr lang="en-US" altLang="zh-CN"/>
          </a:p>
        </p:txBody>
      </p:sp>
    </p:spTree>
    <p:extLst>
      <p:ext uri="{BB962C8B-B14F-4D97-AF65-F5344CB8AC3E}">
        <p14:creationId xmlns:p14="http://schemas.microsoft.com/office/powerpoint/2010/main" val="15138913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3" name="Rectangle 18"/>
          <p:cNvSpPr>
            <a:spLocks noChangeArrowheads="1"/>
          </p:cNvSpPr>
          <p:nvPr/>
        </p:nvSpPr>
        <p:spPr bwMode="auto">
          <a:xfrm>
            <a:off x="3175" y="307975"/>
            <a:ext cx="9144000" cy="704850"/>
          </a:xfrm>
          <a:prstGeom prst="rect">
            <a:avLst/>
          </a:prstGeom>
          <a:solidFill>
            <a:srgbClr val="FDB92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 name="Text Box 24"/>
          <p:cNvSpPr txBox="1">
            <a:spLocks noChangeArrowheads="1"/>
          </p:cNvSpPr>
          <p:nvPr/>
        </p:nvSpPr>
        <p:spPr bwMode="auto">
          <a:xfrm>
            <a:off x="914400" y="457200"/>
            <a:ext cx="7162800" cy="338138"/>
          </a:xfrm>
          <a:prstGeom prst="rect">
            <a:avLst/>
          </a:prstGeom>
          <a:noFill/>
          <a:ln>
            <a:noFill/>
          </a:ln>
          <a:extLst/>
        </p:spPr>
        <p:txBody>
          <a:bodyPr>
            <a:spAutoFit/>
          </a:bodyPr>
          <a:lstStyle>
            <a:lvl1pPr>
              <a:defRPr sz="2400">
                <a:solidFill>
                  <a:schemeClr val="tx1"/>
                </a:solidFill>
                <a:latin typeface="Trebuchet MS" charset="0"/>
                <a:ea typeface="ＭＳ Ｐゴシック" pitchFamily="1" charset="-128"/>
              </a:defRPr>
            </a:lvl1pPr>
            <a:lvl2pPr marL="37931725" indent="-37474525">
              <a:defRPr sz="2400">
                <a:solidFill>
                  <a:schemeClr val="tx1"/>
                </a:solidFill>
                <a:latin typeface="Trebuchet MS" charset="0"/>
                <a:ea typeface="ＭＳ Ｐゴシック" pitchFamily="1" charset="-128"/>
              </a:defRPr>
            </a:lvl2pPr>
            <a:lvl3pPr>
              <a:defRPr sz="2400">
                <a:solidFill>
                  <a:schemeClr val="tx1"/>
                </a:solidFill>
                <a:latin typeface="Trebuchet MS" charset="0"/>
                <a:ea typeface="ＭＳ Ｐゴシック" pitchFamily="1" charset="-128"/>
              </a:defRPr>
            </a:lvl3pPr>
            <a:lvl4pPr>
              <a:defRPr sz="2400">
                <a:solidFill>
                  <a:schemeClr val="tx1"/>
                </a:solidFill>
                <a:latin typeface="Trebuchet MS" charset="0"/>
                <a:ea typeface="ＭＳ Ｐゴシック" pitchFamily="1" charset="-128"/>
              </a:defRPr>
            </a:lvl4pPr>
            <a:lvl5pPr>
              <a:defRPr sz="2400">
                <a:solidFill>
                  <a:schemeClr val="tx1"/>
                </a:solidFill>
                <a:latin typeface="Trebuchet MS" charset="0"/>
                <a:ea typeface="ＭＳ Ｐゴシック" pitchFamily="1" charset="-128"/>
              </a:defRPr>
            </a:lvl5pPr>
            <a:lvl6pPr marL="457200" eaLnBrk="0" fontAlgn="base" hangingPunct="0">
              <a:spcBef>
                <a:spcPct val="0"/>
              </a:spcBef>
              <a:spcAft>
                <a:spcPct val="0"/>
              </a:spcAft>
              <a:defRPr sz="2400">
                <a:solidFill>
                  <a:schemeClr val="tx1"/>
                </a:solidFill>
                <a:latin typeface="Trebuchet MS" charset="0"/>
                <a:ea typeface="ＭＳ Ｐゴシック" pitchFamily="1" charset="-128"/>
              </a:defRPr>
            </a:lvl6pPr>
            <a:lvl7pPr marL="914400" eaLnBrk="0" fontAlgn="base" hangingPunct="0">
              <a:spcBef>
                <a:spcPct val="0"/>
              </a:spcBef>
              <a:spcAft>
                <a:spcPct val="0"/>
              </a:spcAft>
              <a:defRPr sz="2400">
                <a:solidFill>
                  <a:schemeClr val="tx1"/>
                </a:solidFill>
                <a:latin typeface="Trebuchet MS" charset="0"/>
                <a:ea typeface="ＭＳ Ｐゴシック" pitchFamily="1" charset="-128"/>
              </a:defRPr>
            </a:lvl7pPr>
            <a:lvl8pPr marL="1371600" eaLnBrk="0" fontAlgn="base" hangingPunct="0">
              <a:spcBef>
                <a:spcPct val="0"/>
              </a:spcBef>
              <a:spcAft>
                <a:spcPct val="0"/>
              </a:spcAft>
              <a:defRPr sz="2400">
                <a:solidFill>
                  <a:schemeClr val="tx1"/>
                </a:solidFill>
                <a:latin typeface="Trebuchet MS" charset="0"/>
                <a:ea typeface="ＭＳ Ｐゴシック" pitchFamily="1" charset="-128"/>
              </a:defRPr>
            </a:lvl8pPr>
            <a:lvl9pPr marL="1828800" eaLnBrk="0" fontAlgn="base" hangingPunct="0">
              <a:spcBef>
                <a:spcPct val="0"/>
              </a:spcBef>
              <a:spcAft>
                <a:spcPct val="0"/>
              </a:spcAft>
              <a:defRPr sz="2400">
                <a:solidFill>
                  <a:schemeClr val="tx1"/>
                </a:solidFill>
                <a:latin typeface="Trebuchet MS" charset="0"/>
                <a:ea typeface="ＭＳ Ｐゴシック" pitchFamily="1" charset="-128"/>
              </a:defRPr>
            </a:lvl9pPr>
          </a:lstStyle>
          <a:p>
            <a:pPr>
              <a:spcBef>
                <a:spcPct val="50000"/>
              </a:spcBef>
              <a:defRPr/>
            </a:pPr>
            <a:r>
              <a:rPr lang="en-US" sz="1600" b="1" smtClean="0">
                <a:solidFill>
                  <a:srgbClr val="004684"/>
                </a:solidFill>
                <a:latin typeface="Arial" charset="0"/>
              </a:rPr>
              <a:t>North Carolina Agricultural and Technical State University</a:t>
            </a:r>
            <a:endParaRPr lang="en-US" sz="1800" b="1" smtClean="0">
              <a:solidFill>
                <a:srgbClr val="004684"/>
              </a:solidFill>
              <a:latin typeface="Arial" charset="0"/>
            </a:endParaRPr>
          </a:p>
        </p:txBody>
      </p:sp>
      <p:sp>
        <p:nvSpPr>
          <p:cNvPr id="5" name="Rectangle 18"/>
          <p:cNvSpPr>
            <a:spLocks noChangeArrowheads="1"/>
          </p:cNvSpPr>
          <p:nvPr/>
        </p:nvSpPr>
        <p:spPr bwMode="auto">
          <a:xfrm>
            <a:off x="-6350" y="0"/>
            <a:ext cx="9144000" cy="266700"/>
          </a:xfrm>
          <a:prstGeom prst="rect">
            <a:avLst/>
          </a:prstGeom>
          <a:solidFill>
            <a:srgbClr val="00468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pic>
        <p:nvPicPr>
          <p:cNvPr id="6" name="Picture 12" descr="®LETTER MARK_PMS123-288.eps"/>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400" y="152400"/>
            <a:ext cx="14224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24"/>
          <p:cNvSpPr txBox="1">
            <a:spLocks noChangeArrowheads="1"/>
          </p:cNvSpPr>
          <p:nvPr/>
        </p:nvSpPr>
        <p:spPr bwMode="auto">
          <a:xfrm>
            <a:off x="7467600" y="6459538"/>
            <a:ext cx="7162800" cy="246062"/>
          </a:xfrm>
          <a:prstGeom prst="rect">
            <a:avLst/>
          </a:prstGeom>
          <a:noFill/>
          <a:ln>
            <a:noFill/>
          </a:ln>
          <a:extLst/>
        </p:spPr>
        <p:txBody>
          <a:bodyPr>
            <a:spAutoFit/>
          </a:bodyPr>
          <a:lstStyle>
            <a:lvl1pPr>
              <a:defRPr sz="2400">
                <a:solidFill>
                  <a:schemeClr val="tx1"/>
                </a:solidFill>
                <a:latin typeface="Trebuchet MS" charset="0"/>
                <a:ea typeface="ＭＳ Ｐゴシック" pitchFamily="1" charset="-128"/>
              </a:defRPr>
            </a:lvl1pPr>
            <a:lvl2pPr marL="37931725" indent="-37474525">
              <a:defRPr sz="2400">
                <a:solidFill>
                  <a:schemeClr val="tx1"/>
                </a:solidFill>
                <a:latin typeface="Trebuchet MS" charset="0"/>
                <a:ea typeface="ＭＳ Ｐゴシック" pitchFamily="1" charset="-128"/>
              </a:defRPr>
            </a:lvl2pPr>
            <a:lvl3pPr>
              <a:defRPr sz="2400">
                <a:solidFill>
                  <a:schemeClr val="tx1"/>
                </a:solidFill>
                <a:latin typeface="Trebuchet MS" charset="0"/>
                <a:ea typeface="ＭＳ Ｐゴシック" pitchFamily="1" charset="-128"/>
              </a:defRPr>
            </a:lvl3pPr>
            <a:lvl4pPr>
              <a:defRPr sz="2400">
                <a:solidFill>
                  <a:schemeClr val="tx1"/>
                </a:solidFill>
                <a:latin typeface="Trebuchet MS" charset="0"/>
                <a:ea typeface="ＭＳ Ｐゴシック" pitchFamily="1" charset="-128"/>
              </a:defRPr>
            </a:lvl4pPr>
            <a:lvl5pPr>
              <a:defRPr sz="2400">
                <a:solidFill>
                  <a:schemeClr val="tx1"/>
                </a:solidFill>
                <a:latin typeface="Trebuchet MS" charset="0"/>
                <a:ea typeface="ＭＳ Ｐゴシック" pitchFamily="1" charset="-128"/>
              </a:defRPr>
            </a:lvl5pPr>
            <a:lvl6pPr marL="457200" eaLnBrk="0" fontAlgn="base" hangingPunct="0">
              <a:spcBef>
                <a:spcPct val="0"/>
              </a:spcBef>
              <a:spcAft>
                <a:spcPct val="0"/>
              </a:spcAft>
              <a:defRPr sz="2400">
                <a:solidFill>
                  <a:schemeClr val="tx1"/>
                </a:solidFill>
                <a:latin typeface="Trebuchet MS" charset="0"/>
                <a:ea typeface="ＭＳ Ｐゴシック" pitchFamily="1" charset="-128"/>
              </a:defRPr>
            </a:lvl6pPr>
            <a:lvl7pPr marL="914400" eaLnBrk="0" fontAlgn="base" hangingPunct="0">
              <a:spcBef>
                <a:spcPct val="0"/>
              </a:spcBef>
              <a:spcAft>
                <a:spcPct val="0"/>
              </a:spcAft>
              <a:defRPr sz="2400">
                <a:solidFill>
                  <a:schemeClr val="tx1"/>
                </a:solidFill>
                <a:latin typeface="Trebuchet MS" charset="0"/>
                <a:ea typeface="ＭＳ Ｐゴシック" pitchFamily="1" charset="-128"/>
              </a:defRPr>
            </a:lvl7pPr>
            <a:lvl8pPr marL="1371600" eaLnBrk="0" fontAlgn="base" hangingPunct="0">
              <a:spcBef>
                <a:spcPct val="0"/>
              </a:spcBef>
              <a:spcAft>
                <a:spcPct val="0"/>
              </a:spcAft>
              <a:defRPr sz="2400">
                <a:solidFill>
                  <a:schemeClr val="tx1"/>
                </a:solidFill>
                <a:latin typeface="Trebuchet MS" charset="0"/>
                <a:ea typeface="ＭＳ Ｐゴシック" pitchFamily="1" charset="-128"/>
              </a:defRPr>
            </a:lvl8pPr>
            <a:lvl9pPr marL="1828800" eaLnBrk="0" fontAlgn="base" hangingPunct="0">
              <a:spcBef>
                <a:spcPct val="0"/>
              </a:spcBef>
              <a:spcAft>
                <a:spcPct val="0"/>
              </a:spcAft>
              <a:defRPr sz="2400">
                <a:solidFill>
                  <a:schemeClr val="tx1"/>
                </a:solidFill>
                <a:latin typeface="Trebuchet MS" charset="0"/>
                <a:ea typeface="ＭＳ Ｐゴシック" pitchFamily="1" charset="-128"/>
              </a:defRPr>
            </a:lvl9pPr>
          </a:lstStyle>
          <a:p>
            <a:pPr>
              <a:spcBef>
                <a:spcPct val="50000"/>
              </a:spcBef>
              <a:defRPr/>
            </a:pPr>
            <a:r>
              <a:rPr lang="en-US" sz="1000" b="1" dirty="0" smtClean="0">
                <a:solidFill>
                  <a:srgbClr val="808080"/>
                </a:solidFill>
                <a:latin typeface="Arial" charset="0"/>
              </a:rPr>
              <a:t>www.ncat.edu</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8" name="Slide Number Placeholder 3"/>
          <p:cNvSpPr>
            <a:spLocks noGrp="1"/>
          </p:cNvSpPr>
          <p:nvPr>
            <p:ph type="sldNum" sz="quarter" idx="10"/>
          </p:nvPr>
        </p:nvSpPr>
        <p:spPr/>
        <p:txBody>
          <a:bodyPr/>
          <a:lstStyle>
            <a:lvl1pPr>
              <a:defRPr/>
            </a:lvl1pPr>
          </a:lstStyle>
          <a:p>
            <a:fld id="{3893DFA5-B6F0-4754-AD17-9F688A47BFF6}" type="slidenum">
              <a:rPr lang="ar-SA" altLang="en-US" smtClean="0"/>
              <a:pPr/>
              <a:t>‹#›</a:t>
            </a:fld>
            <a:endParaRPr lang="en-US" altLang="zh-CN"/>
          </a:p>
        </p:txBody>
      </p:sp>
    </p:spTree>
    <p:extLst>
      <p:ext uri="{BB962C8B-B14F-4D97-AF65-F5344CB8AC3E}">
        <p14:creationId xmlns:p14="http://schemas.microsoft.com/office/powerpoint/2010/main" val="1027390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18"/>
          <p:cNvSpPr>
            <a:spLocks noChangeArrowheads="1"/>
          </p:cNvSpPr>
          <p:nvPr/>
        </p:nvSpPr>
        <p:spPr bwMode="auto">
          <a:xfrm>
            <a:off x="3175" y="307975"/>
            <a:ext cx="9144000" cy="704850"/>
          </a:xfrm>
          <a:prstGeom prst="rect">
            <a:avLst/>
          </a:prstGeom>
          <a:solidFill>
            <a:srgbClr val="FDB92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 name="Text Box 24"/>
          <p:cNvSpPr txBox="1">
            <a:spLocks noChangeArrowheads="1"/>
          </p:cNvSpPr>
          <p:nvPr/>
        </p:nvSpPr>
        <p:spPr bwMode="auto">
          <a:xfrm>
            <a:off x="914400" y="457200"/>
            <a:ext cx="7162800" cy="338138"/>
          </a:xfrm>
          <a:prstGeom prst="rect">
            <a:avLst/>
          </a:prstGeom>
          <a:noFill/>
          <a:ln>
            <a:noFill/>
          </a:ln>
          <a:extLst/>
        </p:spPr>
        <p:txBody>
          <a:bodyPr>
            <a:spAutoFit/>
          </a:bodyPr>
          <a:lstStyle>
            <a:lvl1pPr>
              <a:defRPr sz="2400">
                <a:solidFill>
                  <a:schemeClr val="tx1"/>
                </a:solidFill>
                <a:latin typeface="Trebuchet MS" charset="0"/>
                <a:ea typeface="ＭＳ Ｐゴシック" pitchFamily="1" charset="-128"/>
              </a:defRPr>
            </a:lvl1pPr>
            <a:lvl2pPr marL="37931725" indent="-37474525">
              <a:defRPr sz="2400">
                <a:solidFill>
                  <a:schemeClr val="tx1"/>
                </a:solidFill>
                <a:latin typeface="Trebuchet MS" charset="0"/>
                <a:ea typeface="ＭＳ Ｐゴシック" pitchFamily="1" charset="-128"/>
              </a:defRPr>
            </a:lvl2pPr>
            <a:lvl3pPr>
              <a:defRPr sz="2400">
                <a:solidFill>
                  <a:schemeClr val="tx1"/>
                </a:solidFill>
                <a:latin typeface="Trebuchet MS" charset="0"/>
                <a:ea typeface="ＭＳ Ｐゴシック" pitchFamily="1" charset="-128"/>
              </a:defRPr>
            </a:lvl3pPr>
            <a:lvl4pPr>
              <a:defRPr sz="2400">
                <a:solidFill>
                  <a:schemeClr val="tx1"/>
                </a:solidFill>
                <a:latin typeface="Trebuchet MS" charset="0"/>
                <a:ea typeface="ＭＳ Ｐゴシック" pitchFamily="1" charset="-128"/>
              </a:defRPr>
            </a:lvl4pPr>
            <a:lvl5pPr>
              <a:defRPr sz="2400">
                <a:solidFill>
                  <a:schemeClr val="tx1"/>
                </a:solidFill>
                <a:latin typeface="Trebuchet MS" charset="0"/>
                <a:ea typeface="ＭＳ Ｐゴシック" pitchFamily="1" charset="-128"/>
              </a:defRPr>
            </a:lvl5pPr>
            <a:lvl6pPr marL="457200" eaLnBrk="0" fontAlgn="base" hangingPunct="0">
              <a:spcBef>
                <a:spcPct val="0"/>
              </a:spcBef>
              <a:spcAft>
                <a:spcPct val="0"/>
              </a:spcAft>
              <a:defRPr sz="2400">
                <a:solidFill>
                  <a:schemeClr val="tx1"/>
                </a:solidFill>
                <a:latin typeface="Trebuchet MS" charset="0"/>
                <a:ea typeface="ＭＳ Ｐゴシック" pitchFamily="1" charset="-128"/>
              </a:defRPr>
            </a:lvl6pPr>
            <a:lvl7pPr marL="914400" eaLnBrk="0" fontAlgn="base" hangingPunct="0">
              <a:spcBef>
                <a:spcPct val="0"/>
              </a:spcBef>
              <a:spcAft>
                <a:spcPct val="0"/>
              </a:spcAft>
              <a:defRPr sz="2400">
                <a:solidFill>
                  <a:schemeClr val="tx1"/>
                </a:solidFill>
                <a:latin typeface="Trebuchet MS" charset="0"/>
                <a:ea typeface="ＭＳ Ｐゴシック" pitchFamily="1" charset="-128"/>
              </a:defRPr>
            </a:lvl7pPr>
            <a:lvl8pPr marL="1371600" eaLnBrk="0" fontAlgn="base" hangingPunct="0">
              <a:spcBef>
                <a:spcPct val="0"/>
              </a:spcBef>
              <a:spcAft>
                <a:spcPct val="0"/>
              </a:spcAft>
              <a:defRPr sz="2400">
                <a:solidFill>
                  <a:schemeClr val="tx1"/>
                </a:solidFill>
                <a:latin typeface="Trebuchet MS" charset="0"/>
                <a:ea typeface="ＭＳ Ｐゴシック" pitchFamily="1" charset="-128"/>
              </a:defRPr>
            </a:lvl8pPr>
            <a:lvl9pPr marL="1828800" eaLnBrk="0" fontAlgn="base" hangingPunct="0">
              <a:spcBef>
                <a:spcPct val="0"/>
              </a:spcBef>
              <a:spcAft>
                <a:spcPct val="0"/>
              </a:spcAft>
              <a:defRPr sz="2400">
                <a:solidFill>
                  <a:schemeClr val="tx1"/>
                </a:solidFill>
                <a:latin typeface="Trebuchet MS" charset="0"/>
                <a:ea typeface="ＭＳ Ｐゴシック" pitchFamily="1" charset="-128"/>
              </a:defRPr>
            </a:lvl9pPr>
          </a:lstStyle>
          <a:p>
            <a:pPr>
              <a:spcBef>
                <a:spcPct val="50000"/>
              </a:spcBef>
              <a:defRPr/>
            </a:pPr>
            <a:r>
              <a:rPr lang="en-US" sz="1600" b="1" smtClean="0">
                <a:solidFill>
                  <a:srgbClr val="004684"/>
                </a:solidFill>
                <a:latin typeface="Arial" charset="0"/>
              </a:rPr>
              <a:t>North Carolina Agricultural and Technical State University</a:t>
            </a:r>
            <a:endParaRPr lang="en-US" sz="1800" b="1" smtClean="0">
              <a:solidFill>
                <a:srgbClr val="004684"/>
              </a:solidFill>
              <a:latin typeface="Arial" charset="0"/>
            </a:endParaRPr>
          </a:p>
        </p:txBody>
      </p:sp>
      <p:sp>
        <p:nvSpPr>
          <p:cNvPr id="4" name="Rectangle 18"/>
          <p:cNvSpPr>
            <a:spLocks noChangeArrowheads="1"/>
          </p:cNvSpPr>
          <p:nvPr/>
        </p:nvSpPr>
        <p:spPr bwMode="auto">
          <a:xfrm>
            <a:off x="-6350" y="0"/>
            <a:ext cx="9144000" cy="266700"/>
          </a:xfrm>
          <a:prstGeom prst="rect">
            <a:avLst/>
          </a:prstGeom>
          <a:solidFill>
            <a:srgbClr val="00468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pic>
        <p:nvPicPr>
          <p:cNvPr id="5" name="Picture 12" descr="®LETTER MARK_PMS123-288.eps"/>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400" y="152400"/>
            <a:ext cx="14224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24"/>
          <p:cNvSpPr txBox="1">
            <a:spLocks noChangeArrowheads="1"/>
          </p:cNvSpPr>
          <p:nvPr/>
        </p:nvSpPr>
        <p:spPr bwMode="auto">
          <a:xfrm>
            <a:off x="7467600" y="6459538"/>
            <a:ext cx="7162800" cy="246062"/>
          </a:xfrm>
          <a:prstGeom prst="rect">
            <a:avLst/>
          </a:prstGeom>
          <a:noFill/>
          <a:ln>
            <a:noFill/>
          </a:ln>
          <a:extLst/>
        </p:spPr>
        <p:txBody>
          <a:bodyPr>
            <a:spAutoFit/>
          </a:bodyPr>
          <a:lstStyle>
            <a:lvl1pPr>
              <a:defRPr sz="2400">
                <a:solidFill>
                  <a:schemeClr val="tx1"/>
                </a:solidFill>
                <a:latin typeface="Trebuchet MS" charset="0"/>
                <a:ea typeface="ＭＳ Ｐゴシック" pitchFamily="1" charset="-128"/>
              </a:defRPr>
            </a:lvl1pPr>
            <a:lvl2pPr marL="37931725" indent="-37474525">
              <a:defRPr sz="2400">
                <a:solidFill>
                  <a:schemeClr val="tx1"/>
                </a:solidFill>
                <a:latin typeface="Trebuchet MS" charset="0"/>
                <a:ea typeface="ＭＳ Ｐゴシック" pitchFamily="1" charset="-128"/>
              </a:defRPr>
            </a:lvl2pPr>
            <a:lvl3pPr>
              <a:defRPr sz="2400">
                <a:solidFill>
                  <a:schemeClr val="tx1"/>
                </a:solidFill>
                <a:latin typeface="Trebuchet MS" charset="0"/>
                <a:ea typeface="ＭＳ Ｐゴシック" pitchFamily="1" charset="-128"/>
              </a:defRPr>
            </a:lvl3pPr>
            <a:lvl4pPr>
              <a:defRPr sz="2400">
                <a:solidFill>
                  <a:schemeClr val="tx1"/>
                </a:solidFill>
                <a:latin typeface="Trebuchet MS" charset="0"/>
                <a:ea typeface="ＭＳ Ｐゴシック" pitchFamily="1" charset="-128"/>
              </a:defRPr>
            </a:lvl4pPr>
            <a:lvl5pPr>
              <a:defRPr sz="2400">
                <a:solidFill>
                  <a:schemeClr val="tx1"/>
                </a:solidFill>
                <a:latin typeface="Trebuchet MS" charset="0"/>
                <a:ea typeface="ＭＳ Ｐゴシック" pitchFamily="1" charset="-128"/>
              </a:defRPr>
            </a:lvl5pPr>
            <a:lvl6pPr marL="457200" eaLnBrk="0" fontAlgn="base" hangingPunct="0">
              <a:spcBef>
                <a:spcPct val="0"/>
              </a:spcBef>
              <a:spcAft>
                <a:spcPct val="0"/>
              </a:spcAft>
              <a:defRPr sz="2400">
                <a:solidFill>
                  <a:schemeClr val="tx1"/>
                </a:solidFill>
                <a:latin typeface="Trebuchet MS" charset="0"/>
                <a:ea typeface="ＭＳ Ｐゴシック" pitchFamily="1" charset="-128"/>
              </a:defRPr>
            </a:lvl6pPr>
            <a:lvl7pPr marL="914400" eaLnBrk="0" fontAlgn="base" hangingPunct="0">
              <a:spcBef>
                <a:spcPct val="0"/>
              </a:spcBef>
              <a:spcAft>
                <a:spcPct val="0"/>
              </a:spcAft>
              <a:defRPr sz="2400">
                <a:solidFill>
                  <a:schemeClr val="tx1"/>
                </a:solidFill>
                <a:latin typeface="Trebuchet MS" charset="0"/>
                <a:ea typeface="ＭＳ Ｐゴシック" pitchFamily="1" charset="-128"/>
              </a:defRPr>
            </a:lvl7pPr>
            <a:lvl8pPr marL="1371600" eaLnBrk="0" fontAlgn="base" hangingPunct="0">
              <a:spcBef>
                <a:spcPct val="0"/>
              </a:spcBef>
              <a:spcAft>
                <a:spcPct val="0"/>
              </a:spcAft>
              <a:defRPr sz="2400">
                <a:solidFill>
                  <a:schemeClr val="tx1"/>
                </a:solidFill>
                <a:latin typeface="Trebuchet MS" charset="0"/>
                <a:ea typeface="ＭＳ Ｐゴシック" pitchFamily="1" charset="-128"/>
              </a:defRPr>
            </a:lvl8pPr>
            <a:lvl9pPr marL="1828800" eaLnBrk="0" fontAlgn="base" hangingPunct="0">
              <a:spcBef>
                <a:spcPct val="0"/>
              </a:spcBef>
              <a:spcAft>
                <a:spcPct val="0"/>
              </a:spcAft>
              <a:defRPr sz="2400">
                <a:solidFill>
                  <a:schemeClr val="tx1"/>
                </a:solidFill>
                <a:latin typeface="Trebuchet MS" charset="0"/>
                <a:ea typeface="ＭＳ Ｐゴシック" pitchFamily="1" charset="-128"/>
              </a:defRPr>
            </a:lvl9pPr>
          </a:lstStyle>
          <a:p>
            <a:pPr>
              <a:spcBef>
                <a:spcPct val="50000"/>
              </a:spcBef>
              <a:defRPr/>
            </a:pPr>
            <a:r>
              <a:rPr lang="en-US" sz="1000" b="1" dirty="0" smtClean="0">
                <a:solidFill>
                  <a:srgbClr val="808080"/>
                </a:solidFill>
                <a:latin typeface="Arial" charset="0"/>
              </a:rPr>
              <a:t>www.ncat.edu</a:t>
            </a:r>
          </a:p>
        </p:txBody>
      </p:sp>
      <p:sp>
        <p:nvSpPr>
          <p:cNvPr id="7" name="Slide Number Placeholder 2"/>
          <p:cNvSpPr>
            <a:spLocks noGrp="1"/>
          </p:cNvSpPr>
          <p:nvPr>
            <p:ph type="sldNum" sz="quarter" idx="10"/>
          </p:nvPr>
        </p:nvSpPr>
        <p:spPr/>
        <p:txBody>
          <a:bodyPr/>
          <a:lstStyle>
            <a:lvl1pPr>
              <a:defRPr/>
            </a:lvl1pPr>
          </a:lstStyle>
          <a:p>
            <a:fld id="{917975F4-B6D9-4274-B176-F15A0315117B}" type="slidenum">
              <a:rPr lang="ar-SA" altLang="en-US" smtClean="0"/>
              <a:pPr/>
              <a:t>‹#›</a:t>
            </a:fld>
            <a:endParaRPr lang="en-US" altLang="zh-CN"/>
          </a:p>
        </p:txBody>
      </p:sp>
    </p:spTree>
    <p:extLst>
      <p:ext uri="{BB962C8B-B14F-4D97-AF65-F5344CB8AC3E}">
        <p14:creationId xmlns:p14="http://schemas.microsoft.com/office/powerpoint/2010/main" val="2124990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Rectangle 18"/>
          <p:cNvSpPr>
            <a:spLocks noChangeArrowheads="1"/>
          </p:cNvSpPr>
          <p:nvPr/>
        </p:nvSpPr>
        <p:spPr bwMode="auto">
          <a:xfrm>
            <a:off x="3175" y="307975"/>
            <a:ext cx="9144000" cy="704850"/>
          </a:xfrm>
          <a:prstGeom prst="rect">
            <a:avLst/>
          </a:prstGeom>
          <a:solidFill>
            <a:srgbClr val="FDB92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 name="Text Box 24"/>
          <p:cNvSpPr txBox="1">
            <a:spLocks noChangeArrowheads="1"/>
          </p:cNvSpPr>
          <p:nvPr/>
        </p:nvSpPr>
        <p:spPr bwMode="auto">
          <a:xfrm>
            <a:off x="914400" y="457200"/>
            <a:ext cx="7162800" cy="338138"/>
          </a:xfrm>
          <a:prstGeom prst="rect">
            <a:avLst/>
          </a:prstGeom>
          <a:noFill/>
          <a:ln>
            <a:noFill/>
          </a:ln>
          <a:extLst/>
        </p:spPr>
        <p:txBody>
          <a:bodyPr>
            <a:spAutoFit/>
          </a:bodyPr>
          <a:lstStyle>
            <a:lvl1pPr>
              <a:defRPr sz="2400">
                <a:solidFill>
                  <a:schemeClr val="tx1"/>
                </a:solidFill>
                <a:latin typeface="Trebuchet MS" charset="0"/>
                <a:ea typeface="ＭＳ Ｐゴシック" pitchFamily="1" charset="-128"/>
              </a:defRPr>
            </a:lvl1pPr>
            <a:lvl2pPr marL="37931725" indent="-37474525">
              <a:defRPr sz="2400">
                <a:solidFill>
                  <a:schemeClr val="tx1"/>
                </a:solidFill>
                <a:latin typeface="Trebuchet MS" charset="0"/>
                <a:ea typeface="ＭＳ Ｐゴシック" pitchFamily="1" charset="-128"/>
              </a:defRPr>
            </a:lvl2pPr>
            <a:lvl3pPr>
              <a:defRPr sz="2400">
                <a:solidFill>
                  <a:schemeClr val="tx1"/>
                </a:solidFill>
                <a:latin typeface="Trebuchet MS" charset="0"/>
                <a:ea typeface="ＭＳ Ｐゴシック" pitchFamily="1" charset="-128"/>
              </a:defRPr>
            </a:lvl3pPr>
            <a:lvl4pPr>
              <a:defRPr sz="2400">
                <a:solidFill>
                  <a:schemeClr val="tx1"/>
                </a:solidFill>
                <a:latin typeface="Trebuchet MS" charset="0"/>
                <a:ea typeface="ＭＳ Ｐゴシック" pitchFamily="1" charset="-128"/>
              </a:defRPr>
            </a:lvl4pPr>
            <a:lvl5pPr>
              <a:defRPr sz="2400">
                <a:solidFill>
                  <a:schemeClr val="tx1"/>
                </a:solidFill>
                <a:latin typeface="Trebuchet MS" charset="0"/>
                <a:ea typeface="ＭＳ Ｐゴシック" pitchFamily="1" charset="-128"/>
              </a:defRPr>
            </a:lvl5pPr>
            <a:lvl6pPr marL="457200" eaLnBrk="0" fontAlgn="base" hangingPunct="0">
              <a:spcBef>
                <a:spcPct val="0"/>
              </a:spcBef>
              <a:spcAft>
                <a:spcPct val="0"/>
              </a:spcAft>
              <a:defRPr sz="2400">
                <a:solidFill>
                  <a:schemeClr val="tx1"/>
                </a:solidFill>
                <a:latin typeface="Trebuchet MS" charset="0"/>
                <a:ea typeface="ＭＳ Ｐゴシック" pitchFamily="1" charset="-128"/>
              </a:defRPr>
            </a:lvl6pPr>
            <a:lvl7pPr marL="914400" eaLnBrk="0" fontAlgn="base" hangingPunct="0">
              <a:spcBef>
                <a:spcPct val="0"/>
              </a:spcBef>
              <a:spcAft>
                <a:spcPct val="0"/>
              </a:spcAft>
              <a:defRPr sz="2400">
                <a:solidFill>
                  <a:schemeClr val="tx1"/>
                </a:solidFill>
                <a:latin typeface="Trebuchet MS" charset="0"/>
                <a:ea typeface="ＭＳ Ｐゴシック" pitchFamily="1" charset="-128"/>
              </a:defRPr>
            </a:lvl7pPr>
            <a:lvl8pPr marL="1371600" eaLnBrk="0" fontAlgn="base" hangingPunct="0">
              <a:spcBef>
                <a:spcPct val="0"/>
              </a:spcBef>
              <a:spcAft>
                <a:spcPct val="0"/>
              </a:spcAft>
              <a:defRPr sz="2400">
                <a:solidFill>
                  <a:schemeClr val="tx1"/>
                </a:solidFill>
                <a:latin typeface="Trebuchet MS" charset="0"/>
                <a:ea typeface="ＭＳ Ｐゴシック" pitchFamily="1" charset="-128"/>
              </a:defRPr>
            </a:lvl8pPr>
            <a:lvl9pPr marL="1828800" eaLnBrk="0" fontAlgn="base" hangingPunct="0">
              <a:spcBef>
                <a:spcPct val="0"/>
              </a:spcBef>
              <a:spcAft>
                <a:spcPct val="0"/>
              </a:spcAft>
              <a:defRPr sz="2400">
                <a:solidFill>
                  <a:schemeClr val="tx1"/>
                </a:solidFill>
                <a:latin typeface="Trebuchet MS" charset="0"/>
                <a:ea typeface="ＭＳ Ｐゴシック" pitchFamily="1" charset="-128"/>
              </a:defRPr>
            </a:lvl9pPr>
          </a:lstStyle>
          <a:p>
            <a:pPr>
              <a:spcBef>
                <a:spcPct val="50000"/>
              </a:spcBef>
              <a:defRPr/>
            </a:pPr>
            <a:r>
              <a:rPr lang="en-US" sz="1600" b="1" smtClean="0">
                <a:solidFill>
                  <a:srgbClr val="004684"/>
                </a:solidFill>
                <a:latin typeface="Arial" charset="0"/>
              </a:rPr>
              <a:t>North Carolina Agricultural and Technical State University</a:t>
            </a:r>
            <a:endParaRPr lang="en-US" sz="1800" b="1" smtClean="0">
              <a:solidFill>
                <a:srgbClr val="004684"/>
              </a:solidFill>
              <a:latin typeface="Arial" charset="0"/>
            </a:endParaRPr>
          </a:p>
        </p:txBody>
      </p:sp>
      <p:sp>
        <p:nvSpPr>
          <p:cNvPr id="7" name="Rectangle 18"/>
          <p:cNvSpPr>
            <a:spLocks noChangeArrowheads="1"/>
          </p:cNvSpPr>
          <p:nvPr/>
        </p:nvSpPr>
        <p:spPr bwMode="auto">
          <a:xfrm>
            <a:off x="-6350" y="0"/>
            <a:ext cx="9144000" cy="266700"/>
          </a:xfrm>
          <a:prstGeom prst="rect">
            <a:avLst/>
          </a:prstGeom>
          <a:solidFill>
            <a:srgbClr val="00468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pic>
        <p:nvPicPr>
          <p:cNvPr id="8" name="Picture 12" descr="®LETTER MARK_PMS123-288.eps"/>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400" y="152400"/>
            <a:ext cx="14224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Box 24"/>
          <p:cNvSpPr txBox="1">
            <a:spLocks noChangeArrowheads="1"/>
          </p:cNvSpPr>
          <p:nvPr/>
        </p:nvSpPr>
        <p:spPr bwMode="auto">
          <a:xfrm>
            <a:off x="7467600" y="6459538"/>
            <a:ext cx="7162800" cy="246062"/>
          </a:xfrm>
          <a:prstGeom prst="rect">
            <a:avLst/>
          </a:prstGeom>
          <a:noFill/>
          <a:ln>
            <a:noFill/>
          </a:ln>
          <a:extLst/>
        </p:spPr>
        <p:txBody>
          <a:bodyPr>
            <a:spAutoFit/>
          </a:bodyPr>
          <a:lstStyle>
            <a:lvl1pPr>
              <a:defRPr sz="2400">
                <a:solidFill>
                  <a:schemeClr val="tx1"/>
                </a:solidFill>
                <a:latin typeface="Trebuchet MS" charset="0"/>
                <a:ea typeface="ＭＳ Ｐゴシック" pitchFamily="1" charset="-128"/>
              </a:defRPr>
            </a:lvl1pPr>
            <a:lvl2pPr marL="37931725" indent="-37474525">
              <a:defRPr sz="2400">
                <a:solidFill>
                  <a:schemeClr val="tx1"/>
                </a:solidFill>
                <a:latin typeface="Trebuchet MS" charset="0"/>
                <a:ea typeface="ＭＳ Ｐゴシック" pitchFamily="1" charset="-128"/>
              </a:defRPr>
            </a:lvl2pPr>
            <a:lvl3pPr>
              <a:defRPr sz="2400">
                <a:solidFill>
                  <a:schemeClr val="tx1"/>
                </a:solidFill>
                <a:latin typeface="Trebuchet MS" charset="0"/>
                <a:ea typeface="ＭＳ Ｐゴシック" pitchFamily="1" charset="-128"/>
              </a:defRPr>
            </a:lvl3pPr>
            <a:lvl4pPr>
              <a:defRPr sz="2400">
                <a:solidFill>
                  <a:schemeClr val="tx1"/>
                </a:solidFill>
                <a:latin typeface="Trebuchet MS" charset="0"/>
                <a:ea typeface="ＭＳ Ｐゴシック" pitchFamily="1" charset="-128"/>
              </a:defRPr>
            </a:lvl4pPr>
            <a:lvl5pPr>
              <a:defRPr sz="2400">
                <a:solidFill>
                  <a:schemeClr val="tx1"/>
                </a:solidFill>
                <a:latin typeface="Trebuchet MS" charset="0"/>
                <a:ea typeface="ＭＳ Ｐゴシック" pitchFamily="1" charset="-128"/>
              </a:defRPr>
            </a:lvl5pPr>
            <a:lvl6pPr marL="457200" eaLnBrk="0" fontAlgn="base" hangingPunct="0">
              <a:spcBef>
                <a:spcPct val="0"/>
              </a:spcBef>
              <a:spcAft>
                <a:spcPct val="0"/>
              </a:spcAft>
              <a:defRPr sz="2400">
                <a:solidFill>
                  <a:schemeClr val="tx1"/>
                </a:solidFill>
                <a:latin typeface="Trebuchet MS" charset="0"/>
                <a:ea typeface="ＭＳ Ｐゴシック" pitchFamily="1" charset="-128"/>
              </a:defRPr>
            </a:lvl6pPr>
            <a:lvl7pPr marL="914400" eaLnBrk="0" fontAlgn="base" hangingPunct="0">
              <a:spcBef>
                <a:spcPct val="0"/>
              </a:spcBef>
              <a:spcAft>
                <a:spcPct val="0"/>
              </a:spcAft>
              <a:defRPr sz="2400">
                <a:solidFill>
                  <a:schemeClr val="tx1"/>
                </a:solidFill>
                <a:latin typeface="Trebuchet MS" charset="0"/>
                <a:ea typeface="ＭＳ Ｐゴシック" pitchFamily="1" charset="-128"/>
              </a:defRPr>
            </a:lvl7pPr>
            <a:lvl8pPr marL="1371600" eaLnBrk="0" fontAlgn="base" hangingPunct="0">
              <a:spcBef>
                <a:spcPct val="0"/>
              </a:spcBef>
              <a:spcAft>
                <a:spcPct val="0"/>
              </a:spcAft>
              <a:defRPr sz="2400">
                <a:solidFill>
                  <a:schemeClr val="tx1"/>
                </a:solidFill>
                <a:latin typeface="Trebuchet MS" charset="0"/>
                <a:ea typeface="ＭＳ Ｐゴシック" pitchFamily="1" charset="-128"/>
              </a:defRPr>
            </a:lvl8pPr>
            <a:lvl9pPr marL="1828800" eaLnBrk="0" fontAlgn="base" hangingPunct="0">
              <a:spcBef>
                <a:spcPct val="0"/>
              </a:spcBef>
              <a:spcAft>
                <a:spcPct val="0"/>
              </a:spcAft>
              <a:defRPr sz="2400">
                <a:solidFill>
                  <a:schemeClr val="tx1"/>
                </a:solidFill>
                <a:latin typeface="Trebuchet MS" charset="0"/>
                <a:ea typeface="ＭＳ Ｐゴシック" pitchFamily="1" charset="-128"/>
              </a:defRPr>
            </a:lvl9pPr>
          </a:lstStyle>
          <a:p>
            <a:pPr>
              <a:spcBef>
                <a:spcPct val="50000"/>
              </a:spcBef>
              <a:defRPr/>
            </a:pPr>
            <a:r>
              <a:rPr lang="en-US" sz="1000" b="1" dirty="0" smtClean="0">
                <a:solidFill>
                  <a:srgbClr val="808080"/>
                </a:solidFill>
                <a:latin typeface="Arial" charset="0"/>
              </a:rPr>
              <a:t>www.ncat.edu</a:t>
            </a:r>
          </a:p>
        </p:txBody>
      </p:sp>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Footer Placeholder 4"/>
          <p:cNvSpPr>
            <a:spLocks noGrp="1"/>
          </p:cNvSpPr>
          <p:nvPr>
            <p:ph type="ftr" sz="quarter" idx="10"/>
          </p:nvPr>
        </p:nvSpPr>
        <p:spPr>
          <a:xfrm>
            <a:off x="-381000" y="1066800"/>
            <a:ext cx="3124200" cy="457200"/>
          </a:xfrm>
          <a:prstGeom prst="rect">
            <a:avLst/>
          </a:prstGeom>
        </p:spPr>
        <p:txBody>
          <a:bodyPr/>
          <a:lstStyle>
            <a:lvl1pPr>
              <a:defRPr>
                <a:cs typeface="ＭＳ Ｐゴシック" pitchFamily="1" charset="-128"/>
              </a:defRPr>
            </a:lvl1pPr>
          </a:lstStyle>
          <a:p>
            <a:endParaRPr lang="en-US" altLang="zh-CN"/>
          </a:p>
        </p:txBody>
      </p:sp>
      <p:sp>
        <p:nvSpPr>
          <p:cNvPr id="11" name="Slide Number Placeholder 5"/>
          <p:cNvSpPr>
            <a:spLocks noGrp="1"/>
          </p:cNvSpPr>
          <p:nvPr>
            <p:ph type="sldNum" sz="quarter" idx="11"/>
          </p:nvPr>
        </p:nvSpPr>
        <p:spPr/>
        <p:txBody>
          <a:bodyPr/>
          <a:lstStyle>
            <a:lvl1pPr>
              <a:defRPr/>
            </a:lvl1pPr>
          </a:lstStyle>
          <a:p>
            <a:fld id="{B3B88237-F92C-422F-A645-CF25703513B8}" type="slidenum">
              <a:rPr lang="ar-SA" altLang="en-US" smtClean="0"/>
              <a:pPr/>
              <a:t>‹#›</a:t>
            </a:fld>
            <a:endParaRPr lang="en-US" altLang="zh-CN"/>
          </a:p>
        </p:txBody>
      </p:sp>
    </p:spTree>
    <p:extLst>
      <p:ext uri="{BB962C8B-B14F-4D97-AF65-F5344CB8AC3E}">
        <p14:creationId xmlns:p14="http://schemas.microsoft.com/office/powerpoint/2010/main" val="30872199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18"/>
          <p:cNvSpPr>
            <a:spLocks noChangeArrowheads="1"/>
          </p:cNvSpPr>
          <p:nvPr/>
        </p:nvSpPr>
        <p:spPr bwMode="auto">
          <a:xfrm>
            <a:off x="3175" y="307975"/>
            <a:ext cx="9144000" cy="704850"/>
          </a:xfrm>
          <a:prstGeom prst="rect">
            <a:avLst/>
          </a:prstGeom>
          <a:solidFill>
            <a:srgbClr val="FDB92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 name="Text Box 24"/>
          <p:cNvSpPr txBox="1">
            <a:spLocks noChangeArrowheads="1"/>
          </p:cNvSpPr>
          <p:nvPr/>
        </p:nvSpPr>
        <p:spPr bwMode="auto">
          <a:xfrm>
            <a:off x="914400" y="457200"/>
            <a:ext cx="7162800" cy="338138"/>
          </a:xfrm>
          <a:prstGeom prst="rect">
            <a:avLst/>
          </a:prstGeom>
          <a:noFill/>
          <a:ln>
            <a:noFill/>
          </a:ln>
          <a:extLst/>
        </p:spPr>
        <p:txBody>
          <a:bodyPr>
            <a:spAutoFit/>
          </a:bodyPr>
          <a:lstStyle>
            <a:lvl1pPr>
              <a:defRPr sz="2400">
                <a:solidFill>
                  <a:schemeClr val="tx1"/>
                </a:solidFill>
                <a:latin typeface="Trebuchet MS" charset="0"/>
                <a:ea typeface="ＭＳ Ｐゴシック" pitchFamily="1" charset="-128"/>
              </a:defRPr>
            </a:lvl1pPr>
            <a:lvl2pPr marL="37931725" indent="-37474525">
              <a:defRPr sz="2400">
                <a:solidFill>
                  <a:schemeClr val="tx1"/>
                </a:solidFill>
                <a:latin typeface="Trebuchet MS" charset="0"/>
                <a:ea typeface="ＭＳ Ｐゴシック" pitchFamily="1" charset="-128"/>
              </a:defRPr>
            </a:lvl2pPr>
            <a:lvl3pPr>
              <a:defRPr sz="2400">
                <a:solidFill>
                  <a:schemeClr val="tx1"/>
                </a:solidFill>
                <a:latin typeface="Trebuchet MS" charset="0"/>
                <a:ea typeface="ＭＳ Ｐゴシック" pitchFamily="1" charset="-128"/>
              </a:defRPr>
            </a:lvl3pPr>
            <a:lvl4pPr>
              <a:defRPr sz="2400">
                <a:solidFill>
                  <a:schemeClr val="tx1"/>
                </a:solidFill>
                <a:latin typeface="Trebuchet MS" charset="0"/>
                <a:ea typeface="ＭＳ Ｐゴシック" pitchFamily="1" charset="-128"/>
              </a:defRPr>
            </a:lvl4pPr>
            <a:lvl5pPr>
              <a:defRPr sz="2400">
                <a:solidFill>
                  <a:schemeClr val="tx1"/>
                </a:solidFill>
                <a:latin typeface="Trebuchet MS" charset="0"/>
                <a:ea typeface="ＭＳ Ｐゴシック" pitchFamily="1" charset="-128"/>
              </a:defRPr>
            </a:lvl5pPr>
            <a:lvl6pPr marL="457200" eaLnBrk="0" fontAlgn="base" hangingPunct="0">
              <a:spcBef>
                <a:spcPct val="0"/>
              </a:spcBef>
              <a:spcAft>
                <a:spcPct val="0"/>
              </a:spcAft>
              <a:defRPr sz="2400">
                <a:solidFill>
                  <a:schemeClr val="tx1"/>
                </a:solidFill>
                <a:latin typeface="Trebuchet MS" charset="0"/>
                <a:ea typeface="ＭＳ Ｐゴシック" pitchFamily="1" charset="-128"/>
              </a:defRPr>
            </a:lvl6pPr>
            <a:lvl7pPr marL="914400" eaLnBrk="0" fontAlgn="base" hangingPunct="0">
              <a:spcBef>
                <a:spcPct val="0"/>
              </a:spcBef>
              <a:spcAft>
                <a:spcPct val="0"/>
              </a:spcAft>
              <a:defRPr sz="2400">
                <a:solidFill>
                  <a:schemeClr val="tx1"/>
                </a:solidFill>
                <a:latin typeface="Trebuchet MS" charset="0"/>
                <a:ea typeface="ＭＳ Ｐゴシック" pitchFamily="1" charset="-128"/>
              </a:defRPr>
            </a:lvl7pPr>
            <a:lvl8pPr marL="1371600" eaLnBrk="0" fontAlgn="base" hangingPunct="0">
              <a:spcBef>
                <a:spcPct val="0"/>
              </a:spcBef>
              <a:spcAft>
                <a:spcPct val="0"/>
              </a:spcAft>
              <a:defRPr sz="2400">
                <a:solidFill>
                  <a:schemeClr val="tx1"/>
                </a:solidFill>
                <a:latin typeface="Trebuchet MS" charset="0"/>
                <a:ea typeface="ＭＳ Ｐゴシック" pitchFamily="1" charset="-128"/>
              </a:defRPr>
            </a:lvl8pPr>
            <a:lvl9pPr marL="1828800" eaLnBrk="0" fontAlgn="base" hangingPunct="0">
              <a:spcBef>
                <a:spcPct val="0"/>
              </a:spcBef>
              <a:spcAft>
                <a:spcPct val="0"/>
              </a:spcAft>
              <a:defRPr sz="2400">
                <a:solidFill>
                  <a:schemeClr val="tx1"/>
                </a:solidFill>
                <a:latin typeface="Trebuchet MS" charset="0"/>
                <a:ea typeface="ＭＳ Ｐゴシック" pitchFamily="1" charset="-128"/>
              </a:defRPr>
            </a:lvl9pPr>
          </a:lstStyle>
          <a:p>
            <a:pPr>
              <a:spcBef>
                <a:spcPct val="50000"/>
              </a:spcBef>
              <a:defRPr/>
            </a:pPr>
            <a:r>
              <a:rPr lang="en-US" sz="1600" b="1" smtClean="0">
                <a:solidFill>
                  <a:srgbClr val="004684"/>
                </a:solidFill>
                <a:latin typeface="Arial" charset="0"/>
              </a:rPr>
              <a:t>North Carolina Agricultural and Technical State University</a:t>
            </a:r>
            <a:endParaRPr lang="en-US" sz="1800" b="1" smtClean="0">
              <a:solidFill>
                <a:srgbClr val="004684"/>
              </a:solidFill>
              <a:latin typeface="Arial" charset="0"/>
            </a:endParaRPr>
          </a:p>
        </p:txBody>
      </p:sp>
      <p:sp>
        <p:nvSpPr>
          <p:cNvPr id="7" name="Rectangle 18"/>
          <p:cNvSpPr>
            <a:spLocks noChangeArrowheads="1"/>
          </p:cNvSpPr>
          <p:nvPr/>
        </p:nvSpPr>
        <p:spPr bwMode="auto">
          <a:xfrm>
            <a:off x="-6350" y="0"/>
            <a:ext cx="9144000" cy="266700"/>
          </a:xfrm>
          <a:prstGeom prst="rect">
            <a:avLst/>
          </a:prstGeom>
          <a:solidFill>
            <a:srgbClr val="00468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pic>
        <p:nvPicPr>
          <p:cNvPr id="8" name="Picture 12" descr="®LETTER MARK_PMS123-288.eps"/>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400" y="152400"/>
            <a:ext cx="14224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Box 24"/>
          <p:cNvSpPr txBox="1">
            <a:spLocks noChangeArrowheads="1"/>
          </p:cNvSpPr>
          <p:nvPr/>
        </p:nvSpPr>
        <p:spPr bwMode="auto">
          <a:xfrm>
            <a:off x="7467600" y="6459538"/>
            <a:ext cx="7162800" cy="246062"/>
          </a:xfrm>
          <a:prstGeom prst="rect">
            <a:avLst/>
          </a:prstGeom>
          <a:noFill/>
          <a:ln>
            <a:noFill/>
          </a:ln>
          <a:extLst/>
        </p:spPr>
        <p:txBody>
          <a:bodyPr>
            <a:spAutoFit/>
          </a:bodyPr>
          <a:lstStyle>
            <a:lvl1pPr>
              <a:defRPr sz="2400">
                <a:solidFill>
                  <a:schemeClr val="tx1"/>
                </a:solidFill>
                <a:latin typeface="Trebuchet MS" charset="0"/>
                <a:ea typeface="ＭＳ Ｐゴシック" pitchFamily="1" charset="-128"/>
              </a:defRPr>
            </a:lvl1pPr>
            <a:lvl2pPr marL="37931725" indent="-37474525">
              <a:defRPr sz="2400">
                <a:solidFill>
                  <a:schemeClr val="tx1"/>
                </a:solidFill>
                <a:latin typeface="Trebuchet MS" charset="0"/>
                <a:ea typeface="ＭＳ Ｐゴシック" pitchFamily="1" charset="-128"/>
              </a:defRPr>
            </a:lvl2pPr>
            <a:lvl3pPr>
              <a:defRPr sz="2400">
                <a:solidFill>
                  <a:schemeClr val="tx1"/>
                </a:solidFill>
                <a:latin typeface="Trebuchet MS" charset="0"/>
                <a:ea typeface="ＭＳ Ｐゴシック" pitchFamily="1" charset="-128"/>
              </a:defRPr>
            </a:lvl3pPr>
            <a:lvl4pPr>
              <a:defRPr sz="2400">
                <a:solidFill>
                  <a:schemeClr val="tx1"/>
                </a:solidFill>
                <a:latin typeface="Trebuchet MS" charset="0"/>
                <a:ea typeface="ＭＳ Ｐゴシック" pitchFamily="1" charset="-128"/>
              </a:defRPr>
            </a:lvl4pPr>
            <a:lvl5pPr>
              <a:defRPr sz="2400">
                <a:solidFill>
                  <a:schemeClr val="tx1"/>
                </a:solidFill>
                <a:latin typeface="Trebuchet MS" charset="0"/>
                <a:ea typeface="ＭＳ Ｐゴシック" pitchFamily="1" charset="-128"/>
              </a:defRPr>
            </a:lvl5pPr>
            <a:lvl6pPr marL="457200" eaLnBrk="0" fontAlgn="base" hangingPunct="0">
              <a:spcBef>
                <a:spcPct val="0"/>
              </a:spcBef>
              <a:spcAft>
                <a:spcPct val="0"/>
              </a:spcAft>
              <a:defRPr sz="2400">
                <a:solidFill>
                  <a:schemeClr val="tx1"/>
                </a:solidFill>
                <a:latin typeface="Trebuchet MS" charset="0"/>
                <a:ea typeface="ＭＳ Ｐゴシック" pitchFamily="1" charset="-128"/>
              </a:defRPr>
            </a:lvl6pPr>
            <a:lvl7pPr marL="914400" eaLnBrk="0" fontAlgn="base" hangingPunct="0">
              <a:spcBef>
                <a:spcPct val="0"/>
              </a:spcBef>
              <a:spcAft>
                <a:spcPct val="0"/>
              </a:spcAft>
              <a:defRPr sz="2400">
                <a:solidFill>
                  <a:schemeClr val="tx1"/>
                </a:solidFill>
                <a:latin typeface="Trebuchet MS" charset="0"/>
                <a:ea typeface="ＭＳ Ｐゴシック" pitchFamily="1" charset="-128"/>
              </a:defRPr>
            </a:lvl7pPr>
            <a:lvl8pPr marL="1371600" eaLnBrk="0" fontAlgn="base" hangingPunct="0">
              <a:spcBef>
                <a:spcPct val="0"/>
              </a:spcBef>
              <a:spcAft>
                <a:spcPct val="0"/>
              </a:spcAft>
              <a:defRPr sz="2400">
                <a:solidFill>
                  <a:schemeClr val="tx1"/>
                </a:solidFill>
                <a:latin typeface="Trebuchet MS" charset="0"/>
                <a:ea typeface="ＭＳ Ｐゴシック" pitchFamily="1" charset="-128"/>
              </a:defRPr>
            </a:lvl8pPr>
            <a:lvl9pPr marL="1828800" eaLnBrk="0" fontAlgn="base" hangingPunct="0">
              <a:spcBef>
                <a:spcPct val="0"/>
              </a:spcBef>
              <a:spcAft>
                <a:spcPct val="0"/>
              </a:spcAft>
              <a:defRPr sz="2400">
                <a:solidFill>
                  <a:schemeClr val="tx1"/>
                </a:solidFill>
                <a:latin typeface="Trebuchet MS" charset="0"/>
                <a:ea typeface="ＭＳ Ｐゴシック" pitchFamily="1" charset="-128"/>
              </a:defRPr>
            </a:lvl9pPr>
          </a:lstStyle>
          <a:p>
            <a:pPr>
              <a:spcBef>
                <a:spcPct val="50000"/>
              </a:spcBef>
              <a:defRPr/>
            </a:pPr>
            <a:r>
              <a:rPr lang="en-US" sz="1000" b="1" dirty="0" smtClean="0">
                <a:solidFill>
                  <a:srgbClr val="808080"/>
                </a:solidFill>
                <a:latin typeface="Arial" charset="0"/>
              </a:rPr>
              <a:t>www.ncat.edu</a:t>
            </a:r>
          </a:p>
        </p:txBody>
      </p:sp>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Slide Number Placeholder 5"/>
          <p:cNvSpPr>
            <a:spLocks noGrp="1"/>
          </p:cNvSpPr>
          <p:nvPr>
            <p:ph type="sldNum" sz="quarter" idx="10"/>
          </p:nvPr>
        </p:nvSpPr>
        <p:spPr/>
        <p:txBody>
          <a:bodyPr/>
          <a:lstStyle>
            <a:lvl1pPr>
              <a:defRPr/>
            </a:lvl1pPr>
          </a:lstStyle>
          <a:p>
            <a:fld id="{C38182A4-7BE5-4572-B17F-CC2060D0FDDC}" type="slidenum">
              <a:rPr lang="ar-SA" altLang="en-US" smtClean="0"/>
              <a:pPr/>
              <a:t>‹#›</a:t>
            </a:fld>
            <a:endParaRPr lang="en-US" altLang="zh-CN"/>
          </a:p>
        </p:txBody>
      </p:sp>
    </p:spTree>
    <p:extLst>
      <p:ext uri="{BB962C8B-B14F-4D97-AF65-F5344CB8AC3E}">
        <p14:creationId xmlns:p14="http://schemas.microsoft.com/office/powerpoint/2010/main" val="20559191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8"/>
          <p:cNvSpPr>
            <a:spLocks noChangeArrowheads="1"/>
          </p:cNvSpPr>
          <p:nvPr/>
        </p:nvSpPr>
        <p:spPr bwMode="auto">
          <a:xfrm>
            <a:off x="3175" y="307975"/>
            <a:ext cx="9144000" cy="704850"/>
          </a:xfrm>
          <a:prstGeom prst="rect">
            <a:avLst/>
          </a:prstGeom>
          <a:solidFill>
            <a:srgbClr val="FDB92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27" name="Rectangle 2"/>
          <p:cNvSpPr>
            <a:spLocks noGrp="1" noChangeArrowheads="1"/>
          </p:cNvSpPr>
          <p:nvPr>
            <p:ph type="title"/>
          </p:nvPr>
        </p:nvSpPr>
        <p:spPr bwMode="auto">
          <a:xfrm>
            <a:off x="1600200" y="1371600"/>
            <a:ext cx="6858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
        <p:nvSpPr>
          <p:cNvPr id="1028" name="Rectangle 3"/>
          <p:cNvSpPr>
            <a:spLocks noGrp="1" noChangeArrowheads="1"/>
          </p:cNvSpPr>
          <p:nvPr>
            <p:ph type="body" idx="1"/>
          </p:nvPr>
        </p:nvSpPr>
        <p:spPr bwMode="auto">
          <a:xfrm>
            <a:off x="1600200" y="2590800"/>
            <a:ext cx="6858000"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	Fourth level</a:t>
            </a:r>
          </a:p>
          <a:p>
            <a:pPr lvl="4"/>
            <a:r>
              <a:rPr lang="en-US" smtClean="0"/>
              <a:t>Fifth level</a:t>
            </a:r>
          </a:p>
        </p:txBody>
      </p:sp>
      <p:sp>
        <p:nvSpPr>
          <p:cNvPr id="1030" name="Rectangle 6"/>
          <p:cNvSpPr>
            <a:spLocks noGrp="1" noChangeArrowheads="1"/>
          </p:cNvSpPr>
          <p:nvPr>
            <p:ph type="sldNum" sz="quarter" idx="4"/>
          </p:nvPr>
        </p:nvSpPr>
        <p:spPr bwMode="auto">
          <a:xfrm>
            <a:off x="8458200" y="6477000"/>
            <a:ext cx="4572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000">
                <a:solidFill>
                  <a:schemeClr val="bg2"/>
                </a:solidFill>
              </a:defRPr>
            </a:lvl1pPr>
          </a:lstStyle>
          <a:p>
            <a:fld id="{EBE0523E-BB98-46E0-8E8D-4E997182D660}" type="slidenum">
              <a:rPr lang="ar-SA" altLang="en-US" smtClean="0"/>
              <a:pPr/>
              <a:t>‹#›</a:t>
            </a:fld>
            <a:endParaRPr lang="en-US" altLang="zh-CN">
              <a:cs typeface="+mn-cs"/>
            </a:endParaRPr>
          </a:p>
        </p:txBody>
      </p:sp>
      <p:sp>
        <p:nvSpPr>
          <p:cNvPr id="1033" name="Text Box 24"/>
          <p:cNvSpPr txBox="1">
            <a:spLocks noChangeArrowheads="1"/>
          </p:cNvSpPr>
          <p:nvPr/>
        </p:nvSpPr>
        <p:spPr bwMode="auto">
          <a:xfrm>
            <a:off x="914400" y="457200"/>
            <a:ext cx="7162800" cy="338138"/>
          </a:xfrm>
          <a:prstGeom prst="rect">
            <a:avLst/>
          </a:prstGeom>
          <a:noFill/>
          <a:ln>
            <a:noFill/>
          </a:ln>
          <a:extLst/>
        </p:spPr>
        <p:txBody>
          <a:bodyPr>
            <a:spAutoFit/>
          </a:bodyPr>
          <a:lstStyle>
            <a:lvl1pPr>
              <a:defRPr sz="2400">
                <a:solidFill>
                  <a:schemeClr val="tx1"/>
                </a:solidFill>
                <a:latin typeface="Trebuchet MS" charset="0"/>
                <a:ea typeface="ＭＳ Ｐゴシック" pitchFamily="1" charset="-128"/>
              </a:defRPr>
            </a:lvl1pPr>
            <a:lvl2pPr marL="37931725" indent="-37474525">
              <a:defRPr sz="2400">
                <a:solidFill>
                  <a:schemeClr val="tx1"/>
                </a:solidFill>
                <a:latin typeface="Trebuchet MS" charset="0"/>
                <a:ea typeface="ＭＳ Ｐゴシック" pitchFamily="1" charset="-128"/>
              </a:defRPr>
            </a:lvl2pPr>
            <a:lvl3pPr>
              <a:defRPr sz="2400">
                <a:solidFill>
                  <a:schemeClr val="tx1"/>
                </a:solidFill>
                <a:latin typeface="Trebuchet MS" charset="0"/>
                <a:ea typeface="ＭＳ Ｐゴシック" pitchFamily="1" charset="-128"/>
              </a:defRPr>
            </a:lvl3pPr>
            <a:lvl4pPr>
              <a:defRPr sz="2400">
                <a:solidFill>
                  <a:schemeClr val="tx1"/>
                </a:solidFill>
                <a:latin typeface="Trebuchet MS" charset="0"/>
                <a:ea typeface="ＭＳ Ｐゴシック" pitchFamily="1" charset="-128"/>
              </a:defRPr>
            </a:lvl4pPr>
            <a:lvl5pPr>
              <a:defRPr sz="2400">
                <a:solidFill>
                  <a:schemeClr val="tx1"/>
                </a:solidFill>
                <a:latin typeface="Trebuchet MS" charset="0"/>
                <a:ea typeface="ＭＳ Ｐゴシック" pitchFamily="1" charset="-128"/>
              </a:defRPr>
            </a:lvl5pPr>
            <a:lvl6pPr marL="457200" eaLnBrk="0" fontAlgn="base" hangingPunct="0">
              <a:spcBef>
                <a:spcPct val="0"/>
              </a:spcBef>
              <a:spcAft>
                <a:spcPct val="0"/>
              </a:spcAft>
              <a:defRPr sz="2400">
                <a:solidFill>
                  <a:schemeClr val="tx1"/>
                </a:solidFill>
                <a:latin typeface="Trebuchet MS" charset="0"/>
                <a:ea typeface="ＭＳ Ｐゴシック" pitchFamily="1" charset="-128"/>
              </a:defRPr>
            </a:lvl6pPr>
            <a:lvl7pPr marL="914400" eaLnBrk="0" fontAlgn="base" hangingPunct="0">
              <a:spcBef>
                <a:spcPct val="0"/>
              </a:spcBef>
              <a:spcAft>
                <a:spcPct val="0"/>
              </a:spcAft>
              <a:defRPr sz="2400">
                <a:solidFill>
                  <a:schemeClr val="tx1"/>
                </a:solidFill>
                <a:latin typeface="Trebuchet MS" charset="0"/>
                <a:ea typeface="ＭＳ Ｐゴシック" pitchFamily="1" charset="-128"/>
              </a:defRPr>
            </a:lvl7pPr>
            <a:lvl8pPr marL="1371600" eaLnBrk="0" fontAlgn="base" hangingPunct="0">
              <a:spcBef>
                <a:spcPct val="0"/>
              </a:spcBef>
              <a:spcAft>
                <a:spcPct val="0"/>
              </a:spcAft>
              <a:defRPr sz="2400">
                <a:solidFill>
                  <a:schemeClr val="tx1"/>
                </a:solidFill>
                <a:latin typeface="Trebuchet MS" charset="0"/>
                <a:ea typeface="ＭＳ Ｐゴシック" pitchFamily="1" charset="-128"/>
              </a:defRPr>
            </a:lvl8pPr>
            <a:lvl9pPr marL="1828800" eaLnBrk="0" fontAlgn="base" hangingPunct="0">
              <a:spcBef>
                <a:spcPct val="0"/>
              </a:spcBef>
              <a:spcAft>
                <a:spcPct val="0"/>
              </a:spcAft>
              <a:defRPr sz="2400">
                <a:solidFill>
                  <a:schemeClr val="tx1"/>
                </a:solidFill>
                <a:latin typeface="Trebuchet MS" charset="0"/>
                <a:ea typeface="ＭＳ Ｐゴシック" pitchFamily="1" charset="-128"/>
              </a:defRPr>
            </a:lvl9pPr>
          </a:lstStyle>
          <a:p>
            <a:pPr>
              <a:spcBef>
                <a:spcPct val="50000"/>
              </a:spcBef>
              <a:defRPr/>
            </a:pPr>
            <a:r>
              <a:rPr lang="en-US" sz="1600" b="1" smtClean="0">
                <a:solidFill>
                  <a:srgbClr val="004684"/>
                </a:solidFill>
                <a:latin typeface="Arial" charset="0"/>
              </a:rPr>
              <a:t>North Carolina Agricultural and Technical State University</a:t>
            </a:r>
            <a:endParaRPr lang="en-US" sz="1800" b="1" smtClean="0">
              <a:solidFill>
                <a:srgbClr val="004684"/>
              </a:solidFill>
              <a:latin typeface="Arial" charset="0"/>
            </a:endParaRPr>
          </a:p>
        </p:txBody>
      </p:sp>
      <p:sp>
        <p:nvSpPr>
          <p:cNvPr id="1031" name="Rectangle 18"/>
          <p:cNvSpPr>
            <a:spLocks noChangeArrowheads="1"/>
          </p:cNvSpPr>
          <p:nvPr/>
        </p:nvSpPr>
        <p:spPr bwMode="auto">
          <a:xfrm>
            <a:off x="-6350" y="0"/>
            <a:ext cx="9144000" cy="266700"/>
          </a:xfrm>
          <a:prstGeom prst="rect">
            <a:avLst/>
          </a:prstGeom>
          <a:solidFill>
            <a:srgbClr val="00468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pic>
        <p:nvPicPr>
          <p:cNvPr id="1032" name="Picture 9" descr="®LETTER MARK_PMS123-288.eps"/>
          <p:cNvPicPr>
            <a:picLocks noChangeAspect="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52400" y="152400"/>
            <a:ext cx="14224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 Box 24"/>
          <p:cNvSpPr txBox="1">
            <a:spLocks noChangeArrowheads="1"/>
          </p:cNvSpPr>
          <p:nvPr/>
        </p:nvSpPr>
        <p:spPr bwMode="auto">
          <a:xfrm>
            <a:off x="7467600" y="6459538"/>
            <a:ext cx="7162800" cy="246062"/>
          </a:xfrm>
          <a:prstGeom prst="rect">
            <a:avLst/>
          </a:prstGeom>
          <a:noFill/>
          <a:ln>
            <a:noFill/>
          </a:ln>
          <a:extLst/>
        </p:spPr>
        <p:txBody>
          <a:bodyPr>
            <a:spAutoFit/>
          </a:bodyPr>
          <a:lstStyle>
            <a:lvl1pPr>
              <a:defRPr sz="2400">
                <a:solidFill>
                  <a:schemeClr val="tx1"/>
                </a:solidFill>
                <a:latin typeface="Trebuchet MS" charset="0"/>
                <a:ea typeface="ＭＳ Ｐゴシック" pitchFamily="1" charset="-128"/>
              </a:defRPr>
            </a:lvl1pPr>
            <a:lvl2pPr marL="37931725" indent="-37474525">
              <a:defRPr sz="2400">
                <a:solidFill>
                  <a:schemeClr val="tx1"/>
                </a:solidFill>
                <a:latin typeface="Trebuchet MS" charset="0"/>
                <a:ea typeface="ＭＳ Ｐゴシック" pitchFamily="1" charset="-128"/>
              </a:defRPr>
            </a:lvl2pPr>
            <a:lvl3pPr>
              <a:defRPr sz="2400">
                <a:solidFill>
                  <a:schemeClr val="tx1"/>
                </a:solidFill>
                <a:latin typeface="Trebuchet MS" charset="0"/>
                <a:ea typeface="ＭＳ Ｐゴシック" pitchFamily="1" charset="-128"/>
              </a:defRPr>
            </a:lvl3pPr>
            <a:lvl4pPr>
              <a:defRPr sz="2400">
                <a:solidFill>
                  <a:schemeClr val="tx1"/>
                </a:solidFill>
                <a:latin typeface="Trebuchet MS" charset="0"/>
                <a:ea typeface="ＭＳ Ｐゴシック" pitchFamily="1" charset="-128"/>
              </a:defRPr>
            </a:lvl4pPr>
            <a:lvl5pPr>
              <a:defRPr sz="2400">
                <a:solidFill>
                  <a:schemeClr val="tx1"/>
                </a:solidFill>
                <a:latin typeface="Trebuchet MS" charset="0"/>
                <a:ea typeface="ＭＳ Ｐゴシック" pitchFamily="1" charset="-128"/>
              </a:defRPr>
            </a:lvl5pPr>
            <a:lvl6pPr marL="457200" eaLnBrk="0" fontAlgn="base" hangingPunct="0">
              <a:spcBef>
                <a:spcPct val="0"/>
              </a:spcBef>
              <a:spcAft>
                <a:spcPct val="0"/>
              </a:spcAft>
              <a:defRPr sz="2400">
                <a:solidFill>
                  <a:schemeClr val="tx1"/>
                </a:solidFill>
                <a:latin typeface="Trebuchet MS" charset="0"/>
                <a:ea typeface="ＭＳ Ｐゴシック" pitchFamily="1" charset="-128"/>
              </a:defRPr>
            </a:lvl6pPr>
            <a:lvl7pPr marL="914400" eaLnBrk="0" fontAlgn="base" hangingPunct="0">
              <a:spcBef>
                <a:spcPct val="0"/>
              </a:spcBef>
              <a:spcAft>
                <a:spcPct val="0"/>
              </a:spcAft>
              <a:defRPr sz="2400">
                <a:solidFill>
                  <a:schemeClr val="tx1"/>
                </a:solidFill>
                <a:latin typeface="Trebuchet MS" charset="0"/>
                <a:ea typeface="ＭＳ Ｐゴシック" pitchFamily="1" charset="-128"/>
              </a:defRPr>
            </a:lvl7pPr>
            <a:lvl8pPr marL="1371600" eaLnBrk="0" fontAlgn="base" hangingPunct="0">
              <a:spcBef>
                <a:spcPct val="0"/>
              </a:spcBef>
              <a:spcAft>
                <a:spcPct val="0"/>
              </a:spcAft>
              <a:defRPr sz="2400">
                <a:solidFill>
                  <a:schemeClr val="tx1"/>
                </a:solidFill>
                <a:latin typeface="Trebuchet MS" charset="0"/>
                <a:ea typeface="ＭＳ Ｐゴシック" pitchFamily="1" charset="-128"/>
              </a:defRPr>
            </a:lvl8pPr>
            <a:lvl9pPr marL="1828800" eaLnBrk="0" fontAlgn="base" hangingPunct="0">
              <a:spcBef>
                <a:spcPct val="0"/>
              </a:spcBef>
              <a:spcAft>
                <a:spcPct val="0"/>
              </a:spcAft>
              <a:defRPr sz="2400">
                <a:solidFill>
                  <a:schemeClr val="tx1"/>
                </a:solidFill>
                <a:latin typeface="Trebuchet MS" charset="0"/>
                <a:ea typeface="ＭＳ Ｐゴシック" pitchFamily="1" charset="-128"/>
              </a:defRPr>
            </a:lvl9pPr>
          </a:lstStyle>
          <a:p>
            <a:pPr>
              <a:spcBef>
                <a:spcPct val="50000"/>
              </a:spcBef>
              <a:defRPr/>
            </a:pPr>
            <a:r>
              <a:rPr lang="en-US" sz="1000" b="1" dirty="0" smtClean="0">
                <a:solidFill>
                  <a:srgbClr val="808080"/>
                </a:solidFill>
                <a:latin typeface="Arial" charset="0"/>
              </a:rPr>
              <a:t>www.ncat.edu</a:t>
            </a:r>
          </a:p>
        </p:txBody>
      </p:sp>
    </p:spTree>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Lst>
  <p:timing>
    <p:tnLst>
      <p:par>
        <p:cTn id="1" dur="indefinite" restart="never" nodeType="tmRoot"/>
      </p:par>
    </p:tnLst>
  </p:timing>
  <p:hf hdr="0" ftr="0" dt="0"/>
  <p:txStyles>
    <p:titleStyle>
      <a:lvl1pPr algn="l" rtl="0" eaLnBrk="1" fontAlgn="base" hangingPunct="1">
        <a:lnSpc>
          <a:spcPct val="110000"/>
        </a:lnSpc>
        <a:spcBef>
          <a:spcPct val="0"/>
        </a:spcBef>
        <a:spcAft>
          <a:spcPct val="0"/>
        </a:spcAft>
        <a:defRPr sz="3000">
          <a:solidFill>
            <a:srgbClr val="004684"/>
          </a:solidFill>
          <a:latin typeface="+mj-lt"/>
          <a:ea typeface="+mj-ea"/>
          <a:cs typeface="ＭＳ Ｐゴシック" pitchFamily="1" charset="-128"/>
        </a:defRPr>
      </a:lvl1pPr>
      <a:lvl2pPr algn="l" rtl="0" eaLnBrk="1" fontAlgn="base" hangingPunct="1">
        <a:lnSpc>
          <a:spcPct val="110000"/>
        </a:lnSpc>
        <a:spcBef>
          <a:spcPct val="0"/>
        </a:spcBef>
        <a:spcAft>
          <a:spcPct val="0"/>
        </a:spcAft>
        <a:defRPr sz="3000">
          <a:solidFill>
            <a:srgbClr val="004684"/>
          </a:solidFill>
          <a:latin typeface="Georgia" pitchFamily="1" charset="0"/>
          <a:ea typeface="ＭＳ Ｐゴシック" pitchFamily="1" charset="-128"/>
          <a:cs typeface="ＭＳ Ｐゴシック" pitchFamily="1" charset="-128"/>
        </a:defRPr>
      </a:lvl2pPr>
      <a:lvl3pPr algn="l" rtl="0" eaLnBrk="1" fontAlgn="base" hangingPunct="1">
        <a:lnSpc>
          <a:spcPct val="110000"/>
        </a:lnSpc>
        <a:spcBef>
          <a:spcPct val="0"/>
        </a:spcBef>
        <a:spcAft>
          <a:spcPct val="0"/>
        </a:spcAft>
        <a:defRPr sz="3000">
          <a:solidFill>
            <a:srgbClr val="004684"/>
          </a:solidFill>
          <a:latin typeface="Georgia" pitchFamily="1" charset="0"/>
          <a:ea typeface="ＭＳ Ｐゴシック" pitchFamily="1" charset="-128"/>
          <a:cs typeface="ＭＳ Ｐゴシック" pitchFamily="1" charset="-128"/>
        </a:defRPr>
      </a:lvl3pPr>
      <a:lvl4pPr algn="l" rtl="0" eaLnBrk="1" fontAlgn="base" hangingPunct="1">
        <a:lnSpc>
          <a:spcPct val="110000"/>
        </a:lnSpc>
        <a:spcBef>
          <a:spcPct val="0"/>
        </a:spcBef>
        <a:spcAft>
          <a:spcPct val="0"/>
        </a:spcAft>
        <a:defRPr sz="3000">
          <a:solidFill>
            <a:srgbClr val="004684"/>
          </a:solidFill>
          <a:latin typeface="Georgia" pitchFamily="1" charset="0"/>
          <a:ea typeface="ＭＳ Ｐゴシック" pitchFamily="1" charset="-128"/>
          <a:cs typeface="ＭＳ Ｐゴシック" pitchFamily="1" charset="-128"/>
        </a:defRPr>
      </a:lvl4pPr>
      <a:lvl5pPr algn="l" rtl="0" eaLnBrk="1" fontAlgn="base" hangingPunct="1">
        <a:lnSpc>
          <a:spcPct val="110000"/>
        </a:lnSpc>
        <a:spcBef>
          <a:spcPct val="0"/>
        </a:spcBef>
        <a:spcAft>
          <a:spcPct val="0"/>
        </a:spcAft>
        <a:defRPr sz="3000">
          <a:solidFill>
            <a:srgbClr val="004684"/>
          </a:solidFill>
          <a:latin typeface="Georgia" pitchFamily="1" charset="0"/>
          <a:ea typeface="ＭＳ Ｐゴシック" pitchFamily="1" charset="-128"/>
          <a:cs typeface="ＭＳ Ｐゴシック" pitchFamily="1" charset="-128"/>
        </a:defRPr>
      </a:lvl5pPr>
      <a:lvl6pPr marL="457200" algn="l" rtl="0" eaLnBrk="1" fontAlgn="base" hangingPunct="1">
        <a:lnSpc>
          <a:spcPct val="110000"/>
        </a:lnSpc>
        <a:spcBef>
          <a:spcPct val="0"/>
        </a:spcBef>
        <a:spcAft>
          <a:spcPct val="0"/>
        </a:spcAft>
        <a:defRPr sz="3000">
          <a:solidFill>
            <a:schemeClr val="accent2"/>
          </a:solidFill>
          <a:latin typeface="Georgia" pitchFamily="1" charset="0"/>
          <a:ea typeface="ＭＳ Ｐゴシック" pitchFamily="1" charset="-128"/>
        </a:defRPr>
      </a:lvl6pPr>
      <a:lvl7pPr marL="914400" algn="l" rtl="0" eaLnBrk="1" fontAlgn="base" hangingPunct="1">
        <a:lnSpc>
          <a:spcPct val="110000"/>
        </a:lnSpc>
        <a:spcBef>
          <a:spcPct val="0"/>
        </a:spcBef>
        <a:spcAft>
          <a:spcPct val="0"/>
        </a:spcAft>
        <a:defRPr sz="3000">
          <a:solidFill>
            <a:schemeClr val="accent2"/>
          </a:solidFill>
          <a:latin typeface="Georgia" pitchFamily="1" charset="0"/>
          <a:ea typeface="ＭＳ Ｐゴシック" pitchFamily="1" charset="-128"/>
        </a:defRPr>
      </a:lvl7pPr>
      <a:lvl8pPr marL="1371600" algn="l" rtl="0" eaLnBrk="1" fontAlgn="base" hangingPunct="1">
        <a:lnSpc>
          <a:spcPct val="110000"/>
        </a:lnSpc>
        <a:spcBef>
          <a:spcPct val="0"/>
        </a:spcBef>
        <a:spcAft>
          <a:spcPct val="0"/>
        </a:spcAft>
        <a:defRPr sz="3000">
          <a:solidFill>
            <a:schemeClr val="accent2"/>
          </a:solidFill>
          <a:latin typeface="Georgia" pitchFamily="1" charset="0"/>
          <a:ea typeface="ＭＳ Ｐゴシック" pitchFamily="1" charset="-128"/>
        </a:defRPr>
      </a:lvl8pPr>
      <a:lvl9pPr marL="1828800" algn="l" rtl="0" eaLnBrk="1" fontAlgn="base" hangingPunct="1">
        <a:lnSpc>
          <a:spcPct val="110000"/>
        </a:lnSpc>
        <a:spcBef>
          <a:spcPct val="0"/>
        </a:spcBef>
        <a:spcAft>
          <a:spcPct val="0"/>
        </a:spcAft>
        <a:defRPr sz="3000">
          <a:solidFill>
            <a:schemeClr val="accent2"/>
          </a:solidFill>
          <a:latin typeface="Georgia" pitchFamily="1" charset="0"/>
          <a:ea typeface="ＭＳ Ｐゴシック" pitchFamily="1" charset="-128"/>
        </a:defRPr>
      </a:lvl9pPr>
    </p:titleStyle>
    <p:bodyStyle>
      <a:lvl1pPr marL="342900" indent="-342900" algn="l" rtl="0" eaLnBrk="1" fontAlgn="base" hangingPunct="1">
        <a:lnSpc>
          <a:spcPct val="120000"/>
        </a:lnSpc>
        <a:spcBef>
          <a:spcPct val="20000"/>
        </a:spcBef>
        <a:spcAft>
          <a:spcPct val="0"/>
        </a:spcAft>
        <a:buClr>
          <a:srgbClr val="004684"/>
        </a:buClr>
        <a:buFont typeface="Wingdings" charset="2"/>
        <a:buChar char="§"/>
        <a:defRPr sz="2000">
          <a:solidFill>
            <a:schemeClr val="tx1"/>
          </a:solidFill>
          <a:latin typeface="+mn-lt"/>
          <a:ea typeface="+mn-ea"/>
          <a:cs typeface="ＭＳ Ｐゴシック" pitchFamily="1" charset="-128"/>
        </a:defRPr>
      </a:lvl1pPr>
      <a:lvl2pPr marL="635000" indent="-177800" algn="l" rtl="0" eaLnBrk="1" fontAlgn="base" hangingPunct="1">
        <a:spcBef>
          <a:spcPct val="20000"/>
        </a:spcBef>
        <a:spcAft>
          <a:spcPct val="0"/>
        </a:spcAft>
        <a:buClr>
          <a:srgbClr val="A9932C"/>
        </a:buClr>
        <a:buChar char="»"/>
        <a:defRPr sz="2000">
          <a:solidFill>
            <a:schemeClr val="tx1"/>
          </a:solidFill>
          <a:latin typeface="+mn-lt"/>
          <a:ea typeface="+mn-ea"/>
          <a:cs typeface="ＭＳ Ｐゴシック" pitchFamily="1" charset="-128"/>
        </a:defRPr>
      </a:lvl2pPr>
      <a:lvl3pPr marL="914400" indent="-165100" algn="l" rtl="0" eaLnBrk="1" fontAlgn="base" hangingPunct="1">
        <a:spcBef>
          <a:spcPct val="20000"/>
        </a:spcBef>
        <a:spcAft>
          <a:spcPct val="0"/>
        </a:spcAft>
        <a:buClr>
          <a:srgbClr val="004684"/>
        </a:buClr>
        <a:buFont typeface="Arial" charset="0"/>
        <a:buChar char="•"/>
        <a:defRPr sz="2000">
          <a:solidFill>
            <a:schemeClr val="tx1"/>
          </a:solidFill>
          <a:latin typeface="+mn-lt"/>
          <a:ea typeface="+mn-ea"/>
          <a:cs typeface="ＭＳ Ｐゴシック" pitchFamily="1" charset="-128"/>
        </a:defRPr>
      </a:lvl3pPr>
      <a:lvl4pPr marL="1089025" indent="-174625" algn="l" defTabSz="282575" rtl="0" eaLnBrk="1" fontAlgn="base" hangingPunct="1">
        <a:spcBef>
          <a:spcPct val="20000"/>
        </a:spcBef>
        <a:spcAft>
          <a:spcPct val="0"/>
        </a:spcAft>
        <a:buClr>
          <a:srgbClr val="004684"/>
        </a:buClr>
        <a:buSzPct val="75000"/>
        <a:buFont typeface="Courier New" pitchFamily="49" charset="0"/>
        <a:buChar char="o"/>
        <a:defRPr>
          <a:solidFill>
            <a:schemeClr val="tx1"/>
          </a:solidFill>
          <a:latin typeface="+mn-lt"/>
          <a:ea typeface="+mn-ea"/>
          <a:cs typeface="ＭＳ Ｐゴシック" pitchFamily="1" charset="-128"/>
        </a:defRPr>
      </a:lvl4pPr>
      <a:lvl5pPr marL="1257300" indent="-165100" algn="l" rtl="0" eaLnBrk="1" fontAlgn="base" hangingPunct="1">
        <a:lnSpc>
          <a:spcPct val="120000"/>
        </a:lnSpc>
        <a:spcBef>
          <a:spcPct val="20000"/>
        </a:spcBef>
        <a:spcAft>
          <a:spcPct val="0"/>
        </a:spcAft>
        <a:buClr>
          <a:srgbClr val="A88F25"/>
        </a:buClr>
        <a:buChar char="»"/>
        <a:defRPr sz="1400">
          <a:solidFill>
            <a:schemeClr val="tx1"/>
          </a:solidFill>
          <a:latin typeface="+mn-lt"/>
          <a:ea typeface="+mn-ea"/>
          <a:cs typeface="ＭＳ Ｐゴシック" pitchFamily="1" charset="-128"/>
        </a:defRPr>
      </a:lvl5pPr>
      <a:lvl6pPr marL="1714500" indent="-165100" algn="l" rtl="0" eaLnBrk="1" fontAlgn="base" hangingPunct="1">
        <a:lnSpc>
          <a:spcPct val="120000"/>
        </a:lnSpc>
        <a:spcBef>
          <a:spcPct val="20000"/>
        </a:spcBef>
        <a:spcAft>
          <a:spcPct val="0"/>
        </a:spcAft>
        <a:buClr>
          <a:srgbClr val="A88F25"/>
        </a:buClr>
        <a:buChar char="»"/>
        <a:defRPr sz="1400">
          <a:solidFill>
            <a:schemeClr val="tx1"/>
          </a:solidFill>
          <a:latin typeface="+mn-lt"/>
          <a:ea typeface="+mn-ea"/>
        </a:defRPr>
      </a:lvl6pPr>
      <a:lvl7pPr marL="2171700" indent="-165100" algn="l" rtl="0" eaLnBrk="1" fontAlgn="base" hangingPunct="1">
        <a:lnSpc>
          <a:spcPct val="120000"/>
        </a:lnSpc>
        <a:spcBef>
          <a:spcPct val="20000"/>
        </a:spcBef>
        <a:spcAft>
          <a:spcPct val="0"/>
        </a:spcAft>
        <a:buClr>
          <a:srgbClr val="A88F25"/>
        </a:buClr>
        <a:buChar char="»"/>
        <a:defRPr sz="1400">
          <a:solidFill>
            <a:schemeClr val="tx1"/>
          </a:solidFill>
          <a:latin typeface="+mn-lt"/>
          <a:ea typeface="+mn-ea"/>
        </a:defRPr>
      </a:lvl7pPr>
      <a:lvl8pPr marL="2628900" indent="-165100" algn="l" rtl="0" eaLnBrk="1" fontAlgn="base" hangingPunct="1">
        <a:lnSpc>
          <a:spcPct val="120000"/>
        </a:lnSpc>
        <a:spcBef>
          <a:spcPct val="20000"/>
        </a:spcBef>
        <a:spcAft>
          <a:spcPct val="0"/>
        </a:spcAft>
        <a:buClr>
          <a:srgbClr val="A88F25"/>
        </a:buClr>
        <a:buChar char="»"/>
        <a:defRPr sz="1400">
          <a:solidFill>
            <a:schemeClr val="tx1"/>
          </a:solidFill>
          <a:latin typeface="+mn-lt"/>
          <a:ea typeface="+mn-ea"/>
        </a:defRPr>
      </a:lvl8pPr>
      <a:lvl9pPr marL="3086100" indent="-165100" algn="l" rtl="0" eaLnBrk="1" fontAlgn="base" hangingPunct="1">
        <a:lnSpc>
          <a:spcPct val="120000"/>
        </a:lnSpc>
        <a:spcBef>
          <a:spcPct val="20000"/>
        </a:spcBef>
        <a:spcAft>
          <a:spcPct val="0"/>
        </a:spcAft>
        <a:buClr>
          <a:srgbClr val="A88F25"/>
        </a:buClr>
        <a:buChar char="»"/>
        <a:defRPr sz="14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3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3.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7.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219200"/>
            <a:ext cx="9144000" cy="1676400"/>
          </a:xfrm>
        </p:spPr>
        <p:txBody>
          <a:bodyPr/>
          <a:lstStyle/>
          <a:p>
            <a:r>
              <a:rPr lang="en-US" sz="2800" dirty="0" smtClean="0"/>
              <a:t/>
            </a:r>
            <a:br>
              <a:rPr lang="en-US" sz="2800" dirty="0" smtClean="0"/>
            </a:br>
            <a:r>
              <a:rPr lang="en-US" sz="2800" dirty="0" smtClean="0"/>
              <a:t>Sensitivity </a:t>
            </a:r>
            <a:r>
              <a:rPr lang="en-US" sz="2800" dirty="0"/>
              <a:t>Analysis </a:t>
            </a:r>
            <a:r>
              <a:rPr lang="en-US" sz="2800" dirty="0" smtClean="0"/>
              <a:t>of Hidden Markov Models</a:t>
            </a:r>
            <a:br>
              <a:rPr lang="en-US" sz="2800" dirty="0" smtClean="0"/>
            </a:br>
            <a:endParaRPr lang="en-US" sz="2800" dirty="0"/>
          </a:p>
        </p:txBody>
      </p:sp>
      <p:sp>
        <p:nvSpPr>
          <p:cNvPr id="3" name="Subtitle 2"/>
          <p:cNvSpPr>
            <a:spLocks noGrp="1"/>
          </p:cNvSpPr>
          <p:nvPr>
            <p:ph type="subTitle" idx="1"/>
          </p:nvPr>
        </p:nvSpPr>
        <p:spPr>
          <a:xfrm>
            <a:off x="152400" y="3091758"/>
            <a:ext cx="3657600" cy="1219200"/>
          </a:xfrm>
        </p:spPr>
        <p:txBody>
          <a:bodyPr/>
          <a:lstStyle/>
          <a:p>
            <a:pPr algn="l">
              <a:lnSpc>
                <a:spcPct val="90000"/>
              </a:lnSpc>
            </a:pPr>
            <a:r>
              <a:rPr lang="en-US" b="1" dirty="0" err="1" smtClean="0"/>
              <a:t>Seifemichael</a:t>
            </a:r>
            <a:r>
              <a:rPr lang="en-US" b="1" dirty="0" smtClean="0"/>
              <a:t> Amsalu ( PhD Candidate) </a:t>
            </a: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0" y="0"/>
            <a:ext cx="4419600" cy="990600"/>
          </a:xfrm>
          <a:prstGeom prst="rect">
            <a:avLst/>
          </a:prstGeom>
        </p:spPr>
      </p:pic>
      <p:sp>
        <p:nvSpPr>
          <p:cNvPr id="5" name="TextBox 4"/>
          <p:cNvSpPr txBox="1"/>
          <p:nvPr/>
        </p:nvSpPr>
        <p:spPr>
          <a:xfrm>
            <a:off x="5410200" y="3091758"/>
            <a:ext cx="3733800" cy="1163395"/>
          </a:xfrm>
          <a:prstGeom prst="rect">
            <a:avLst/>
          </a:prstGeom>
          <a:noFill/>
        </p:spPr>
        <p:txBody>
          <a:bodyPr wrap="square" rtlCol="0">
            <a:spAutoFit/>
          </a:bodyPr>
          <a:lstStyle/>
          <a:p>
            <a:pPr algn="l" eaLnBrk="1" hangingPunct="1">
              <a:lnSpc>
                <a:spcPct val="90000"/>
              </a:lnSpc>
              <a:spcBef>
                <a:spcPct val="20000"/>
              </a:spcBef>
              <a:buClr>
                <a:srgbClr val="004684"/>
              </a:buClr>
            </a:pPr>
            <a:r>
              <a:rPr lang="en-US" sz="2400" b="1" dirty="0" smtClean="0">
                <a:solidFill>
                  <a:schemeClr val="bg1"/>
                </a:solidFill>
                <a:latin typeface="Georgia" pitchFamily="1" charset="0"/>
                <a:ea typeface="+mn-ea"/>
                <a:cs typeface="ＭＳ Ｐゴシック" pitchFamily="1" charset="-128"/>
              </a:rPr>
              <a:t>Advisor:- </a:t>
            </a:r>
          </a:p>
          <a:p>
            <a:pPr algn="l" eaLnBrk="1" hangingPunct="1">
              <a:lnSpc>
                <a:spcPct val="90000"/>
              </a:lnSpc>
              <a:spcBef>
                <a:spcPct val="20000"/>
              </a:spcBef>
              <a:buClr>
                <a:srgbClr val="004684"/>
              </a:buClr>
            </a:pPr>
            <a:r>
              <a:rPr lang="en-US" sz="2400" b="1" dirty="0" err="1">
                <a:solidFill>
                  <a:schemeClr val="bg1"/>
                </a:solidFill>
                <a:latin typeface="Georgia" pitchFamily="1" charset="0"/>
                <a:ea typeface="+mn-ea"/>
                <a:cs typeface="ＭＳ Ｐゴシック" pitchFamily="1" charset="-128"/>
              </a:rPr>
              <a:t>Abdollah</a:t>
            </a:r>
            <a:r>
              <a:rPr lang="en-US" sz="2400" b="1" dirty="0">
                <a:solidFill>
                  <a:schemeClr val="bg1"/>
                </a:solidFill>
                <a:latin typeface="Georgia" pitchFamily="1" charset="0"/>
                <a:ea typeface="+mn-ea"/>
                <a:cs typeface="ＭＳ Ｐゴシック" pitchFamily="1" charset="-128"/>
              </a:rPr>
              <a:t> </a:t>
            </a:r>
            <a:r>
              <a:rPr lang="en-US" sz="2400" b="1" dirty="0" err="1" smtClean="0">
                <a:solidFill>
                  <a:schemeClr val="bg1"/>
                </a:solidFill>
                <a:latin typeface="Georgia" pitchFamily="1" charset="0"/>
                <a:ea typeface="+mn-ea"/>
                <a:cs typeface="ＭＳ Ｐゴシック" pitchFamily="1" charset="-128"/>
              </a:rPr>
              <a:t>Homaifar</a:t>
            </a:r>
            <a:r>
              <a:rPr lang="en-US" sz="2400" b="1" dirty="0" smtClean="0">
                <a:solidFill>
                  <a:schemeClr val="bg1"/>
                </a:solidFill>
                <a:latin typeface="Georgia" pitchFamily="1" charset="0"/>
                <a:ea typeface="+mn-ea"/>
                <a:cs typeface="ＭＳ Ｐゴシック" pitchFamily="1" charset="-128"/>
              </a:rPr>
              <a:t>, PhD</a:t>
            </a:r>
            <a:endParaRPr lang="en-US" sz="2400" b="1" dirty="0">
              <a:solidFill>
                <a:schemeClr val="bg1"/>
              </a:solidFill>
              <a:latin typeface="Georgia" pitchFamily="1" charset="0"/>
              <a:ea typeface="+mn-ea"/>
              <a:cs typeface="ＭＳ Ｐゴシック" pitchFamily="1" charset="-128"/>
            </a:endParaRPr>
          </a:p>
        </p:txBody>
      </p:sp>
    </p:spTree>
    <p:extLst>
      <p:ext uri="{BB962C8B-B14F-4D97-AF65-F5344CB8AC3E}">
        <p14:creationId xmlns:p14="http://schemas.microsoft.com/office/powerpoint/2010/main" val="115631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1371600"/>
            <a:ext cx="6858000" cy="1066800"/>
          </a:xfrm>
        </p:spPr>
        <p:txBody>
          <a:bodyPr/>
          <a:lstStyle/>
          <a:p>
            <a:pPr algn="ctr"/>
            <a:r>
              <a:rPr lang="en-US" sz="3200" dirty="0" smtClean="0"/>
              <a:t>HMMs</a:t>
            </a:r>
            <a:endParaRPr lang="en-US" sz="3200" dirty="0"/>
          </a:p>
        </p:txBody>
      </p:sp>
      <p:sp>
        <p:nvSpPr>
          <p:cNvPr id="3" name="Content Placeholder 2"/>
          <p:cNvSpPr>
            <a:spLocks noGrp="1"/>
          </p:cNvSpPr>
          <p:nvPr>
            <p:ph idx="1"/>
          </p:nvPr>
        </p:nvSpPr>
        <p:spPr>
          <a:xfrm>
            <a:off x="762000" y="2057400"/>
            <a:ext cx="7696200" cy="3810000"/>
          </a:xfrm>
        </p:spPr>
        <p:txBody>
          <a:bodyPr/>
          <a:lstStyle/>
          <a:p>
            <a:pPr marL="455613" indent="-455613"/>
            <a:r>
              <a:rPr lang="en-US" sz="1800" b="1" dirty="0" smtClean="0">
                <a:solidFill>
                  <a:srgbClr val="3399FF"/>
                </a:solidFill>
              </a:rPr>
              <a:t>Forward </a:t>
            </a:r>
            <a:r>
              <a:rPr lang="en-US" sz="1800" b="1" dirty="0">
                <a:solidFill>
                  <a:srgbClr val="3399FF"/>
                </a:solidFill>
              </a:rPr>
              <a:t>Algorithm </a:t>
            </a:r>
            <a:endParaRPr lang="en-US" sz="1800" dirty="0">
              <a:solidFill>
                <a:srgbClr val="3399FF"/>
              </a:solidFill>
            </a:endParaRPr>
          </a:p>
        </p:txBody>
      </p:sp>
      <p:sp>
        <p:nvSpPr>
          <p:cNvPr id="4" name="Slide Number Placeholder 3"/>
          <p:cNvSpPr>
            <a:spLocks noGrp="1"/>
          </p:cNvSpPr>
          <p:nvPr>
            <p:ph type="sldNum" sz="quarter" idx="10"/>
          </p:nvPr>
        </p:nvSpPr>
        <p:spPr/>
        <p:txBody>
          <a:bodyPr/>
          <a:lstStyle/>
          <a:p>
            <a:fld id="{51F7E82C-B041-4B3C-96FA-1A98850E31F7}" type="slidenum">
              <a:rPr lang="ar-SA" altLang="en-US" smtClean="0"/>
              <a:pPr/>
              <a:t>10</a:t>
            </a:fld>
            <a:endParaRPr lang="en-US" altLang="zh-CN"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2621280"/>
            <a:ext cx="8363715" cy="34747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491811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1371600"/>
            <a:ext cx="6858000" cy="1066800"/>
          </a:xfrm>
        </p:spPr>
        <p:txBody>
          <a:bodyPr/>
          <a:lstStyle/>
          <a:p>
            <a:pPr algn="ctr"/>
            <a:r>
              <a:rPr lang="en-US" sz="3200" dirty="0" smtClean="0"/>
              <a:t>HMMs</a:t>
            </a:r>
            <a:endParaRPr lang="en-US" sz="3200" dirty="0"/>
          </a:p>
        </p:txBody>
      </p:sp>
      <p:sp>
        <p:nvSpPr>
          <p:cNvPr id="3" name="Content Placeholder 2"/>
          <p:cNvSpPr>
            <a:spLocks noGrp="1"/>
          </p:cNvSpPr>
          <p:nvPr>
            <p:ph idx="1"/>
          </p:nvPr>
        </p:nvSpPr>
        <p:spPr>
          <a:xfrm>
            <a:off x="762000" y="2057400"/>
            <a:ext cx="7696200" cy="3810000"/>
          </a:xfrm>
        </p:spPr>
        <p:txBody>
          <a:bodyPr/>
          <a:lstStyle/>
          <a:p>
            <a:pPr marL="455613" indent="-455613"/>
            <a:r>
              <a:rPr lang="en-US" sz="1800" b="1" dirty="0" smtClean="0">
                <a:solidFill>
                  <a:srgbClr val="3399FF"/>
                </a:solidFill>
              </a:rPr>
              <a:t>Forward Algorithm (Contd.)  </a:t>
            </a:r>
            <a:endParaRPr lang="en-US" sz="1800" dirty="0">
              <a:solidFill>
                <a:srgbClr val="3399FF"/>
              </a:solidFill>
            </a:endParaRPr>
          </a:p>
        </p:txBody>
      </p:sp>
      <p:sp>
        <p:nvSpPr>
          <p:cNvPr id="4" name="Slide Number Placeholder 3"/>
          <p:cNvSpPr>
            <a:spLocks noGrp="1"/>
          </p:cNvSpPr>
          <p:nvPr>
            <p:ph type="sldNum" sz="quarter" idx="10"/>
          </p:nvPr>
        </p:nvSpPr>
        <p:spPr/>
        <p:txBody>
          <a:bodyPr/>
          <a:lstStyle/>
          <a:p>
            <a:fld id="{51F7E82C-B041-4B3C-96FA-1A98850E31F7}" type="slidenum">
              <a:rPr lang="ar-SA" altLang="en-US" smtClean="0"/>
              <a:pPr/>
              <a:t>11</a:t>
            </a:fld>
            <a:endParaRPr lang="en-US" altLang="zh-CN" dirty="0"/>
          </a:p>
        </p:txBody>
      </p:sp>
      <p:pic>
        <p:nvPicPr>
          <p:cNvPr id="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6826" y="2438400"/>
            <a:ext cx="7422781" cy="42062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987397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1371600"/>
            <a:ext cx="6858000" cy="1066800"/>
          </a:xfrm>
        </p:spPr>
        <p:txBody>
          <a:bodyPr/>
          <a:lstStyle/>
          <a:p>
            <a:pPr algn="ctr"/>
            <a:r>
              <a:rPr lang="en-US" sz="3200" dirty="0" smtClean="0"/>
              <a:t>HMMs</a:t>
            </a:r>
            <a:endParaRPr lang="en-US" sz="3200" dirty="0"/>
          </a:p>
        </p:txBody>
      </p:sp>
      <p:sp>
        <p:nvSpPr>
          <p:cNvPr id="3" name="Content Placeholder 2"/>
          <p:cNvSpPr>
            <a:spLocks noGrp="1"/>
          </p:cNvSpPr>
          <p:nvPr>
            <p:ph idx="1"/>
          </p:nvPr>
        </p:nvSpPr>
        <p:spPr>
          <a:xfrm>
            <a:off x="762000" y="2057400"/>
            <a:ext cx="7696200" cy="3810000"/>
          </a:xfrm>
        </p:spPr>
        <p:txBody>
          <a:bodyPr/>
          <a:lstStyle/>
          <a:p>
            <a:pPr marL="455613" indent="-455613"/>
            <a:r>
              <a:rPr lang="en-US" sz="1800" b="1" dirty="0" smtClean="0">
                <a:solidFill>
                  <a:srgbClr val="3399FF"/>
                </a:solidFill>
              </a:rPr>
              <a:t>Backward </a:t>
            </a:r>
            <a:r>
              <a:rPr lang="en-US" sz="1800" b="1" dirty="0">
                <a:solidFill>
                  <a:srgbClr val="3399FF"/>
                </a:solidFill>
              </a:rPr>
              <a:t>Algorithm </a:t>
            </a:r>
            <a:endParaRPr lang="en-US" sz="1800" dirty="0">
              <a:solidFill>
                <a:srgbClr val="3399FF"/>
              </a:solidFill>
            </a:endParaRPr>
          </a:p>
        </p:txBody>
      </p:sp>
      <p:sp>
        <p:nvSpPr>
          <p:cNvPr id="4" name="Slide Number Placeholder 3"/>
          <p:cNvSpPr>
            <a:spLocks noGrp="1"/>
          </p:cNvSpPr>
          <p:nvPr>
            <p:ph type="sldNum" sz="quarter" idx="10"/>
          </p:nvPr>
        </p:nvSpPr>
        <p:spPr/>
        <p:txBody>
          <a:bodyPr/>
          <a:lstStyle/>
          <a:p>
            <a:fld id="{51F7E82C-B041-4B3C-96FA-1A98850E31F7}" type="slidenum">
              <a:rPr lang="ar-SA" altLang="en-US" smtClean="0"/>
              <a:pPr/>
              <a:t>12</a:t>
            </a:fld>
            <a:endParaRPr lang="en-US" altLang="zh-CN" dirty="0"/>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4816" y="2429752"/>
            <a:ext cx="6706693" cy="42976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519209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1371600"/>
            <a:ext cx="6858000" cy="1066800"/>
          </a:xfrm>
        </p:spPr>
        <p:txBody>
          <a:bodyPr/>
          <a:lstStyle/>
          <a:p>
            <a:pPr algn="ctr"/>
            <a:r>
              <a:rPr lang="en-US" sz="3200" dirty="0"/>
              <a:t>Sensitivity Analysis </a:t>
            </a:r>
            <a:r>
              <a:rPr lang="en-US" sz="3200" dirty="0" smtClean="0"/>
              <a:t>in HMMs</a:t>
            </a:r>
            <a:endParaRPr lang="en-US" sz="3200" dirty="0"/>
          </a:p>
        </p:txBody>
      </p:sp>
      <p:sp>
        <p:nvSpPr>
          <p:cNvPr id="3" name="Content Placeholder 2"/>
          <p:cNvSpPr>
            <a:spLocks noGrp="1"/>
          </p:cNvSpPr>
          <p:nvPr>
            <p:ph idx="1"/>
          </p:nvPr>
        </p:nvSpPr>
        <p:spPr>
          <a:xfrm>
            <a:off x="762000" y="2057400"/>
            <a:ext cx="7696200" cy="3124200"/>
          </a:xfrm>
        </p:spPr>
        <p:txBody>
          <a:bodyPr/>
          <a:lstStyle/>
          <a:p>
            <a:pPr marL="455613" indent="-455613" algn="just"/>
            <a:r>
              <a:rPr lang="en-US" sz="1800" dirty="0" smtClean="0"/>
              <a:t>Usually </a:t>
            </a:r>
            <a:r>
              <a:rPr lang="en-US" sz="1800" dirty="0"/>
              <a:t>performed by means of a perturbation analysis where a small change is applied to the parameters, upon which the output of interest is re-computed [3], [4</a:t>
            </a:r>
            <a:r>
              <a:rPr lang="en-US" sz="1800" dirty="0" smtClean="0"/>
              <a:t>] </a:t>
            </a:r>
            <a:endParaRPr lang="en-US" sz="1800" dirty="0"/>
          </a:p>
          <a:p>
            <a:pPr marL="455613" indent="-455613" algn="just"/>
            <a:r>
              <a:rPr lang="en-US" sz="1800" dirty="0"/>
              <a:t>Recently, it was demonstrated that the relation between model parameters and output probabilities in HMMs can also be described by simple mathematical functions, similar to Bayesian network sensitivity functions [5</a:t>
            </a:r>
            <a:r>
              <a:rPr lang="en-US" sz="1800" dirty="0" smtClean="0"/>
              <a:t>] </a:t>
            </a:r>
            <a:endParaRPr lang="en-US" sz="1800" dirty="0"/>
          </a:p>
          <a:p>
            <a:pPr marL="455613" indent="-455613" algn="just"/>
            <a:r>
              <a:rPr lang="en-US" sz="1800" dirty="0"/>
              <a:t>For determining these functions for HMMs, however, no algorithms </a:t>
            </a:r>
            <a:r>
              <a:rPr lang="en-US" sz="1800" dirty="0" smtClean="0"/>
              <a:t>exist</a:t>
            </a:r>
            <a:endParaRPr lang="en-US" sz="1800" dirty="0"/>
          </a:p>
        </p:txBody>
      </p:sp>
      <p:sp>
        <p:nvSpPr>
          <p:cNvPr id="4" name="Slide Number Placeholder 3"/>
          <p:cNvSpPr>
            <a:spLocks noGrp="1"/>
          </p:cNvSpPr>
          <p:nvPr>
            <p:ph type="sldNum" sz="quarter" idx="10"/>
          </p:nvPr>
        </p:nvSpPr>
        <p:spPr/>
        <p:txBody>
          <a:bodyPr/>
          <a:lstStyle/>
          <a:p>
            <a:fld id="{51F7E82C-B041-4B3C-96FA-1A98850E31F7}" type="slidenum">
              <a:rPr lang="ar-SA" altLang="en-US" smtClean="0"/>
              <a:pPr/>
              <a:t>13</a:t>
            </a:fld>
            <a:endParaRPr lang="en-US" altLang="zh-CN" dirty="0"/>
          </a:p>
        </p:txBody>
      </p:sp>
      <p:sp>
        <p:nvSpPr>
          <p:cNvPr id="5" name="TextBox 4"/>
          <p:cNvSpPr txBox="1"/>
          <p:nvPr/>
        </p:nvSpPr>
        <p:spPr>
          <a:xfrm>
            <a:off x="465826" y="5257800"/>
            <a:ext cx="8229600" cy="1384995"/>
          </a:xfrm>
          <a:prstGeom prst="rect">
            <a:avLst/>
          </a:prstGeom>
          <a:noFill/>
        </p:spPr>
        <p:txBody>
          <a:bodyPr wrap="square" rtlCol="0">
            <a:spAutoFit/>
          </a:bodyPr>
          <a:lstStyle/>
          <a:p>
            <a:pPr marL="342900" indent="-342900" algn="just">
              <a:buFont typeface="Wingdings" panose="05000000000000000000" pitchFamily="2" charset="2"/>
              <a:buChar char="§"/>
            </a:pPr>
            <a:r>
              <a:rPr lang="en-US" sz="1200" dirty="0" smtClean="0">
                <a:latin typeface="+mn-lt"/>
                <a:ea typeface="+mn-ea"/>
                <a:cs typeface="ＭＳ Ｐゴシック" pitchFamily="1" charset="-128"/>
              </a:rPr>
              <a:t>[3] </a:t>
            </a:r>
            <a:r>
              <a:rPr lang="en-US" sz="1200" dirty="0">
                <a:latin typeface="+mn-lt"/>
                <a:ea typeface="+mn-ea"/>
                <a:cs typeface="ＭＳ Ｐゴシック" pitchFamily="1" charset="-128"/>
              </a:rPr>
              <a:t>P.-A. </a:t>
            </a:r>
            <a:r>
              <a:rPr lang="en-US" sz="1200" dirty="0" err="1">
                <a:latin typeface="+mn-lt"/>
                <a:ea typeface="+mn-ea"/>
                <a:cs typeface="ＭＳ Ｐゴシック" pitchFamily="1" charset="-128"/>
              </a:rPr>
              <a:t>Coquelin</a:t>
            </a:r>
            <a:r>
              <a:rPr lang="en-US" sz="1200" dirty="0">
                <a:latin typeface="+mn-lt"/>
                <a:ea typeface="+mn-ea"/>
                <a:cs typeface="ＭＳ Ｐゴシック" pitchFamily="1" charset="-128"/>
              </a:rPr>
              <a:t>, R. </a:t>
            </a:r>
            <a:r>
              <a:rPr lang="en-US" sz="1200" dirty="0" err="1">
                <a:latin typeface="+mn-lt"/>
                <a:ea typeface="+mn-ea"/>
                <a:cs typeface="ＭＳ Ｐゴシック" pitchFamily="1" charset="-128"/>
              </a:rPr>
              <a:t>Deguest</a:t>
            </a:r>
            <a:r>
              <a:rPr lang="en-US" sz="1200" dirty="0">
                <a:latin typeface="+mn-lt"/>
                <a:ea typeface="+mn-ea"/>
                <a:cs typeface="ＭＳ Ｐゴシック" pitchFamily="1" charset="-128"/>
              </a:rPr>
              <a:t>, R. </a:t>
            </a:r>
            <a:r>
              <a:rPr lang="en-US" sz="1200" dirty="0" err="1">
                <a:latin typeface="+mn-lt"/>
                <a:ea typeface="+mn-ea"/>
                <a:cs typeface="ＭＳ Ｐゴシック" pitchFamily="1" charset="-128"/>
              </a:rPr>
              <a:t>Munos</a:t>
            </a:r>
            <a:r>
              <a:rPr lang="en-US" sz="1200" dirty="0">
                <a:latin typeface="+mn-lt"/>
                <a:ea typeface="+mn-ea"/>
                <a:cs typeface="ＭＳ Ｐゴシック" pitchFamily="1" charset="-128"/>
              </a:rPr>
              <a:t>, Sensitivity analysis in </a:t>
            </a:r>
            <a:r>
              <a:rPr lang="en-US" sz="1200" dirty="0" smtClean="0">
                <a:latin typeface="+mn-lt"/>
                <a:ea typeface="+mn-ea"/>
                <a:cs typeface="ＭＳ Ｐゴシック" pitchFamily="1" charset="-128"/>
              </a:rPr>
              <a:t>HMMs with </a:t>
            </a:r>
            <a:r>
              <a:rPr lang="en-US" sz="1200" dirty="0">
                <a:latin typeface="+mn-lt"/>
                <a:ea typeface="+mn-ea"/>
                <a:cs typeface="ＭＳ Ｐゴシック" pitchFamily="1" charset="-128"/>
              </a:rPr>
              <a:t>application to likelihood maximization, </a:t>
            </a:r>
            <a:r>
              <a:rPr lang="en-US" sz="1200" dirty="0" smtClean="0">
                <a:latin typeface="+mn-lt"/>
                <a:ea typeface="+mn-ea"/>
                <a:cs typeface="ＭＳ Ｐゴシック" pitchFamily="1" charset="-128"/>
              </a:rPr>
              <a:t>	in</a:t>
            </a:r>
            <a:r>
              <a:rPr lang="en-US" sz="1200" dirty="0">
                <a:latin typeface="+mn-lt"/>
                <a:ea typeface="+mn-ea"/>
                <a:cs typeface="ＭＳ Ｐゴシック" pitchFamily="1" charset="-128"/>
              </a:rPr>
              <a:t>: Advances in </a:t>
            </a:r>
            <a:r>
              <a:rPr lang="en-US" sz="1200" dirty="0" smtClean="0">
                <a:latin typeface="+mn-lt"/>
                <a:ea typeface="+mn-ea"/>
                <a:cs typeface="ＭＳ Ｐゴシック" pitchFamily="1" charset="-128"/>
              </a:rPr>
              <a:t>Neural Information </a:t>
            </a:r>
            <a:r>
              <a:rPr lang="en-US" sz="1200" dirty="0">
                <a:latin typeface="+mn-lt"/>
                <a:ea typeface="+mn-ea"/>
                <a:cs typeface="ＭＳ Ｐゴシック" pitchFamily="1" charset="-128"/>
              </a:rPr>
              <a:t>Processing Systems, vol. 22, 2009, pp. 387395.</a:t>
            </a:r>
          </a:p>
          <a:p>
            <a:pPr marL="342900" indent="-342900" algn="just">
              <a:buFont typeface="Wingdings" panose="05000000000000000000" pitchFamily="2" charset="2"/>
              <a:buChar char="§"/>
            </a:pPr>
            <a:r>
              <a:rPr lang="en-US" sz="1200" dirty="0" smtClean="0">
                <a:latin typeface="+mn-lt"/>
                <a:ea typeface="+mn-ea"/>
                <a:cs typeface="ＭＳ Ｐゴシック" pitchFamily="1" charset="-128"/>
              </a:rPr>
              <a:t>[4] </a:t>
            </a:r>
            <a:r>
              <a:rPr lang="en-US" sz="1200" dirty="0" err="1">
                <a:latin typeface="+mn-lt"/>
                <a:ea typeface="+mn-ea"/>
                <a:cs typeface="ＭＳ Ｐゴシック" pitchFamily="1" charset="-128"/>
              </a:rPr>
              <a:t>A.Yu</a:t>
            </a:r>
            <a:r>
              <a:rPr lang="en-US" sz="1200" dirty="0">
                <a:latin typeface="+mn-lt"/>
                <a:ea typeface="+mn-ea"/>
                <a:cs typeface="ＭＳ Ｐゴシック" pitchFamily="1" charset="-128"/>
              </a:rPr>
              <a:t>. </a:t>
            </a:r>
            <a:r>
              <a:rPr lang="en-US" sz="1200" dirty="0" err="1">
                <a:latin typeface="+mn-lt"/>
                <a:ea typeface="+mn-ea"/>
                <a:cs typeface="ＭＳ Ｐゴシック" pitchFamily="1" charset="-128"/>
              </a:rPr>
              <a:t>Mitrophanov</a:t>
            </a:r>
            <a:r>
              <a:rPr lang="en-US" sz="1200" dirty="0">
                <a:latin typeface="+mn-lt"/>
                <a:ea typeface="+mn-ea"/>
                <a:cs typeface="ＭＳ Ｐゴシック" pitchFamily="1" charset="-128"/>
              </a:rPr>
              <a:t>, A. </a:t>
            </a:r>
            <a:r>
              <a:rPr lang="en-US" sz="1200" dirty="0" err="1">
                <a:latin typeface="+mn-lt"/>
                <a:ea typeface="+mn-ea"/>
                <a:cs typeface="ＭＳ Ｐゴシック" pitchFamily="1" charset="-128"/>
              </a:rPr>
              <a:t>Lomsadze</a:t>
            </a:r>
            <a:r>
              <a:rPr lang="en-US" sz="1200" dirty="0">
                <a:latin typeface="+mn-lt"/>
                <a:ea typeface="+mn-ea"/>
                <a:cs typeface="ＭＳ Ｐゴシック" pitchFamily="1" charset="-128"/>
              </a:rPr>
              <a:t>, M. </a:t>
            </a:r>
            <a:r>
              <a:rPr lang="en-US" sz="1200" dirty="0" err="1">
                <a:latin typeface="+mn-lt"/>
                <a:ea typeface="+mn-ea"/>
                <a:cs typeface="ＭＳ Ｐゴシック" pitchFamily="1" charset="-128"/>
              </a:rPr>
              <a:t>Borodovsky</a:t>
            </a:r>
            <a:r>
              <a:rPr lang="en-US" sz="1200" dirty="0">
                <a:latin typeface="+mn-lt"/>
                <a:ea typeface="+mn-ea"/>
                <a:cs typeface="ＭＳ Ｐゴシック" pitchFamily="1" charset="-128"/>
              </a:rPr>
              <a:t>, Sensitivity </a:t>
            </a:r>
            <a:r>
              <a:rPr lang="en-US" sz="1200" dirty="0" smtClean="0">
                <a:latin typeface="+mn-lt"/>
                <a:ea typeface="+mn-ea"/>
                <a:cs typeface="ＭＳ Ｐゴシック" pitchFamily="1" charset="-128"/>
              </a:rPr>
              <a:t>of hidden </a:t>
            </a:r>
            <a:r>
              <a:rPr lang="en-US" sz="1200" dirty="0">
                <a:latin typeface="+mn-lt"/>
                <a:ea typeface="+mn-ea"/>
                <a:cs typeface="ＭＳ Ｐゴシック" pitchFamily="1" charset="-128"/>
              </a:rPr>
              <a:t>Markov models, Journal of Applied </a:t>
            </a:r>
            <a:r>
              <a:rPr lang="en-US" sz="1200" dirty="0" smtClean="0">
                <a:latin typeface="+mn-lt"/>
                <a:ea typeface="+mn-ea"/>
                <a:cs typeface="ＭＳ Ｐゴシック" pitchFamily="1" charset="-128"/>
              </a:rPr>
              <a:t>	Probability </a:t>
            </a:r>
            <a:r>
              <a:rPr lang="en-US" sz="1200" dirty="0">
                <a:latin typeface="+mn-lt"/>
                <a:ea typeface="+mn-ea"/>
                <a:cs typeface="ＭＳ Ｐゴシック" pitchFamily="1" charset="-128"/>
              </a:rPr>
              <a:t>42 (</a:t>
            </a:r>
            <a:r>
              <a:rPr lang="en-US" sz="1200" dirty="0" smtClean="0">
                <a:latin typeface="+mn-lt"/>
                <a:ea typeface="+mn-ea"/>
                <a:cs typeface="ＭＳ Ｐゴシック" pitchFamily="1" charset="-128"/>
              </a:rPr>
              <a:t>2005) 632642.</a:t>
            </a:r>
          </a:p>
          <a:p>
            <a:pPr marL="342900" indent="-342900" algn="just">
              <a:buFont typeface="Wingdings" panose="05000000000000000000" pitchFamily="2" charset="2"/>
              <a:buChar char="§"/>
            </a:pPr>
            <a:r>
              <a:rPr lang="en-US" sz="1200" dirty="0" smtClean="0">
                <a:cs typeface="ＭＳ Ｐゴシック" pitchFamily="1" charset="-128"/>
              </a:rPr>
              <a:t>[5] </a:t>
            </a:r>
            <a:r>
              <a:rPr lang="en-US" sz="1200" dirty="0" smtClean="0">
                <a:latin typeface="+mn-lt"/>
                <a:ea typeface="+mn-ea"/>
                <a:cs typeface="ＭＳ Ｐゴシック" pitchFamily="1" charset="-128"/>
              </a:rPr>
              <a:t>Th</a:t>
            </a:r>
            <a:r>
              <a:rPr lang="en-US" sz="1200" dirty="0">
                <a:latin typeface="+mn-lt"/>
                <a:ea typeface="+mn-ea"/>
                <a:cs typeface="ＭＳ Ｐゴシック" pitchFamily="1" charset="-128"/>
              </a:rPr>
              <a:t>. </a:t>
            </a:r>
            <a:r>
              <a:rPr lang="en-US" sz="1200" dirty="0" err="1">
                <a:latin typeface="+mn-lt"/>
                <a:ea typeface="+mn-ea"/>
                <a:cs typeface="ＭＳ Ｐゴシック" pitchFamily="1" charset="-128"/>
              </a:rPr>
              <a:t>Charitos</a:t>
            </a:r>
            <a:r>
              <a:rPr lang="en-US" sz="1200" dirty="0">
                <a:latin typeface="+mn-lt"/>
                <a:ea typeface="+mn-ea"/>
                <a:cs typeface="ＭＳ Ｐゴシック" pitchFamily="1" charset="-128"/>
              </a:rPr>
              <a:t>, L.C. van der </a:t>
            </a:r>
            <a:r>
              <a:rPr lang="en-US" sz="1200" dirty="0" err="1">
                <a:latin typeface="+mn-lt"/>
                <a:ea typeface="+mn-ea"/>
                <a:cs typeface="ＭＳ Ｐゴシック" pitchFamily="1" charset="-128"/>
              </a:rPr>
              <a:t>Gaag</a:t>
            </a:r>
            <a:r>
              <a:rPr lang="en-US" sz="1200" dirty="0">
                <a:latin typeface="+mn-lt"/>
                <a:ea typeface="+mn-ea"/>
                <a:cs typeface="ＭＳ Ｐゴシック" pitchFamily="1" charset="-128"/>
              </a:rPr>
              <a:t>, Sensitivity properties of </a:t>
            </a:r>
            <a:r>
              <a:rPr lang="en-US" sz="1200" dirty="0" smtClean="0">
                <a:latin typeface="+mn-lt"/>
                <a:ea typeface="+mn-ea"/>
                <a:cs typeface="ＭＳ Ｐゴシック" pitchFamily="1" charset="-128"/>
              </a:rPr>
              <a:t>Markovian models</a:t>
            </a:r>
            <a:r>
              <a:rPr lang="en-US" sz="1200" dirty="0">
                <a:latin typeface="+mn-lt"/>
                <a:ea typeface="+mn-ea"/>
                <a:cs typeface="ＭＳ Ｐゴシック" pitchFamily="1" charset="-128"/>
              </a:rPr>
              <a:t>, in: Proceedings of Advances in </a:t>
            </a:r>
            <a:r>
              <a:rPr lang="en-US" sz="1200" dirty="0" smtClean="0">
                <a:latin typeface="+mn-lt"/>
                <a:ea typeface="+mn-ea"/>
                <a:cs typeface="ＭＳ Ｐゴシック" pitchFamily="1" charset="-128"/>
              </a:rPr>
              <a:t>	Intelligent </a:t>
            </a:r>
            <a:r>
              <a:rPr lang="en-US" sz="1200" dirty="0">
                <a:latin typeface="+mn-lt"/>
                <a:ea typeface="+mn-ea"/>
                <a:cs typeface="ＭＳ Ｐゴシック" pitchFamily="1" charset="-128"/>
              </a:rPr>
              <a:t>Systems </a:t>
            </a:r>
            <a:r>
              <a:rPr lang="en-US" sz="1200" dirty="0" smtClean="0">
                <a:latin typeface="+mn-lt"/>
                <a:ea typeface="+mn-ea"/>
                <a:cs typeface="ＭＳ Ｐゴシック" pitchFamily="1" charset="-128"/>
              </a:rPr>
              <a:t>Theory and </a:t>
            </a:r>
            <a:r>
              <a:rPr lang="en-US" sz="1200" dirty="0">
                <a:latin typeface="+mn-lt"/>
                <a:ea typeface="+mn-ea"/>
                <a:cs typeface="ＭＳ Ｐゴシック" pitchFamily="1" charset="-128"/>
              </a:rPr>
              <a:t>Applications Conference (AISTA), Luxembourg, IEEE </a:t>
            </a:r>
            <a:r>
              <a:rPr lang="en-US" sz="1200" dirty="0" smtClean="0">
                <a:latin typeface="+mn-lt"/>
                <a:ea typeface="+mn-ea"/>
                <a:cs typeface="ＭＳ Ｐゴシック" pitchFamily="1" charset="-128"/>
              </a:rPr>
              <a:t>Computer Society</a:t>
            </a:r>
            <a:r>
              <a:rPr lang="en-US" sz="1200" dirty="0">
                <a:latin typeface="+mn-lt"/>
                <a:ea typeface="+mn-ea"/>
                <a:cs typeface="ＭＳ Ｐゴシック" pitchFamily="1" charset="-128"/>
              </a:rPr>
              <a:t>, </a:t>
            </a:r>
            <a:r>
              <a:rPr lang="en-US" sz="1200" dirty="0" smtClean="0">
                <a:latin typeface="+mn-lt"/>
                <a:ea typeface="+mn-ea"/>
                <a:cs typeface="ＭＳ Ｐゴシック" pitchFamily="1" charset="-128"/>
              </a:rPr>
              <a:t>	2004</a:t>
            </a:r>
            <a:r>
              <a:rPr lang="en-US" sz="1200" dirty="0">
                <a:latin typeface="+mn-lt"/>
                <a:ea typeface="+mn-ea"/>
                <a:cs typeface="ＭＳ Ｐゴシック" pitchFamily="1" charset="-128"/>
              </a:rPr>
              <a:t>.</a:t>
            </a:r>
          </a:p>
        </p:txBody>
      </p:sp>
    </p:spTree>
    <p:extLst>
      <p:ext uri="{BB962C8B-B14F-4D97-AF65-F5344CB8AC3E}">
        <p14:creationId xmlns:p14="http://schemas.microsoft.com/office/powerpoint/2010/main" val="19473485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1371600"/>
            <a:ext cx="6858000" cy="1066800"/>
          </a:xfrm>
        </p:spPr>
        <p:txBody>
          <a:bodyPr/>
          <a:lstStyle/>
          <a:p>
            <a:pPr algn="ctr"/>
            <a:r>
              <a:rPr lang="en-US" sz="3200" dirty="0"/>
              <a:t>Sensitivity Analysis </a:t>
            </a:r>
            <a:r>
              <a:rPr lang="en-US" sz="3200" dirty="0" smtClean="0"/>
              <a:t>in HMMs</a:t>
            </a:r>
            <a:endParaRPr lang="en-US" sz="3200" dirty="0"/>
          </a:p>
        </p:txBody>
      </p:sp>
      <p:sp>
        <p:nvSpPr>
          <p:cNvPr id="3" name="Content Placeholder 2"/>
          <p:cNvSpPr>
            <a:spLocks noGrp="1"/>
          </p:cNvSpPr>
          <p:nvPr>
            <p:ph idx="1"/>
          </p:nvPr>
        </p:nvSpPr>
        <p:spPr>
          <a:xfrm>
            <a:off x="762000" y="2057400"/>
            <a:ext cx="7696200" cy="3124200"/>
          </a:xfrm>
        </p:spPr>
        <p:txBody>
          <a:bodyPr/>
          <a:lstStyle/>
          <a:p>
            <a:pPr marL="455613" indent="-455613" algn="just"/>
            <a:r>
              <a:rPr lang="en-US" sz="1800" dirty="0" smtClean="0"/>
              <a:t>It </a:t>
            </a:r>
            <a:r>
              <a:rPr lang="en-US" sz="1800" dirty="0"/>
              <a:t>was suggested to represent the HMM as a dynamic Bayesian network, unrolled for a fixed number of time slices, and to apply existing Bayesian network sensitivity analysis algorithms [5] </a:t>
            </a:r>
          </a:p>
          <a:p>
            <a:pPr marL="455613" indent="-455613" algn="just"/>
            <a:r>
              <a:rPr lang="en-US" sz="1800" dirty="0"/>
              <a:t>In [6] argue that these methods are inefficient for the purpose of computing HMM sensitivity functions, due to the fact that the repetitive character of the HMM, with the same parameters occurring for each time step, is not exploited in the </a:t>
            </a:r>
            <a:r>
              <a:rPr lang="en-US" sz="1800" dirty="0" smtClean="0"/>
              <a:t>computation </a:t>
            </a:r>
            <a:endParaRPr lang="en-US" sz="1800" dirty="0"/>
          </a:p>
          <a:p>
            <a:pPr marL="455613" indent="-455613" algn="just"/>
            <a:r>
              <a:rPr lang="en-US" sz="1800" dirty="0"/>
              <a:t>In [6] two new algorithms are introduced, that build on existing algorithms for HMMs in order to compute the constants of the HMM sensitivity </a:t>
            </a:r>
            <a:r>
              <a:rPr lang="en-US" sz="1800" dirty="0" smtClean="0"/>
              <a:t>function </a:t>
            </a:r>
            <a:endParaRPr lang="en-US" sz="1800" dirty="0"/>
          </a:p>
          <a:p>
            <a:pPr marL="455613" indent="-455613" algn="just"/>
            <a:r>
              <a:rPr lang="en-US" sz="1800" dirty="0"/>
              <a:t>In addition, It presents a new algorithm that is specially tailored to the computation of sensitivity functions directly from </a:t>
            </a:r>
            <a:r>
              <a:rPr lang="en-US" sz="1800" dirty="0" smtClean="0"/>
              <a:t>HMMs</a:t>
            </a:r>
            <a:endParaRPr lang="en-US" sz="1800" dirty="0"/>
          </a:p>
        </p:txBody>
      </p:sp>
      <p:sp>
        <p:nvSpPr>
          <p:cNvPr id="4" name="Slide Number Placeholder 3"/>
          <p:cNvSpPr>
            <a:spLocks noGrp="1"/>
          </p:cNvSpPr>
          <p:nvPr>
            <p:ph type="sldNum" sz="quarter" idx="10"/>
          </p:nvPr>
        </p:nvSpPr>
        <p:spPr/>
        <p:txBody>
          <a:bodyPr/>
          <a:lstStyle/>
          <a:p>
            <a:fld id="{51F7E82C-B041-4B3C-96FA-1A98850E31F7}" type="slidenum">
              <a:rPr lang="ar-SA" altLang="en-US" smtClean="0"/>
              <a:pPr/>
              <a:t>14</a:t>
            </a:fld>
            <a:endParaRPr lang="en-US" altLang="zh-CN" dirty="0"/>
          </a:p>
        </p:txBody>
      </p:sp>
      <p:sp>
        <p:nvSpPr>
          <p:cNvPr id="6" name="TextBox 5"/>
          <p:cNvSpPr txBox="1"/>
          <p:nvPr/>
        </p:nvSpPr>
        <p:spPr>
          <a:xfrm>
            <a:off x="457200" y="6211669"/>
            <a:ext cx="8229600" cy="646331"/>
          </a:xfrm>
          <a:prstGeom prst="rect">
            <a:avLst/>
          </a:prstGeom>
          <a:noFill/>
        </p:spPr>
        <p:txBody>
          <a:bodyPr wrap="square" rtlCol="0">
            <a:spAutoFit/>
          </a:bodyPr>
          <a:lstStyle/>
          <a:p>
            <a:pPr marL="342900" indent="-342900" algn="just">
              <a:buFont typeface="Wingdings" panose="05000000000000000000" pitchFamily="2" charset="2"/>
              <a:buChar char="§"/>
            </a:pPr>
            <a:r>
              <a:rPr lang="en-US" sz="1200" dirty="0" smtClean="0">
                <a:cs typeface="ＭＳ Ｐゴシック" pitchFamily="1" charset="-128"/>
              </a:rPr>
              <a:t>[6] </a:t>
            </a:r>
            <a:r>
              <a:rPr lang="en-US" sz="1200" dirty="0">
                <a:latin typeface="+mn-lt"/>
                <a:ea typeface="+mn-ea"/>
                <a:cs typeface="ＭＳ Ｐゴシック" pitchFamily="1" charset="-128"/>
              </a:rPr>
              <a:t>S. </a:t>
            </a:r>
            <a:r>
              <a:rPr lang="en-US" sz="1200" dirty="0" err="1">
                <a:latin typeface="+mn-lt"/>
                <a:ea typeface="+mn-ea"/>
                <a:cs typeface="ＭＳ Ｐゴシック" pitchFamily="1" charset="-128"/>
              </a:rPr>
              <a:t>Renooij</a:t>
            </a:r>
            <a:r>
              <a:rPr lang="en-US" sz="1200" dirty="0">
                <a:latin typeface="+mn-lt"/>
                <a:ea typeface="+mn-ea"/>
                <a:cs typeface="ＭＳ Ｐゴシック" pitchFamily="1" charset="-128"/>
              </a:rPr>
              <a:t>, Efficient sensitivity analysis in </a:t>
            </a:r>
            <a:r>
              <a:rPr lang="en-US" sz="1200" dirty="0" err="1">
                <a:latin typeface="+mn-lt"/>
                <a:ea typeface="+mn-ea"/>
                <a:cs typeface="ＭＳ Ｐゴシック" pitchFamily="1" charset="-128"/>
              </a:rPr>
              <a:t>hiddenMarkovmodels</a:t>
            </a:r>
            <a:r>
              <a:rPr lang="en-US" sz="1200" dirty="0">
                <a:latin typeface="+mn-lt"/>
                <a:ea typeface="+mn-ea"/>
                <a:cs typeface="ＭＳ Ｐゴシック" pitchFamily="1" charset="-128"/>
              </a:rPr>
              <a:t>, </a:t>
            </a:r>
            <a:r>
              <a:rPr lang="en-US" sz="1200" dirty="0" smtClean="0">
                <a:latin typeface="+mn-lt"/>
                <a:ea typeface="+mn-ea"/>
                <a:cs typeface="ＭＳ Ｐゴシック" pitchFamily="1" charset="-128"/>
              </a:rPr>
              <a:t>in: </a:t>
            </a:r>
            <a:r>
              <a:rPr lang="en-US" sz="1200" dirty="0" err="1" smtClean="0">
                <a:latin typeface="+mn-lt"/>
                <a:ea typeface="+mn-ea"/>
                <a:cs typeface="ＭＳ Ｐゴシック" pitchFamily="1" charset="-128"/>
              </a:rPr>
              <a:t>PetriMyllymaki</a:t>
            </a:r>
            <a:r>
              <a:rPr lang="en-US" sz="1200" dirty="0">
                <a:latin typeface="+mn-lt"/>
                <a:ea typeface="+mn-ea"/>
                <a:cs typeface="ＭＳ Ｐゴシック" pitchFamily="1" charset="-128"/>
              </a:rPr>
              <a:t>, </a:t>
            </a:r>
            <a:r>
              <a:rPr lang="en-US" sz="1200" dirty="0" err="1">
                <a:latin typeface="+mn-lt"/>
                <a:ea typeface="+mn-ea"/>
                <a:cs typeface="ＭＳ Ｐゴシック" pitchFamily="1" charset="-128"/>
              </a:rPr>
              <a:t>Teemu</a:t>
            </a:r>
            <a:r>
              <a:rPr lang="en-US" sz="1200" dirty="0">
                <a:latin typeface="+mn-lt"/>
                <a:ea typeface="+mn-ea"/>
                <a:cs typeface="ＭＳ Ｐゴシック" pitchFamily="1" charset="-128"/>
              </a:rPr>
              <a:t> </a:t>
            </a:r>
            <a:r>
              <a:rPr lang="en-US" sz="1200" dirty="0" err="1">
                <a:latin typeface="+mn-lt"/>
                <a:ea typeface="+mn-ea"/>
                <a:cs typeface="ＭＳ Ｐゴシック" pitchFamily="1" charset="-128"/>
              </a:rPr>
              <a:t>Roos</a:t>
            </a:r>
            <a:r>
              <a:rPr lang="en-US" sz="1200" dirty="0">
                <a:latin typeface="+mn-lt"/>
                <a:ea typeface="+mn-ea"/>
                <a:cs typeface="ＭＳ Ｐゴシック" pitchFamily="1" charset="-128"/>
              </a:rPr>
              <a:t>, </a:t>
            </a:r>
            <a:r>
              <a:rPr lang="en-US" sz="1200" dirty="0" smtClean="0">
                <a:latin typeface="+mn-lt"/>
                <a:ea typeface="+mn-ea"/>
                <a:cs typeface="ＭＳ Ｐゴシック" pitchFamily="1" charset="-128"/>
              </a:rPr>
              <a:t>	</a:t>
            </a:r>
            <a:r>
              <a:rPr lang="en-US" sz="1200" dirty="0" err="1" smtClean="0">
                <a:latin typeface="+mn-lt"/>
                <a:ea typeface="+mn-ea"/>
                <a:cs typeface="ＭＳ Ｐゴシック" pitchFamily="1" charset="-128"/>
              </a:rPr>
              <a:t>TommiJaakkola</a:t>
            </a:r>
            <a:r>
              <a:rPr lang="en-US" sz="1200" dirty="0">
                <a:latin typeface="+mn-lt"/>
                <a:ea typeface="+mn-ea"/>
                <a:cs typeface="ＭＳ Ｐゴシック" pitchFamily="1" charset="-128"/>
              </a:rPr>
              <a:t>, (Eds.), Proceedings </a:t>
            </a:r>
            <a:r>
              <a:rPr lang="en-US" sz="1200" dirty="0" smtClean="0">
                <a:latin typeface="+mn-lt"/>
                <a:ea typeface="+mn-ea"/>
                <a:cs typeface="ＭＳ Ｐゴシック" pitchFamily="1" charset="-128"/>
              </a:rPr>
              <a:t>of the </a:t>
            </a:r>
            <a:r>
              <a:rPr lang="en-US" sz="1200" dirty="0">
                <a:latin typeface="+mn-lt"/>
                <a:ea typeface="+mn-ea"/>
                <a:cs typeface="ＭＳ Ｐゴシック" pitchFamily="1" charset="-128"/>
              </a:rPr>
              <a:t>Fifth European Workshop on Probabilistic Graphical Models, </a:t>
            </a:r>
            <a:r>
              <a:rPr lang="en-US" sz="1200" dirty="0" smtClean="0">
                <a:latin typeface="+mn-lt"/>
                <a:ea typeface="+mn-ea"/>
                <a:cs typeface="ＭＳ Ｐゴシック" pitchFamily="1" charset="-128"/>
              </a:rPr>
              <a:t>	HIIT Publications </a:t>
            </a:r>
            <a:r>
              <a:rPr lang="en-US" sz="1200" dirty="0">
                <a:latin typeface="+mn-lt"/>
                <a:ea typeface="+mn-ea"/>
                <a:cs typeface="ＭＳ Ｐゴシック" pitchFamily="1" charset="-128"/>
              </a:rPr>
              <a:t>2010-2, Helsinki, 2010, pp. 241248.</a:t>
            </a:r>
          </a:p>
        </p:txBody>
      </p:sp>
    </p:spTree>
    <p:extLst>
      <p:ext uri="{BB962C8B-B14F-4D97-AF65-F5344CB8AC3E}">
        <p14:creationId xmlns:p14="http://schemas.microsoft.com/office/powerpoint/2010/main" val="7698333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1371600"/>
            <a:ext cx="6858000" cy="1066800"/>
          </a:xfrm>
        </p:spPr>
        <p:txBody>
          <a:bodyPr/>
          <a:lstStyle/>
          <a:p>
            <a:pPr algn="ctr"/>
            <a:r>
              <a:rPr lang="en-US" sz="3200" dirty="0"/>
              <a:t>Sensitivity Analysis </a:t>
            </a:r>
            <a:r>
              <a:rPr lang="en-US" sz="3200" dirty="0" smtClean="0"/>
              <a:t>in HMMs</a:t>
            </a:r>
            <a:endParaRPr lang="en-US" sz="3200" dirty="0"/>
          </a:p>
        </p:txBody>
      </p:sp>
      <p:sp>
        <p:nvSpPr>
          <p:cNvPr id="4" name="Slide Number Placeholder 3"/>
          <p:cNvSpPr>
            <a:spLocks noGrp="1"/>
          </p:cNvSpPr>
          <p:nvPr>
            <p:ph type="sldNum" sz="quarter" idx="10"/>
          </p:nvPr>
        </p:nvSpPr>
        <p:spPr/>
        <p:txBody>
          <a:bodyPr/>
          <a:lstStyle/>
          <a:p>
            <a:fld id="{51F7E82C-B041-4B3C-96FA-1A98850E31F7}" type="slidenum">
              <a:rPr lang="ar-SA" altLang="en-US" smtClean="0"/>
              <a:pPr/>
              <a:t>15</a:t>
            </a:fld>
            <a:endParaRPr lang="en-US" altLang="zh-CN" dirty="0"/>
          </a:p>
        </p:txBody>
      </p:sp>
      <p:sp>
        <p:nvSpPr>
          <p:cNvPr id="6" name="TextBox 5"/>
          <p:cNvSpPr txBox="1"/>
          <p:nvPr/>
        </p:nvSpPr>
        <p:spPr>
          <a:xfrm>
            <a:off x="457200" y="6211669"/>
            <a:ext cx="8229600" cy="646331"/>
          </a:xfrm>
          <a:prstGeom prst="rect">
            <a:avLst/>
          </a:prstGeom>
          <a:noFill/>
        </p:spPr>
        <p:txBody>
          <a:bodyPr wrap="square" rtlCol="0">
            <a:spAutoFit/>
          </a:bodyPr>
          <a:lstStyle/>
          <a:p>
            <a:pPr marL="342900" indent="-342900" algn="just">
              <a:buFont typeface="Wingdings" panose="05000000000000000000" pitchFamily="2" charset="2"/>
              <a:buChar char="§"/>
            </a:pPr>
            <a:r>
              <a:rPr lang="en-US" sz="1200" dirty="0" smtClean="0">
                <a:cs typeface="ＭＳ Ｐゴシック" pitchFamily="1" charset="-128"/>
              </a:rPr>
              <a:t>[6] </a:t>
            </a:r>
            <a:r>
              <a:rPr lang="en-US" sz="1200" dirty="0">
                <a:latin typeface="+mn-lt"/>
                <a:ea typeface="+mn-ea"/>
                <a:cs typeface="ＭＳ Ｐゴシック" pitchFamily="1" charset="-128"/>
              </a:rPr>
              <a:t>S. </a:t>
            </a:r>
            <a:r>
              <a:rPr lang="en-US" sz="1200" dirty="0" err="1">
                <a:latin typeface="+mn-lt"/>
                <a:ea typeface="+mn-ea"/>
                <a:cs typeface="ＭＳ Ｐゴシック" pitchFamily="1" charset="-128"/>
              </a:rPr>
              <a:t>Renooij</a:t>
            </a:r>
            <a:r>
              <a:rPr lang="en-US" sz="1200" dirty="0">
                <a:latin typeface="+mn-lt"/>
                <a:ea typeface="+mn-ea"/>
                <a:cs typeface="ＭＳ Ｐゴシック" pitchFamily="1" charset="-128"/>
              </a:rPr>
              <a:t>, Efficient sensitivity analysis in </a:t>
            </a:r>
            <a:r>
              <a:rPr lang="en-US" sz="1200" dirty="0" err="1">
                <a:latin typeface="+mn-lt"/>
                <a:ea typeface="+mn-ea"/>
                <a:cs typeface="ＭＳ Ｐゴシック" pitchFamily="1" charset="-128"/>
              </a:rPr>
              <a:t>hiddenMarkovmodels</a:t>
            </a:r>
            <a:r>
              <a:rPr lang="en-US" sz="1200" dirty="0">
                <a:latin typeface="+mn-lt"/>
                <a:ea typeface="+mn-ea"/>
                <a:cs typeface="ＭＳ Ｐゴシック" pitchFamily="1" charset="-128"/>
              </a:rPr>
              <a:t>, </a:t>
            </a:r>
            <a:r>
              <a:rPr lang="en-US" sz="1200" dirty="0" smtClean="0">
                <a:latin typeface="+mn-lt"/>
                <a:ea typeface="+mn-ea"/>
                <a:cs typeface="ＭＳ Ｐゴシック" pitchFamily="1" charset="-128"/>
              </a:rPr>
              <a:t>in: </a:t>
            </a:r>
            <a:r>
              <a:rPr lang="en-US" sz="1200" dirty="0" err="1" smtClean="0">
                <a:latin typeface="+mn-lt"/>
                <a:ea typeface="+mn-ea"/>
                <a:cs typeface="ＭＳ Ｐゴシック" pitchFamily="1" charset="-128"/>
              </a:rPr>
              <a:t>PetriMyllymaki</a:t>
            </a:r>
            <a:r>
              <a:rPr lang="en-US" sz="1200" dirty="0">
                <a:latin typeface="+mn-lt"/>
                <a:ea typeface="+mn-ea"/>
                <a:cs typeface="ＭＳ Ｐゴシック" pitchFamily="1" charset="-128"/>
              </a:rPr>
              <a:t>, </a:t>
            </a:r>
            <a:r>
              <a:rPr lang="en-US" sz="1200" dirty="0" err="1">
                <a:latin typeface="+mn-lt"/>
                <a:ea typeface="+mn-ea"/>
                <a:cs typeface="ＭＳ Ｐゴシック" pitchFamily="1" charset="-128"/>
              </a:rPr>
              <a:t>Teemu</a:t>
            </a:r>
            <a:r>
              <a:rPr lang="en-US" sz="1200" dirty="0">
                <a:latin typeface="+mn-lt"/>
                <a:ea typeface="+mn-ea"/>
                <a:cs typeface="ＭＳ Ｐゴシック" pitchFamily="1" charset="-128"/>
              </a:rPr>
              <a:t> </a:t>
            </a:r>
            <a:r>
              <a:rPr lang="en-US" sz="1200" dirty="0" err="1">
                <a:latin typeface="+mn-lt"/>
                <a:ea typeface="+mn-ea"/>
                <a:cs typeface="ＭＳ Ｐゴシック" pitchFamily="1" charset="-128"/>
              </a:rPr>
              <a:t>Roos</a:t>
            </a:r>
            <a:r>
              <a:rPr lang="en-US" sz="1200" dirty="0">
                <a:latin typeface="+mn-lt"/>
                <a:ea typeface="+mn-ea"/>
                <a:cs typeface="ＭＳ Ｐゴシック" pitchFamily="1" charset="-128"/>
              </a:rPr>
              <a:t>, </a:t>
            </a:r>
            <a:r>
              <a:rPr lang="en-US" sz="1200" dirty="0" smtClean="0">
                <a:latin typeface="+mn-lt"/>
                <a:ea typeface="+mn-ea"/>
                <a:cs typeface="ＭＳ Ｐゴシック" pitchFamily="1" charset="-128"/>
              </a:rPr>
              <a:t>	</a:t>
            </a:r>
            <a:r>
              <a:rPr lang="en-US" sz="1200" dirty="0" err="1" smtClean="0">
                <a:latin typeface="+mn-lt"/>
                <a:ea typeface="+mn-ea"/>
                <a:cs typeface="ＭＳ Ｐゴシック" pitchFamily="1" charset="-128"/>
              </a:rPr>
              <a:t>TommiJaakkola</a:t>
            </a:r>
            <a:r>
              <a:rPr lang="en-US" sz="1200" dirty="0">
                <a:latin typeface="+mn-lt"/>
                <a:ea typeface="+mn-ea"/>
                <a:cs typeface="ＭＳ Ｐゴシック" pitchFamily="1" charset="-128"/>
              </a:rPr>
              <a:t>, (Eds.), Proceedings </a:t>
            </a:r>
            <a:r>
              <a:rPr lang="en-US" sz="1200" dirty="0" smtClean="0">
                <a:latin typeface="+mn-lt"/>
                <a:ea typeface="+mn-ea"/>
                <a:cs typeface="ＭＳ Ｐゴシック" pitchFamily="1" charset="-128"/>
              </a:rPr>
              <a:t>of the </a:t>
            </a:r>
            <a:r>
              <a:rPr lang="en-US" sz="1200" dirty="0">
                <a:latin typeface="+mn-lt"/>
                <a:ea typeface="+mn-ea"/>
                <a:cs typeface="ＭＳ Ｐゴシック" pitchFamily="1" charset="-128"/>
              </a:rPr>
              <a:t>Fifth European Workshop on Probabilistic Graphical Models, </a:t>
            </a:r>
            <a:r>
              <a:rPr lang="en-US" sz="1200" dirty="0" smtClean="0">
                <a:latin typeface="+mn-lt"/>
                <a:ea typeface="+mn-ea"/>
                <a:cs typeface="ＭＳ Ｐゴシック" pitchFamily="1" charset="-128"/>
              </a:rPr>
              <a:t>	HIIT Publications </a:t>
            </a:r>
            <a:r>
              <a:rPr lang="en-US" sz="1200" dirty="0">
                <a:latin typeface="+mn-lt"/>
                <a:ea typeface="+mn-ea"/>
                <a:cs typeface="ＭＳ Ｐゴシック" pitchFamily="1" charset="-128"/>
              </a:rPr>
              <a:t>2010-2, Helsinki, 2010, pp. 241248.</a:t>
            </a:r>
          </a:p>
        </p:txBody>
      </p:sp>
      <p:sp>
        <p:nvSpPr>
          <p:cNvPr id="7" name="Content Placeholder 2"/>
          <p:cNvSpPr txBox="1">
            <a:spLocks/>
          </p:cNvSpPr>
          <p:nvPr/>
        </p:nvSpPr>
        <p:spPr bwMode="auto">
          <a:xfrm>
            <a:off x="914400" y="5334000"/>
            <a:ext cx="8001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lnSpc>
                <a:spcPct val="120000"/>
              </a:lnSpc>
              <a:spcBef>
                <a:spcPct val="20000"/>
              </a:spcBef>
              <a:spcAft>
                <a:spcPct val="0"/>
              </a:spcAft>
              <a:buClr>
                <a:srgbClr val="004684"/>
              </a:buClr>
              <a:buFont typeface="Wingdings" charset="2"/>
              <a:buChar char="§"/>
              <a:defRPr sz="2000">
                <a:solidFill>
                  <a:schemeClr val="tx1"/>
                </a:solidFill>
                <a:latin typeface="+mn-lt"/>
                <a:ea typeface="+mn-ea"/>
                <a:cs typeface="ＭＳ Ｐゴシック" pitchFamily="1" charset="-128"/>
              </a:defRPr>
            </a:lvl1pPr>
            <a:lvl2pPr marL="635000" indent="-177800" algn="l" rtl="0" eaLnBrk="1" fontAlgn="base" hangingPunct="1">
              <a:spcBef>
                <a:spcPct val="20000"/>
              </a:spcBef>
              <a:spcAft>
                <a:spcPct val="0"/>
              </a:spcAft>
              <a:buClr>
                <a:srgbClr val="A9932C"/>
              </a:buClr>
              <a:buChar char="»"/>
              <a:defRPr sz="1800">
                <a:solidFill>
                  <a:schemeClr val="tx1"/>
                </a:solidFill>
                <a:latin typeface="+mn-lt"/>
                <a:ea typeface="+mn-ea"/>
                <a:cs typeface="ＭＳ Ｐゴシック" pitchFamily="1" charset="-128"/>
              </a:defRPr>
            </a:lvl2pPr>
            <a:lvl3pPr marL="914400" indent="-165100" algn="l" rtl="0" eaLnBrk="1" fontAlgn="base" hangingPunct="1">
              <a:spcBef>
                <a:spcPct val="20000"/>
              </a:spcBef>
              <a:spcAft>
                <a:spcPct val="0"/>
              </a:spcAft>
              <a:buClr>
                <a:srgbClr val="004684"/>
              </a:buClr>
              <a:buFont typeface="Arial" pitchFamily="34" charset="0"/>
              <a:buChar char="•"/>
              <a:defRPr sz="2000">
                <a:solidFill>
                  <a:schemeClr val="tx1"/>
                </a:solidFill>
                <a:latin typeface="+mn-lt"/>
                <a:ea typeface="+mn-ea"/>
                <a:cs typeface="ＭＳ Ｐゴシック" pitchFamily="1" charset="-128"/>
              </a:defRPr>
            </a:lvl3pPr>
            <a:lvl4pPr marL="1147763" indent="-115888" algn="l" defTabSz="174625" rtl="0" eaLnBrk="1" fontAlgn="base" hangingPunct="1">
              <a:spcBef>
                <a:spcPct val="20000"/>
              </a:spcBef>
              <a:spcAft>
                <a:spcPct val="0"/>
              </a:spcAft>
              <a:buClr>
                <a:srgbClr val="004684"/>
              </a:buClr>
              <a:buSzPct val="75000"/>
              <a:buFont typeface="Courier New" pitchFamily="49" charset="0"/>
              <a:buChar char="o"/>
              <a:defRPr sz="1600">
                <a:solidFill>
                  <a:schemeClr val="tx1"/>
                </a:solidFill>
                <a:latin typeface="+mn-lt"/>
                <a:ea typeface="+mn-ea"/>
                <a:cs typeface="ＭＳ Ｐゴシック" pitchFamily="1" charset="-128"/>
              </a:defRPr>
            </a:lvl4pPr>
            <a:lvl5pPr marL="1371600" indent="-174625" algn="l" rtl="0" eaLnBrk="1" fontAlgn="base" hangingPunct="1">
              <a:lnSpc>
                <a:spcPct val="120000"/>
              </a:lnSpc>
              <a:spcBef>
                <a:spcPct val="20000"/>
              </a:spcBef>
              <a:spcAft>
                <a:spcPct val="0"/>
              </a:spcAft>
              <a:buClr>
                <a:srgbClr val="A88F25"/>
              </a:buClr>
              <a:buChar char="»"/>
              <a:defRPr sz="1400">
                <a:solidFill>
                  <a:schemeClr val="tx1"/>
                </a:solidFill>
                <a:latin typeface="+mn-lt"/>
                <a:ea typeface="+mn-ea"/>
                <a:cs typeface="ＭＳ Ｐゴシック" pitchFamily="1" charset="-128"/>
              </a:defRPr>
            </a:lvl5pPr>
            <a:lvl6pPr marL="1714500" indent="-165100" algn="l" rtl="0" eaLnBrk="1" fontAlgn="base" hangingPunct="1">
              <a:lnSpc>
                <a:spcPct val="120000"/>
              </a:lnSpc>
              <a:spcBef>
                <a:spcPct val="20000"/>
              </a:spcBef>
              <a:spcAft>
                <a:spcPct val="0"/>
              </a:spcAft>
              <a:buClr>
                <a:srgbClr val="A88F25"/>
              </a:buClr>
              <a:buChar char="»"/>
              <a:defRPr sz="1400">
                <a:solidFill>
                  <a:schemeClr val="tx1"/>
                </a:solidFill>
                <a:latin typeface="+mn-lt"/>
                <a:ea typeface="+mn-ea"/>
              </a:defRPr>
            </a:lvl6pPr>
            <a:lvl7pPr marL="2171700" indent="-165100" algn="l" rtl="0" eaLnBrk="1" fontAlgn="base" hangingPunct="1">
              <a:lnSpc>
                <a:spcPct val="120000"/>
              </a:lnSpc>
              <a:spcBef>
                <a:spcPct val="20000"/>
              </a:spcBef>
              <a:spcAft>
                <a:spcPct val="0"/>
              </a:spcAft>
              <a:buClr>
                <a:srgbClr val="A88F25"/>
              </a:buClr>
              <a:buChar char="»"/>
              <a:defRPr sz="1400">
                <a:solidFill>
                  <a:schemeClr val="tx1"/>
                </a:solidFill>
                <a:latin typeface="+mn-lt"/>
                <a:ea typeface="+mn-ea"/>
              </a:defRPr>
            </a:lvl7pPr>
            <a:lvl8pPr marL="2628900" indent="-165100" algn="l" rtl="0" eaLnBrk="1" fontAlgn="base" hangingPunct="1">
              <a:lnSpc>
                <a:spcPct val="120000"/>
              </a:lnSpc>
              <a:spcBef>
                <a:spcPct val="20000"/>
              </a:spcBef>
              <a:spcAft>
                <a:spcPct val="0"/>
              </a:spcAft>
              <a:buClr>
                <a:srgbClr val="A88F25"/>
              </a:buClr>
              <a:buChar char="»"/>
              <a:defRPr sz="1400">
                <a:solidFill>
                  <a:schemeClr val="tx1"/>
                </a:solidFill>
                <a:latin typeface="+mn-lt"/>
                <a:ea typeface="+mn-ea"/>
              </a:defRPr>
            </a:lvl8pPr>
            <a:lvl9pPr marL="3086100" indent="-165100" algn="l" rtl="0" eaLnBrk="1" fontAlgn="base" hangingPunct="1">
              <a:lnSpc>
                <a:spcPct val="120000"/>
              </a:lnSpc>
              <a:spcBef>
                <a:spcPct val="20000"/>
              </a:spcBef>
              <a:spcAft>
                <a:spcPct val="0"/>
              </a:spcAft>
              <a:buClr>
                <a:srgbClr val="A88F25"/>
              </a:buClr>
              <a:buChar char="»"/>
              <a:defRPr sz="1400">
                <a:solidFill>
                  <a:schemeClr val="tx1"/>
                </a:solidFill>
                <a:latin typeface="+mn-lt"/>
                <a:ea typeface="+mn-ea"/>
              </a:defRPr>
            </a:lvl9pPr>
          </a:lstStyle>
          <a:p>
            <a:pPr marL="455613" indent="-455613" algn="just"/>
            <a:r>
              <a:rPr lang="en-US" sz="1800" dirty="0"/>
              <a:t>Fig. 1. A hidden Markov model representation (a) and its dynamic Bayesian network representation, unrolled for three time slices (b</a:t>
            </a:r>
            <a:r>
              <a:rPr lang="en-US" sz="1800" dirty="0" smtClean="0"/>
              <a:t>) </a:t>
            </a:r>
            <a:r>
              <a:rPr lang="en-US" sz="1800" dirty="0"/>
              <a:t>[6] </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200" y="2514600"/>
            <a:ext cx="6019800" cy="2714625"/>
          </a:xfrm>
          <a:prstGeom prst="rect">
            <a:avLst/>
          </a:prstGeom>
        </p:spPr>
      </p:pic>
    </p:spTree>
    <p:extLst>
      <p:ext uri="{BB962C8B-B14F-4D97-AF65-F5344CB8AC3E}">
        <p14:creationId xmlns:p14="http://schemas.microsoft.com/office/powerpoint/2010/main" val="34313625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1371600"/>
            <a:ext cx="6858000" cy="1066800"/>
          </a:xfrm>
        </p:spPr>
        <p:txBody>
          <a:bodyPr/>
          <a:lstStyle/>
          <a:p>
            <a:pPr algn="ctr"/>
            <a:r>
              <a:rPr lang="en-US" sz="3200" dirty="0" smtClean="0"/>
              <a:t>Methods</a:t>
            </a:r>
            <a:endParaRPr lang="en-US" sz="32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62000" y="2057400"/>
                <a:ext cx="7696200" cy="3124200"/>
              </a:xfrm>
            </p:spPr>
            <p:txBody>
              <a:bodyPr/>
              <a:lstStyle/>
              <a:p>
                <a:pPr marL="0" indent="0" algn="just">
                  <a:buNone/>
                </a:pPr>
                <a:r>
                  <a:rPr lang="en-US" b="1" dirty="0">
                    <a:solidFill>
                      <a:srgbClr val="3399FF"/>
                    </a:solidFill>
                  </a:rPr>
                  <a:t>The Coefficient-Matrix-Fill procedure</a:t>
                </a:r>
                <a:r>
                  <a:rPr lang="en-US" b="1" dirty="0"/>
                  <a:t> </a:t>
                </a:r>
              </a:p>
              <a:p>
                <a:pPr marL="455613" indent="-455613" algn="just"/>
                <a:r>
                  <a:rPr lang="en-US" sz="1800" dirty="0" smtClean="0"/>
                  <a:t>Designed </a:t>
                </a:r>
                <a:r>
                  <a:rPr lang="en-US" sz="1800" dirty="0"/>
                  <a:t>to compute the coefficients of the polynomial sensitivity function in Eq. (1) for transition and observation parameters</a:t>
                </a:r>
              </a:p>
              <a:p>
                <a:pPr marL="455613" indent="-455613" algn="just"/>
                <a:r>
                  <a:rPr lang="en-US" sz="1800" dirty="0" smtClean="0"/>
                  <a:t>Constructs </a:t>
                </a:r>
                <a:r>
                  <a:rPr lang="en-US" sz="1800" dirty="0"/>
                  <a:t>a set of matrices containing these coefficients for each hidden state and each time slice is </a:t>
                </a:r>
                <a:r>
                  <a:rPr lang="en-US" sz="1800" dirty="0" smtClean="0"/>
                  <a:t>designed</a:t>
                </a:r>
                <a:r>
                  <a:rPr lang="am-ET" sz="1800" dirty="0"/>
                  <a:t> </a:t>
                </a:r>
                <a:endParaRPr lang="en-US" sz="1800" dirty="0"/>
              </a:p>
              <a:p>
                <a:pPr marL="0" indent="0">
                  <a:buNone/>
                </a:pPr>
                <a:r>
                  <a:rPr lang="en-US" sz="1800" dirty="0"/>
                  <a:t>	</a:t>
                </a:r>
                <a14:m>
                  <m:oMath xmlns:m="http://schemas.openxmlformats.org/officeDocument/2006/math">
                    <m:r>
                      <a:rPr lang="en-US" sz="1800" i="1">
                        <a:latin typeface="Cambria Math"/>
                      </a:rPr>
                      <m:t>𝑝</m:t>
                    </m:r>
                    <m:d>
                      <m:dPr>
                        <m:ctrlPr>
                          <a:rPr lang="en-US" sz="1800" i="1">
                            <a:latin typeface="Cambria Math"/>
                          </a:rPr>
                        </m:ctrlPr>
                      </m:dPr>
                      <m:e>
                        <m:sSubSup>
                          <m:sSubSupPr>
                            <m:ctrlPr>
                              <a:rPr lang="en-US" sz="1800" i="1">
                                <a:latin typeface="Cambria Math"/>
                              </a:rPr>
                            </m:ctrlPr>
                          </m:sSubSupPr>
                          <m:e>
                            <m:r>
                              <a:rPr lang="en-US" sz="1800" i="1">
                                <a:latin typeface="Cambria Math"/>
                              </a:rPr>
                              <m:t>𝑋</m:t>
                            </m:r>
                          </m:e>
                          <m:sub>
                            <m:r>
                              <a:rPr lang="en-US" sz="1800" i="1">
                                <a:latin typeface="Cambria Math"/>
                              </a:rPr>
                              <m:t>𝑣</m:t>
                            </m:r>
                          </m:sub>
                          <m:sup>
                            <m:r>
                              <a:rPr lang="en-US" sz="1800" i="1">
                                <a:latin typeface="Cambria Math"/>
                              </a:rPr>
                              <m:t>𝑡</m:t>
                            </m:r>
                          </m:sup>
                        </m:sSubSup>
                        <m:r>
                          <a:rPr lang="en-US" sz="1800" i="1">
                            <a:latin typeface="Cambria Math"/>
                          </a:rPr>
                          <m:t>,</m:t>
                        </m:r>
                        <m:sSubSup>
                          <m:sSubSupPr>
                            <m:ctrlPr>
                              <a:rPr lang="en-US" sz="1800" i="1">
                                <a:latin typeface="Cambria Math"/>
                              </a:rPr>
                            </m:ctrlPr>
                          </m:sSubSupPr>
                          <m:e>
                            <m:r>
                              <a:rPr lang="en-US" sz="1800" i="1">
                                <a:latin typeface="Cambria Math"/>
                              </a:rPr>
                              <m:t>𝒚</m:t>
                            </m:r>
                          </m:e>
                          <m:sub>
                            <m:r>
                              <a:rPr lang="en-US" sz="1800" i="1">
                                <a:latin typeface="Cambria Math"/>
                              </a:rPr>
                              <m:t>𝒆</m:t>
                            </m:r>
                          </m:sub>
                          <m:sup>
                            <m:r>
                              <a:rPr lang="en-US" sz="1800" i="1">
                                <a:latin typeface="Cambria Math"/>
                              </a:rPr>
                              <m:t>1:</m:t>
                            </m:r>
                            <m:r>
                              <a:rPr lang="en-US" sz="1800" i="1">
                                <a:latin typeface="Cambria Math"/>
                              </a:rPr>
                              <m:t>𝑇</m:t>
                            </m:r>
                          </m:sup>
                        </m:sSubSup>
                      </m:e>
                    </m:d>
                    <m:d>
                      <m:dPr>
                        <m:ctrlPr>
                          <a:rPr lang="en-US" sz="1800" i="1">
                            <a:latin typeface="Cambria Math"/>
                          </a:rPr>
                        </m:ctrlPr>
                      </m:dPr>
                      <m:e>
                        <m:r>
                          <a:rPr lang="en-US" sz="1800" i="1">
                            <a:latin typeface="Cambria Math"/>
                          </a:rPr>
                          <m:t>𝜃</m:t>
                        </m:r>
                      </m:e>
                    </m:d>
                    <m:r>
                      <a:rPr lang="en-US" sz="1800" i="1">
                        <a:latin typeface="Cambria Math"/>
                      </a:rPr>
                      <m:t>=</m:t>
                    </m:r>
                    <m:nary>
                      <m:naryPr>
                        <m:chr m:val="∑"/>
                        <m:limLoc m:val="undOvr"/>
                        <m:ctrlPr>
                          <a:rPr lang="en-US" sz="1800" i="1">
                            <a:latin typeface="Cambria Math"/>
                          </a:rPr>
                        </m:ctrlPr>
                      </m:naryPr>
                      <m:sub>
                        <m:r>
                          <a:rPr lang="en-US" sz="1800" i="1">
                            <a:latin typeface="Cambria Math"/>
                          </a:rPr>
                          <m:t>𝑖</m:t>
                        </m:r>
                        <m:r>
                          <a:rPr lang="en-US" sz="1800" i="1">
                            <a:latin typeface="Cambria Math"/>
                          </a:rPr>
                          <m:t>=0</m:t>
                        </m:r>
                      </m:sub>
                      <m:sup>
                        <m:r>
                          <a:rPr lang="en-US" sz="1800" i="1">
                            <a:latin typeface="Cambria Math"/>
                          </a:rPr>
                          <m:t>𝑁</m:t>
                        </m:r>
                      </m:sup>
                      <m:e>
                        <m:sSub>
                          <m:sSubPr>
                            <m:ctrlPr>
                              <a:rPr lang="en-US" sz="1800" i="1">
                                <a:latin typeface="Cambria Math"/>
                              </a:rPr>
                            </m:ctrlPr>
                          </m:sSubPr>
                          <m:e>
                            <m:r>
                              <a:rPr lang="en-US" sz="1800" i="1">
                                <a:latin typeface="Cambria Math"/>
                              </a:rPr>
                              <m:t>𝑐</m:t>
                            </m:r>
                          </m:e>
                          <m:sub>
                            <m:r>
                              <a:rPr lang="en-US" sz="1800" i="1">
                                <a:latin typeface="Cambria Math"/>
                              </a:rPr>
                              <m:t>𝑖</m:t>
                            </m:r>
                          </m:sub>
                        </m:sSub>
                        <m:sSup>
                          <m:sSupPr>
                            <m:ctrlPr>
                              <a:rPr lang="en-US" sz="1800" i="1">
                                <a:latin typeface="Cambria Math"/>
                              </a:rPr>
                            </m:ctrlPr>
                          </m:sSupPr>
                          <m:e>
                            <m:r>
                              <a:rPr lang="en-US" sz="1800" i="1">
                                <a:latin typeface="Cambria Math"/>
                              </a:rPr>
                              <m:t>.</m:t>
                            </m:r>
                            <m:r>
                              <a:rPr lang="en-US" sz="1800" i="1">
                                <a:latin typeface="Cambria Math"/>
                              </a:rPr>
                              <m:t>𝜃</m:t>
                            </m:r>
                          </m:e>
                          <m:sup>
                            <m:r>
                              <a:rPr lang="en-US" sz="1800" i="1">
                                <a:latin typeface="Cambria Math"/>
                              </a:rPr>
                              <m:t>𝑖</m:t>
                            </m:r>
                          </m:sup>
                        </m:sSup>
                      </m:e>
                    </m:nary>
                  </m:oMath>
                </a14:m>
                <a:r>
                  <a:rPr lang="am-ET" sz="1800" i="1" dirty="0">
                    <a:latin typeface="Cambria Math"/>
                  </a:rPr>
                  <a:t> 			</a:t>
                </a:r>
                <a:r>
                  <a:rPr lang="en-US" sz="1800" b="1" dirty="0">
                    <a:latin typeface="Cambria Math"/>
                  </a:rPr>
                  <a:t>(1)</a:t>
                </a:r>
                <a:r>
                  <a:rPr lang="en-US" sz="1800" i="1" dirty="0">
                    <a:latin typeface="Cambria Math"/>
                  </a:rPr>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62000" y="2057400"/>
                <a:ext cx="7696200" cy="3124200"/>
              </a:xfrm>
              <a:blipFill rotWithShape="1">
                <a:blip r:embed="rId2"/>
                <a:stretch>
                  <a:fillRect l="-792" r="-554"/>
                </a:stretch>
              </a:blipFill>
            </p:spPr>
            <p:txBody>
              <a:bodyPr/>
              <a:lstStyle/>
              <a:p>
                <a:r>
                  <a:rPr lang="en-US">
                    <a:noFill/>
                  </a:rPr>
                  <a:t> </a:t>
                </a:r>
              </a:p>
            </p:txBody>
          </p:sp>
        </mc:Fallback>
      </mc:AlternateContent>
      <p:sp>
        <p:nvSpPr>
          <p:cNvPr id="4" name="Slide Number Placeholder 3"/>
          <p:cNvSpPr>
            <a:spLocks noGrp="1"/>
          </p:cNvSpPr>
          <p:nvPr>
            <p:ph type="sldNum" sz="quarter" idx="10"/>
          </p:nvPr>
        </p:nvSpPr>
        <p:spPr/>
        <p:txBody>
          <a:bodyPr/>
          <a:lstStyle/>
          <a:p>
            <a:fld id="{51F7E82C-B041-4B3C-96FA-1A98850E31F7}" type="slidenum">
              <a:rPr lang="ar-SA" altLang="en-US" smtClean="0"/>
              <a:pPr/>
              <a:t>16</a:t>
            </a:fld>
            <a:endParaRPr lang="en-US" altLang="zh-CN" dirty="0"/>
          </a:p>
        </p:txBody>
      </p:sp>
    </p:spTree>
    <p:extLst>
      <p:ext uri="{BB962C8B-B14F-4D97-AF65-F5344CB8AC3E}">
        <p14:creationId xmlns:p14="http://schemas.microsoft.com/office/powerpoint/2010/main" val="135505840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1371600"/>
            <a:ext cx="6858000" cy="1066800"/>
          </a:xfrm>
        </p:spPr>
        <p:txBody>
          <a:bodyPr/>
          <a:lstStyle/>
          <a:p>
            <a:pPr algn="ctr"/>
            <a:r>
              <a:rPr lang="en-US" sz="3200" dirty="0" smtClean="0"/>
              <a:t>Methods</a:t>
            </a:r>
            <a:endParaRPr lang="en-US" sz="32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62000" y="2057400"/>
                <a:ext cx="7696200" cy="3124200"/>
              </a:xfrm>
            </p:spPr>
            <p:txBody>
              <a:bodyPr/>
              <a:lstStyle/>
              <a:p>
                <a:pPr marL="0" indent="0" algn="just">
                  <a:buNone/>
                </a:pPr>
                <a:r>
                  <a:rPr lang="en-US" b="1" dirty="0">
                    <a:solidFill>
                      <a:srgbClr val="3399FF"/>
                    </a:solidFill>
                  </a:rPr>
                  <a:t>The Coefficient-Matrix-Fill </a:t>
                </a:r>
                <a:r>
                  <a:rPr lang="en-US" b="1" dirty="0" smtClean="0">
                    <a:solidFill>
                      <a:srgbClr val="3399FF"/>
                    </a:solidFill>
                  </a:rPr>
                  <a:t>procedure : Basic </a:t>
                </a:r>
                <a:r>
                  <a:rPr lang="en-US" b="1" dirty="0">
                    <a:solidFill>
                      <a:srgbClr val="3399FF"/>
                    </a:solidFill>
                  </a:rPr>
                  <a:t>Idea </a:t>
                </a:r>
                <a:r>
                  <a:rPr lang="en-US" b="1" dirty="0" smtClean="0"/>
                  <a:t> </a:t>
                </a:r>
              </a:p>
              <a:p>
                <a:pPr marL="455613" indent="-455613" algn="just"/>
                <a:r>
                  <a:rPr lang="en-US" sz="1800" dirty="0" smtClean="0"/>
                  <a:t>The </a:t>
                </a:r>
                <a:r>
                  <a:rPr lang="en-US" sz="1800" dirty="0"/>
                  <a:t>sensitivity functions for a filtering probability </a:t>
                </a:r>
                <a14:m>
                  <m:oMath xmlns:m="http://schemas.openxmlformats.org/officeDocument/2006/math">
                    <m:r>
                      <a:rPr lang="en-US" sz="1800">
                        <a:latin typeface="Cambria Math"/>
                      </a:rPr>
                      <m:t>𝑝</m:t>
                    </m:r>
                    <m:d>
                      <m:dPr>
                        <m:ctrlPr>
                          <a:rPr lang="en-US" sz="1800" i="1">
                            <a:latin typeface="Cambria Math"/>
                          </a:rPr>
                        </m:ctrlPr>
                      </m:dPr>
                      <m:e>
                        <m:sSubSup>
                          <m:sSubSupPr>
                            <m:ctrlPr>
                              <a:rPr lang="en-US" sz="1800" i="1">
                                <a:latin typeface="Cambria Math"/>
                              </a:rPr>
                            </m:ctrlPr>
                          </m:sSubSupPr>
                          <m:e>
                            <m:r>
                              <a:rPr lang="en-US" sz="1800">
                                <a:latin typeface="Cambria Math"/>
                              </a:rPr>
                              <m:t>𝑋</m:t>
                            </m:r>
                          </m:e>
                          <m:sub>
                            <m:r>
                              <a:rPr lang="en-US" sz="1800">
                                <a:latin typeface="Cambria Math"/>
                              </a:rPr>
                              <m:t>𝑣</m:t>
                            </m:r>
                          </m:sub>
                          <m:sup>
                            <m:r>
                              <a:rPr lang="en-US" sz="1800">
                                <a:latin typeface="Cambria Math"/>
                              </a:rPr>
                              <m:t>𝑡</m:t>
                            </m:r>
                          </m:sup>
                        </m:sSubSup>
                        <m:r>
                          <a:rPr lang="en-US" sz="1800">
                            <a:latin typeface="Cambria Math"/>
                          </a:rPr>
                          <m:t>,</m:t>
                        </m:r>
                        <m:sSubSup>
                          <m:sSubSupPr>
                            <m:ctrlPr>
                              <a:rPr lang="en-US" sz="1800" i="1">
                                <a:latin typeface="Cambria Math"/>
                              </a:rPr>
                            </m:ctrlPr>
                          </m:sSubSupPr>
                          <m:e>
                            <m:r>
                              <a:rPr lang="en-US" sz="1800">
                                <a:latin typeface="Cambria Math"/>
                              </a:rPr>
                              <m:t>𝒚</m:t>
                            </m:r>
                          </m:e>
                          <m:sub>
                            <m:r>
                              <a:rPr lang="en-US" sz="1800">
                                <a:latin typeface="Cambria Math"/>
                              </a:rPr>
                              <m:t>𝒆</m:t>
                            </m:r>
                          </m:sub>
                          <m:sup>
                            <m:r>
                              <a:rPr lang="en-US" sz="1800">
                                <a:latin typeface="Cambria Math"/>
                              </a:rPr>
                              <m:t>1</m:t>
                            </m:r>
                            <m:r>
                              <a:rPr lang="en-US" sz="1800">
                                <a:latin typeface="Cambria Math"/>
                              </a:rPr>
                              <m:t>:</m:t>
                            </m:r>
                            <m:r>
                              <a:rPr lang="en-US" sz="1800">
                                <a:latin typeface="Cambria Math"/>
                              </a:rPr>
                              <m:t>𝑡</m:t>
                            </m:r>
                          </m:sup>
                        </m:sSubSup>
                      </m:e>
                    </m:d>
                    <m:r>
                      <a:rPr lang="en-US" sz="1800">
                        <a:latin typeface="Cambria Math"/>
                      </a:rPr>
                      <m:t>(</m:t>
                    </m:r>
                    <m:r>
                      <m:rPr>
                        <m:sty m:val="p"/>
                      </m:rPr>
                      <a:rPr lang="en-US" sz="1800">
                        <a:latin typeface="Cambria Math"/>
                      </a:rPr>
                      <m:t>θ</m:t>
                    </m:r>
                    <m:r>
                      <a:rPr lang="en-US" sz="1800">
                        <a:latin typeface="Cambria Math"/>
                      </a:rPr>
                      <m:t>)</m:t>
                    </m:r>
                  </m:oMath>
                </a14:m>
                <a:r>
                  <a:rPr lang="en-US" sz="1800" dirty="0"/>
                  <a:t>, as shown in Eq. (1) needs to establish coefficients </a:t>
                </a:r>
                <a14:m>
                  <m:oMath xmlns:m="http://schemas.openxmlformats.org/officeDocument/2006/math">
                    <m:sSubSup>
                      <m:sSubSupPr>
                        <m:ctrlPr>
                          <a:rPr lang="en-US" sz="1800" i="1">
                            <a:latin typeface="Cambria Math"/>
                          </a:rPr>
                        </m:ctrlPr>
                      </m:sSubSupPr>
                      <m:e>
                        <m:r>
                          <a:rPr lang="en-US" sz="1800">
                            <a:latin typeface="Cambria Math"/>
                          </a:rPr>
                          <m:t>𝑐</m:t>
                        </m:r>
                      </m:e>
                      <m:sub>
                        <m:r>
                          <a:rPr lang="en-US" sz="1800">
                            <a:latin typeface="Cambria Math"/>
                          </a:rPr>
                          <m:t>𝑣</m:t>
                        </m:r>
                        <m:r>
                          <a:rPr lang="en-US" sz="1800">
                            <a:latin typeface="Cambria Math"/>
                          </a:rPr>
                          <m:t>,</m:t>
                        </m:r>
                        <m:r>
                          <a:rPr lang="en-US" sz="1800">
                            <a:latin typeface="Cambria Math"/>
                          </a:rPr>
                          <m:t>𝑗</m:t>
                        </m:r>
                      </m:sub>
                      <m:sup>
                        <m:r>
                          <a:rPr lang="en-US" sz="1800">
                            <a:latin typeface="Cambria Math"/>
                          </a:rPr>
                          <m:t>𝑡</m:t>
                        </m:r>
                      </m:sup>
                    </m:sSubSup>
                    <m:r>
                      <a:rPr lang="en-US" sz="1800">
                        <a:latin typeface="Cambria Math"/>
                      </a:rPr>
                      <m:t>, </m:t>
                    </m:r>
                    <m:r>
                      <a:rPr lang="en-US" sz="1800">
                        <a:latin typeface="Cambria Math"/>
                      </a:rPr>
                      <m:t>𝑗</m:t>
                    </m:r>
                    <m:r>
                      <a:rPr lang="en-US" sz="1800">
                        <a:latin typeface="Cambria Math"/>
                      </a:rPr>
                      <m:t>=</m:t>
                    </m:r>
                    <m:r>
                      <a:rPr lang="en-US" sz="1800">
                        <a:latin typeface="Cambria Math"/>
                      </a:rPr>
                      <m:t>0</m:t>
                    </m:r>
                    <m:r>
                      <a:rPr lang="en-US" sz="1800">
                        <a:latin typeface="Cambria Math"/>
                      </a:rPr>
                      <m:t>, …,</m:t>
                    </m:r>
                    <m:r>
                      <a:rPr lang="en-US" sz="1800">
                        <a:latin typeface="Cambria Math"/>
                      </a:rPr>
                      <m:t>𝑁</m:t>
                    </m:r>
                    <m:r>
                      <a:rPr lang="en-US" sz="1800">
                        <a:latin typeface="Cambria Math"/>
                      </a:rPr>
                      <m:t>,</m:t>
                    </m:r>
                  </m:oMath>
                </a14:m>
                <a:r>
                  <a:rPr lang="en-US" sz="1800" dirty="0"/>
                  <a:t> where </a:t>
                </a:r>
                <a14:m>
                  <m:oMath xmlns:m="http://schemas.openxmlformats.org/officeDocument/2006/math">
                    <m:r>
                      <a:rPr lang="en-US" sz="1800">
                        <a:latin typeface="Cambria Math"/>
                      </a:rPr>
                      <m:t>𝑁</m:t>
                    </m:r>
                    <m:r>
                      <a:rPr lang="en-US" sz="1800">
                        <a:latin typeface="Cambria Math"/>
                      </a:rPr>
                      <m:t>=</m:t>
                    </m:r>
                    <m:r>
                      <a:rPr lang="en-US" sz="1800">
                        <a:latin typeface="Cambria Math"/>
                      </a:rPr>
                      <m:t>𝑡</m:t>
                    </m:r>
                    <m:r>
                      <a:rPr lang="en-US" sz="1800">
                        <a:latin typeface="Cambria Math"/>
                      </a:rPr>
                      <m:t>−</m:t>
                    </m:r>
                    <m:r>
                      <a:rPr lang="en-US" sz="1800">
                        <a:latin typeface="Cambria Math"/>
                      </a:rPr>
                      <m:t>1</m:t>
                    </m:r>
                  </m:oMath>
                </a14:m>
                <a:r>
                  <a:rPr lang="en-US" sz="1800" dirty="0"/>
                  <a:t> for a transition parameter </a:t>
                </a:r>
                <a14:m>
                  <m:oMath xmlns:m="http://schemas.openxmlformats.org/officeDocument/2006/math">
                    <m:sSub>
                      <m:sSubPr>
                        <m:ctrlPr>
                          <a:rPr lang="en-US" sz="1800" i="1">
                            <a:latin typeface="Cambria Math"/>
                          </a:rPr>
                        </m:ctrlPr>
                      </m:sSubPr>
                      <m:e>
                        <m:r>
                          <m:rPr>
                            <m:sty m:val="p"/>
                          </m:rPr>
                          <a:rPr lang="en-US" sz="1800">
                            <a:latin typeface="Cambria Math"/>
                          </a:rPr>
                          <m:t>θ</m:t>
                        </m:r>
                      </m:e>
                      <m:sub>
                        <m:r>
                          <a:rPr lang="en-US" sz="1800">
                            <a:latin typeface="Cambria Math"/>
                          </a:rPr>
                          <m:t>𝑎</m:t>
                        </m:r>
                      </m:sub>
                    </m:sSub>
                  </m:oMath>
                </a14:m>
                <a:r>
                  <a:rPr lang="en-US" sz="1800" dirty="0"/>
                  <a:t> and </a:t>
                </a:r>
                <a14:m>
                  <m:oMath xmlns:m="http://schemas.openxmlformats.org/officeDocument/2006/math">
                    <m:r>
                      <a:rPr lang="en-US" sz="1800">
                        <a:latin typeface="Cambria Math"/>
                      </a:rPr>
                      <m:t>𝑁</m:t>
                    </m:r>
                    <m:r>
                      <a:rPr lang="en-US" sz="1800">
                        <a:latin typeface="Cambria Math"/>
                      </a:rPr>
                      <m:t>=</m:t>
                    </m:r>
                    <m:r>
                      <a:rPr lang="en-US" sz="1800">
                        <a:latin typeface="Cambria Math"/>
                      </a:rPr>
                      <m:t>𝑇</m:t>
                    </m:r>
                    <m:r>
                      <a:rPr lang="en-US" sz="1800">
                        <a:latin typeface="Cambria Math"/>
                      </a:rPr>
                      <m:t>=</m:t>
                    </m:r>
                    <m:r>
                      <a:rPr lang="en-US" sz="1800">
                        <a:latin typeface="Cambria Math"/>
                      </a:rPr>
                      <m:t>𝑡</m:t>
                    </m:r>
                  </m:oMath>
                </a14:m>
                <a:r>
                  <a:rPr lang="en-US" sz="1800" dirty="0"/>
                  <a:t> for an observation parameter</a:t>
                </a:r>
                <a14:m>
                  <m:oMath xmlns:m="http://schemas.openxmlformats.org/officeDocument/2006/math">
                    <m:sSub>
                      <m:sSubPr>
                        <m:ctrlPr>
                          <a:rPr lang="en-US" sz="1800" i="1">
                            <a:latin typeface="Cambria Math"/>
                          </a:rPr>
                        </m:ctrlPr>
                      </m:sSubPr>
                      <m:e>
                        <m:r>
                          <a:rPr lang="en-US" sz="1800">
                            <a:latin typeface="Cambria Math"/>
                          </a:rPr>
                          <m:t> </m:t>
                        </m:r>
                        <m:r>
                          <m:rPr>
                            <m:sty m:val="p"/>
                          </m:rPr>
                          <a:rPr lang="en-US" sz="1800">
                            <a:latin typeface="Cambria Math"/>
                          </a:rPr>
                          <m:t>θ</m:t>
                        </m:r>
                      </m:e>
                      <m:sub>
                        <m:r>
                          <a:rPr lang="en-US" sz="1800">
                            <a:latin typeface="Cambria Math"/>
                          </a:rPr>
                          <m:t>𝑜</m:t>
                        </m:r>
                      </m:sub>
                    </m:sSub>
                  </m:oMath>
                </a14:m>
                <a:endParaRPr lang="en-US" sz="1800" dirty="0" smtClean="0"/>
              </a:p>
              <a:p>
                <a:pPr marL="455613" indent="-455613" algn="just"/>
                <a:r>
                  <a:rPr lang="en-US" sz="1800" dirty="0"/>
                  <a:t>To compute these coefficients, a series of “Forward” matrices</a:t>
                </a:r>
                <a14:m>
                  <m:oMath xmlns:m="http://schemas.openxmlformats.org/officeDocument/2006/math">
                    <m:r>
                      <a:rPr lang="en-US" sz="1800" b="0" i="0" smtClean="0">
                        <a:latin typeface="Cambria Math"/>
                      </a:rPr>
                      <m:t> </m:t>
                    </m:r>
                    <m:sSup>
                      <m:sSupPr>
                        <m:ctrlPr>
                          <a:rPr lang="en-US" sz="1800" i="1">
                            <a:latin typeface="Cambria Math"/>
                          </a:rPr>
                        </m:ctrlPr>
                      </m:sSupPr>
                      <m:e>
                        <m:r>
                          <a:rPr lang="en-US" sz="1800">
                            <a:latin typeface="Cambria Math"/>
                          </a:rPr>
                          <m:t>𝐹</m:t>
                        </m:r>
                      </m:e>
                      <m:sup>
                        <m:r>
                          <a:rPr lang="en-US" sz="1800">
                            <a:latin typeface="Cambria Math"/>
                          </a:rPr>
                          <m:t>𝑘</m:t>
                        </m:r>
                      </m:sup>
                    </m:sSup>
                    <m:r>
                      <a:rPr lang="en-US" sz="1800">
                        <a:latin typeface="Cambria Math"/>
                      </a:rPr>
                      <m:t>, </m:t>
                    </m:r>
                    <m:r>
                      <a:rPr lang="en-US" sz="1800">
                        <a:latin typeface="Cambria Math"/>
                      </a:rPr>
                      <m:t>𝑘</m:t>
                    </m:r>
                    <m:r>
                      <a:rPr lang="en-US" sz="1800">
                        <a:latin typeface="Cambria Math"/>
                      </a:rPr>
                      <m:t>=</m:t>
                    </m:r>
                    <m:r>
                      <a:rPr lang="en-US" sz="1800">
                        <a:latin typeface="Cambria Math"/>
                      </a:rPr>
                      <m:t>1</m:t>
                    </m:r>
                    <m:r>
                      <a:rPr lang="en-US" sz="1800">
                        <a:latin typeface="Cambria Math"/>
                      </a:rPr>
                      <m:t>, …, </m:t>
                    </m:r>
                    <m:r>
                      <a:rPr lang="en-US" sz="1800">
                        <a:latin typeface="Cambria Math"/>
                      </a:rPr>
                      <m:t>𝑁</m:t>
                    </m:r>
                    <m:r>
                      <a:rPr lang="en-US" sz="1800">
                        <a:latin typeface="Cambria Math"/>
                      </a:rPr>
                      <m:t>+</m:t>
                    </m:r>
                    <m:r>
                      <a:rPr lang="en-US" sz="1800">
                        <a:latin typeface="Cambria Math"/>
                      </a:rPr>
                      <m:t>1</m:t>
                    </m:r>
                    <m:r>
                      <a:rPr lang="en-US" sz="1800">
                        <a:latin typeface="Cambria Math"/>
                      </a:rPr>
                      <m:t>,</m:t>
                    </m:r>
                  </m:oMath>
                </a14:m>
                <a:r>
                  <a:rPr lang="en-US" sz="1800" dirty="0"/>
                  <a:t> are constructed with the following properties: </a:t>
                </a:r>
              </a:p>
              <a:p>
                <a:pPr lvl="1"/>
                <a:r>
                  <a:rPr lang="en-US" dirty="0"/>
                  <a:t>Each matrix </a:t>
                </a:r>
                <a14:m>
                  <m:oMath xmlns:m="http://schemas.openxmlformats.org/officeDocument/2006/math">
                    <m:sSup>
                      <m:sSupPr>
                        <m:ctrlPr>
                          <a:rPr lang="en-US" i="1">
                            <a:latin typeface="Cambria Math"/>
                          </a:rPr>
                        </m:ctrlPr>
                      </m:sSupPr>
                      <m:e>
                        <m:r>
                          <a:rPr lang="en-US">
                            <a:latin typeface="Cambria Math"/>
                          </a:rPr>
                          <m:t>𝐹</m:t>
                        </m:r>
                      </m:e>
                      <m:sup>
                        <m:r>
                          <a:rPr lang="en-US">
                            <a:latin typeface="Cambria Math"/>
                          </a:rPr>
                          <m:t>𝑘</m:t>
                        </m:r>
                      </m:sup>
                    </m:sSup>
                  </m:oMath>
                </a14:m>
                <a:r>
                  <a:rPr lang="en-US" dirty="0"/>
                  <a:t> has size </a:t>
                </a:r>
                <a14:m>
                  <m:oMath xmlns:m="http://schemas.openxmlformats.org/officeDocument/2006/math">
                    <m:r>
                      <a:rPr lang="en-US">
                        <a:latin typeface="Cambria Math"/>
                      </a:rPr>
                      <m:t>𝑛</m:t>
                    </m:r>
                    <m:r>
                      <a:rPr lang="en-US">
                        <a:latin typeface="Cambria Math"/>
                      </a:rPr>
                      <m:t>×</m:t>
                    </m:r>
                    <m:r>
                      <a:rPr lang="en-US">
                        <a:latin typeface="Cambria Math"/>
                      </a:rPr>
                      <m:t>𝑘</m:t>
                    </m:r>
                  </m:oMath>
                </a14:m>
                <a:r>
                  <a:rPr lang="en-US" dirty="0"/>
                  <a:t> for </a:t>
                </a:r>
                <a14:m>
                  <m:oMath xmlns:m="http://schemas.openxmlformats.org/officeDocument/2006/math">
                    <m:sSub>
                      <m:sSubPr>
                        <m:ctrlPr>
                          <a:rPr lang="en-US" i="1">
                            <a:latin typeface="Cambria Math"/>
                          </a:rPr>
                        </m:ctrlPr>
                      </m:sSubPr>
                      <m:e>
                        <m:r>
                          <m:rPr>
                            <m:sty m:val="p"/>
                          </m:rPr>
                          <a:rPr lang="en-US">
                            <a:latin typeface="Cambria Math"/>
                          </a:rPr>
                          <m:t>θ</m:t>
                        </m:r>
                        <m:r>
                          <a:rPr lang="en-US">
                            <a:latin typeface="Cambria Math"/>
                          </a:rPr>
                          <m:t>=</m:t>
                        </m:r>
                        <m:r>
                          <m:rPr>
                            <m:sty m:val="p"/>
                          </m:rPr>
                          <a:rPr lang="en-US">
                            <a:latin typeface="Cambria Math"/>
                          </a:rPr>
                          <m:t>θ</m:t>
                        </m:r>
                      </m:e>
                      <m:sub>
                        <m:r>
                          <a:rPr lang="en-US">
                            <a:latin typeface="Cambria Math"/>
                          </a:rPr>
                          <m:t>𝑎</m:t>
                        </m:r>
                      </m:sub>
                    </m:sSub>
                    <m:r>
                      <a:rPr lang="en-US">
                        <a:latin typeface="Cambria Math"/>
                      </a:rPr>
                      <m:t>,</m:t>
                    </m:r>
                  </m:oMath>
                </a14:m>
                <a:r>
                  <a:rPr lang="en-US" dirty="0"/>
                  <a:t> or size </a:t>
                </a:r>
                <a14:m>
                  <m:oMath xmlns:m="http://schemas.openxmlformats.org/officeDocument/2006/math">
                    <m:r>
                      <a:rPr lang="en-US">
                        <a:latin typeface="Cambria Math"/>
                      </a:rPr>
                      <m:t>𝑛</m:t>
                    </m:r>
                    <m:r>
                      <a:rPr lang="en-US">
                        <a:latin typeface="Cambria Math"/>
                      </a:rPr>
                      <m:t>×(</m:t>
                    </m:r>
                    <m:r>
                      <a:rPr lang="en-US">
                        <a:latin typeface="Cambria Math"/>
                      </a:rPr>
                      <m:t>𝑘</m:t>
                    </m:r>
                    <m:r>
                      <a:rPr lang="en-US">
                        <a:latin typeface="Cambria Math"/>
                      </a:rPr>
                      <m:t>+</m:t>
                    </m:r>
                    <m:r>
                      <a:rPr lang="en-US">
                        <a:latin typeface="Cambria Math"/>
                      </a:rPr>
                      <m:t>1</m:t>
                    </m:r>
                    <m:r>
                      <a:rPr lang="en-US">
                        <a:latin typeface="Cambria Math"/>
                      </a:rPr>
                      <m:t>)</m:t>
                    </m:r>
                  </m:oMath>
                </a14:m>
                <a:r>
                  <a:rPr lang="en-US" dirty="0"/>
                  <a:t> for</a:t>
                </a:r>
                <a14:m>
                  <m:oMath xmlns:m="http://schemas.openxmlformats.org/officeDocument/2006/math">
                    <m:r>
                      <a:rPr lang="en-US" b="0" i="0" smtClean="0">
                        <a:latin typeface="Cambria Math"/>
                      </a:rPr>
                      <m:t> </m:t>
                    </m:r>
                    <m:sSub>
                      <m:sSubPr>
                        <m:ctrlPr>
                          <a:rPr lang="en-US" i="1">
                            <a:latin typeface="Cambria Math"/>
                          </a:rPr>
                        </m:ctrlPr>
                      </m:sSubPr>
                      <m:e>
                        <m:r>
                          <m:rPr>
                            <m:sty m:val="p"/>
                          </m:rPr>
                          <a:rPr lang="en-US">
                            <a:latin typeface="Cambria Math"/>
                          </a:rPr>
                          <m:t>θ</m:t>
                        </m:r>
                        <m:r>
                          <a:rPr lang="en-US">
                            <a:latin typeface="Cambria Math"/>
                          </a:rPr>
                          <m:t>=</m:t>
                        </m:r>
                        <m:r>
                          <m:rPr>
                            <m:sty m:val="p"/>
                          </m:rPr>
                          <a:rPr lang="en-US">
                            <a:latin typeface="Cambria Math"/>
                          </a:rPr>
                          <m:t>θ</m:t>
                        </m:r>
                      </m:e>
                      <m:sub>
                        <m:r>
                          <a:rPr lang="en-US">
                            <a:latin typeface="Cambria Math"/>
                          </a:rPr>
                          <m:t>𝑜</m:t>
                        </m:r>
                      </m:sub>
                    </m:sSub>
                  </m:oMath>
                </a14:m>
                <a:endParaRPr lang="en-US" dirty="0"/>
              </a:p>
              <a:p>
                <a:pPr lvl="1"/>
                <a:r>
                  <a:rPr lang="en-US" dirty="0"/>
                  <a:t>A row </a:t>
                </a:r>
                <a14:m>
                  <m:oMath xmlns:m="http://schemas.openxmlformats.org/officeDocument/2006/math">
                    <m:r>
                      <a:rPr lang="en-US">
                        <a:latin typeface="Cambria Math"/>
                      </a:rPr>
                      <m:t>𝑖</m:t>
                    </m:r>
                  </m:oMath>
                </a14:m>
                <a:r>
                  <a:rPr lang="en-US" dirty="0"/>
                  <a:t> in </a:t>
                </a:r>
                <a14:m>
                  <m:oMath xmlns:m="http://schemas.openxmlformats.org/officeDocument/2006/math">
                    <m:sSup>
                      <m:sSupPr>
                        <m:ctrlPr>
                          <a:rPr lang="en-US" i="1">
                            <a:latin typeface="Cambria Math"/>
                          </a:rPr>
                        </m:ctrlPr>
                      </m:sSupPr>
                      <m:e>
                        <m:r>
                          <a:rPr lang="en-US">
                            <a:latin typeface="Cambria Math"/>
                          </a:rPr>
                          <m:t>𝐹</m:t>
                        </m:r>
                      </m:e>
                      <m:sup>
                        <m:r>
                          <a:rPr lang="en-US">
                            <a:latin typeface="Cambria Math"/>
                          </a:rPr>
                          <m:t>𝑘</m:t>
                        </m:r>
                      </m:sup>
                    </m:sSup>
                  </m:oMath>
                </a14:m>
                <a:r>
                  <a:rPr lang="en-US" dirty="0"/>
                  <a:t>contains all coefficients for the function </a:t>
                </a:r>
                <a14:m>
                  <m:oMath xmlns:m="http://schemas.openxmlformats.org/officeDocument/2006/math">
                    <m:r>
                      <a:rPr lang="en-US">
                        <a:latin typeface="Cambria Math"/>
                      </a:rPr>
                      <m:t>𝑝</m:t>
                    </m:r>
                    <m:d>
                      <m:dPr>
                        <m:ctrlPr>
                          <a:rPr lang="en-US" i="1">
                            <a:latin typeface="Cambria Math"/>
                          </a:rPr>
                        </m:ctrlPr>
                      </m:dPr>
                      <m:e>
                        <m:sSubSup>
                          <m:sSubSupPr>
                            <m:ctrlPr>
                              <a:rPr lang="en-US" i="1">
                                <a:latin typeface="Cambria Math"/>
                              </a:rPr>
                            </m:ctrlPr>
                          </m:sSubSupPr>
                          <m:e>
                            <m:r>
                              <a:rPr lang="en-US">
                                <a:latin typeface="Cambria Math"/>
                              </a:rPr>
                              <m:t>𝑋</m:t>
                            </m:r>
                          </m:e>
                          <m:sub>
                            <m:r>
                              <a:rPr lang="en-US">
                                <a:latin typeface="Cambria Math"/>
                              </a:rPr>
                              <m:t>𝑖</m:t>
                            </m:r>
                          </m:sub>
                          <m:sup>
                            <m:r>
                              <a:rPr lang="en-US">
                                <a:latin typeface="Cambria Math"/>
                              </a:rPr>
                              <m:t>𝑡</m:t>
                            </m:r>
                          </m:sup>
                        </m:sSubSup>
                        <m:r>
                          <a:rPr lang="en-US">
                            <a:latin typeface="Cambria Math"/>
                          </a:rPr>
                          <m:t>,</m:t>
                        </m:r>
                        <m:sSubSup>
                          <m:sSubSupPr>
                            <m:ctrlPr>
                              <a:rPr lang="en-US" i="1">
                                <a:latin typeface="Cambria Math"/>
                              </a:rPr>
                            </m:ctrlPr>
                          </m:sSubSupPr>
                          <m:e>
                            <m:r>
                              <a:rPr lang="en-US">
                                <a:latin typeface="Cambria Math"/>
                              </a:rPr>
                              <m:t>𝒚</m:t>
                            </m:r>
                          </m:e>
                          <m:sub>
                            <m:r>
                              <a:rPr lang="en-US">
                                <a:latin typeface="Cambria Math"/>
                              </a:rPr>
                              <m:t>𝒆</m:t>
                            </m:r>
                          </m:sub>
                          <m:sup>
                            <m:r>
                              <a:rPr lang="en-US">
                                <a:latin typeface="Cambria Math"/>
                              </a:rPr>
                              <m:t>1</m:t>
                            </m:r>
                            <m:r>
                              <a:rPr lang="en-US">
                                <a:latin typeface="Cambria Math"/>
                              </a:rPr>
                              <m:t>:</m:t>
                            </m:r>
                            <m:r>
                              <a:rPr lang="en-US">
                                <a:latin typeface="Cambria Math"/>
                              </a:rPr>
                              <m:t>𝑘</m:t>
                            </m:r>
                          </m:sup>
                        </m:sSubSup>
                      </m:e>
                    </m:d>
                    <m:r>
                      <a:rPr lang="en-US">
                        <a:latin typeface="Cambria Math"/>
                      </a:rPr>
                      <m:t>(</m:t>
                    </m:r>
                    <m:r>
                      <m:rPr>
                        <m:sty m:val="p"/>
                      </m:rPr>
                      <a:rPr lang="en-US">
                        <a:latin typeface="Cambria Math"/>
                      </a:rPr>
                      <m:t>θ</m:t>
                    </m:r>
                    <m:r>
                      <a:rPr lang="en-US">
                        <a:latin typeface="Cambria Math"/>
                      </a:rPr>
                      <m:t>)</m:t>
                    </m:r>
                  </m:oMath>
                </a14:m>
                <a:endParaRPr lang="en-US" dirty="0"/>
              </a:p>
              <a:p>
                <a:pPr lvl="1"/>
                <a:r>
                  <a:rPr lang="en-US" dirty="0"/>
                  <a:t>A column </a:t>
                </a:r>
                <a14:m>
                  <m:oMath xmlns:m="http://schemas.openxmlformats.org/officeDocument/2006/math">
                    <m:r>
                      <a:rPr lang="en-US">
                        <a:latin typeface="Cambria Math"/>
                      </a:rPr>
                      <m:t>𝑗</m:t>
                    </m:r>
                  </m:oMath>
                </a14:m>
                <a:r>
                  <a:rPr lang="en-US" dirty="0"/>
                  <a:t> in </a:t>
                </a:r>
                <a14:m>
                  <m:oMath xmlns:m="http://schemas.openxmlformats.org/officeDocument/2006/math">
                    <m:sSup>
                      <m:sSupPr>
                        <m:ctrlPr>
                          <a:rPr lang="en-US" i="1">
                            <a:latin typeface="Cambria Math"/>
                          </a:rPr>
                        </m:ctrlPr>
                      </m:sSupPr>
                      <m:e>
                        <m:r>
                          <a:rPr lang="en-US">
                            <a:latin typeface="Cambria Math"/>
                          </a:rPr>
                          <m:t>𝐹</m:t>
                        </m:r>
                      </m:e>
                      <m:sup>
                        <m:r>
                          <a:rPr lang="en-US">
                            <a:latin typeface="Cambria Math"/>
                          </a:rPr>
                          <m:t>𝑘</m:t>
                        </m:r>
                      </m:sup>
                    </m:sSup>
                  </m:oMath>
                </a14:m>
                <a:r>
                  <a:rPr lang="en-US" dirty="0"/>
                  <a:t> contains all coefficients of the </a:t>
                </a:r>
                <a14:m>
                  <m:oMath xmlns:m="http://schemas.openxmlformats.org/officeDocument/2006/math">
                    <m:d>
                      <m:dPr>
                        <m:ctrlPr>
                          <a:rPr lang="en-US" i="1">
                            <a:latin typeface="Cambria Math"/>
                          </a:rPr>
                        </m:ctrlPr>
                      </m:dPr>
                      <m:e>
                        <m:r>
                          <a:rPr lang="en-US">
                            <a:latin typeface="Cambria Math"/>
                          </a:rPr>
                          <m:t>𝑗</m:t>
                        </m:r>
                        <m:r>
                          <a:rPr lang="en-US">
                            <a:latin typeface="Cambria Math"/>
                          </a:rPr>
                          <m:t>−</m:t>
                        </m:r>
                        <m:r>
                          <a:rPr lang="en-US">
                            <a:latin typeface="Cambria Math"/>
                          </a:rPr>
                          <m:t>1</m:t>
                        </m:r>
                      </m:e>
                    </m:d>
                  </m:oMath>
                </a14:m>
                <a:r>
                  <a:rPr lang="en-US" baseline="30000" dirty="0" err="1"/>
                  <a:t>th</a:t>
                </a:r>
                <a:r>
                  <a:rPr lang="en-US" dirty="0"/>
                  <a:t>-order terms of the </a:t>
                </a:r>
                <a14:m>
                  <m:oMath xmlns:m="http://schemas.openxmlformats.org/officeDocument/2006/math">
                    <m:r>
                      <a:rPr lang="en-US">
                        <a:latin typeface="Cambria Math"/>
                      </a:rPr>
                      <m:t>𝑛</m:t>
                    </m:r>
                  </m:oMath>
                </a14:m>
                <a:r>
                  <a:rPr lang="en-US" dirty="0"/>
                  <a:t> polynomials (one for each hidden state) </a:t>
                </a:r>
              </a:p>
              <a:p>
                <a:pPr marL="455613" indent="-455613" algn="just"/>
                <a:endParaRPr lang="en-US" sz="1800"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62000" y="2057400"/>
                <a:ext cx="7696200" cy="3124200"/>
              </a:xfrm>
              <a:blipFill rotWithShape="1">
                <a:blip r:embed="rId2"/>
                <a:stretch>
                  <a:fillRect l="-792" r="-554" b="-42578"/>
                </a:stretch>
              </a:blipFill>
            </p:spPr>
            <p:txBody>
              <a:bodyPr/>
              <a:lstStyle/>
              <a:p>
                <a:r>
                  <a:rPr lang="en-US">
                    <a:noFill/>
                  </a:rPr>
                  <a:t> </a:t>
                </a:r>
              </a:p>
            </p:txBody>
          </p:sp>
        </mc:Fallback>
      </mc:AlternateContent>
      <p:sp>
        <p:nvSpPr>
          <p:cNvPr id="4" name="Slide Number Placeholder 3"/>
          <p:cNvSpPr>
            <a:spLocks noGrp="1"/>
          </p:cNvSpPr>
          <p:nvPr>
            <p:ph type="sldNum" sz="quarter" idx="10"/>
          </p:nvPr>
        </p:nvSpPr>
        <p:spPr/>
        <p:txBody>
          <a:bodyPr/>
          <a:lstStyle/>
          <a:p>
            <a:fld id="{51F7E82C-B041-4B3C-96FA-1A98850E31F7}" type="slidenum">
              <a:rPr lang="ar-SA" altLang="en-US" smtClean="0"/>
              <a:pPr/>
              <a:t>17</a:t>
            </a:fld>
            <a:endParaRPr lang="en-US" altLang="zh-CN" dirty="0"/>
          </a:p>
        </p:txBody>
      </p:sp>
    </p:spTree>
    <p:extLst>
      <p:ext uri="{BB962C8B-B14F-4D97-AF65-F5344CB8AC3E}">
        <p14:creationId xmlns:p14="http://schemas.microsoft.com/office/powerpoint/2010/main" val="11969746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1371600"/>
            <a:ext cx="6858000" cy="1066800"/>
          </a:xfrm>
        </p:spPr>
        <p:txBody>
          <a:bodyPr/>
          <a:lstStyle/>
          <a:p>
            <a:pPr algn="ctr"/>
            <a:r>
              <a:rPr lang="en-US" sz="3200" dirty="0" smtClean="0"/>
              <a:t>Methods</a:t>
            </a:r>
            <a:endParaRPr lang="en-US" sz="32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62000" y="2057400"/>
                <a:ext cx="7696200" cy="3124200"/>
              </a:xfrm>
            </p:spPr>
            <p:txBody>
              <a:bodyPr/>
              <a:lstStyle/>
              <a:p>
                <a:pPr marL="0" indent="0" algn="just">
                  <a:buNone/>
                </a:pPr>
                <a:r>
                  <a:rPr lang="en-US" b="1" dirty="0">
                    <a:solidFill>
                      <a:srgbClr val="3399FF"/>
                    </a:solidFill>
                  </a:rPr>
                  <a:t>The Coefficient-Matrix-Fill </a:t>
                </a:r>
                <a:r>
                  <a:rPr lang="en-US" b="1" dirty="0" smtClean="0">
                    <a:solidFill>
                      <a:srgbClr val="3399FF"/>
                    </a:solidFill>
                  </a:rPr>
                  <a:t>procedure : Basic Idea (Contd.) </a:t>
                </a:r>
                <a:r>
                  <a:rPr lang="en-US" b="1" dirty="0" smtClean="0"/>
                  <a:t> </a:t>
                </a:r>
              </a:p>
              <a:p>
                <a:pPr marL="455613" indent="-455613" algn="just"/>
                <a:r>
                  <a:rPr lang="en-US" sz="1800" dirty="0" smtClean="0"/>
                  <a:t>In </a:t>
                </a:r>
                <a:r>
                  <a:rPr lang="en-US" sz="1800" dirty="0"/>
                  <a:t>fact computes the coefficients for the sensitivity functions for </a:t>
                </a:r>
                <a14:m>
                  <m:oMath xmlns:m="http://schemas.openxmlformats.org/officeDocument/2006/math">
                    <m:r>
                      <a:rPr lang="en-US" sz="1800">
                        <a:latin typeface="Cambria Math"/>
                      </a:rPr>
                      <m:t>𝑎𝑙𝑙</m:t>
                    </m:r>
                    <m:r>
                      <a:rPr lang="en-US" sz="1800">
                        <a:latin typeface="Cambria Math"/>
                      </a:rPr>
                      <m:t> </m:t>
                    </m:r>
                    <m:r>
                      <a:rPr lang="en-US" sz="1800">
                        <a:latin typeface="Cambria Math"/>
                      </a:rPr>
                      <m:t>𝑛</m:t>
                    </m:r>
                  </m:oMath>
                </a14:m>
                <a:r>
                  <a:rPr lang="en-US" sz="1800" dirty="0"/>
                  <a:t> hidden states and </a:t>
                </a:r>
                <a14:m>
                  <m:oMath xmlns:m="http://schemas.openxmlformats.org/officeDocument/2006/math">
                    <m:r>
                      <a:rPr lang="en-US" sz="1800">
                        <a:latin typeface="Cambria Math"/>
                      </a:rPr>
                      <m:t>𝑎𝑙𝑙</m:t>
                    </m:r>
                  </m:oMath>
                </a14:m>
                <a:r>
                  <a:rPr lang="en-US" sz="1800" dirty="0"/>
                  <a:t> time slices up to and including</a:t>
                </a:r>
                <a14:m>
                  <m:oMath xmlns:m="http://schemas.openxmlformats.org/officeDocument/2006/math">
                    <m:r>
                      <a:rPr lang="en-US" sz="1800">
                        <a:latin typeface="Cambria Math"/>
                      </a:rPr>
                      <m:t> </m:t>
                    </m:r>
                    <m:r>
                      <a:rPr lang="en-US" sz="1800">
                        <a:latin typeface="Cambria Math"/>
                      </a:rPr>
                      <m:t>𝑡</m:t>
                    </m:r>
                  </m:oMath>
                </a14:m>
                <a:endParaRPr lang="en-US" sz="1800" dirty="0" smtClean="0"/>
              </a:p>
              <a:p>
                <a:pPr marL="455613" indent="-455613" algn="just"/>
                <a:r>
                  <a:rPr lang="en-US" sz="1800" dirty="0" smtClean="0"/>
                  <a:t>The </a:t>
                </a:r>
                <a:r>
                  <a:rPr lang="en-US" sz="1800" dirty="0"/>
                  <a:t>sensitivity functions for a smoothing probability, requires the computation of a series of “Backward” matrices</a:t>
                </a:r>
                <a14:m>
                  <m:oMath xmlns:m="http://schemas.openxmlformats.org/officeDocument/2006/math">
                    <m:sSup>
                      <m:sSupPr>
                        <m:ctrlPr>
                          <a:rPr lang="en-US" sz="1800" i="1">
                            <a:latin typeface="Cambria Math"/>
                          </a:rPr>
                        </m:ctrlPr>
                      </m:sSupPr>
                      <m:e>
                        <m:r>
                          <a:rPr lang="en-US" sz="1800">
                            <a:latin typeface="Cambria Math"/>
                          </a:rPr>
                          <m:t> </m:t>
                        </m:r>
                        <m:r>
                          <a:rPr lang="en-US" sz="1800">
                            <a:latin typeface="Cambria Math"/>
                          </a:rPr>
                          <m:t>𝐵</m:t>
                        </m:r>
                      </m:e>
                      <m:sup>
                        <m:r>
                          <a:rPr lang="en-US" sz="1800">
                            <a:latin typeface="Cambria Math"/>
                          </a:rPr>
                          <m:t>𝑘</m:t>
                        </m:r>
                      </m:sup>
                    </m:sSup>
                  </m:oMath>
                </a14:m>
                <a:r>
                  <a:rPr lang="en-US" sz="1800" dirty="0"/>
                  <a:t>, in addition to the forward matrices for the filter component as shown in Eq. (2</a:t>
                </a:r>
                <a:r>
                  <a:rPr lang="en-US" sz="1800" dirty="0" smtClean="0"/>
                  <a:t>)</a:t>
                </a:r>
                <a:endParaRPr lang="en-US" sz="1800" b="1" i="1" dirty="0" smtClean="0">
                  <a:latin typeface="Cambria Math" panose="02040503050406030204" pitchFamily="18" charset="0"/>
                </a:endParaRPr>
              </a:p>
              <a:p>
                <a:pPr marL="747713" lvl="1" indent="-455613" algn="just"/>
                <a14:m>
                  <m:oMath xmlns:m="http://schemas.openxmlformats.org/officeDocument/2006/math">
                    <m:r>
                      <a:rPr lang="en-US" sz="1600" b="1" i="1">
                        <a:latin typeface="Cambria Math" panose="02040503050406030204" pitchFamily="18" charset="0"/>
                      </a:rPr>
                      <m:t>𝐩</m:t>
                    </m:r>
                    <m:d>
                      <m:dPr>
                        <m:ctrlPr>
                          <a:rPr lang="en-US" sz="1600" b="1" i="1">
                            <a:latin typeface="Cambria Math"/>
                          </a:rPr>
                        </m:ctrlPr>
                      </m:dPr>
                      <m:e>
                        <m:sSubSup>
                          <m:sSubSupPr>
                            <m:ctrlPr>
                              <a:rPr lang="en-US" sz="1600" b="1" i="1">
                                <a:latin typeface="Cambria Math"/>
                              </a:rPr>
                            </m:ctrlPr>
                          </m:sSubSupPr>
                          <m:e>
                            <m:r>
                              <a:rPr lang="en-US" sz="1600" b="1" i="1">
                                <a:latin typeface="Cambria Math" panose="02040503050406030204" pitchFamily="18" charset="0"/>
                              </a:rPr>
                              <m:t>𝐗</m:t>
                            </m:r>
                          </m:e>
                          <m:sub>
                            <m:r>
                              <a:rPr lang="en-US" sz="1600" b="1" i="1">
                                <a:latin typeface="Cambria Math" panose="02040503050406030204" pitchFamily="18" charset="0"/>
                              </a:rPr>
                              <m:t>𝐯</m:t>
                            </m:r>
                          </m:sub>
                          <m:sup>
                            <m:r>
                              <a:rPr lang="en-US" sz="1600" b="1" i="1">
                                <a:latin typeface="Cambria Math" panose="02040503050406030204" pitchFamily="18" charset="0"/>
                              </a:rPr>
                              <m:t>𝐭</m:t>
                            </m:r>
                          </m:sup>
                        </m:sSubSup>
                        <m:r>
                          <a:rPr lang="en-US" sz="1600" b="1">
                            <a:latin typeface="Cambria Math" panose="02040503050406030204" pitchFamily="18" charset="0"/>
                          </a:rPr>
                          <m:t>,</m:t>
                        </m:r>
                        <m:sSubSup>
                          <m:sSubSupPr>
                            <m:ctrlPr>
                              <a:rPr lang="en-US" sz="1600" b="1" i="1">
                                <a:latin typeface="Cambria Math"/>
                              </a:rPr>
                            </m:ctrlPr>
                          </m:sSubSupPr>
                          <m:e>
                            <m:r>
                              <a:rPr lang="en-US" sz="1600" b="1" i="1">
                                <a:latin typeface="Cambria Math" panose="02040503050406030204" pitchFamily="18" charset="0"/>
                              </a:rPr>
                              <m:t>𝐲</m:t>
                            </m:r>
                          </m:e>
                          <m:sub>
                            <m:r>
                              <a:rPr lang="en-US" sz="1600" b="1" i="1">
                                <a:latin typeface="Cambria Math" panose="02040503050406030204" pitchFamily="18" charset="0"/>
                              </a:rPr>
                              <m:t>𝐞</m:t>
                            </m:r>
                          </m:sub>
                          <m:sup>
                            <m:r>
                              <a:rPr lang="en-US" sz="1600" b="1" i="1">
                                <a:latin typeface="Cambria Math" panose="02040503050406030204" pitchFamily="18" charset="0"/>
                              </a:rPr>
                              <m:t>𝟏</m:t>
                            </m:r>
                            <m:r>
                              <a:rPr lang="en-US" sz="1600" b="1">
                                <a:latin typeface="Cambria Math" panose="02040503050406030204" pitchFamily="18" charset="0"/>
                              </a:rPr>
                              <m:t>:</m:t>
                            </m:r>
                            <m:r>
                              <a:rPr lang="en-US" sz="1600" b="1" i="1">
                                <a:latin typeface="Cambria Math" panose="02040503050406030204" pitchFamily="18" charset="0"/>
                              </a:rPr>
                              <m:t>𝐓</m:t>
                            </m:r>
                          </m:sup>
                        </m:sSubSup>
                      </m:e>
                    </m:d>
                    <m:r>
                      <a:rPr lang="en-US" sz="1600" b="1">
                        <a:latin typeface="Cambria Math" panose="02040503050406030204" pitchFamily="18" charset="0"/>
                      </a:rPr>
                      <m:t>=</m:t>
                    </m:r>
                    <m:r>
                      <a:rPr lang="en-US" sz="1600" b="1" i="1">
                        <a:latin typeface="Cambria Math" panose="02040503050406030204" pitchFamily="18" charset="0"/>
                      </a:rPr>
                      <m:t>𝐩</m:t>
                    </m:r>
                    <m:d>
                      <m:dPr>
                        <m:ctrlPr>
                          <a:rPr lang="en-US" sz="1600" b="1" i="1">
                            <a:latin typeface="Cambria Math"/>
                          </a:rPr>
                        </m:ctrlPr>
                      </m:dPr>
                      <m:e>
                        <m:sSubSup>
                          <m:sSubSupPr>
                            <m:ctrlPr>
                              <a:rPr lang="en-US" sz="1600" b="1" i="1">
                                <a:latin typeface="Cambria Math"/>
                              </a:rPr>
                            </m:ctrlPr>
                          </m:sSubSupPr>
                          <m:e>
                            <m:r>
                              <a:rPr lang="en-US" sz="1600" b="1" i="1">
                                <a:latin typeface="Cambria Math" panose="02040503050406030204" pitchFamily="18" charset="0"/>
                              </a:rPr>
                              <m:t>𝐗</m:t>
                            </m:r>
                          </m:e>
                          <m:sub>
                            <m:r>
                              <a:rPr lang="en-US" sz="1600" b="1" i="1">
                                <a:latin typeface="Cambria Math" panose="02040503050406030204" pitchFamily="18" charset="0"/>
                              </a:rPr>
                              <m:t>𝐯</m:t>
                            </m:r>
                          </m:sub>
                          <m:sup>
                            <m:r>
                              <a:rPr lang="en-US" sz="1600" b="1" i="1">
                                <a:latin typeface="Cambria Math" panose="02040503050406030204" pitchFamily="18" charset="0"/>
                              </a:rPr>
                              <m:t>𝐭</m:t>
                            </m:r>
                          </m:sup>
                        </m:sSubSup>
                        <m:r>
                          <a:rPr lang="en-US" sz="1600" b="1">
                            <a:latin typeface="Cambria Math" panose="02040503050406030204" pitchFamily="18" charset="0"/>
                          </a:rPr>
                          <m:t>,</m:t>
                        </m:r>
                        <m:sSubSup>
                          <m:sSubSupPr>
                            <m:ctrlPr>
                              <a:rPr lang="en-US" sz="1600" b="1" i="1">
                                <a:latin typeface="Cambria Math"/>
                              </a:rPr>
                            </m:ctrlPr>
                          </m:sSubSupPr>
                          <m:e>
                            <m:r>
                              <a:rPr lang="en-US" sz="1600" b="1" i="1">
                                <a:latin typeface="Cambria Math" panose="02040503050406030204" pitchFamily="18" charset="0"/>
                              </a:rPr>
                              <m:t>𝐲</m:t>
                            </m:r>
                          </m:e>
                          <m:sub>
                            <m:r>
                              <a:rPr lang="en-US" sz="1600" b="1" i="1">
                                <a:latin typeface="Cambria Math" panose="02040503050406030204" pitchFamily="18" charset="0"/>
                              </a:rPr>
                              <m:t>𝐞</m:t>
                            </m:r>
                          </m:sub>
                          <m:sup>
                            <m:r>
                              <a:rPr lang="en-US" sz="1600" b="1" i="1">
                                <a:latin typeface="Cambria Math" panose="02040503050406030204" pitchFamily="18" charset="0"/>
                              </a:rPr>
                              <m:t>𝟏</m:t>
                            </m:r>
                            <m:r>
                              <a:rPr lang="en-US" sz="1600" b="1">
                                <a:latin typeface="Cambria Math" panose="02040503050406030204" pitchFamily="18" charset="0"/>
                              </a:rPr>
                              <m:t>:</m:t>
                            </m:r>
                            <m:r>
                              <a:rPr lang="en-US" sz="1600" b="1" i="1">
                                <a:latin typeface="Cambria Math" panose="02040503050406030204" pitchFamily="18" charset="0"/>
                              </a:rPr>
                              <m:t>𝐭</m:t>
                            </m:r>
                          </m:sup>
                        </m:sSubSup>
                        <m:r>
                          <a:rPr lang="en-US" sz="1600" b="1">
                            <a:latin typeface="Cambria Math" panose="02040503050406030204" pitchFamily="18" charset="0"/>
                          </a:rPr>
                          <m:t>,</m:t>
                        </m:r>
                        <m:sSubSup>
                          <m:sSubSupPr>
                            <m:ctrlPr>
                              <a:rPr lang="en-US" sz="1600" b="1" i="1">
                                <a:latin typeface="Cambria Math"/>
                              </a:rPr>
                            </m:ctrlPr>
                          </m:sSubSupPr>
                          <m:e>
                            <m:r>
                              <a:rPr lang="en-US" sz="1600" b="1" i="1">
                                <a:latin typeface="Cambria Math" panose="02040503050406030204" pitchFamily="18" charset="0"/>
                              </a:rPr>
                              <m:t>𝐲</m:t>
                            </m:r>
                          </m:e>
                          <m:sub>
                            <m:r>
                              <a:rPr lang="en-US" sz="1600" b="1" i="1">
                                <a:latin typeface="Cambria Math" panose="02040503050406030204" pitchFamily="18" charset="0"/>
                              </a:rPr>
                              <m:t>𝐞</m:t>
                            </m:r>
                          </m:sub>
                          <m:sup>
                            <m:r>
                              <a:rPr lang="en-US" sz="1600" b="1" i="1">
                                <a:latin typeface="Cambria Math" panose="02040503050406030204" pitchFamily="18" charset="0"/>
                              </a:rPr>
                              <m:t>𝐭</m:t>
                            </m:r>
                            <m:r>
                              <a:rPr lang="en-US" sz="1600" b="1">
                                <a:latin typeface="Cambria Math" panose="02040503050406030204" pitchFamily="18" charset="0"/>
                              </a:rPr>
                              <m:t>+</m:t>
                            </m:r>
                            <m:r>
                              <a:rPr lang="en-US" sz="1600" b="1" i="1">
                                <a:latin typeface="Cambria Math" panose="02040503050406030204" pitchFamily="18" charset="0"/>
                              </a:rPr>
                              <m:t>𝟏</m:t>
                            </m:r>
                            <m:r>
                              <a:rPr lang="en-US" sz="1600" b="1">
                                <a:latin typeface="Cambria Math" panose="02040503050406030204" pitchFamily="18" charset="0"/>
                              </a:rPr>
                              <m:t>:</m:t>
                            </m:r>
                            <m:r>
                              <a:rPr lang="en-US" sz="1600" b="1" i="1">
                                <a:latin typeface="Cambria Math" panose="02040503050406030204" pitchFamily="18" charset="0"/>
                              </a:rPr>
                              <m:t>𝐓</m:t>
                            </m:r>
                          </m:sup>
                        </m:sSubSup>
                      </m:e>
                    </m:d>
                    <m:r>
                      <a:rPr lang="en-US" sz="1600" b="1">
                        <a:latin typeface="Cambria Math" panose="02040503050406030204" pitchFamily="18" charset="0"/>
                      </a:rPr>
                      <m:t>=</m:t>
                    </m:r>
                    <m:r>
                      <a:rPr lang="en-US" sz="1600" b="1" i="1">
                        <a:latin typeface="Cambria Math" panose="02040503050406030204" pitchFamily="18" charset="0"/>
                      </a:rPr>
                      <m:t>𝐩</m:t>
                    </m:r>
                    <m:d>
                      <m:dPr>
                        <m:ctrlPr>
                          <a:rPr lang="en-US" sz="1600" b="1" i="1">
                            <a:latin typeface="Cambria Math"/>
                          </a:rPr>
                        </m:ctrlPr>
                      </m:dPr>
                      <m:e>
                        <m:sSubSup>
                          <m:sSubSupPr>
                            <m:ctrlPr>
                              <a:rPr lang="en-US" sz="1600" b="1" i="1">
                                <a:latin typeface="Cambria Math"/>
                              </a:rPr>
                            </m:ctrlPr>
                          </m:sSubSupPr>
                          <m:e>
                            <m:r>
                              <a:rPr lang="en-US" sz="1600" b="1" i="1">
                                <a:latin typeface="Cambria Math" panose="02040503050406030204" pitchFamily="18" charset="0"/>
                              </a:rPr>
                              <m:t>𝐲</m:t>
                            </m:r>
                          </m:e>
                          <m:sub>
                            <m:r>
                              <a:rPr lang="en-US" sz="1600" b="1" i="1">
                                <a:latin typeface="Cambria Math" panose="02040503050406030204" pitchFamily="18" charset="0"/>
                              </a:rPr>
                              <m:t>𝐞</m:t>
                            </m:r>
                          </m:sub>
                          <m:sup>
                            <m:r>
                              <a:rPr lang="en-US" sz="1600" b="1" i="1">
                                <a:latin typeface="Cambria Math" panose="02040503050406030204" pitchFamily="18" charset="0"/>
                              </a:rPr>
                              <m:t>𝐭</m:t>
                            </m:r>
                            <m:r>
                              <a:rPr lang="en-US" sz="1600" b="1">
                                <a:latin typeface="Cambria Math" panose="02040503050406030204" pitchFamily="18" charset="0"/>
                              </a:rPr>
                              <m:t>+</m:t>
                            </m:r>
                            <m:r>
                              <a:rPr lang="en-US" sz="1600" b="1" i="1">
                                <a:latin typeface="Cambria Math" panose="02040503050406030204" pitchFamily="18" charset="0"/>
                              </a:rPr>
                              <m:t>𝟏</m:t>
                            </m:r>
                            <m:r>
                              <a:rPr lang="en-US" sz="1600" b="1">
                                <a:latin typeface="Cambria Math" panose="02040503050406030204" pitchFamily="18" charset="0"/>
                              </a:rPr>
                              <m:t>:</m:t>
                            </m:r>
                            <m:r>
                              <a:rPr lang="en-US" sz="1600" b="1" i="1">
                                <a:latin typeface="Cambria Math" panose="02040503050406030204" pitchFamily="18" charset="0"/>
                              </a:rPr>
                              <m:t>𝐓</m:t>
                            </m:r>
                          </m:sup>
                        </m:sSubSup>
                        <m:r>
                          <a:rPr lang="en-US" sz="1600" b="1">
                            <a:latin typeface="Cambria Math" panose="02040503050406030204" pitchFamily="18" charset="0"/>
                          </a:rPr>
                          <m:t>|</m:t>
                        </m:r>
                        <m:sSubSup>
                          <m:sSubSupPr>
                            <m:ctrlPr>
                              <a:rPr lang="en-US" sz="1600" b="1" i="1">
                                <a:latin typeface="Cambria Math"/>
                              </a:rPr>
                            </m:ctrlPr>
                          </m:sSubSupPr>
                          <m:e>
                            <m:r>
                              <a:rPr lang="en-US" sz="1600" b="1" i="1">
                                <a:latin typeface="Cambria Math" panose="02040503050406030204" pitchFamily="18" charset="0"/>
                              </a:rPr>
                              <m:t>𝐗</m:t>
                            </m:r>
                          </m:e>
                          <m:sub>
                            <m:r>
                              <a:rPr lang="en-US" sz="1600" b="1" i="1">
                                <a:latin typeface="Cambria Math" panose="02040503050406030204" pitchFamily="18" charset="0"/>
                              </a:rPr>
                              <m:t>𝐯</m:t>
                            </m:r>
                          </m:sub>
                          <m:sup>
                            <m:r>
                              <a:rPr lang="en-US" sz="1600" b="1" i="1">
                                <a:latin typeface="Cambria Math" panose="02040503050406030204" pitchFamily="18" charset="0"/>
                              </a:rPr>
                              <m:t>𝐭</m:t>
                            </m:r>
                          </m:sup>
                        </m:sSubSup>
                      </m:e>
                    </m:d>
                    <m:r>
                      <a:rPr lang="en-US" sz="1600" b="1">
                        <a:latin typeface="Cambria Math" panose="02040503050406030204" pitchFamily="18" charset="0"/>
                      </a:rPr>
                      <m:t>.</m:t>
                    </m:r>
                    <m:r>
                      <a:rPr lang="en-US" sz="1600" b="1" i="1">
                        <a:latin typeface="Cambria Math" panose="02040503050406030204" pitchFamily="18" charset="0"/>
                      </a:rPr>
                      <m:t>𝐩</m:t>
                    </m:r>
                    <m:d>
                      <m:dPr>
                        <m:ctrlPr>
                          <a:rPr lang="en-US" sz="1600" b="1" i="1">
                            <a:latin typeface="Cambria Math"/>
                          </a:rPr>
                        </m:ctrlPr>
                      </m:dPr>
                      <m:e>
                        <m:sSubSup>
                          <m:sSubSupPr>
                            <m:ctrlPr>
                              <a:rPr lang="en-US" sz="1600" b="1" i="1">
                                <a:latin typeface="Cambria Math"/>
                              </a:rPr>
                            </m:ctrlPr>
                          </m:sSubSupPr>
                          <m:e>
                            <m:r>
                              <a:rPr lang="en-US" sz="1600" b="1" i="1">
                                <a:latin typeface="Cambria Math" panose="02040503050406030204" pitchFamily="18" charset="0"/>
                              </a:rPr>
                              <m:t>𝐗</m:t>
                            </m:r>
                          </m:e>
                          <m:sub>
                            <m:r>
                              <a:rPr lang="en-US" sz="1600" b="1" i="1">
                                <a:latin typeface="Cambria Math" panose="02040503050406030204" pitchFamily="18" charset="0"/>
                              </a:rPr>
                              <m:t>𝐯</m:t>
                            </m:r>
                          </m:sub>
                          <m:sup>
                            <m:r>
                              <a:rPr lang="en-US" sz="1600" b="1" i="1">
                                <a:latin typeface="Cambria Math" panose="02040503050406030204" pitchFamily="18" charset="0"/>
                              </a:rPr>
                              <m:t>𝐭</m:t>
                            </m:r>
                          </m:sup>
                        </m:sSubSup>
                        <m:r>
                          <a:rPr lang="en-US" sz="1600" b="1">
                            <a:latin typeface="Cambria Math" panose="02040503050406030204" pitchFamily="18" charset="0"/>
                          </a:rPr>
                          <m:t>,</m:t>
                        </m:r>
                        <m:sSubSup>
                          <m:sSubSupPr>
                            <m:ctrlPr>
                              <a:rPr lang="en-US" sz="1600" b="1" i="1">
                                <a:latin typeface="Cambria Math"/>
                              </a:rPr>
                            </m:ctrlPr>
                          </m:sSubSupPr>
                          <m:e>
                            <m:r>
                              <a:rPr lang="en-US" sz="1600" b="1" i="1">
                                <a:latin typeface="Cambria Math" panose="02040503050406030204" pitchFamily="18" charset="0"/>
                              </a:rPr>
                              <m:t>𝐲</m:t>
                            </m:r>
                          </m:e>
                          <m:sub>
                            <m:r>
                              <a:rPr lang="en-US" sz="1600" b="1" i="1">
                                <a:latin typeface="Cambria Math" panose="02040503050406030204" pitchFamily="18" charset="0"/>
                              </a:rPr>
                              <m:t>𝐞</m:t>
                            </m:r>
                          </m:sub>
                          <m:sup>
                            <m:r>
                              <a:rPr lang="en-US" sz="1600" b="1" i="1">
                                <a:latin typeface="Cambria Math" panose="02040503050406030204" pitchFamily="18" charset="0"/>
                              </a:rPr>
                              <m:t>𝟏</m:t>
                            </m:r>
                            <m:r>
                              <a:rPr lang="en-US" sz="1600" b="1">
                                <a:latin typeface="Cambria Math" panose="02040503050406030204" pitchFamily="18" charset="0"/>
                              </a:rPr>
                              <m:t>:</m:t>
                            </m:r>
                            <m:r>
                              <a:rPr lang="en-US" sz="1600" b="1" i="1">
                                <a:latin typeface="Cambria Math" panose="02040503050406030204" pitchFamily="18" charset="0"/>
                              </a:rPr>
                              <m:t>𝐭</m:t>
                            </m:r>
                          </m:sup>
                        </m:sSubSup>
                      </m:e>
                    </m:d>
                  </m:oMath>
                </a14:m>
                <a:r>
                  <a:rPr lang="en-US" sz="1600" b="1" dirty="0"/>
                  <a:t>	</a:t>
                </a:r>
                <a:r>
                  <a:rPr lang="en-US" sz="1600" b="1" dirty="0" smtClean="0"/>
                  <a:t>(</a:t>
                </a:r>
                <a:r>
                  <a:rPr lang="en-US" sz="1600" b="1" dirty="0"/>
                  <a:t>2)</a:t>
                </a:r>
                <a:endParaRPr lang="en-US" sz="1600" dirty="0"/>
              </a:p>
              <a:p>
                <a:pPr marL="455613" indent="-455613" algn="just"/>
                <a:r>
                  <a:rPr lang="en-US" sz="1800" dirty="0" smtClean="0"/>
                  <a:t>Matrices </a:t>
                </a:r>
                <a14:m>
                  <m:oMath xmlns:m="http://schemas.openxmlformats.org/officeDocument/2006/math">
                    <m:sSup>
                      <m:sSupPr>
                        <m:ctrlPr>
                          <a:rPr lang="en-US" sz="1800" i="1">
                            <a:latin typeface="Cambria Math"/>
                          </a:rPr>
                        </m:ctrlPr>
                      </m:sSupPr>
                      <m:e>
                        <m:r>
                          <a:rPr lang="en-US" sz="1800">
                            <a:latin typeface="Cambria Math"/>
                          </a:rPr>
                          <m:t>𝐵</m:t>
                        </m:r>
                      </m:e>
                      <m:sup>
                        <m:r>
                          <a:rPr lang="en-US" sz="1800">
                            <a:latin typeface="Cambria Math"/>
                          </a:rPr>
                          <m:t>𝑘</m:t>
                        </m:r>
                      </m:sup>
                    </m:sSup>
                  </m:oMath>
                </a14:m>
                <a:r>
                  <a:rPr lang="en-US" sz="1800" dirty="0"/>
                  <a:t>will serve to compute the coefficients of the function</a:t>
                </a:r>
                <a14:m>
                  <m:oMath xmlns:m="http://schemas.openxmlformats.org/officeDocument/2006/math">
                    <m:r>
                      <a:rPr lang="en-US" sz="1800">
                        <a:latin typeface="Cambria Math"/>
                      </a:rPr>
                      <m:t> </m:t>
                    </m:r>
                    <m:r>
                      <a:rPr lang="en-US" sz="1800">
                        <a:latin typeface="Cambria Math"/>
                      </a:rPr>
                      <m:t>𝑝</m:t>
                    </m:r>
                    <m:d>
                      <m:dPr>
                        <m:ctrlPr>
                          <a:rPr lang="en-US" sz="1800" i="1">
                            <a:latin typeface="Cambria Math"/>
                          </a:rPr>
                        </m:ctrlPr>
                      </m:dPr>
                      <m:e>
                        <m:sSubSup>
                          <m:sSubSupPr>
                            <m:ctrlPr>
                              <a:rPr lang="en-US" sz="1800" i="1">
                                <a:latin typeface="Cambria Math"/>
                              </a:rPr>
                            </m:ctrlPr>
                          </m:sSubSupPr>
                          <m:e>
                            <m:r>
                              <a:rPr lang="en-US" sz="1800">
                                <a:latin typeface="Cambria Math"/>
                              </a:rPr>
                              <m:t>𝒚</m:t>
                            </m:r>
                          </m:e>
                          <m:sub>
                            <m:r>
                              <a:rPr lang="en-US" sz="1800">
                                <a:latin typeface="Cambria Math"/>
                              </a:rPr>
                              <m:t>𝒆</m:t>
                            </m:r>
                          </m:sub>
                          <m:sup>
                            <m:r>
                              <a:rPr lang="en-US" sz="1800">
                                <a:latin typeface="Cambria Math"/>
                              </a:rPr>
                              <m:t>𝑡</m:t>
                            </m:r>
                            <m:r>
                              <a:rPr lang="en-US" sz="1800">
                                <a:latin typeface="Cambria Math"/>
                              </a:rPr>
                              <m:t>+</m:t>
                            </m:r>
                            <m:r>
                              <a:rPr lang="en-US" sz="1800">
                                <a:latin typeface="Cambria Math"/>
                              </a:rPr>
                              <m:t>1</m:t>
                            </m:r>
                            <m:r>
                              <a:rPr lang="en-US" sz="1800">
                                <a:latin typeface="Cambria Math"/>
                              </a:rPr>
                              <m:t>:</m:t>
                            </m:r>
                            <m:r>
                              <a:rPr lang="en-US" sz="1800">
                                <a:latin typeface="Cambria Math"/>
                              </a:rPr>
                              <m:t>𝑇</m:t>
                            </m:r>
                          </m:sup>
                        </m:sSubSup>
                        <m:r>
                          <a:rPr lang="en-US" sz="1800">
                            <a:latin typeface="Cambria Math"/>
                          </a:rPr>
                          <m:t>|</m:t>
                        </m:r>
                        <m:sSubSup>
                          <m:sSubSupPr>
                            <m:ctrlPr>
                              <a:rPr lang="en-US" sz="1800" i="1">
                                <a:latin typeface="Cambria Math"/>
                              </a:rPr>
                            </m:ctrlPr>
                          </m:sSubSupPr>
                          <m:e>
                            <m:r>
                              <a:rPr lang="en-US" sz="1800">
                                <a:latin typeface="Cambria Math"/>
                              </a:rPr>
                              <m:t>𝑥</m:t>
                            </m:r>
                          </m:e>
                          <m:sub>
                            <m:r>
                              <a:rPr lang="en-US" sz="1800">
                                <a:latin typeface="Cambria Math"/>
                              </a:rPr>
                              <m:t>𝑣</m:t>
                            </m:r>
                          </m:sub>
                          <m:sup>
                            <m:r>
                              <a:rPr lang="en-US" sz="1800">
                                <a:latin typeface="Cambria Math"/>
                              </a:rPr>
                              <m:t>𝑡</m:t>
                            </m:r>
                          </m:sup>
                        </m:sSubSup>
                      </m:e>
                    </m:d>
                    <m:r>
                      <a:rPr lang="en-US" sz="1800">
                        <a:latin typeface="Cambria Math"/>
                      </a:rPr>
                      <m:t>(</m:t>
                    </m:r>
                    <m:r>
                      <m:rPr>
                        <m:sty m:val="p"/>
                      </m:rPr>
                      <a:rPr lang="en-US" sz="1800">
                        <a:latin typeface="Cambria Math"/>
                      </a:rPr>
                      <m:t>θ</m:t>
                    </m:r>
                    <m:r>
                      <a:rPr lang="en-US" sz="1800">
                        <a:latin typeface="Cambria Math"/>
                      </a:rPr>
                      <m:t>)</m:t>
                    </m:r>
                  </m:oMath>
                </a14:m>
                <a:endParaRPr lang="en-US" sz="1800"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62000" y="2057400"/>
                <a:ext cx="7696200" cy="3124200"/>
              </a:xfrm>
              <a:blipFill rotWithShape="1">
                <a:blip r:embed="rId2"/>
                <a:stretch>
                  <a:fillRect l="-792" r="-554" b="-9961"/>
                </a:stretch>
              </a:blipFill>
            </p:spPr>
            <p:txBody>
              <a:bodyPr/>
              <a:lstStyle/>
              <a:p>
                <a:r>
                  <a:rPr lang="en-US">
                    <a:noFill/>
                  </a:rPr>
                  <a:t> </a:t>
                </a:r>
              </a:p>
            </p:txBody>
          </p:sp>
        </mc:Fallback>
      </mc:AlternateContent>
      <p:sp>
        <p:nvSpPr>
          <p:cNvPr id="4" name="Slide Number Placeholder 3"/>
          <p:cNvSpPr>
            <a:spLocks noGrp="1"/>
          </p:cNvSpPr>
          <p:nvPr>
            <p:ph type="sldNum" sz="quarter" idx="10"/>
          </p:nvPr>
        </p:nvSpPr>
        <p:spPr/>
        <p:txBody>
          <a:bodyPr/>
          <a:lstStyle/>
          <a:p>
            <a:fld id="{51F7E82C-B041-4B3C-96FA-1A98850E31F7}" type="slidenum">
              <a:rPr lang="ar-SA" altLang="en-US" smtClean="0"/>
              <a:pPr/>
              <a:t>18</a:t>
            </a:fld>
            <a:endParaRPr lang="en-US" altLang="zh-CN" dirty="0"/>
          </a:p>
        </p:txBody>
      </p:sp>
    </p:spTree>
    <p:extLst>
      <p:ext uri="{BB962C8B-B14F-4D97-AF65-F5344CB8AC3E}">
        <p14:creationId xmlns:p14="http://schemas.microsoft.com/office/powerpoint/2010/main" val="212552182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1371600"/>
            <a:ext cx="6858000" cy="1066800"/>
          </a:xfrm>
        </p:spPr>
        <p:txBody>
          <a:bodyPr/>
          <a:lstStyle/>
          <a:p>
            <a:pPr algn="ctr"/>
            <a:r>
              <a:rPr lang="en-US" sz="3200" dirty="0" smtClean="0"/>
              <a:t>Methods</a:t>
            </a:r>
            <a:endParaRPr lang="en-US" sz="3200" dirty="0"/>
          </a:p>
        </p:txBody>
      </p:sp>
      <p:sp>
        <p:nvSpPr>
          <p:cNvPr id="3" name="Content Placeholder 2"/>
          <p:cNvSpPr>
            <a:spLocks noGrp="1"/>
          </p:cNvSpPr>
          <p:nvPr>
            <p:ph idx="1"/>
          </p:nvPr>
        </p:nvSpPr>
        <p:spPr>
          <a:xfrm>
            <a:off x="762000" y="2057400"/>
            <a:ext cx="7696200" cy="3124200"/>
          </a:xfrm>
        </p:spPr>
        <p:txBody>
          <a:bodyPr/>
          <a:lstStyle/>
          <a:p>
            <a:pPr marL="0" indent="0" algn="just">
              <a:buNone/>
            </a:pPr>
            <a:r>
              <a:rPr lang="en-US" b="1" dirty="0">
                <a:solidFill>
                  <a:srgbClr val="3399FF"/>
                </a:solidFill>
              </a:rPr>
              <a:t>The Coefficient-Matrix-Fill </a:t>
            </a:r>
            <a:r>
              <a:rPr lang="en-US" b="1" dirty="0" smtClean="0">
                <a:solidFill>
                  <a:srgbClr val="3399FF"/>
                </a:solidFill>
              </a:rPr>
              <a:t>procedure (Contd.) </a:t>
            </a:r>
            <a:endParaRPr lang="en-US" b="1" dirty="0" smtClean="0"/>
          </a:p>
          <a:p>
            <a:pPr marL="0" indent="0" algn="just">
              <a:buNone/>
            </a:pPr>
            <a:endParaRPr lang="en-US" b="1" dirty="0"/>
          </a:p>
          <a:p>
            <a:pPr marL="0" indent="0" algn="just">
              <a:buNone/>
            </a:pPr>
            <a:endParaRPr lang="en-US" b="1" dirty="0" smtClean="0"/>
          </a:p>
          <a:p>
            <a:pPr marL="0" indent="0" algn="just">
              <a:buNone/>
            </a:pPr>
            <a:endParaRPr lang="en-US" b="1" dirty="0"/>
          </a:p>
          <a:p>
            <a:pPr marL="0" indent="0" algn="just">
              <a:buNone/>
            </a:pPr>
            <a:endParaRPr lang="en-US" b="1" dirty="0" smtClean="0"/>
          </a:p>
          <a:p>
            <a:pPr marL="0" indent="0" algn="just">
              <a:buNone/>
            </a:pPr>
            <a:endParaRPr lang="en-US" b="1" dirty="0"/>
          </a:p>
          <a:p>
            <a:pPr marL="0" indent="0" algn="just">
              <a:buNone/>
            </a:pPr>
            <a:endParaRPr lang="en-US" b="1" dirty="0" smtClean="0"/>
          </a:p>
          <a:p>
            <a:pPr marL="0" indent="0" algn="just">
              <a:buNone/>
            </a:pPr>
            <a:endParaRPr lang="en-US" b="1" dirty="0" smtClean="0"/>
          </a:p>
          <a:p>
            <a:pPr marL="0" indent="0" algn="just">
              <a:buNone/>
            </a:pPr>
            <a:endParaRPr lang="en-US" b="1" dirty="0" smtClean="0"/>
          </a:p>
          <a:p>
            <a:pPr marL="455613" indent="-455613" algn="just"/>
            <a:r>
              <a:rPr lang="en-US" sz="1800" b="1" dirty="0" smtClean="0"/>
              <a:t>Fig</a:t>
            </a:r>
            <a:r>
              <a:rPr lang="en-US" sz="1800" b="1" dirty="0"/>
              <a:t>. 1. </a:t>
            </a:r>
            <a:r>
              <a:rPr lang="en-US" sz="1800" dirty="0"/>
              <a:t>High-level summary of the Coefficient-Matrix-Fill </a:t>
            </a:r>
            <a:r>
              <a:rPr lang="en-US" sz="1800" dirty="0" smtClean="0"/>
              <a:t>procedure</a:t>
            </a:r>
            <a:endParaRPr lang="en-US" sz="1800" dirty="0"/>
          </a:p>
        </p:txBody>
      </p:sp>
      <p:sp>
        <p:nvSpPr>
          <p:cNvPr id="4" name="Slide Number Placeholder 3"/>
          <p:cNvSpPr>
            <a:spLocks noGrp="1"/>
          </p:cNvSpPr>
          <p:nvPr>
            <p:ph type="sldNum" sz="quarter" idx="10"/>
          </p:nvPr>
        </p:nvSpPr>
        <p:spPr/>
        <p:txBody>
          <a:bodyPr/>
          <a:lstStyle/>
          <a:p>
            <a:fld id="{51F7E82C-B041-4B3C-96FA-1A98850E31F7}" type="slidenum">
              <a:rPr lang="ar-SA" altLang="en-US" smtClean="0"/>
              <a:pPr/>
              <a:t>19</a:t>
            </a:fld>
            <a:endParaRPr lang="en-US" altLang="zh-CN" dirty="0"/>
          </a:p>
        </p:txBody>
      </p:sp>
      <p:pic>
        <p:nvPicPr>
          <p:cNvPr id="5" name="Picture 4"/>
          <p:cNvPicPr>
            <a:picLocks noChangeAspect="1"/>
          </p:cNvPicPr>
          <p:nvPr/>
        </p:nvPicPr>
        <p:blipFill>
          <a:blip r:embed="rId2"/>
          <a:stretch>
            <a:fillRect/>
          </a:stretch>
        </p:blipFill>
        <p:spPr>
          <a:xfrm>
            <a:off x="873320" y="2464642"/>
            <a:ext cx="7356280" cy="3566160"/>
          </a:xfrm>
          <a:prstGeom prst="rect">
            <a:avLst/>
          </a:prstGeom>
        </p:spPr>
      </p:pic>
    </p:spTree>
    <p:extLst>
      <p:ext uri="{BB962C8B-B14F-4D97-AF65-F5344CB8AC3E}">
        <p14:creationId xmlns:p14="http://schemas.microsoft.com/office/powerpoint/2010/main" val="21697892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1371600"/>
            <a:ext cx="6858000" cy="609600"/>
          </a:xfrm>
        </p:spPr>
        <p:txBody>
          <a:bodyPr/>
          <a:lstStyle/>
          <a:p>
            <a:pPr algn="ctr"/>
            <a:r>
              <a:rPr lang="en-US" dirty="0" smtClean="0"/>
              <a:t>Outline </a:t>
            </a:r>
            <a:endParaRPr lang="en-US" dirty="0"/>
          </a:p>
        </p:txBody>
      </p:sp>
      <p:sp>
        <p:nvSpPr>
          <p:cNvPr id="3" name="Content Placeholder 2"/>
          <p:cNvSpPr>
            <a:spLocks noGrp="1"/>
          </p:cNvSpPr>
          <p:nvPr>
            <p:ph idx="1"/>
          </p:nvPr>
        </p:nvSpPr>
        <p:spPr>
          <a:xfrm>
            <a:off x="1600200" y="2209800"/>
            <a:ext cx="6705600" cy="4114800"/>
          </a:xfrm>
        </p:spPr>
        <p:txBody>
          <a:bodyPr/>
          <a:lstStyle/>
          <a:p>
            <a:pPr algn="just">
              <a:buFont typeface="Wingdings" panose="05000000000000000000" pitchFamily="2" charset="2"/>
              <a:buChar char="q"/>
            </a:pPr>
            <a:r>
              <a:rPr lang="en-US" sz="2400" dirty="0" smtClean="0">
                <a:solidFill>
                  <a:srgbClr val="004684"/>
                </a:solidFill>
                <a:latin typeface="+mj-lt"/>
                <a:ea typeface="+mj-ea"/>
              </a:rPr>
              <a:t>Introduction </a:t>
            </a:r>
          </a:p>
          <a:p>
            <a:pPr algn="just">
              <a:buFont typeface="Wingdings" panose="05000000000000000000" pitchFamily="2" charset="2"/>
              <a:buChar char="q"/>
            </a:pPr>
            <a:r>
              <a:rPr lang="en-US" sz="2400" dirty="0">
                <a:solidFill>
                  <a:srgbClr val="004684"/>
                </a:solidFill>
                <a:latin typeface="+mj-lt"/>
                <a:ea typeface="+mj-ea"/>
              </a:rPr>
              <a:t>Literature </a:t>
            </a:r>
            <a:r>
              <a:rPr lang="en-US" sz="2400" dirty="0" smtClean="0">
                <a:solidFill>
                  <a:srgbClr val="004684"/>
                </a:solidFill>
                <a:latin typeface="+mj-lt"/>
                <a:ea typeface="+mj-ea"/>
              </a:rPr>
              <a:t>Review</a:t>
            </a:r>
            <a:endParaRPr lang="en-US" sz="2400" dirty="0">
              <a:solidFill>
                <a:srgbClr val="004684"/>
              </a:solidFill>
              <a:latin typeface="+mj-lt"/>
              <a:ea typeface="+mj-ea"/>
            </a:endParaRPr>
          </a:p>
          <a:p>
            <a:pPr lvl="1" algn="just">
              <a:buFont typeface="Wingdings" panose="05000000000000000000" pitchFamily="2" charset="2"/>
              <a:buChar char="q"/>
            </a:pPr>
            <a:r>
              <a:rPr lang="en-US" sz="2200" dirty="0">
                <a:solidFill>
                  <a:srgbClr val="004684"/>
                </a:solidFill>
                <a:latin typeface="+mj-lt"/>
                <a:ea typeface="+mj-ea"/>
              </a:rPr>
              <a:t>Hidden Markov Models (HMMs) </a:t>
            </a:r>
          </a:p>
          <a:p>
            <a:pPr lvl="1" algn="just">
              <a:buFont typeface="Wingdings" panose="05000000000000000000" pitchFamily="2" charset="2"/>
              <a:buChar char="q"/>
            </a:pPr>
            <a:r>
              <a:rPr lang="en-US" sz="2200" dirty="0">
                <a:solidFill>
                  <a:srgbClr val="004684"/>
                </a:solidFill>
                <a:latin typeface="+mj-lt"/>
                <a:ea typeface="+mj-ea"/>
              </a:rPr>
              <a:t>Sensitivity Analysis in </a:t>
            </a:r>
            <a:r>
              <a:rPr lang="en-US" sz="2200" dirty="0" smtClean="0">
                <a:solidFill>
                  <a:srgbClr val="004684"/>
                </a:solidFill>
                <a:latin typeface="+mj-lt"/>
                <a:ea typeface="+mj-ea"/>
              </a:rPr>
              <a:t>HMMs</a:t>
            </a:r>
            <a:endParaRPr lang="en-US" sz="2200" dirty="0">
              <a:solidFill>
                <a:srgbClr val="004684"/>
              </a:solidFill>
              <a:latin typeface="+mj-lt"/>
              <a:ea typeface="+mj-ea"/>
            </a:endParaRPr>
          </a:p>
          <a:p>
            <a:pPr algn="just">
              <a:buFont typeface="Wingdings" panose="05000000000000000000" pitchFamily="2" charset="2"/>
              <a:buChar char="q"/>
            </a:pPr>
            <a:r>
              <a:rPr lang="en-US" sz="2400" dirty="0">
                <a:solidFill>
                  <a:srgbClr val="004684"/>
                </a:solidFill>
                <a:latin typeface="+mj-lt"/>
                <a:ea typeface="+mj-ea"/>
              </a:rPr>
              <a:t>Methods </a:t>
            </a:r>
            <a:endParaRPr lang="en-US" sz="2400" dirty="0" smtClean="0">
              <a:solidFill>
                <a:srgbClr val="004684"/>
              </a:solidFill>
              <a:latin typeface="+mj-lt"/>
              <a:ea typeface="+mj-ea"/>
            </a:endParaRPr>
          </a:p>
          <a:p>
            <a:pPr algn="just">
              <a:buFont typeface="Wingdings" panose="05000000000000000000" pitchFamily="2" charset="2"/>
              <a:buChar char="q"/>
            </a:pPr>
            <a:r>
              <a:rPr lang="en-US" sz="2400" dirty="0" smtClean="0">
                <a:solidFill>
                  <a:srgbClr val="004684"/>
                </a:solidFill>
                <a:latin typeface="+mj-lt"/>
                <a:ea typeface="+mj-ea"/>
              </a:rPr>
              <a:t>Proposed Method</a:t>
            </a:r>
          </a:p>
          <a:p>
            <a:pPr algn="just">
              <a:buFont typeface="Wingdings" panose="05000000000000000000" pitchFamily="2" charset="2"/>
              <a:buChar char="q"/>
            </a:pPr>
            <a:r>
              <a:rPr lang="en-US" sz="2400" dirty="0" smtClean="0">
                <a:solidFill>
                  <a:srgbClr val="004684"/>
                </a:solidFill>
                <a:latin typeface="+mj-lt"/>
                <a:ea typeface="+mj-ea"/>
              </a:rPr>
              <a:t>Conclusion </a:t>
            </a:r>
          </a:p>
          <a:p>
            <a:pPr algn="just">
              <a:buFont typeface="Wingdings" panose="05000000000000000000" pitchFamily="2" charset="2"/>
              <a:buChar char="q"/>
            </a:pPr>
            <a:r>
              <a:rPr lang="en-US" sz="2400" dirty="0" smtClean="0">
                <a:solidFill>
                  <a:srgbClr val="004684"/>
                </a:solidFill>
                <a:latin typeface="+mj-lt"/>
                <a:ea typeface="+mj-ea"/>
              </a:rPr>
              <a:t>Future Works</a:t>
            </a:r>
            <a:endParaRPr lang="en-US" sz="2400" dirty="0">
              <a:solidFill>
                <a:srgbClr val="004684"/>
              </a:solidFill>
              <a:latin typeface="+mj-lt"/>
              <a:ea typeface="+mj-ea"/>
            </a:endParaRPr>
          </a:p>
        </p:txBody>
      </p:sp>
      <p:sp>
        <p:nvSpPr>
          <p:cNvPr id="4" name="Slide Number Placeholder 3"/>
          <p:cNvSpPr>
            <a:spLocks noGrp="1"/>
          </p:cNvSpPr>
          <p:nvPr>
            <p:ph type="sldNum" sz="quarter" idx="10"/>
          </p:nvPr>
        </p:nvSpPr>
        <p:spPr/>
        <p:txBody>
          <a:bodyPr/>
          <a:lstStyle/>
          <a:p>
            <a:fld id="{51F7E82C-B041-4B3C-96FA-1A98850E31F7}" type="slidenum">
              <a:rPr lang="ar-SA" altLang="en-US" smtClean="0"/>
              <a:pPr/>
              <a:t>2</a:t>
            </a:fld>
            <a:endParaRPr lang="en-US" altLang="zh-CN" dirty="0"/>
          </a:p>
        </p:txBody>
      </p:sp>
    </p:spTree>
    <p:extLst>
      <p:ext uri="{BB962C8B-B14F-4D97-AF65-F5344CB8AC3E}">
        <p14:creationId xmlns:p14="http://schemas.microsoft.com/office/powerpoint/2010/main" val="237619433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1371600"/>
            <a:ext cx="6858000" cy="1066800"/>
          </a:xfrm>
        </p:spPr>
        <p:txBody>
          <a:bodyPr/>
          <a:lstStyle/>
          <a:p>
            <a:pPr algn="ctr"/>
            <a:r>
              <a:rPr lang="en-US" sz="3200" dirty="0" smtClean="0"/>
              <a:t>Methods</a:t>
            </a:r>
            <a:endParaRPr lang="en-US" sz="32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62000" y="2057400"/>
                <a:ext cx="7696200" cy="3124200"/>
              </a:xfrm>
            </p:spPr>
            <p:txBody>
              <a:bodyPr/>
              <a:lstStyle/>
              <a:p>
                <a:pPr marL="0" indent="0" algn="just">
                  <a:buNone/>
                </a:pPr>
                <a:r>
                  <a:rPr lang="en-US" b="1" dirty="0" smtClean="0">
                    <a:solidFill>
                      <a:srgbClr val="3399FF"/>
                    </a:solidFill>
                  </a:rPr>
                  <a:t>The Coefficient-Matrix-Fill procedure : Initialization and fill operations</a:t>
                </a:r>
                <a:endParaRPr lang="en-US" b="1" dirty="0" smtClean="0"/>
              </a:p>
              <a:p>
                <a:pPr marL="455613" indent="-455613" algn="just"/>
                <a:r>
                  <a:rPr lang="en-US" sz="1800" dirty="0" smtClean="0"/>
                  <a:t>As summarized </a:t>
                </a:r>
                <a:r>
                  <a:rPr lang="en-US" sz="1800" dirty="0"/>
                  <a:t>in Fig. 1, </a:t>
                </a:r>
                <a:r>
                  <a:rPr lang="en-US" sz="1800" dirty="0" smtClean="0"/>
                  <a:t>the procedure starts </a:t>
                </a:r>
                <a:r>
                  <a:rPr lang="en-US" sz="1800" dirty="0"/>
                  <a:t>by filling the entries of matrix </a:t>
                </a:r>
                <a14:m>
                  <m:oMath xmlns:m="http://schemas.openxmlformats.org/officeDocument/2006/math">
                    <m:sSup>
                      <m:sSupPr>
                        <m:ctrlPr>
                          <a:rPr lang="en-US" sz="1800" i="1">
                            <a:latin typeface="Cambria Math"/>
                          </a:rPr>
                        </m:ctrlPr>
                      </m:sSupPr>
                      <m:e>
                        <m:r>
                          <m:rPr>
                            <m:sty m:val="p"/>
                          </m:rPr>
                          <a:rPr lang="en-US" sz="1800">
                            <a:latin typeface="Cambria Math"/>
                          </a:rPr>
                          <m:t>F</m:t>
                        </m:r>
                      </m:e>
                      <m:sup>
                        <m:r>
                          <a:rPr lang="en-US" sz="1800">
                            <a:latin typeface="Cambria Math"/>
                          </a:rPr>
                          <m:t>1</m:t>
                        </m:r>
                      </m:sup>
                    </m:sSup>
                  </m:oMath>
                </a14:m>
                <a:r>
                  <a:rPr lang="en-US" sz="1800" dirty="0"/>
                  <a:t> in accordance with the </a:t>
                </a:r>
                <a14:m>
                  <m:oMath xmlns:m="http://schemas.openxmlformats.org/officeDocument/2006/math">
                    <m:r>
                      <m:rPr>
                        <m:sty m:val="p"/>
                      </m:rPr>
                      <a:rPr lang="en-US" sz="1800">
                        <a:latin typeface="Cambria Math"/>
                      </a:rPr>
                      <m:t>t</m:t>
                    </m:r>
                    <m:r>
                      <a:rPr lang="en-US" sz="1800">
                        <a:latin typeface="Cambria Math"/>
                      </a:rPr>
                      <m:t>=</m:t>
                    </m:r>
                    <m:r>
                      <a:rPr lang="en-US" sz="1800">
                        <a:latin typeface="Cambria Math"/>
                      </a:rPr>
                      <m:t>1</m:t>
                    </m:r>
                  </m:oMath>
                </a14:m>
                <a:r>
                  <a:rPr lang="en-US" sz="1800" dirty="0"/>
                  <a:t> case in the recursive expression for filter probabilities (Eq. (3)); matrix </a:t>
                </a:r>
                <a14:m>
                  <m:oMath xmlns:m="http://schemas.openxmlformats.org/officeDocument/2006/math">
                    <m:sSup>
                      <m:sSupPr>
                        <m:ctrlPr>
                          <a:rPr lang="en-US" sz="1800" i="1">
                            <a:latin typeface="Cambria Math"/>
                          </a:rPr>
                        </m:ctrlPr>
                      </m:sSupPr>
                      <m:e>
                        <m:r>
                          <m:rPr>
                            <m:sty m:val="p"/>
                          </m:rPr>
                          <a:rPr lang="en-US" sz="1800">
                            <a:latin typeface="Cambria Math"/>
                          </a:rPr>
                          <m:t>B</m:t>
                        </m:r>
                      </m:e>
                      <m:sup>
                        <m:r>
                          <m:rPr>
                            <m:sty m:val="p"/>
                          </m:rPr>
                          <a:rPr lang="en-US" sz="1800">
                            <a:latin typeface="Cambria Math"/>
                          </a:rPr>
                          <m:t>T</m:t>
                        </m:r>
                      </m:sup>
                    </m:sSup>
                  </m:oMath>
                </a14:m>
                <a:r>
                  <a:rPr lang="en-US" sz="1800" dirty="0" smtClean="0"/>
                  <a:t> </a:t>
                </a:r>
                <a:r>
                  <a:rPr lang="en-US" sz="1800" dirty="0"/>
                  <a:t>is filled with all </a:t>
                </a:r>
                <a:r>
                  <a:rPr lang="en-US" sz="1800" dirty="0" smtClean="0"/>
                  <a:t>1’s</a:t>
                </a:r>
              </a:p>
              <a:p>
                <a:pPr marL="747713" lvl="1" indent="-455613" algn="just"/>
                <a14:m>
                  <m:oMath xmlns:m="http://schemas.openxmlformats.org/officeDocument/2006/math">
                    <m:r>
                      <a:rPr lang="en-US" sz="1600" b="0" i="1">
                        <a:latin typeface="Cambria Math" panose="02040503050406030204" pitchFamily="18" charset="0"/>
                      </a:rPr>
                      <m:t>𝐹</m:t>
                    </m:r>
                    <m:d>
                      <m:dPr>
                        <m:ctrlPr>
                          <a:rPr lang="en-US" sz="1600" i="1">
                            <a:latin typeface="Cambria Math"/>
                          </a:rPr>
                        </m:ctrlPr>
                      </m:dPr>
                      <m:e>
                        <m:r>
                          <a:rPr lang="en-US" sz="1600" b="0" i="1">
                            <a:latin typeface="Cambria Math" panose="02040503050406030204" pitchFamily="18" charset="0"/>
                          </a:rPr>
                          <m:t>𝑧</m:t>
                        </m:r>
                        <m:r>
                          <a:rPr lang="en-US" sz="1600" b="0">
                            <a:latin typeface="Cambria Math" panose="02040503050406030204" pitchFamily="18" charset="0"/>
                          </a:rPr>
                          <m:t>,</m:t>
                        </m:r>
                        <m:r>
                          <a:rPr lang="en-US" sz="1600" b="0" i="1">
                            <a:latin typeface="Cambria Math" panose="02040503050406030204" pitchFamily="18" charset="0"/>
                          </a:rPr>
                          <m:t>𝑡</m:t>
                        </m:r>
                      </m:e>
                    </m:d>
                    <m:r>
                      <a:rPr lang="en-US" sz="1600" b="0">
                        <a:latin typeface="Cambria Math" panose="02040503050406030204" pitchFamily="18" charset="0"/>
                      </a:rPr>
                      <m:t>=</m:t>
                    </m:r>
                    <m:r>
                      <a:rPr lang="en-US" sz="1600" b="0" i="1">
                        <a:latin typeface="Cambria Math" panose="02040503050406030204" pitchFamily="18" charset="0"/>
                      </a:rPr>
                      <m:t>𝑝</m:t>
                    </m:r>
                    <m:d>
                      <m:dPr>
                        <m:ctrlPr>
                          <a:rPr lang="en-US" sz="1600" i="1">
                            <a:latin typeface="Cambria Math"/>
                          </a:rPr>
                        </m:ctrlPr>
                      </m:dPr>
                      <m:e>
                        <m:sSubSup>
                          <m:sSubSupPr>
                            <m:ctrlPr>
                              <a:rPr lang="en-US" sz="1600" i="1">
                                <a:latin typeface="Cambria Math"/>
                              </a:rPr>
                            </m:ctrlPr>
                          </m:sSubSupPr>
                          <m:e>
                            <m:r>
                              <a:rPr lang="en-US" sz="1600" b="0" i="1">
                                <a:latin typeface="Cambria Math" panose="02040503050406030204" pitchFamily="18" charset="0"/>
                              </a:rPr>
                              <m:t>𝑋</m:t>
                            </m:r>
                          </m:e>
                          <m:sub>
                            <m:r>
                              <a:rPr lang="en-US" sz="1600" b="0" i="1">
                                <a:latin typeface="Cambria Math" panose="02040503050406030204" pitchFamily="18" charset="0"/>
                              </a:rPr>
                              <m:t>𝑣</m:t>
                            </m:r>
                          </m:sub>
                          <m:sup>
                            <m:r>
                              <a:rPr lang="en-US" sz="1600" b="0" i="1">
                                <a:latin typeface="Cambria Math" panose="02040503050406030204" pitchFamily="18" charset="0"/>
                              </a:rPr>
                              <m:t>𝑡</m:t>
                            </m:r>
                          </m:sup>
                        </m:sSubSup>
                        <m:r>
                          <a:rPr lang="en-US" sz="1600" b="0">
                            <a:latin typeface="Cambria Math" panose="02040503050406030204" pitchFamily="18" charset="0"/>
                          </a:rPr>
                          <m:t>,</m:t>
                        </m:r>
                        <m:sSubSup>
                          <m:sSubSupPr>
                            <m:ctrlPr>
                              <a:rPr lang="en-US" sz="1600" i="1">
                                <a:latin typeface="Cambria Math"/>
                              </a:rPr>
                            </m:ctrlPr>
                          </m:sSubSupPr>
                          <m:e>
                            <m:r>
                              <a:rPr lang="en-US" sz="1600" b="0" i="1">
                                <a:latin typeface="Cambria Math" panose="02040503050406030204" pitchFamily="18" charset="0"/>
                              </a:rPr>
                              <m:t>𝑦</m:t>
                            </m:r>
                          </m:e>
                          <m:sub>
                            <m:r>
                              <a:rPr lang="en-US" sz="1600" b="0" i="1">
                                <a:latin typeface="Cambria Math" panose="02040503050406030204" pitchFamily="18" charset="0"/>
                              </a:rPr>
                              <m:t>𝑒</m:t>
                            </m:r>
                          </m:sub>
                          <m:sup>
                            <m:r>
                              <a:rPr lang="en-US" sz="1600" b="0" i="1">
                                <a:latin typeface="Cambria Math" panose="02040503050406030204" pitchFamily="18" charset="0"/>
                              </a:rPr>
                              <m:t>1</m:t>
                            </m:r>
                            <m:r>
                              <a:rPr lang="en-US" sz="1600" b="0">
                                <a:latin typeface="Cambria Math" panose="02040503050406030204" pitchFamily="18" charset="0"/>
                              </a:rPr>
                              <m:t>:</m:t>
                            </m:r>
                            <m:r>
                              <a:rPr lang="en-US" sz="1600" b="0" i="1">
                                <a:latin typeface="Cambria Math" panose="02040503050406030204" pitchFamily="18" charset="0"/>
                              </a:rPr>
                              <m:t>𝑡</m:t>
                            </m:r>
                          </m:sup>
                        </m:sSubSup>
                      </m:e>
                    </m:d>
                  </m:oMath>
                </a14:m>
                <a:endParaRPr lang="en-US" sz="1800" dirty="0" smtClean="0"/>
              </a:p>
              <a:p>
                <a:pPr marL="747713" lvl="1" indent="-455613" algn="just"/>
                <a14:m>
                  <m:oMath xmlns:m="http://schemas.openxmlformats.org/officeDocument/2006/math">
                    <m:r>
                      <a:rPr lang="en-US" sz="1800" b="0" i="1">
                        <a:latin typeface="Cambria Math" panose="02040503050406030204" pitchFamily="18" charset="0"/>
                      </a:rPr>
                      <m:t>𝐹</m:t>
                    </m:r>
                    <m:r>
                      <a:rPr lang="en-US" sz="1800" b="0">
                        <a:latin typeface="Cambria Math" panose="02040503050406030204" pitchFamily="18" charset="0"/>
                      </a:rPr>
                      <m:t>(</m:t>
                    </m:r>
                    <m:r>
                      <a:rPr lang="en-US" sz="1800" b="0" i="1">
                        <a:latin typeface="Cambria Math" panose="02040503050406030204" pitchFamily="18" charset="0"/>
                      </a:rPr>
                      <m:t>𝑧</m:t>
                    </m:r>
                    <m:r>
                      <a:rPr lang="en-US" sz="1800" b="0">
                        <a:latin typeface="Cambria Math" panose="02040503050406030204" pitchFamily="18" charset="0"/>
                      </a:rPr>
                      <m:t>,</m:t>
                    </m:r>
                    <m:r>
                      <a:rPr lang="en-US" sz="1800" b="0" i="1">
                        <a:latin typeface="Cambria Math" panose="02040503050406030204" pitchFamily="18" charset="0"/>
                      </a:rPr>
                      <m:t>𝑡</m:t>
                    </m:r>
                    <m:r>
                      <a:rPr lang="en-US" sz="1800" b="0">
                        <a:latin typeface="Cambria Math" panose="02040503050406030204" pitchFamily="18" charset="0"/>
                      </a:rPr>
                      <m:t>)=</m:t>
                    </m:r>
                    <m:d>
                      <m:dPr>
                        <m:begChr m:val="{"/>
                        <m:endChr m:val=""/>
                        <m:ctrlPr>
                          <a:rPr lang="en-US" sz="1800" i="1">
                            <a:latin typeface="Cambria Math"/>
                          </a:rPr>
                        </m:ctrlPr>
                      </m:dPr>
                      <m:e>
                        <m:eqArr>
                          <m:eqArrPr>
                            <m:ctrlPr>
                              <a:rPr lang="en-US" sz="1800" i="1">
                                <a:latin typeface="Cambria Math"/>
                              </a:rPr>
                            </m:ctrlPr>
                          </m:eqArrPr>
                          <m:e>
                            <m:m>
                              <m:mPr>
                                <m:mcs>
                                  <m:mc>
                                    <m:mcPr>
                                      <m:count m:val="2"/>
                                      <m:mcJc m:val="center"/>
                                    </m:mcPr>
                                  </m:mc>
                                </m:mcs>
                                <m:ctrlPr>
                                  <a:rPr lang="en-US" sz="1800" i="1">
                                    <a:latin typeface="Cambria Math"/>
                                  </a:rPr>
                                </m:ctrlPr>
                              </m:mPr>
                              <m:mr>
                                <m:e>
                                  <m:sSub>
                                    <m:sSubPr>
                                      <m:ctrlPr>
                                        <a:rPr lang="en-US" sz="1800" i="1">
                                          <a:latin typeface="Cambria Math"/>
                                        </a:rPr>
                                      </m:ctrlPr>
                                    </m:sSubPr>
                                    <m:e>
                                      <m:r>
                                        <a:rPr lang="en-US" sz="1800" b="0" i="1">
                                          <a:latin typeface="Cambria Math" panose="02040503050406030204" pitchFamily="18" charset="0"/>
                                        </a:rPr>
                                        <m:t>𝑜</m:t>
                                      </m:r>
                                    </m:e>
                                    <m:sub>
                                      <m:r>
                                        <a:rPr lang="en-US" sz="1800" b="0" i="1">
                                          <a:latin typeface="Cambria Math" panose="02040503050406030204" pitchFamily="18" charset="0"/>
                                        </a:rPr>
                                        <m:t>𝑣</m:t>
                                      </m:r>
                                      <m:r>
                                        <a:rPr lang="en-US" sz="1800" b="0">
                                          <a:latin typeface="Cambria Math" panose="02040503050406030204" pitchFamily="18" charset="0"/>
                                        </a:rPr>
                                        <m:t>,</m:t>
                                      </m:r>
                                      <m:sSup>
                                        <m:sSupPr>
                                          <m:ctrlPr>
                                            <a:rPr lang="en-US" sz="1800" i="1">
                                              <a:latin typeface="Cambria Math"/>
                                            </a:rPr>
                                          </m:ctrlPr>
                                        </m:sSupPr>
                                        <m:e>
                                          <m:r>
                                            <a:rPr lang="en-US" sz="1800" b="0" i="1">
                                              <a:latin typeface="Cambria Math" panose="02040503050406030204" pitchFamily="18" charset="0"/>
                                            </a:rPr>
                                            <m:t>𝑒</m:t>
                                          </m:r>
                                        </m:e>
                                        <m:sup>
                                          <m:r>
                                            <a:rPr lang="en-US" sz="1800" b="0" i="1">
                                              <a:latin typeface="Cambria Math" panose="02040503050406030204" pitchFamily="18" charset="0"/>
                                            </a:rPr>
                                            <m:t>1</m:t>
                                          </m:r>
                                        </m:sup>
                                      </m:sSup>
                                    </m:sub>
                                  </m:sSub>
                                  <m:r>
                                    <a:rPr lang="en-US" sz="1800" b="0">
                                      <a:latin typeface="Cambria Math" panose="02040503050406030204" pitchFamily="18" charset="0"/>
                                    </a:rPr>
                                    <m:t>.</m:t>
                                  </m:r>
                                  <m:sSub>
                                    <m:sSubPr>
                                      <m:ctrlPr>
                                        <a:rPr lang="en-US" sz="1800" i="1">
                                          <a:latin typeface="Cambria Math"/>
                                        </a:rPr>
                                      </m:ctrlPr>
                                    </m:sSubPr>
                                    <m:e>
                                      <m:r>
                                        <a:rPr lang="en-US" sz="1800" b="0" i="1">
                                          <a:latin typeface="Cambria Math" panose="02040503050406030204" pitchFamily="18" charset="0"/>
                                        </a:rPr>
                                        <m:t>𝛾</m:t>
                                      </m:r>
                                    </m:e>
                                    <m:sub>
                                      <m:r>
                                        <a:rPr lang="en-US" sz="1800" b="0" i="1">
                                          <a:latin typeface="Cambria Math" panose="02040503050406030204" pitchFamily="18" charset="0"/>
                                        </a:rPr>
                                        <m:t>𝑣</m:t>
                                      </m:r>
                                    </m:sub>
                                  </m:sSub>
                                </m:e>
                                <m:e>
                                  <m:r>
                                    <a:rPr lang="en-US" sz="1800" b="0" i="1" smtClean="0">
                                      <a:latin typeface="Cambria Math"/>
                                    </a:rPr>
                                    <m:t>                               </m:t>
                                  </m:r>
                                  <m:r>
                                    <a:rPr lang="en-US" sz="1800" b="0" i="1">
                                      <a:latin typeface="Cambria Math" panose="02040503050406030204" pitchFamily="18" charset="0"/>
                                    </a:rPr>
                                    <m:t>𝑖𝑓</m:t>
                                  </m:r>
                                  <m:r>
                                    <a:rPr lang="en-US" sz="1800" b="0">
                                      <a:latin typeface="Cambria Math" panose="02040503050406030204" pitchFamily="18" charset="0"/>
                                    </a:rPr>
                                    <m:t> </m:t>
                                  </m:r>
                                  <m:r>
                                    <a:rPr lang="en-US" sz="1800" b="0" i="1">
                                      <a:latin typeface="Cambria Math" panose="02040503050406030204" pitchFamily="18" charset="0"/>
                                    </a:rPr>
                                    <m:t>𝑡</m:t>
                                  </m:r>
                                  <m:r>
                                    <a:rPr lang="en-US" sz="1800" b="0">
                                      <a:latin typeface="Cambria Math" panose="02040503050406030204" pitchFamily="18" charset="0"/>
                                    </a:rPr>
                                    <m:t>=</m:t>
                                  </m:r>
                                  <m:r>
                                    <a:rPr lang="en-US" sz="1800" b="0" i="1">
                                      <a:latin typeface="Cambria Math" panose="02040503050406030204" pitchFamily="18" charset="0"/>
                                    </a:rPr>
                                    <m:t>1</m:t>
                                  </m:r>
                                </m:e>
                              </m:mr>
                            </m:m>
                          </m:e>
                          <m:e>
                            <m:m>
                              <m:mPr>
                                <m:mcs>
                                  <m:mc>
                                    <m:mcPr>
                                      <m:count m:val="2"/>
                                      <m:mcJc m:val="center"/>
                                    </m:mcPr>
                                  </m:mc>
                                </m:mcs>
                                <m:ctrlPr>
                                  <a:rPr lang="en-US" sz="1800" i="1">
                                    <a:latin typeface="Cambria Math"/>
                                  </a:rPr>
                                </m:ctrlPr>
                              </m:mPr>
                              <m:mr>
                                <m:e>
                                  <m:sSub>
                                    <m:sSubPr>
                                      <m:ctrlPr>
                                        <a:rPr lang="en-US" sz="1800" i="1">
                                          <a:latin typeface="Cambria Math"/>
                                        </a:rPr>
                                      </m:ctrlPr>
                                    </m:sSubPr>
                                    <m:e>
                                      <m:r>
                                        <a:rPr lang="en-US" sz="1800" b="0" i="1">
                                          <a:latin typeface="Cambria Math" panose="02040503050406030204" pitchFamily="18" charset="0"/>
                                        </a:rPr>
                                        <m:t>𝑜</m:t>
                                      </m:r>
                                    </m:e>
                                    <m:sub>
                                      <m:r>
                                        <a:rPr lang="en-US" sz="1800" b="0" i="1">
                                          <a:latin typeface="Cambria Math" panose="02040503050406030204" pitchFamily="18" charset="0"/>
                                        </a:rPr>
                                        <m:t>𝑣</m:t>
                                      </m:r>
                                      <m:r>
                                        <a:rPr lang="en-US" sz="1800" b="0">
                                          <a:latin typeface="Cambria Math" panose="02040503050406030204" pitchFamily="18" charset="0"/>
                                        </a:rPr>
                                        <m:t>,</m:t>
                                      </m:r>
                                      <m:sSup>
                                        <m:sSupPr>
                                          <m:ctrlPr>
                                            <a:rPr lang="en-US" sz="1800" i="1">
                                              <a:latin typeface="Cambria Math"/>
                                            </a:rPr>
                                          </m:ctrlPr>
                                        </m:sSupPr>
                                        <m:e>
                                          <m:r>
                                            <a:rPr lang="en-US" sz="1800" b="0" i="1">
                                              <a:latin typeface="Cambria Math" panose="02040503050406030204" pitchFamily="18" charset="0"/>
                                            </a:rPr>
                                            <m:t>𝑒</m:t>
                                          </m:r>
                                        </m:e>
                                        <m:sup>
                                          <m:r>
                                            <a:rPr lang="en-US" sz="1800" b="0" i="1">
                                              <a:latin typeface="Cambria Math" panose="02040503050406030204" pitchFamily="18" charset="0"/>
                                            </a:rPr>
                                            <m:t>𝑡</m:t>
                                          </m:r>
                                        </m:sup>
                                      </m:sSup>
                                    </m:sub>
                                  </m:sSub>
                                  <m:r>
                                    <a:rPr lang="en-US" sz="1800" b="0">
                                      <a:latin typeface="Cambria Math" panose="02040503050406030204" pitchFamily="18" charset="0"/>
                                    </a:rPr>
                                    <m:t>.</m:t>
                                  </m:r>
                                  <m:nary>
                                    <m:naryPr>
                                      <m:chr m:val="∑"/>
                                      <m:limLoc m:val="undOvr"/>
                                      <m:ctrlPr>
                                        <a:rPr lang="en-US" sz="1800" i="1">
                                          <a:latin typeface="Cambria Math"/>
                                        </a:rPr>
                                      </m:ctrlPr>
                                    </m:naryPr>
                                    <m:sub>
                                      <m:r>
                                        <a:rPr lang="en-US" sz="1800" b="0" i="1">
                                          <a:latin typeface="Cambria Math" panose="02040503050406030204" pitchFamily="18" charset="0"/>
                                        </a:rPr>
                                        <m:t>𝑧</m:t>
                                      </m:r>
                                      <m:r>
                                        <a:rPr lang="en-US" sz="1800" b="0">
                                          <a:latin typeface="Cambria Math" panose="02040503050406030204" pitchFamily="18" charset="0"/>
                                        </a:rPr>
                                        <m:t>=</m:t>
                                      </m:r>
                                      <m:r>
                                        <a:rPr lang="en-US" sz="1800" b="0" i="1">
                                          <a:latin typeface="Cambria Math" panose="02040503050406030204" pitchFamily="18" charset="0"/>
                                        </a:rPr>
                                        <m:t>1</m:t>
                                      </m:r>
                                    </m:sub>
                                    <m:sup>
                                      <m:r>
                                        <a:rPr lang="en-US" sz="1800" b="0" i="1">
                                          <a:latin typeface="Cambria Math" panose="02040503050406030204" pitchFamily="18" charset="0"/>
                                        </a:rPr>
                                        <m:t>𝑛</m:t>
                                      </m:r>
                                    </m:sup>
                                    <m:e>
                                      <m:sSub>
                                        <m:sSubPr>
                                          <m:ctrlPr>
                                            <a:rPr lang="en-US" sz="1800" i="1">
                                              <a:latin typeface="Cambria Math"/>
                                            </a:rPr>
                                          </m:ctrlPr>
                                        </m:sSubPr>
                                        <m:e>
                                          <m:r>
                                            <a:rPr lang="en-US" sz="1800" b="0" i="1">
                                              <a:latin typeface="Cambria Math" panose="02040503050406030204" pitchFamily="18" charset="0"/>
                                            </a:rPr>
                                            <m:t>𝑎</m:t>
                                          </m:r>
                                        </m:e>
                                        <m:sub>
                                          <m:r>
                                            <a:rPr lang="en-US" sz="1800" b="0" i="1">
                                              <a:latin typeface="Cambria Math" panose="02040503050406030204" pitchFamily="18" charset="0"/>
                                            </a:rPr>
                                            <m:t>𝑧</m:t>
                                          </m:r>
                                          <m:r>
                                            <a:rPr lang="en-US" sz="1800" b="0">
                                              <a:latin typeface="Cambria Math" panose="02040503050406030204" pitchFamily="18" charset="0"/>
                                            </a:rPr>
                                            <m:t>,</m:t>
                                          </m:r>
                                          <m:r>
                                            <a:rPr lang="en-US" sz="1800" b="0" i="1">
                                              <a:latin typeface="Cambria Math" panose="02040503050406030204" pitchFamily="18" charset="0"/>
                                            </a:rPr>
                                            <m:t>𝑣</m:t>
                                          </m:r>
                                        </m:sub>
                                      </m:sSub>
                                      <m:r>
                                        <a:rPr lang="en-US" sz="1800" b="0">
                                          <a:latin typeface="Cambria Math" panose="02040503050406030204" pitchFamily="18" charset="0"/>
                                        </a:rPr>
                                        <m:t>.</m:t>
                                      </m:r>
                                      <m:r>
                                        <a:rPr lang="en-US" sz="1800" b="0" i="1">
                                          <a:latin typeface="Cambria Math" panose="02040503050406030204" pitchFamily="18" charset="0"/>
                                        </a:rPr>
                                        <m:t>𝐹</m:t>
                                      </m:r>
                                      <m:r>
                                        <a:rPr lang="en-US" sz="1800" b="0">
                                          <a:latin typeface="Cambria Math" panose="02040503050406030204" pitchFamily="18" charset="0"/>
                                        </a:rPr>
                                        <m:t>(</m:t>
                                      </m:r>
                                      <m:r>
                                        <a:rPr lang="en-US" sz="1800" b="0" i="1">
                                          <a:latin typeface="Cambria Math" panose="02040503050406030204" pitchFamily="18" charset="0"/>
                                        </a:rPr>
                                        <m:t>𝑧</m:t>
                                      </m:r>
                                      <m:r>
                                        <a:rPr lang="en-US" sz="1800" b="0">
                                          <a:latin typeface="Cambria Math" panose="02040503050406030204" pitchFamily="18" charset="0"/>
                                        </a:rPr>
                                        <m:t>,</m:t>
                                      </m:r>
                                      <m:r>
                                        <a:rPr lang="en-US" sz="1800" b="0" i="1">
                                          <a:latin typeface="Cambria Math" panose="02040503050406030204" pitchFamily="18" charset="0"/>
                                        </a:rPr>
                                        <m:t>𝑡</m:t>
                                      </m:r>
                                      <m:r>
                                        <a:rPr lang="en-US" sz="1800" b="0" i="1">
                                          <a:latin typeface="Cambria Math" panose="02040503050406030204" pitchFamily="18" charset="0"/>
                                        </a:rPr>
                                        <m:t>−</m:t>
                                      </m:r>
                                      <m:r>
                                        <a:rPr lang="en-US" sz="1800" b="0" i="1">
                                          <a:latin typeface="Cambria Math" panose="02040503050406030204" pitchFamily="18" charset="0"/>
                                        </a:rPr>
                                        <m:t>1</m:t>
                                      </m:r>
                                      <m:r>
                                        <a:rPr lang="en-US" sz="1800" b="0">
                                          <a:latin typeface="Cambria Math" panose="02040503050406030204" pitchFamily="18" charset="0"/>
                                        </a:rPr>
                                        <m:t>)</m:t>
                                      </m:r>
                                    </m:e>
                                  </m:nary>
                                </m:e>
                                <m:e>
                                  <m:r>
                                    <a:rPr lang="en-US" sz="1800" b="0" i="1">
                                      <a:latin typeface="Cambria Math" panose="02040503050406030204" pitchFamily="18" charset="0"/>
                                    </a:rPr>
                                    <m:t>𝑖𝑓</m:t>
                                  </m:r>
                                  <m:r>
                                    <a:rPr lang="en-US" sz="1800" b="0">
                                      <a:latin typeface="Cambria Math" panose="02040503050406030204" pitchFamily="18" charset="0"/>
                                    </a:rPr>
                                    <m:t> </m:t>
                                  </m:r>
                                  <m:r>
                                    <a:rPr lang="en-US" sz="1800" b="0" i="1">
                                      <a:latin typeface="Cambria Math" panose="02040503050406030204" pitchFamily="18" charset="0"/>
                                    </a:rPr>
                                    <m:t>𝑡</m:t>
                                  </m:r>
                                  <m:r>
                                    <a:rPr lang="en-US" sz="1800" b="0">
                                      <a:latin typeface="Cambria Math" panose="02040503050406030204" pitchFamily="18" charset="0"/>
                                    </a:rPr>
                                    <m:t>&gt;</m:t>
                                  </m:r>
                                  <m:r>
                                    <a:rPr lang="en-US" sz="1800" b="0" i="1">
                                      <a:latin typeface="Cambria Math" panose="02040503050406030204" pitchFamily="18" charset="0"/>
                                    </a:rPr>
                                    <m:t>1</m:t>
                                  </m:r>
                                </m:e>
                              </m:mr>
                            </m:m>
                          </m:e>
                        </m:eqArr>
                      </m:e>
                    </m:d>
                  </m:oMath>
                </a14:m>
                <a:r>
                  <a:rPr lang="en-US" sz="1800" b="1" dirty="0"/>
                  <a:t>		(3)</a:t>
                </a:r>
                <a:endParaRPr lang="en-US" sz="1800" dirty="0"/>
              </a:p>
              <a:p>
                <a:pPr marL="455613" indent="-455613" algn="just"/>
                <a:r>
                  <a:rPr lang="en-US" sz="1800" dirty="0"/>
                  <a:t>All other matrices</a:t>
                </a:r>
                <a14:m>
                  <m:oMath xmlns:m="http://schemas.openxmlformats.org/officeDocument/2006/math">
                    <m:r>
                      <a:rPr lang="en-US" sz="1800">
                        <a:latin typeface="Cambria Math"/>
                      </a:rPr>
                      <m:t> </m:t>
                    </m:r>
                    <m:sSup>
                      <m:sSupPr>
                        <m:ctrlPr>
                          <a:rPr lang="en-US" sz="1800" i="1">
                            <a:latin typeface="Cambria Math"/>
                          </a:rPr>
                        </m:ctrlPr>
                      </m:sSupPr>
                      <m:e>
                        <m:r>
                          <m:rPr>
                            <m:sty m:val="p"/>
                          </m:rPr>
                          <a:rPr lang="en-US" sz="1800">
                            <a:latin typeface="Cambria Math"/>
                          </a:rPr>
                          <m:t>F</m:t>
                        </m:r>
                      </m:e>
                      <m:sup>
                        <m:r>
                          <m:rPr>
                            <m:sty m:val="p"/>
                          </m:rPr>
                          <a:rPr lang="en-US" sz="1800">
                            <a:latin typeface="Cambria Math"/>
                          </a:rPr>
                          <m:t>k</m:t>
                        </m:r>
                      </m:sup>
                    </m:sSup>
                  </m:oMath>
                </a14:m>
                <a:r>
                  <a:rPr lang="en-US" sz="1800" dirty="0"/>
                  <a:t>, k&gt;1, and </a:t>
                </a:r>
                <a14:m>
                  <m:oMath xmlns:m="http://schemas.openxmlformats.org/officeDocument/2006/math">
                    <m:sSup>
                      <m:sSupPr>
                        <m:ctrlPr>
                          <a:rPr lang="en-US" sz="1800" i="1">
                            <a:latin typeface="Cambria Math"/>
                          </a:rPr>
                        </m:ctrlPr>
                      </m:sSupPr>
                      <m:e>
                        <m:r>
                          <m:rPr>
                            <m:sty m:val="p"/>
                          </m:rPr>
                          <a:rPr lang="en-US" sz="1800">
                            <a:latin typeface="Cambria Math"/>
                          </a:rPr>
                          <m:t>B</m:t>
                        </m:r>
                      </m:e>
                      <m:sup>
                        <m:r>
                          <m:rPr>
                            <m:sty m:val="p"/>
                          </m:rPr>
                          <a:rPr lang="en-US" sz="1800">
                            <a:latin typeface="Cambria Math"/>
                          </a:rPr>
                          <m:t>k</m:t>
                        </m:r>
                      </m:sup>
                    </m:sSup>
                    <m:r>
                      <a:rPr lang="en-US" sz="1800">
                        <a:latin typeface="Cambria Math"/>
                      </a:rPr>
                      <m:t>, </m:t>
                    </m:r>
                    <m:r>
                      <m:rPr>
                        <m:sty m:val="p"/>
                      </m:rPr>
                      <a:rPr lang="en-US" sz="1800">
                        <a:latin typeface="Cambria Math"/>
                      </a:rPr>
                      <m:t>t</m:t>
                    </m:r>
                    <m:r>
                      <a:rPr lang="en-US" sz="1800">
                        <a:latin typeface="Cambria Math"/>
                      </a:rPr>
                      <m:t>≤</m:t>
                    </m:r>
                    <m:r>
                      <m:rPr>
                        <m:sty m:val="p"/>
                      </m:rPr>
                      <a:rPr lang="en-US" sz="1800">
                        <a:latin typeface="Cambria Math"/>
                      </a:rPr>
                      <m:t>k</m:t>
                    </m:r>
                    <m:r>
                      <a:rPr lang="en-US" sz="1800">
                        <a:latin typeface="Cambria Math"/>
                      </a:rPr>
                      <m:t>≤</m:t>
                    </m:r>
                    <m:r>
                      <m:rPr>
                        <m:sty m:val="p"/>
                      </m:rPr>
                      <a:rPr lang="en-US" sz="1800">
                        <a:latin typeface="Cambria Math"/>
                      </a:rPr>
                      <m:t>T</m:t>
                    </m:r>
                    <m:r>
                      <a:rPr lang="en-US" sz="1800">
                        <a:latin typeface="Cambria Math"/>
                      </a:rPr>
                      <m:t>,</m:t>
                    </m:r>
                  </m:oMath>
                </a14:m>
                <a:r>
                  <a:rPr lang="en-US" sz="1800" dirty="0"/>
                  <a:t> are initialized with zeroes and subsequently filled with their correct contents by the </a:t>
                </a:r>
                <a:r>
                  <a:rPr lang="en-US" sz="1800" dirty="0" smtClean="0"/>
                  <a:t>procedure </a:t>
                </a:r>
                <a:endParaRPr lang="en-US" sz="1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62000" y="2057400"/>
                <a:ext cx="7696200" cy="3124200"/>
              </a:xfrm>
              <a:blipFill rotWithShape="1">
                <a:blip r:embed="rId2"/>
                <a:stretch>
                  <a:fillRect l="-792" r="-713" b="-39453"/>
                </a:stretch>
              </a:blipFill>
            </p:spPr>
            <p:txBody>
              <a:bodyPr/>
              <a:lstStyle/>
              <a:p>
                <a:r>
                  <a:rPr lang="en-US">
                    <a:noFill/>
                  </a:rPr>
                  <a:t> </a:t>
                </a:r>
              </a:p>
            </p:txBody>
          </p:sp>
        </mc:Fallback>
      </mc:AlternateContent>
      <p:sp>
        <p:nvSpPr>
          <p:cNvPr id="4" name="Slide Number Placeholder 3"/>
          <p:cNvSpPr>
            <a:spLocks noGrp="1"/>
          </p:cNvSpPr>
          <p:nvPr>
            <p:ph type="sldNum" sz="quarter" idx="10"/>
          </p:nvPr>
        </p:nvSpPr>
        <p:spPr/>
        <p:txBody>
          <a:bodyPr/>
          <a:lstStyle/>
          <a:p>
            <a:fld id="{51F7E82C-B041-4B3C-96FA-1A98850E31F7}" type="slidenum">
              <a:rPr lang="ar-SA" altLang="en-US" smtClean="0"/>
              <a:pPr/>
              <a:t>20</a:t>
            </a:fld>
            <a:endParaRPr lang="en-US" altLang="zh-CN" dirty="0"/>
          </a:p>
        </p:txBody>
      </p:sp>
    </p:spTree>
    <p:extLst>
      <p:ext uri="{BB962C8B-B14F-4D97-AF65-F5344CB8AC3E}">
        <p14:creationId xmlns:p14="http://schemas.microsoft.com/office/powerpoint/2010/main" val="202429969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1371600"/>
            <a:ext cx="6858000" cy="1066800"/>
          </a:xfrm>
        </p:spPr>
        <p:txBody>
          <a:bodyPr/>
          <a:lstStyle/>
          <a:p>
            <a:pPr algn="ctr"/>
            <a:r>
              <a:rPr lang="en-US" sz="3200" dirty="0" smtClean="0"/>
              <a:t>Methods</a:t>
            </a:r>
            <a:endParaRPr lang="en-US" sz="3200"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762000" y="2057400"/>
                <a:ext cx="7696200" cy="3124200"/>
              </a:xfrm>
            </p:spPr>
            <p:txBody>
              <a:bodyPr/>
              <a:lstStyle/>
              <a:p>
                <a:pPr marL="0" indent="0" algn="just">
                  <a:buNone/>
                </a:pPr>
                <a:r>
                  <a:rPr lang="en-US" b="1" dirty="0">
                    <a:solidFill>
                      <a:srgbClr val="3399FF"/>
                    </a:solidFill>
                  </a:rPr>
                  <a:t>The Coefficient-Matrix-Fill </a:t>
                </a:r>
                <a:r>
                  <a:rPr lang="en-US" b="1" dirty="0" smtClean="0">
                    <a:solidFill>
                      <a:srgbClr val="3399FF"/>
                    </a:solidFill>
                  </a:rPr>
                  <a:t>procedure (Contd.) </a:t>
                </a:r>
                <a:endParaRPr lang="en-US" b="1" dirty="0" smtClean="0"/>
              </a:p>
              <a:p>
                <a:pPr marL="0" indent="0" algn="just">
                  <a:buNone/>
                </a:pPr>
                <a:endParaRPr lang="en-US" b="1" dirty="0"/>
              </a:p>
              <a:p>
                <a:pPr marL="0" indent="0" algn="just">
                  <a:buNone/>
                </a:pPr>
                <a:endParaRPr lang="en-US" b="1" dirty="0" smtClean="0"/>
              </a:p>
              <a:p>
                <a:pPr marL="0" indent="0" algn="just">
                  <a:buNone/>
                </a:pPr>
                <a:endParaRPr lang="en-US" b="1" dirty="0"/>
              </a:p>
              <a:p>
                <a:pPr marL="0" indent="0" algn="just">
                  <a:buNone/>
                </a:pPr>
                <a:endParaRPr lang="en-US" b="1" dirty="0" smtClean="0"/>
              </a:p>
              <a:p>
                <a:pPr marL="0" indent="0" algn="just">
                  <a:buNone/>
                </a:pPr>
                <a:endParaRPr lang="en-US" b="1" dirty="0"/>
              </a:p>
              <a:p>
                <a:pPr marL="0" indent="0" algn="just">
                  <a:buNone/>
                </a:pPr>
                <a:endParaRPr lang="en-US" b="1" dirty="0" smtClean="0"/>
              </a:p>
              <a:p>
                <a:pPr marL="455613" indent="-455613" algn="just"/>
                <a:endParaRPr lang="en-US" sz="1800" dirty="0" smtClean="0"/>
              </a:p>
              <a:p>
                <a:pPr marL="455613" indent="-455613" algn="just"/>
                <a:r>
                  <a:rPr lang="en-US" sz="1800" b="1" dirty="0" smtClean="0"/>
                  <a:t>Fig</a:t>
                </a:r>
                <a:r>
                  <a:rPr lang="en-US" sz="1800" b="1" dirty="0"/>
                  <a:t>. </a:t>
                </a:r>
                <a:r>
                  <a:rPr lang="en-US" sz="1800" b="1" dirty="0" smtClean="0"/>
                  <a:t>2 </a:t>
                </a:r>
                <a:r>
                  <a:rPr lang="en-US" sz="1800" dirty="0"/>
                  <a:t>An example of transitioning from matrix </a:t>
                </a:r>
                <a14:m>
                  <m:oMath xmlns:m="http://schemas.openxmlformats.org/officeDocument/2006/math">
                    <m:sSup>
                      <m:sSupPr>
                        <m:ctrlPr>
                          <a:rPr lang="en-US" sz="1800" i="1">
                            <a:latin typeface="Cambria Math"/>
                          </a:rPr>
                        </m:ctrlPr>
                      </m:sSupPr>
                      <m:e>
                        <m:r>
                          <m:rPr>
                            <m:sty m:val="p"/>
                          </m:rPr>
                          <a:rPr lang="en-US" sz="1800">
                            <a:latin typeface="Cambria Math"/>
                          </a:rPr>
                          <m:t>F</m:t>
                        </m:r>
                      </m:e>
                      <m:sup>
                        <m:r>
                          <a:rPr lang="en-US" sz="1800">
                            <a:latin typeface="Cambria Math"/>
                          </a:rPr>
                          <m:t>1</m:t>
                        </m:r>
                      </m:sup>
                    </m:sSup>
                  </m:oMath>
                </a14:m>
                <a:r>
                  <a:rPr lang="en-US" sz="1800" dirty="0"/>
                  <a:t> to </a:t>
                </a:r>
                <a14:m>
                  <m:oMath xmlns:m="http://schemas.openxmlformats.org/officeDocument/2006/math">
                    <m:sSup>
                      <m:sSupPr>
                        <m:ctrlPr>
                          <a:rPr lang="en-US" sz="1800" i="1">
                            <a:latin typeface="Cambria Math"/>
                          </a:rPr>
                        </m:ctrlPr>
                      </m:sSupPr>
                      <m:e>
                        <m:r>
                          <m:rPr>
                            <m:sty m:val="p"/>
                          </m:rPr>
                          <a:rPr lang="en-US" sz="1800">
                            <a:latin typeface="Cambria Math"/>
                          </a:rPr>
                          <m:t>F</m:t>
                        </m:r>
                      </m:e>
                      <m:sup>
                        <m:r>
                          <a:rPr lang="en-US" sz="1800">
                            <a:latin typeface="Cambria Math"/>
                          </a:rPr>
                          <m:t>2</m:t>
                        </m:r>
                      </m:sup>
                    </m:sSup>
                  </m:oMath>
                </a14:m>
                <a:r>
                  <a:rPr lang="en-US" sz="1800" dirty="0"/>
                  <a:t> in the coefficient-matrix-fill procedure; here constants of the sensitivity function relating a filter probability to a transition parameter </a:t>
                </a:r>
                <a14:m>
                  <m:oMath xmlns:m="http://schemas.openxmlformats.org/officeDocument/2006/math">
                    <m:sSub>
                      <m:sSubPr>
                        <m:ctrlPr>
                          <a:rPr lang="en-US" sz="1800" i="1">
                            <a:latin typeface="Cambria Math"/>
                          </a:rPr>
                        </m:ctrlPr>
                      </m:sSubPr>
                      <m:e>
                        <m:r>
                          <m:rPr>
                            <m:sty m:val="p"/>
                          </m:rPr>
                          <a:rPr lang="en-US" sz="1800">
                            <a:latin typeface="Cambria Math"/>
                          </a:rPr>
                          <m:t>θ</m:t>
                        </m:r>
                      </m:e>
                      <m:sub>
                        <m:r>
                          <a:rPr lang="en-US" sz="1800">
                            <a:latin typeface="Cambria Math"/>
                          </a:rPr>
                          <m:t>𝑎</m:t>
                        </m:r>
                      </m:sub>
                    </m:sSub>
                    <m:r>
                      <a:rPr lang="en-US" sz="1800">
                        <a:latin typeface="Cambria Math"/>
                      </a:rPr>
                      <m:t>=</m:t>
                    </m:r>
                    <m:sSub>
                      <m:sSubPr>
                        <m:ctrlPr>
                          <a:rPr lang="en-US" sz="1800" i="1">
                            <a:latin typeface="Cambria Math"/>
                          </a:rPr>
                        </m:ctrlPr>
                      </m:sSubPr>
                      <m:e>
                        <m:r>
                          <m:rPr>
                            <m:sty m:val="p"/>
                          </m:rPr>
                          <a:rPr lang="en-US" sz="1800">
                            <a:latin typeface="Cambria Math"/>
                          </a:rPr>
                          <m:t>a</m:t>
                        </m:r>
                      </m:e>
                      <m:sub>
                        <m:r>
                          <a:rPr lang="en-US" sz="1800">
                            <a:latin typeface="Cambria Math"/>
                          </a:rPr>
                          <m:t>𝑟</m:t>
                        </m:r>
                        <m:r>
                          <a:rPr lang="en-US" sz="1800">
                            <a:latin typeface="Cambria Math"/>
                          </a:rPr>
                          <m:t>,</m:t>
                        </m:r>
                        <m:r>
                          <a:rPr lang="en-US" sz="1800">
                            <a:latin typeface="Cambria Math"/>
                          </a:rPr>
                          <m:t>𝑠</m:t>
                        </m:r>
                      </m:sub>
                    </m:sSub>
                    <m:r>
                      <a:rPr lang="en-US" sz="1800">
                        <a:latin typeface="Cambria Math"/>
                      </a:rPr>
                      <m:t>,</m:t>
                    </m:r>
                  </m:oMath>
                </a14:m>
                <a:r>
                  <a:rPr lang="en-US" sz="1800" dirty="0"/>
                  <a:t> are </a:t>
                </a:r>
                <a:r>
                  <a:rPr lang="en-US" sz="1800" dirty="0" smtClean="0"/>
                  <a:t>computed [6]  </a:t>
                </a:r>
                <a:endParaRPr lang="en-US" sz="1800" dirty="0"/>
              </a:p>
              <a:p>
                <a:pPr marL="0" indent="0" algn="just">
                  <a:buNone/>
                </a:pPr>
                <a:endParaRPr lang="en-US" sz="18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762000" y="2057400"/>
                <a:ext cx="7696200" cy="3124200"/>
              </a:xfrm>
              <a:blipFill rotWithShape="1">
                <a:blip r:embed="rId2"/>
                <a:stretch>
                  <a:fillRect l="-792" r="-554" b="-55469"/>
                </a:stretch>
              </a:blipFill>
            </p:spPr>
            <p:txBody>
              <a:bodyPr/>
              <a:lstStyle/>
              <a:p>
                <a:r>
                  <a:rPr lang="en-US">
                    <a:noFill/>
                  </a:rPr>
                  <a:t> </a:t>
                </a:r>
              </a:p>
            </p:txBody>
          </p:sp>
        </mc:Fallback>
      </mc:AlternateContent>
      <p:sp>
        <p:nvSpPr>
          <p:cNvPr id="4" name="Slide Number Placeholder 3"/>
          <p:cNvSpPr>
            <a:spLocks noGrp="1"/>
          </p:cNvSpPr>
          <p:nvPr>
            <p:ph type="sldNum" sz="quarter" idx="10"/>
          </p:nvPr>
        </p:nvSpPr>
        <p:spPr/>
        <p:txBody>
          <a:bodyPr/>
          <a:lstStyle/>
          <a:p>
            <a:fld id="{51F7E82C-B041-4B3C-96FA-1A98850E31F7}" type="slidenum">
              <a:rPr lang="ar-SA" altLang="en-US" smtClean="0"/>
              <a:pPr/>
              <a:t>21</a:t>
            </a:fld>
            <a:endParaRPr lang="en-US" altLang="zh-CN" dirty="0"/>
          </a:p>
        </p:txBody>
      </p:sp>
      <p:pic>
        <p:nvPicPr>
          <p:cNvPr id="6" name="Picture 5"/>
          <p:cNvPicPr/>
          <p:nvPr/>
        </p:nvPicPr>
        <p:blipFill>
          <a:blip r:embed="rId3"/>
          <a:stretch>
            <a:fillRect/>
          </a:stretch>
        </p:blipFill>
        <p:spPr>
          <a:xfrm>
            <a:off x="1674388" y="2462975"/>
            <a:ext cx="5852160" cy="2834640"/>
          </a:xfrm>
          <a:prstGeom prst="rect">
            <a:avLst/>
          </a:prstGeom>
        </p:spPr>
      </p:pic>
    </p:spTree>
    <p:extLst>
      <p:ext uri="{BB962C8B-B14F-4D97-AF65-F5344CB8AC3E}">
        <p14:creationId xmlns:p14="http://schemas.microsoft.com/office/powerpoint/2010/main" val="343279054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1371600"/>
            <a:ext cx="6858000" cy="1066800"/>
          </a:xfrm>
        </p:spPr>
        <p:txBody>
          <a:bodyPr/>
          <a:lstStyle/>
          <a:p>
            <a:pPr algn="ctr"/>
            <a:r>
              <a:rPr lang="en-US" sz="3200" dirty="0" smtClean="0"/>
              <a:t>Methods</a:t>
            </a:r>
            <a:endParaRPr lang="en-US" sz="32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62000" y="2057400"/>
                <a:ext cx="7696200" cy="3124200"/>
              </a:xfrm>
            </p:spPr>
            <p:txBody>
              <a:bodyPr/>
              <a:lstStyle/>
              <a:p>
                <a:pPr marL="0" indent="0" algn="just">
                  <a:buNone/>
                </a:pPr>
                <a:r>
                  <a:rPr lang="en-US" b="1" dirty="0">
                    <a:solidFill>
                      <a:srgbClr val="3399FF"/>
                    </a:solidFill>
                  </a:rPr>
                  <a:t>The Coefficient-Matrix-Fill procedure </a:t>
                </a:r>
                <a:r>
                  <a:rPr lang="en-US" b="1" dirty="0" smtClean="0">
                    <a:solidFill>
                      <a:srgbClr val="3399FF"/>
                    </a:solidFill>
                  </a:rPr>
                  <a:t>: Sensitivity </a:t>
                </a:r>
                <a:r>
                  <a:rPr lang="en-US" b="1" dirty="0">
                    <a:solidFill>
                      <a:srgbClr val="3399FF"/>
                    </a:solidFill>
                  </a:rPr>
                  <a:t>of filtering to transition parameter variation</a:t>
                </a:r>
              </a:p>
              <a:p>
                <a:pPr marL="455613" indent="-455613" algn="just"/>
                <a:r>
                  <a:rPr lang="en-US" sz="1800" dirty="0" smtClean="0"/>
                  <a:t>Here </a:t>
                </a:r>
                <a:r>
                  <a:rPr lang="en-US" sz="1800" dirty="0"/>
                  <a:t>consider, the sensitivity functions </a:t>
                </a:r>
                <a14:m>
                  <m:oMath xmlns:m="http://schemas.openxmlformats.org/officeDocument/2006/math">
                    <m:r>
                      <a:rPr lang="en-US" sz="1800">
                        <a:latin typeface="Cambria Math"/>
                      </a:rPr>
                      <m:t>𝑝</m:t>
                    </m:r>
                    <m:d>
                      <m:dPr>
                        <m:ctrlPr>
                          <a:rPr lang="en-US" sz="1800" i="1">
                            <a:latin typeface="Cambria Math"/>
                          </a:rPr>
                        </m:ctrlPr>
                      </m:dPr>
                      <m:e>
                        <m:sSubSup>
                          <m:sSubSupPr>
                            <m:ctrlPr>
                              <a:rPr lang="en-US" sz="1800" i="1">
                                <a:latin typeface="Cambria Math"/>
                              </a:rPr>
                            </m:ctrlPr>
                          </m:sSubSupPr>
                          <m:e>
                            <m:r>
                              <a:rPr lang="en-US" sz="1800">
                                <a:latin typeface="Cambria Math"/>
                              </a:rPr>
                              <m:t>𝑥</m:t>
                            </m:r>
                          </m:e>
                          <m:sub>
                            <m:r>
                              <a:rPr lang="en-US" sz="1800">
                                <a:latin typeface="Cambria Math"/>
                              </a:rPr>
                              <m:t>𝑣</m:t>
                            </m:r>
                          </m:sub>
                          <m:sup>
                            <m:r>
                              <a:rPr lang="en-US" sz="1800">
                                <a:latin typeface="Cambria Math"/>
                              </a:rPr>
                              <m:t>𝑡</m:t>
                            </m:r>
                          </m:sup>
                        </m:sSubSup>
                        <m:r>
                          <a:rPr lang="en-US" sz="1800">
                            <a:latin typeface="Cambria Math"/>
                          </a:rPr>
                          <m:t>,</m:t>
                        </m:r>
                        <m:sSubSup>
                          <m:sSubSupPr>
                            <m:ctrlPr>
                              <a:rPr lang="en-US" sz="1800" i="1">
                                <a:latin typeface="Cambria Math"/>
                              </a:rPr>
                            </m:ctrlPr>
                          </m:sSubSupPr>
                          <m:e>
                            <m:r>
                              <a:rPr lang="en-US" sz="1800">
                                <a:latin typeface="Cambria Math"/>
                              </a:rPr>
                              <m:t>𝒚</m:t>
                            </m:r>
                          </m:e>
                          <m:sub>
                            <m:r>
                              <a:rPr lang="en-US" sz="1800">
                                <a:latin typeface="Cambria Math"/>
                              </a:rPr>
                              <m:t>𝒆</m:t>
                            </m:r>
                          </m:sub>
                          <m:sup>
                            <m:r>
                              <a:rPr lang="en-US" sz="1800">
                                <a:latin typeface="Cambria Math"/>
                              </a:rPr>
                              <m:t>1</m:t>
                            </m:r>
                            <m:r>
                              <a:rPr lang="en-US" sz="1800">
                                <a:latin typeface="Cambria Math"/>
                              </a:rPr>
                              <m:t>:</m:t>
                            </m:r>
                            <m:r>
                              <a:rPr lang="en-US" sz="1800">
                                <a:latin typeface="Cambria Math"/>
                              </a:rPr>
                              <m:t>𝑡</m:t>
                            </m:r>
                          </m:sup>
                        </m:sSubSup>
                      </m:e>
                    </m:d>
                    <m:r>
                      <a:rPr lang="en-US" sz="1800">
                        <a:latin typeface="Cambria Math"/>
                      </a:rPr>
                      <m:t>(</m:t>
                    </m:r>
                    <m:sSub>
                      <m:sSubPr>
                        <m:ctrlPr>
                          <a:rPr lang="en-US" sz="1800" i="1">
                            <a:latin typeface="Cambria Math"/>
                          </a:rPr>
                        </m:ctrlPr>
                      </m:sSubPr>
                      <m:e>
                        <m:r>
                          <m:rPr>
                            <m:sty m:val="p"/>
                          </m:rPr>
                          <a:rPr lang="en-US" sz="1800">
                            <a:latin typeface="Cambria Math"/>
                          </a:rPr>
                          <m:t>θ</m:t>
                        </m:r>
                      </m:e>
                      <m:sub>
                        <m:r>
                          <a:rPr lang="en-US" sz="1800">
                            <a:latin typeface="Cambria Math"/>
                          </a:rPr>
                          <m:t>𝑎</m:t>
                        </m:r>
                      </m:sub>
                    </m:sSub>
                    <m:r>
                      <a:rPr lang="en-US" sz="1800">
                        <a:latin typeface="Cambria Math"/>
                      </a:rPr>
                      <m:t>)</m:t>
                    </m:r>
                  </m:oMath>
                </a14:m>
                <a:r>
                  <a:rPr lang="en-US" sz="1800" dirty="0"/>
                  <a:t> for a filter probability and transition parameter </a:t>
                </a:r>
                <a14:m>
                  <m:oMath xmlns:m="http://schemas.openxmlformats.org/officeDocument/2006/math">
                    <m:sSub>
                      <m:sSubPr>
                        <m:ctrlPr>
                          <a:rPr lang="en-US" sz="1800" i="1">
                            <a:latin typeface="Cambria Math"/>
                          </a:rPr>
                        </m:ctrlPr>
                      </m:sSubPr>
                      <m:e>
                        <m:r>
                          <m:rPr>
                            <m:sty m:val="p"/>
                          </m:rPr>
                          <a:rPr lang="en-US" sz="1800">
                            <a:latin typeface="Cambria Math"/>
                          </a:rPr>
                          <m:t>θ</m:t>
                        </m:r>
                      </m:e>
                      <m:sub>
                        <m:r>
                          <a:rPr lang="en-US" sz="1800">
                            <a:latin typeface="Cambria Math"/>
                          </a:rPr>
                          <m:t>𝑎</m:t>
                        </m:r>
                      </m:sub>
                    </m:sSub>
                    <m:r>
                      <a:rPr lang="en-US" sz="1800">
                        <a:latin typeface="Cambria Math"/>
                      </a:rPr>
                      <m:t>=</m:t>
                    </m:r>
                    <m:sSub>
                      <m:sSubPr>
                        <m:ctrlPr>
                          <a:rPr lang="en-US" sz="1800" i="1">
                            <a:latin typeface="Cambria Math"/>
                          </a:rPr>
                        </m:ctrlPr>
                      </m:sSubPr>
                      <m:e>
                        <m:r>
                          <a:rPr lang="en-US" sz="1800">
                            <a:latin typeface="Cambria Math"/>
                          </a:rPr>
                          <m:t>𝑎</m:t>
                        </m:r>
                      </m:e>
                      <m:sub>
                        <m:r>
                          <a:rPr lang="en-US" sz="1800">
                            <a:latin typeface="Cambria Math"/>
                          </a:rPr>
                          <m:t>𝑟</m:t>
                        </m:r>
                        <m:r>
                          <a:rPr lang="en-US" sz="1800">
                            <a:latin typeface="Cambria Math"/>
                          </a:rPr>
                          <m:t>,</m:t>
                        </m:r>
                        <m:r>
                          <a:rPr lang="en-US" sz="1800">
                            <a:latin typeface="Cambria Math"/>
                          </a:rPr>
                          <m:t>𝑠</m:t>
                        </m:r>
                      </m:sub>
                    </m:sSub>
                  </m:oMath>
                </a14:m>
                <a:r>
                  <a:rPr lang="en-US" sz="1800" dirty="0"/>
                  <a:t> with  n=2 hidden states and m=2 </a:t>
                </a:r>
                <a:r>
                  <a:rPr lang="en-US" sz="1800" dirty="0" smtClean="0"/>
                  <a:t>observations </a:t>
                </a:r>
                <a:endParaRPr lang="en-US" sz="1800" dirty="0"/>
              </a:p>
              <a:p>
                <a:pPr marL="455613" indent="-455613" algn="just"/>
                <a:r>
                  <a:rPr lang="en-US" sz="1800" dirty="0"/>
                  <a:t>From the recursive expression for filter probabilities (Eq. (3)), it follows that for </a:t>
                </a:r>
                <a14:m>
                  <m:oMath xmlns:m="http://schemas.openxmlformats.org/officeDocument/2006/math">
                    <m:r>
                      <a:rPr lang="en-US" sz="1800">
                        <a:latin typeface="Cambria Math"/>
                      </a:rPr>
                      <m:t>𝑡</m:t>
                    </m:r>
                    <m:r>
                      <a:rPr lang="en-US" sz="1800">
                        <a:latin typeface="Cambria Math"/>
                      </a:rPr>
                      <m:t>=</m:t>
                    </m:r>
                    <m:r>
                      <a:rPr lang="en-US" sz="1800">
                        <a:latin typeface="Cambria Math"/>
                      </a:rPr>
                      <m:t>1</m:t>
                    </m:r>
                  </m:oMath>
                </a14:m>
                <a:r>
                  <a:rPr lang="en-US" sz="1800" dirty="0"/>
                  <a:t> we have the constant </a:t>
                </a:r>
                <a14:m>
                  <m:oMath xmlns:m="http://schemas.openxmlformats.org/officeDocument/2006/math">
                    <m:r>
                      <a:rPr lang="en-US" sz="1800">
                        <a:latin typeface="Cambria Math"/>
                      </a:rPr>
                      <m:t>𝑝</m:t>
                    </m:r>
                    <m:d>
                      <m:dPr>
                        <m:ctrlPr>
                          <a:rPr lang="en-US" sz="1800" i="1">
                            <a:latin typeface="Cambria Math"/>
                          </a:rPr>
                        </m:ctrlPr>
                      </m:dPr>
                      <m:e>
                        <m:sSubSup>
                          <m:sSubSupPr>
                            <m:ctrlPr>
                              <a:rPr lang="en-US" sz="1800" i="1">
                                <a:latin typeface="Cambria Math"/>
                              </a:rPr>
                            </m:ctrlPr>
                          </m:sSubSupPr>
                          <m:e>
                            <m:r>
                              <a:rPr lang="en-US" sz="1800">
                                <a:latin typeface="Cambria Math"/>
                              </a:rPr>
                              <m:t>𝑥</m:t>
                            </m:r>
                          </m:e>
                          <m:sub>
                            <m:r>
                              <a:rPr lang="en-US" sz="1800">
                                <a:latin typeface="Cambria Math"/>
                              </a:rPr>
                              <m:t>𝑣</m:t>
                            </m:r>
                          </m:sub>
                          <m:sup>
                            <m:r>
                              <a:rPr lang="en-US" sz="1800">
                                <a:latin typeface="Cambria Math"/>
                              </a:rPr>
                              <m:t>𝑡</m:t>
                            </m:r>
                          </m:sup>
                        </m:sSubSup>
                        <m:r>
                          <a:rPr lang="en-US" sz="1800">
                            <a:latin typeface="Cambria Math"/>
                          </a:rPr>
                          <m:t>,</m:t>
                        </m:r>
                        <m:sSubSup>
                          <m:sSubSupPr>
                            <m:ctrlPr>
                              <a:rPr lang="en-US" sz="1800" i="1">
                                <a:latin typeface="Cambria Math"/>
                              </a:rPr>
                            </m:ctrlPr>
                          </m:sSubSupPr>
                          <m:e>
                            <m:r>
                              <a:rPr lang="en-US" sz="1800">
                                <a:latin typeface="Cambria Math"/>
                              </a:rPr>
                              <m:t>𝒚</m:t>
                            </m:r>
                          </m:e>
                          <m:sub>
                            <m:r>
                              <a:rPr lang="en-US" sz="1800">
                                <a:latin typeface="Cambria Math"/>
                              </a:rPr>
                              <m:t>𝒆</m:t>
                            </m:r>
                          </m:sub>
                          <m:sup>
                            <m:r>
                              <a:rPr lang="en-US" sz="1800">
                                <a:latin typeface="Cambria Math"/>
                              </a:rPr>
                              <m:t>1</m:t>
                            </m:r>
                            <m:r>
                              <a:rPr lang="en-US" sz="1800">
                                <a:latin typeface="Cambria Math"/>
                              </a:rPr>
                              <m:t>:</m:t>
                            </m:r>
                            <m:r>
                              <a:rPr lang="en-US" sz="1800">
                                <a:latin typeface="Cambria Math"/>
                              </a:rPr>
                              <m:t>𝑡</m:t>
                            </m:r>
                          </m:sup>
                        </m:sSubSup>
                      </m:e>
                    </m:d>
                    <m:d>
                      <m:dPr>
                        <m:ctrlPr>
                          <a:rPr lang="en-US" sz="1800" i="1">
                            <a:latin typeface="Cambria Math"/>
                          </a:rPr>
                        </m:ctrlPr>
                      </m:dPr>
                      <m:e>
                        <m:sSub>
                          <m:sSubPr>
                            <m:ctrlPr>
                              <a:rPr lang="en-US" sz="1800" i="1">
                                <a:latin typeface="Cambria Math"/>
                              </a:rPr>
                            </m:ctrlPr>
                          </m:sSubPr>
                          <m:e>
                            <m:r>
                              <m:rPr>
                                <m:sty m:val="p"/>
                              </m:rPr>
                              <a:rPr lang="en-US" sz="1800">
                                <a:latin typeface="Cambria Math"/>
                              </a:rPr>
                              <m:t>θ</m:t>
                            </m:r>
                          </m:e>
                          <m:sub>
                            <m:r>
                              <a:rPr lang="en-US" sz="1800">
                                <a:latin typeface="Cambria Math"/>
                              </a:rPr>
                              <m:t>𝑎</m:t>
                            </m:r>
                          </m:sub>
                        </m:sSub>
                      </m:e>
                    </m:d>
                    <m:r>
                      <a:rPr lang="en-US" sz="1800">
                        <a:latin typeface="Cambria Math"/>
                      </a:rPr>
                      <m:t>=</m:t>
                    </m:r>
                    <m:sSub>
                      <m:sSubPr>
                        <m:ctrlPr>
                          <a:rPr lang="en-US" sz="1800" i="1">
                            <a:latin typeface="Cambria Math"/>
                          </a:rPr>
                        </m:ctrlPr>
                      </m:sSubPr>
                      <m:e>
                        <m:r>
                          <m:rPr>
                            <m:sty m:val="p"/>
                          </m:rPr>
                          <a:rPr lang="en-US" sz="1800">
                            <a:latin typeface="Cambria Math"/>
                          </a:rPr>
                          <m:t>O</m:t>
                        </m:r>
                      </m:e>
                      <m:sub>
                        <m:r>
                          <a:rPr lang="en-US" sz="1800">
                            <a:latin typeface="Cambria Math"/>
                          </a:rPr>
                          <m:t>𝑣</m:t>
                        </m:r>
                        <m:r>
                          <a:rPr lang="en-US" sz="1800">
                            <a:latin typeface="Cambria Math"/>
                          </a:rPr>
                          <m:t>,</m:t>
                        </m:r>
                        <m:sSup>
                          <m:sSupPr>
                            <m:ctrlPr>
                              <a:rPr lang="en-US" sz="1800" i="1">
                                <a:latin typeface="Cambria Math"/>
                              </a:rPr>
                            </m:ctrlPr>
                          </m:sSupPr>
                          <m:e>
                            <m:r>
                              <a:rPr lang="en-US" sz="1800">
                                <a:latin typeface="Cambria Math"/>
                              </a:rPr>
                              <m:t>𝒆</m:t>
                            </m:r>
                          </m:e>
                          <m:sup>
                            <m:r>
                              <a:rPr lang="en-US" sz="1800">
                                <a:latin typeface="Cambria Math"/>
                              </a:rPr>
                              <m:t>𝟏</m:t>
                            </m:r>
                          </m:sup>
                        </m:sSup>
                      </m:sub>
                    </m:sSub>
                    <m:r>
                      <a:rPr lang="en-US" sz="1800">
                        <a:latin typeface="Cambria Math"/>
                      </a:rPr>
                      <m:t>.</m:t>
                    </m:r>
                    <m:sSub>
                      <m:sSubPr>
                        <m:ctrlPr>
                          <a:rPr lang="en-US" sz="1800" i="1">
                            <a:latin typeface="Cambria Math"/>
                          </a:rPr>
                        </m:ctrlPr>
                      </m:sSubPr>
                      <m:e>
                        <m:r>
                          <a:rPr lang="en-US" sz="1800">
                            <a:latin typeface="Cambria Math"/>
                          </a:rPr>
                          <m:t>𝛾</m:t>
                        </m:r>
                      </m:e>
                      <m:sub>
                        <m:r>
                          <a:rPr lang="en-US" sz="1800">
                            <a:latin typeface="Cambria Math"/>
                          </a:rPr>
                          <m:t>𝑣</m:t>
                        </m:r>
                      </m:sub>
                    </m:sSub>
                    <m:r>
                      <a:rPr lang="en-US" sz="1800">
                        <a:latin typeface="Cambria Math"/>
                      </a:rPr>
                      <m:t>,</m:t>
                    </m:r>
                  </m:oMath>
                </a14:m>
                <a:r>
                  <a:rPr lang="en-US" sz="1800" dirty="0"/>
                  <a:t> and for </a:t>
                </a:r>
                <a14:m>
                  <m:oMath xmlns:m="http://schemas.openxmlformats.org/officeDocument/2006/math">
                    <m:r>
                      <a:rPr lang="en-US" sz="1800">
                        <a:latin typeface="Cambria Math"/>
                      </a:rPr>
                      <m:t>𝑡</m:t>
                    </m:r>
                    <m:r>
                      <a:rPr lang="en-US" sz="1800">
                        <a:latin typeface="Cambria Math"/>
                      </a:rPr>
                      <m:t>&gt;</m:t>
                    </m:r>
                    <m:r>
                      <a:rPr lang="en-US" sz="1800">
                        <a:latin typeface="Cambria Math"/>
                      </a:rPr>
                      <m:t>1</m:t>
                    </m:r>
                  </m:oMath>
                </a14:m>
                <a:r>
                  <a:rPr lang="en-US" sz="1800" dirty="0"/>
                  <a:t>,</a:t>
                </a:r>
                <a:endParaRPr lang="en-US" sz="1800" dirty="0" smtClean="0"/>
              </a:p>
              <a:p>
                <a:pPr marL="0" indent="0">
                  <a:buNone/>
                </a:pPr>
                <a14:m>
                  <m:oMathPara xmlns:m="http://schemas.openxmlformats.org/officeDocument/2006/math">
                    <m:oMathParaPr>
                      <m:jc m:val="centerGroup"/>
                    </m:oMathParaPr>
                    <m:oMath xmlns:m="http://schemas.openxmlformats.org/officeDocument/2006/math">
                      <m:r>
                        <a:rPr lang="en-US" sz="1800" i="1">
                          <a:latin typeface="Cambria Math"/>
                        </a:rPr>
                        <m:t>𝑝</m:t>
                      </m:r>
                      <m:d>
                        <m:dPr>
                          <m:ctrlPr>
                            <a:rPr lang="en-US" sz="1800" i="1">
                              <a:latin typeface="Cambria Math"/>
                            </a:rPr>
                          </m:ctrlPr>
                        </m:dPr>
                        <m:e>
                          <m:sSubSup>
                            <m:sSubSupPr>
                              <m:ctrlPr>
                                <a:rPr lang="en-US" sz="1800" i="1">
                                  <a:latin typeface="Cambria Math"/>
                                </a:rPr>
                              </m:ctrlPr>
                            </m:sSubSupPr>
                            <m:e>
                              <m:r>
                                <a:rPr lang="en-US" sz="1800" i="1">
                                  <a:latin typeface="Cambria Math"/>
                                </a:rPr>
                                <m:t>𝑥</m:t>
                              </m:r>
                            </m:e>
                            <m:sub>
                              <m:r>
                                <a:rPr lang="en-US" sz="1800" i="1">
                                  <a:latin typeface="Cambria Math"/>
                                </a:rPr>
                                <m:t>𝑣</m:t>
                              </m:r>
                            </m:sub>
                            <m:sup>
                              <m:r>
                                <a:rPr lang="en-US" sz="1800" i="1">
                                  <a:latin typeface="Cambria Math"/>
                                </a:rPr>
                                <m:t>𝑡</m:t>
                              </m:r>
                            </m:sup>
                          </m:sSubSup>
                          <m:r>
                            <a:rPr lang="en-US" sz="1800" i="1">
                              <a:latin typeface="Cambria Math"/>
                            </a:rPr>
                            <m:t>,</m:t>
                          </m:r>
                          <m:sSubSup>
                            <m:sSubSupPr>
                              <m:ctrlPr>
                                <a:rPr lang="en-US" sz="1800" i="1">
                                  <a:latin typeface="Cambria Math"/>
                                </a:rPr>
                              </m:ctrlPr>
                            </m:sSubSupPr>
                            <m:e>
                              <m:r>
                                <a:rPr lang="en-US" sz="1800" b="1" i="1">
                                  <a:latin typeface="Cambria Math"/>
                                </a:rPr>
                                <m:t>𝒚</m:t>
                              </m:r>
                            </m:e>
                            <m:sub>
                              <m:r>
                                <a:rPr lang="en-US" sz="1800" b="1" i="1">
                                  <a:latin typeface="Cambria Math"/>
                                </a:rPr>
                                <m:t>𝒆</m:t>
                              </m:r>
                            </m:sub>
                            <m:sup>
                              <m:r>
                                <a:rPr lang="en-US" sz="1800" i="1">
                                  <a:latin typeface="Cambria Math"/>
                                </a:rPr>
                                <m:t>1</m:t>
                              </m:r>
                              <m:r>
                                <a:rPr lang="en-US" sz="1800" i="1">
                                  <a:latin typeface="Cambria Math"/>
                                </a:rPr>
                                <m:t>:</m:t>
                              </m:r>
                              <m:r>
                                <a:rPr lang="en-US" sz="1800" i="1">
                                  <a:latin typeface="Cambria Math"/>
                                </a:rPr>
                                <m:t>𝑡</m:t>
                              </m:r>
                            </m:sup>
                          </m:sSubSup>
                        </m:e>
                      </m:d>
                      <m:d>
                        <m:dPr>
                          <m:ctrlPr>
                            <a:rPr lang="en-US" sz="1800" i="1">
                              <a:latin typeface="Cambria Math"/>
                            </a:rPr>
                          </m:ctrlPr>
                        </m:dPr>
                        <m:e>
                          <m:sSub>
                            <m:sSubPr>
                              <m:ctrlPr>
                                <a:rPr lang="en-US" sz="1800" i="1">
                                  <a:latin typeface="Cambria Math"/>
                                </a:rPr>
                              </m:ctrlPr>
                            </m:sSubPr>
                            <m:e>
                              <m:r>
                                <m:rPr>
                                  <m:sty m:val="p"/>
                                </m:rPr>
                                <a:rPr lang="en-US" sz="1800">
                                  <a:latin typeface="Cambria Math"/>
                                </a:rPr>
                                <m:t>θ</m:t>
                              </m:r>
                            </m:e>
                            <m:sub>
                              <m:r>
                                <a:rPr lang="en-US" sz="1800" i="1">
                                  <a:latin typeface="Cambria Math"/>
                                </a:rPr>
                                <m:t>𝑎</m:t>
                              </m:r>
                            </m:sub>
                          </m:sSub>
                        </m:e>
                      </m:d>
                      <m:r>
                        <a:rPr lang="en-US" sz="1800" i="1">
                          <a:latin typeface="Cambria Math"/>
                        </a:rPr>
                        <m:t>=</m:t>
                      </m:r>
                      <m:sSub>
                        <m:sSubPr>
                          <m:ctrlPr>
                            <a:rPr lang="en-US" sz="1800" i="1">
                              <a:latin typeface="Cambria Math"/>
                            </a:rPr>
                          </m:ctrlPr>
                        </m:sSubPr>
                        <m:e>
                          <m:r>
                            <m:rPr>
                              <m:sty m:val="p"/>
                            </m:rPr>
                            <a:rPr lang="en-US" sz="1800">
                              <a:latin typeface="Cambria Math"/>
                            </a:rPr>
                            <m:t>O</m:t>
                          </m:r>
                        </m:e>
                        <m:sub>
                          <m:r>
                            <a:rPr lang="en-US" sz="1800" i="1">
                              <a:latin typeface="Cambria Math"/>
                            </a:rPr>
                            <m:t>𝑣</m:t>
                          </m:r>
                          <m:r>
                            <a:rPr lang="en-US" sz="1800" i="1">
                              <a:latin typeface="Cambria Math"/>
                            </a:rPr>
                            <m:t>,</m:t>
                          </m:r>
                          <m:sSup>
                            <m:sSupPr>
                              <m:ctrlPr>
                                <a:rPr lang="en-US" sz="1800" b="1" i="1">
                                  <a:latin typeface="Cambria Math"/>
                                </a:rPr>
                              </m:ctrlPr>
                            </m:sSupPr>
                            <m:e>
                              <m:r>
                                <a:rPr lang="en-US" sz="1800" b="1" i="1">
                                  <a:latin typeface="Cambria Math"/>
                                </a:rPr>
                                <m:t>𝒆</m:t>
                              </m:r>
                            </m:e>
                            <m:sup>
                              <m:r>
                                <a:rPr lang="en-US" sz="1800" b="1" i="1">
                                  <a:latin typeface="Cambria Math"/>
                                </a:rPr>
                                <m:t>𝒕</m:t>
                              </m:r>
                            </m:sup>
                          </m:sSup>
                        </m:sub>
                      </m:sSub>
                      <m:r>
                        <a:rPr lang="en-US" sz="1800" i="1">
                          <a:latin typeface="Cambria Math"/>
                        </a:rPr>
                        <m:t>.</m:t>
                      </m:r>
                      <m:nary>
                        <m:naryPr>
                          <m:chr m:val="∑"/>
                          <m:limLoc m:val="undOvr"/>
                          <m:ctrlPr>
                            <a:rPr lang="en-US" sz="1800" i="1">
                              <a:latin typeface="Cambria Math"/>
                            </a:rPr>
                          </m:ctrlPr>
                        </m:naryPr>
                        <m:sub>
                          <m:r>
                            <a:rPr lang="en-US" sz="1800" i="1">
                              <a:latin typeface="Cambria Math"/>
                            </a:rPr>
                            <m:t>𝑧</m:t>
                          </m:r>
                          <m:r>
                            <a:rPr lang="en-US" sz="1800" i="1">
                              <a:latin typeface="Cambria Math"/>
                            </a:rPr>
                            <m:t>=</m:t>
                          </m:r>
                          <m:r>
                            <a:rPr lang="en-US" sz="1800" i="1">
                              <a:latin typeface="Cambria Math"/>
                            </a:rPr>
                            <m:t>1</m:t>
                          </m:r>
                        </m:sub>
                        <m:sup>
                          <m:r>
                            <a:rPr lang="en-US" sz="1800" i="1">
                              <a:latin typeface="Cambria Math"/>
                            </a:rPr>
                            <m:t>2</m:t>
                          </m:r>
                        </m:sup>
                        <m:e>
                          <m:sSub>
                            <m:sSubPr>
                              <m:ctrlPr>
                                <a:rPr lang="en-US" sz="1800" i="1">
                                  <a:latin typeface="Cambria Math"/>
                                </a:rPr>
                              </m:ctrlPr>
                            </m:sSubPr>
                            <m:e>
                              <m:r>
                                <m:rPr>
                                  <m:sty m:val="p"/>
                                </m:rPr>
                                <a:rPr lang="en-US" sz="1800">
                                  <a:latin typeface="Cambria Math"/>
                                </a:rPr>
                                <m:t>a</m:t>
                              </m:r>
                            </m:e>
                            <m:sub>
                              <m:r>
                                <a:rPr lang="en-US" sz="1800" i="1">
                                  <a:latin typeface="Cambria Math"/>
                                </a:rPr>
                                <m:t>𝑧</m:t>
                              </m:r>
                              <m:r>
                                <a:rPr lang="en-US" sz="1800" i="1">
                                  <a:latin typeface="Cambria Math"/>
                                </a:rPr>
                                <m:t>,</m:t>
                              </m:r>
                              <m:r>
                                <a:rPr lang="en-US" sz="1800" i="1">
                                  <a:latin typeface="Cambria Math"/>
                                </a:rPr>
                                <m:t>𝑣</m:t>
                              </m:r>
                            </m:sub>
                          </m:sSub>
                          <m:d>
                            <m:dPr>
                              <m:ctrlPr>
                                <a:rPr lang="en-US" sz="1800" i="1">
                                  <a:latin typeface="Cambria Math"/>
                                </a:rPr>
                              </m:ctrlPr>
                            </m:dPr>
                            <m:e>
                              <m:sSub>
                                <m:sSubPr>
                                  <m:ctrlPr>
                                    <a:rPr lang="en-US" sz="1800" i="1">
                                      <a:latin typeface="Cambria Math"/>
                                    </a:rPr>
                                  </m:ctrlPr>
                                </m:sSubPr>
                                <m:e>
                                  <m:r>
                                    <m:rPr>
                                      <m:sty m:val="p"/>
                                    </m:rPr>
                                    <a:rPr lang="en-US" sz="1800">
                                      <a:latin typeface="Cambria Math"/>
                                    </a:rPr>
                                    <m:t>θ</m:t>
                                  </m:r>
                                </m:e>
                                <m:sub>
                                  <m:r>
                                    <a:rPr lang="en-US" sz="1800" i="1">
                                      <a:latin typeface="Cambria Math"/>
                                    </a:rPr>
                                    <m:t>𝑎</m:t>
                                  </m:r>
                                </m:sub>
                              </m:sSub>
                            </m:e>
                          </m:d>
                          <m:r>
                            <a:rPr lang="en-US" sz="1800" i="1">
                              <a:latin typeface="Cambria Math"/>
                            </a:rPr>
                            <m:t>.</m:t>
                          </m:r>
                          <m:r>
                            <a:rPr lang="en-US" sz="1800" i="1">
                              <a:latin typeface="Cambria Math"/>
                            </a:rPr>
                            <m:t>𝑝</m:t>
                          </m:r>
                          <m:d>
                            <m:dPr>
                              <m:ctrlPr>
                                <a:rPr lang="en-US" sz="1800" i="1">
                                  <a:latin typeface="Cambria Math"/>
                                </a:rPr>
                              </m:ctrlPr>
                            </m:dPr>
                            <m:e>
                              <m:sSubSup>
                                <m:sSubSupPr>
                                  <m:ctrlPr>
                                    <a:rPr lang="en-US" sz="1800" i="1">
                                      <a:latin typeface="Cambria Math"/>
                                    </a:rPr>
                                  </m:ctrlPr>
                                </m:sSubSupPr>
                                <m:e>
                                  <m:r>
                                    <a:rPr lang="en-US" sz="1800" i="1">
                                      <a:latin typeface="Cambria Math"/>
                                    </a:rPr>
                                    <m:t>𝑥</m:t>
                                  </m:r>
                                </m:e>
                                <m:sub>
                                  <m:r>
                                    <a:rPr lang="en-US" sz="1800" i="1">
                                      <a:latin typeface="Cambria Math"/>
                                    </a:rPr>
                                    <m:t>𝑧</m:t>
                                  </m:r>
                                </m:sub>
                                <m:sup>
                                  <m:r>
                                    <a:rPr lang="en-US" sz="1800" i="1">
                                      <a:latin typeface="Cambria Math"/>
                                    </a:rPr>
                                    <m:t>𝑡</m:t>
                                  </m:r>
                                  <m:r>
                                    <a:rPr lang="en-US" sz="1800" i="1">
                                      <a:latin typeface="Cambria Math"/>
                                    </a:rPr>
                                    <m:t>−</m:t>
                                  </m:r>
                                  <m:r>
                                    <a:rPr lang="en-US" sz="1800" i="1">
                                      <a:latin typeface="Cambria Math"/>
                                    </a:rPr>
                                    <m:t>1</m:t>
                                  </m:r>
                                </m:sup>
                              </m:sSubSup>
                              <m:r>
                                <a:rPr lang="en-US" sz="1800" i="1">
                                  <a:latin typeface="Cambria Math"/>
                                </a:rPr>
                                <m:t>,</m:t>
                              </m:r>
                              <m:sSubSup>
                                <m:sSubSupPr>
                                  <m:ctrlPr>
                                    <a:rPr lang="en-US" sz="1800" i="1">
                                      <a:latin typeface="Cambria Math"/>
                                    </a:rPr>
                                  </m:ctrlPr>
                                </m:sSubSupPr>
                                <m:e>
                                  <m:r>
                                    <a:rPr lang="en-US" sz="1800" b="1" i="1">
                                      <a:latin typeface="Cambria Math"/>
                                    </a:rPr>
                                    <m:t>𝒚</m:t>
                                  </m:r>
                                </m:e>
                                <m:sub>
                                  <m:r>
                                    <a:rPr lang="en-US" sz="1800" b="1" i="1">
                                      <a:latin typeface="Cambria Math"/>
                                    </a:rPr>
                                    <m:t>𝒆</m:t>
                                  </m:r>
                                </m:sub>
                                <m:sup>
                                  <m:r>
                                    <a:rPr lang="en-US" sz="1800" i="1">
                                      <a:latin typeface="Cambria Math"/>
                                    </a:rPr>
                                    <m:t>1</m:t>
                                  </m:r>
                                  <m:r>
                                    <a:rPr lang="en-US" sz="1800" i="1">
                                      <a:latin typeface="Cambria Math"/>
                                    </a:rPr>
                                    <m:t>:</m:t>
                                  </m:r>
                                  <m:r>
                                    <a:rPr lang="en-US" sz="1800" i="1">
                                      <a:latin typeface="Cambria Math"/>
                                    </a:rPr>
                                    <m:t>𝑡</m:t>
                                  </m:r>
                                  <m:r>
                                    <a:rPr lang="en-US" sz="1800" i="1">
                                      <a:latin typeface="Cambria Math"/>
                                    </a:rPr>
                                    <m:t>−</m:t>
                                  </m:r>
                                  <m:r>
                                    <a:rPr lang="en-US" sz="1800" i="1">
                                      <a:latin typeface="Cambria Math"/>
                                    </a:rPr>
                                    <m:t>1</m:t>
                                  </m:r>
                                </m:sup>
                              </m:sSubSup>
                            </m:e>
                          </m:d>
                          <m:r>
                            <a:rPr lang="en-US" sz="1800" i="1">
                              <a:latin typeface="Cambria Math"/>
                            </a:rPr>
                            <m:t>(</m:t>
                          </m:r>
                          <m:sSub>
                            <m:sSubPr>
                              <m:ctrlPr>
                                <a:rPr lang="en-US" sz="1800" i="1">
                                  <a:latin typeface="Cambria Math"/>
                                </a:rPr>
                              </m:ctrlPr>
                            </m:sSubPr>
                            <m:e>
                              <m:r>
                                <m:rPr>
                                  <m:sty m:val="p"/>
                                </m:rPr>
                                <a:rPr lang="en-US" sz="1800">
                                  <a:latin typeface="Cambria Math"/>
                                </a:rPr>
                                <m:t>θ</m:t>
                              </m:r>
                            </m:e>
                            <m:sub>
                              <m:r>
                                <a:rPr lang="en-US" sz="1800" i="1">
                                  <a:latin typeface="Cambria Math"/>
                                </a:rPr>
                                <m:t>𝑎</m:t>
                              </m:r>
                            </m:sub>
                          </m:sSub>
                          <m:r>
                            <a:rPr lang="en-US" sz="1800" i="1">
                              <a:latin typeface="Cambria Math"/>
                            </a:rPr>
                            <m:t>)</m:t>
                          </m:r>
                        </m:e>
                      </m:nary>
                    </m:oMath>
                  </m:oMathPara>
                </a14:m>
                <a:endParaRPr lang="en-US" sz="1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62000" y="2057400"/>
                <a:ext cx="7696200" cy="3124200"/>
              </a:xfrm>
              <a:blipFill rotWithShape="1">
                <a:blip r:embed="rId2"/>
                <a:stretch>
                  <a:fillRect l="-792" r="-713" b="-25977"/>
                </a:stretch>
              </a:blipFill>
            </p:spPr>
            <p:txBody>
              <a:bodyPr/>
              <a:lstStyle/>
              <a:p>
                <a:r>
                  <a:rPr lang="en-US">
                    <a:noFill/>
                  </a:rPr>
                  <a:t> </a:t>
                </a:r>
              </a:p>
            </p:txBody>
          </p:sp>
        </mc:Fallback>
      </mc:AlternateContent>
      <p:sp>
        <p:nvSpPr>
          <p:cNvPr id="4" name="Slide Number Placeholder 3"/>
          <p:cNvSpPr>
            <a:spLocks noGrp="1"/>
          </p:cNvSpPr>
          <p:nvPr>
            <p:ph type="sldNum" sz="quarter" idx="10"/>
          </p:nvPr>
        </p:nvSpPr>
        <p:spPr/>
        <p:txBody>
          <a:bodyPr/>
          <a:lstStyle/>
          <a:p>
            <a:fld id="{51F7E82C-B041-4B3C-96FA-1A98850E31F7}" type="slidenum">
              <a:rPr lang="ar-SA" altLang="en-US" smtClean="0"/>
              <a:pPr/>
              <a:t>22</a:t>
            </a:fld>
            <a:endParaRPr lang="en-US" altLang="zh-CN" dirty="0"/>
          </a:p>
        </p:txBody>
      </p:sp>
    </p:spTree>
    <p:extLst>
      <p:ext uri="{BB962C8B-B14F-4D97-AF65-F5344CB8AC3E}">
        <p14:creationId xmlns:p14="http://schemas.microsoft.com/office/powerpoint/2010/main" val="17703585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1371600"/>
            <a:ext cx="6858000" cy="1066800"/>
          </a:xfrm>
        </p:spPr>
        <p:txBody>
          <a:bodyPr/>
          <a:lstStyle/>
          <a:p>
            <a:pPr algn="ctr"/>
            <a:r>
              <a:rPr lang="en-US" sz="3200" dirty="0" smtClean="0"/>
              <a:t>Methods</a:t>
            </a:r>
            <a:endParaRPr lang="en-US" sz="32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62000" y="2057400"/>
                <a:ext cx="7696200" cy="3124200"/>
              </a:xfrm>
            </p:spPr>
            <p:txBody>
              <a:bodyPr/>
              <a:lstStyle/>
              <a:p>
                <a:pPr marL="0" indent="0" algn="just">
                  <a:buNone/>
                </a:pPr>
                <a:r>
                  <a:rPr lang="en-US" b="1" dirty="0" smtClean="0">
                    <a:solidFill>
                      <a:srgbClr val="3399FF"/>
                    </a:solidFill>
                  </a:rPr>
                  <a:t>The Coefficient-Matrix-Fill procedure : Sensitivity </a:t>
                </a:r>
                <a:r>
                  <a:rPr lang="en-US" b="1" dirty="0">
                    <a:solidFill>
                      <a:srgbClr val="3399FF"/>
                    </a:solidFill>
                  </a:rPr>
                  <a:t>of filtering to transition parameter </a:t>
                </a:r>
                <a:r>
                  <a:rPr lang="en-US" b="1" dirty="0" smtClean="0">
                    <a:solidFill>
                      <a:srgbClr val="3399FF"/>
                    </a:solidFill>
                  </a:rPr>
                  <a:t>variation </a:t>
                </a:r>
                <a:r>
                  <a:rPr lang="en-US" b="1" dirty="0">
                    <a:solidFill>
                      <a:srgbClr val="3399FF"/>
                    </a:solidFill>
                  </a:rPr>
                  <a:t>(Contd</a:t>
                </a:r>
                <a:r>
                  <a:rPr lang="en-US" b="1" dirty="0" smtClean="0">
                    <a:solidFill>
                      <a:srgbClr val="3399FF"/>
                    </a:solidFill>
                  </a:rPr>
                  <a:t>.)</a:t>
                </a:r>
                <a:endParaRPr lang="en-US" b="1" dirty="0">
                  <a:solidFill>
                    <a:srgbClr val="3399FF"/>
                  </a:solidFill>
                </a:endParaRPr>
              </a:p>
              <a:p>
                <a:pPr marL="455613" indent="-455613" algn="just"/>
                <a:r>
                  <a:rPr lang="en-US" sz="1800" dirty="0" smtClean="0"/>
                  <a:t>Recall </a:t>
                </a:r>
                <a:r>
                  <a:rPr lang="en-US" sz="1800" dirty="0"/>
                  <a:t>that </a:t>
                </a:r>
                <a14:m>
                  <m:oMath xmlns:m="http://schemas.openxmlformats.org/officeDocument/2006/math">
                    <m:sSub>
                      <m:sSubPr>
                        <m:ctrlPr>
                          <a:rPr lang="en-US" sz="1800" i="1">
                            <a:latin typeface="Cambria Math"/>
                          </a:rPr>
                        </m:ctrlPr>
                      </m:sSubPr>
                      <m:e>
                        <m:r>
                          <m:rPr>
                            <m:sty m:val="p"/>
                          </m:rPr>
                          <a:rPr lang="en-US" sz="1800">
                            <a:latin typeface="Cambria Math"/>
                          </a:rPr>
                          <m:t>θ</m:t>
                        </m:r>
                      </m:e>
                      <m:sub>
                        <m:r>
                          <a:rPr lang="en-US" sz="1800">
                            <a:latin typeface="Cambria Math"/>
                          </a:rPr>
                          <m:t>𝑎</m:t>
                        </m:r>
                      </m:sub>
                    </m:sSub>
                    <m:r>
                      <a:rPr lang="en-US" sz="1800">
                        <a:latin typeface="Cambria Math"/>
                      </a:rPr>
                      <m:t>=</m:t>
                    </m:r>
                    <m:sSub>
                      <m:sSubPr>
                        <m:ctrlPr>
                          <a:rPr lang="en-US" sz="1800" i="1">
                            <a:latin typeface="Cambria Math"/>
                          </a:rPr>
                        </m:ctrlPr>
                      </m:sSubPr>
                      <m:e>
                        <m:r>
                          <a:rPr lang="en-US" sz="1800">
                            <a:latin typeface="Cambria Math"/>
                          </a:rPr>
                          <m:t>𝑎</m:t>
                        </m:r>
                      </m:e>
                      <m:sub>
                        <m:r>
                          <a:rPr lang="en-US" sz="1800">
                            <a:latin typeface="Cambria Math"/>
                          </a:rPr>
                          <m:t>𝑟</m:t>
                        </m:r>
                        <m:r>
                          <a:rPr lang="en-US" sz="1800">
                            <a:latin typeface="Cambria Math"/>
                          </a:rPr>
                          <m:t>,</m:t>
                        </m:r>
                        <m:r>
                          <a:rPr lang="en-US" sz="1800">
                            <a:latin typeface="Cambria Math"/>
                          </a:rPr>
                          <m:t>𝑠</m:t>
                        </m:r>
                      </m:sub>
                    </m:sSub>
                  </m:oMath>
                </a14:m>
                <a:r>
                  <a:rPr lang="en-US" sz="1800" dirty="0"/>
                  <a:t>; therefore, in the above formula, </a:t>
                </a:r>
                <a14:m>
                  <m:oMath xmlns:m="http://schemas.openxmlformats.org/officeDocument/2006/math">
                    <m:sSub>
                      <m:sSubPr>
                        <m:ctrlPr>
                          <a:rPr lang="en-US" sz="1800" i="1">
                            <a:latin typeface="Cambria Math"/>
                          </a:rPr>
                        </m:ctrlPr>
                      </m:sSubPr>
                      <m:e>
                        <m:r>
                          <m:rPr>
                            <m:sty m:val="p"/>
                          </m:rPr>
                          <a:rPr lang="en-US" sz="1800">
                            <a:latin typeface="Cambria Math"/>
                          </a:rPr>
                          <m:t>a</m:t>
                        </m:r>
                      </m:e>
                      <m:sub>
                        <m:r>
                          <a:rPr lang="en-US" sz="1800">
                            <a:latin typeface="Cambria Math"/>
                          </a:rPr>
                          <m:t>𝑟</m:t>
                        </m:r>
                        <m:r>
                          <a:rPr lang="en-US" sz="1800">
                            <a:latin typeface="Cambria Math"/>
                          </a:rPr>
                          <m:t>,</m:t>
                        </m:r>
                        <m:r>
                          <a:rPr lang="en-US" sz="1800">
                            <a:latin typeface="Cambria Math"/>
                          </a:rPr>
                          <m:t>𝑣</m:t>
                        </m:r>
                      </m:sub>
                    </m:sSub>
                    <m:d>
                      <m:dPr>
                        <m:ctrlPr>
                          <a:rPr lang="en-US" sz="1800" i="1">
                            <a:latin typeface="Cambria Math"/>
                          </a:rPr>
                        </m:ctrlPr>
                      </m:dPr>
                      <m:e>
                        <m:sSub>
                          <m:sSubPr>
                            <m:ctrlPr>
                              <a:rPr lang="en-US" sz="1800" i="1">
                                <a:latin typeface="Cambria Math"/>
                              </a:rPr>
                            </m:ctrlPr>
                          </m:sSubPr>
                          <m:e>
                            <m:r>
                              <m:rPr>
                                <m:sty m:val="p"/>
                              </m:rPr>
                              <a:rPr lang="en-US" sz="1800">
                                <a:latin typeface="Cambria Math"/>
                              </a:rPr>
                              <m:t>θ</m:t>
                            </m:r>
                          </m:e>
                          <m:sub>
                            <m:r>
                              <a:rPr lang="en-US" sz="1800">
                                <a:latin typeface="Cambria Math"/>
                              </a:rPr>
                              <m:t>𝑎</m:t>
                            </m:r>
                          </m:sub>
                        </m:sSub>
                      </m:e>
                    </m:d>
                  </m:oMath>
                </a14:m>
                <a:r>
                  <a:rPr lang="en-US" sz="1800" dirty="0"/>
                  <a:t> equals </a:t>
                </a:r>
                <a14:m>
                  <m:oMath xmlns:m="http://schemas.openxmlformats.org/officeDocument/2006/math">
                    <m:sSub>
                      <m:sSubPr>
                        <m:ctrlPr>
                          <a:rPr lang="en-US" sz="1800" i="1">
                            <a:latin typeface="Cambria Math"/>
                          </a:rPr>
                        </m:ctrlPr>
                      </m:sSubPr>
                      <m:e>
                        <m:r>
                          <m:rPr>
                            <m:sty m:val="p"/>
                          </m:rPr>
                          <a:rPr lang="en-US" sz="1800">
                            <a:latin typeface="Cambria Math"/>
                          </a:rPr>
                          <m:t>θ</m:t>
                        </m:r>
                      </m:e>
                      <m:sub>
                        <m:r>
                          <a:rPr lang="en-US" sz="1800">
                            <a:latin typeface="Cambria Math"/>
                          </a:rPr>
                          <m:t>𝑎</m:t>
                        </m:r>
                      </m:sub>
                    </m:sSub>
                  </m:oMath>
                </a14:m>
                <a:r>
                  <a:rPr lang="en-US" sz="1800" dirty="0"/>
                  <a:t> for </a:t>
                </a:r>
                <a14:m>
                  <m:oMath xmlns:m="http://schemas.openxmlformats.org/officeDocument/2006/math">
                    <m:r>
                      <a:rPr lang="en-US" sz="1800">
                        <a:latin typeface="Cambria Math"/>
                      </a:rPr>
                      <m:t>𝑣</m:t>
                    </m:r>
                    <m:r>
                      <a:rPr lang="en-US" sz="1800">
                        <a:latin typeface="Cambria Math"/>
                      </a:rPr>
                      <m:t>=</m:t>
                    </m:r>
                    <m:r>
                      <a:rPr lang="en-US" sz="1800">
                        <a:latin typeface="Cambria Math"/>
                      </a:rPr>
                      <m:t>𝑠</m:t>
                    </m:r>
                  </m:oMath>
                </a14:m>
                <a:r>
                  <a:rPr lang="en-US" sz="1800" dirty="0"/>
                  <a:t> and </a:t>
                </a:r>
                <a14:m>
                  <m:oMath xmlns:m="http://schemas.openxmlformats.org/officeDocument/2006/math">
                    <m:sSub>
                      <m:sSubPr>
                        <m:ctrlPr>
                          <a:rPr lang="en-US" sz="1800" i="1">
                            <a:latin typeface="Cambria Math"/>
                          </a:rPr>
                        </m:ctrlPr>
                      </m:sSubPr>
                      <m:e>
                        <m:r>
                          <a:rPr lang="en-US" sz="1800">
                            <a:latin typeface="Cambria Math"/>
                          </a:rPr>
                          <m:t>1</m:t>
                        </m:r>
                        <m:r>
                          <a:rPr lang="en-US" sz="1800">
                            <a:latin typeface="Cambria Math"/>
                          </a:rPr>
                          <m:t>−</m:t>
                        </m:r>
                        <m:r>
                          <m:rPr>
                            <m:sty m:val="p"/>
                          </m:rPr>
                          <a:rPr lang="en-US" sz="1800">
                            <a:latin typeface="Cambria Math"/>
                          </a:rPr>
                          <m:t>θ</m:t>
                        </m:r>
                      </m:e>
                      <m:sub>
                        <m:r>
                          <a:rPr lang="en-US" sz="1800">
                            <a:latin typeface="Cambria Math"/>
                          </a:rPr>
                          <m:t>𝑎</m:t>
                        </m:r>
                      </m:sub>
                    </m:sSub>
                  </m:oMath>
                </a14:m>
                <a:r>
                  <a:rPr lang="en-US" sz="1800" dirty="0"/>
                  <a:t> for </a:t>
                </a:r>
                <a14:m>
                  <m:oMath xmlns:m="http://schemas.openxmlformats.org/officeDocument/2006/math">
                    <m:r>
                      <a:rPr lang="en-US" sz="1800">
                        <a:latin typeface="Cambria Math"/>
                      </a:rPr>
                      <m:t>𝑣</m:t>
                    </m:r>
                    <m:r>
                      <a:rPr lang="en-US" sz="1800">
                        <a:latin typeface="Cambria Math"/>
                      </a:rPr>
                      <m:t>≠</m:t>
                    </m:r>
                    <m:r>
                      <a:rPr lang="en-US" sz="1800">
                        <a:latin typeface="Cambria Math"/>
                      </a:rPr>
                      <m:t>𝑠</m:t>
                    </m:r>
                  </m:oMath>
                </a14:m>
                <a:r>
                  <a:rPr lang="en-US" sz="1800" dirty="0"/>
                  <a:t>; </a:t>
                </a:r>
                <a14:m>
                  <m:oMath xmlns:m="http://schemas.openxmlformats.org/officeDocument/2006/math">
                    <m:sSub>
                      <m:sSubPr>
                        <m:ctrlPr>
                          <a:rPr lang="en-US" sz="1800" i="1">
                            <a:latin typeface="Cambria Math"/>
                          </a:rPr>
                        </m:ctrlPr>
                      </m:sSubPr>
                      <m:e>
                        <m:r>
                          <m:rPr>
                            <m:sty m:val="p"/>
                          </m:rPr>
                          <a:rPr lang="en-US" sz="1800">
                            <a:latin typeface="Cambria Math"/>
                          </a:rPr>
                          <m:t>a</m:t>
                        </m:r>
                      </m:e>
                      <m:sub>
                        <m:r>
                          <a:rPr lang="en-US" sz="1800">
                            <a:latin typeface="Cambria Math"/>
                          </a:rPr>
                          <m:t>𝑧</m:t>
                        </m:r>
                        <m:r>
                          <a:rPr lang="en-US" sz="1800">
                            <a:latin typeface="Cambria Math"/>
                          </a:rPr>
                          <m:t>,</m:t>
                        </m:r>
                        <m:r>
                          <a:rPr lang="en-US" sz="1800">
                            <a:latin typeface="Cambria Math"/>
                          </a:rPr>
                          <m:t>𝑣</m:t>
                        </m:r>
                      </m:sub>
                    </m:sSub>
                  </m:oMath>
                </a14:m>
                <a:r>
                  <a:rPr lang="en-US" sz="1800" dirty="0"/>
                  <a:t> for </a:t>
                </a:r>
                <a14:m>
                  <m:oMath xmlns:m="http://schemas.openxmlformats.org/officeDocument/2006/math">
                    <m:r>
                      <a:rPr lang="en-US" sz="1800">
                        <a:latin typeface="Cambria Math"/>
                      </a:rPr>
                      <m:t>𝑧</m:t>
                    </m:r>
                    <m:r>
                      <a:rPr lang="en-US" sz="1800">
                        <a:latin typeface="Cambria Math"/>
                      </a:rPr>
                      <m:t>≠</m:t>
                    </m:r>
                    <m:r>
                      <a:rPr lang="en-US" sz="1800">
                        <a:latin typeface="Cambria Math"/>
                      </a:rPr>
                      <m:t>𝑟</m:t>
                    </m:r>
                  </m:oMath>
                </a14:m>
                <a:r>
                  <a:rPr lang="en-US" sz="1800" dirty="0"/>
                  <a:t> is independent of </a:t>
                </a:r>
                <a14:m>
                  <m:oMath xmlns:m="http://schemas.openxmlformats.org/officeDocument/2006/math">
                    <m:sSub>
                      <m:sSubPr>
                        <m:ctrlPr>
                          <a:rPr lang="en-US" sz="1800" i="1">
                            <a:latin typeface="Cambria Math"/>
                          </a:rPr>
                        </m:ctrlPr>
                      </m:sSubPr>
                      <m:e>
                        <m:r>
                          <m:rPr>
                            <m:sty m:val="p"/>
                          </m:rPr>
                          <a:rPr lang="en-US" sz="1800">
                            <a:latin typeface="Cambria Math"/>
                          </a:rPr>
                          <m:t>θ</m:t>
                        </m:r>
                      </m:e>
                      <m:sub>
                        <m:r>
                          <a:rPr lang="en-US" sz="1800">
                            <a:latin typeface="Cambria Math"/>
                          </a:rPr>
                          <m:t>𝑎</m:t>
                        </m:r>
                      </m:sub>
                    </m:sSub>
                  </m:oMath>
                </a14:m>
                <a:r>
                  <a:rPr lang="en-US" sz="1800" dirty="0"/>
                  <a:t>. As a result we conclude that for </a:t>
                </a:r>
                <a14:m>
                  <m:oMath xmlns:m="http://schemas.openxmlformats.org/officeDocument/2006/math">
                    <m:r>
                      <a:rPr lang="en-US" sz="1800">
                        <a:latin typeface="Cambria Math"/>
                      </a:rPr>
                      <m:t>𝑡</m:t>
                    </m:r>
                    <m:r>
                      <a:rPr lang="en-US" sz="1800">
                        <a:latin typeface="Cambria Math"/>
                      </a:rPr>
                      <m:t>&gt;</m:t>
                    </m:r>
                    <m:r>
                      <a:rPr lang="en-US" sz="1800">
                        <a:latin typeface="Cambria Math"/>
                      </a:rPr>
                      <m:t>1</m:t>
                    </m:r>
                  </m:oMath>
                </a14:m>
                <a:r>
                  <a:rPr lang="en-US" sz="1800" dirty="0"/>
                  <a:t>, </a:t>
                </a:r>
                <a14:m>
                  <m:oMath xmlns:m="http://schemas.openxmlformats.org/officeDocument/2006/math">
                    <m:r>
                      <a:rPr lang="en-US" sz="1800">
                        <a:latin typeface="Cambria Math"/>
                      </a:rPr>
                      <m:t>𝑝</m:t>
                    </m:r>
                    <m:d>
                      <m:dPr>
                        <m:ctrlPr>
                          <a:rPr lang="en-US" sz="1800" i="1">
                            <a:latin typeface="Cambria Math"/>
                          </a:rPr>
                        </m:ctrlPr>
                      </m:dPr>
                      <m:e>
                        <m:sSubSup>
                          <m:sSubSupPr>
                            <m:ctrlPr>
                              <a:rPr lang="en-US" sz="1800" i="1">
                                <a:latin typeface="Cambria Math"/>
                              </a:rPr>
                            </m:ctrlPr>
                          </m:sSubSupPr>
                          <m:e>
                            <m:r>
                              <a:rPr lang="en-US" sz="1800">
                                <a:latin typeface="Cambria Math"/>
                              </a:rPr>
                              <m:t>𝑥</m:t>
                            </m:r>
                          </m:e>
                          <m:sub>
                            <m:r>
                              <a:rPr lang="en-US" sz="1800">
                                <a:latin typeface="Cambria Math"/>
                              </a:rPr>
                              <m:t>𝑣</m:t>
                            </m:r>
                          </m:sub>
                          <m:sup>
                            <m:r>
                              <a:rPr lang="en-US" sz="1800">
                                <a:latin typeface="Cambria Math"/>
                              </a:rPr>
                              <m:t>𝑡</m:t>
                            </m:r>
                          </m:sup>
                        </m:sSubSup>
                        <m:r>
                          <a:rPr lang="en-US" sz="1800">
                            <a:latin typeface="Cambria Math"/>
                          </a:rPr>
                          <m:t>,</m:t>
                        </m:r>
                        <m:sSubSup>
                          <m:sSubSupPr>
                            <m:ctrlPr>
                              <a:rPr lang="en-US" sz="1800" i="1">
                                <a:latin typeface="Cambria Math"/>
                              </a:rPr>
                            </m:ctrlPr>
                          </m:sSubSupPr>
                          <m:e>
                            <m:r>
                              <a:rPr lang="en-US" sz="1800">
                                <a:latin typeface="Cambria Math"/>
                              </a:rPr>
                              <m:t>𝒚</m:t>
                            </m:r>
                          </m:e>
                          <m:sub>
                            <m:r>
                              <a:rPr lang="en-US" sz="1800">
                                <a:latin typeface="Cambria Math"/>
                              </a:rPr>
                              <m:t>𝒆</m:t>
                            </m:r>
                          </m:sub>
                          <m:sup>
                            <m:r>
                              <a:rPr lang="en-US" sz="1800">
                                <a:latin typeface="Cambria Math"/>
                              </a:rPr>
                              <m:t>1</m:t>
                            </m:r>
                            <m:r>
                              <a:rPr lang="en-US" sz="1800">
                                <a:latin typeface="Cambria Math"/>
                              </a:rPr>
                              <m:t>:</m:t>
                            </m:r>
                            <m:r>
                              <a:rPr lang="en-US" sz="1800">
                                <a:latin typeface="Cambria Math"/>
                              </a:rPr>
                              <m:t>𝑡</m:t>
                            </m:r>
                          </m:sup>
                        </m:sSubSup>
                      </m:e>
                    </m:d>
                    <m:d>
                      <m:dPr>
                        <m:ctrlPr>
                          <a:rPr lang="en-US" sz="1800" i="1">
                            <a:latin typeface="Cambria Math"/>
                          </a:rPr>
                        </m:ctrlPr>
                      </m:dPr>
                      <m:e>
                        <m:sSub>
                          <m:sSubPr>
                            <m:ctrlPr>
                              <a:rPr lang="en-US" sz="1800" i="1">
                                <a:latin typeface="Cambria Math"/>
                              </a:rPr>
                            </m:ctrlPr>
                          </m:sSubPr>
                          <m:e>
                            <m:r>
                              <m:rPr>
                                <m:sty m:val="p"/>
                              </m:rPr>
                              <a:rPr lang="en-US" sz="1800">
                                <a:latin typeface="Cambria Math"/>
                              </a:rPr>
                              <m:t>θ</m:t>
                            </m:r>
                          </m:e>
                          <m:sub>
                            <m:r>
                              <a:rPr lang="en-US" sz="1800">
                                <a:latin typeface="Cambria Math"/>
                              </a:rPr>
                              <m:t>𝑎</m:t>
                            </m:r>
                          </m:sub>
                        </m:sSub>
                      </m:e>
                    </m:d>
                    <m:r>
                      <a:rPr lang="en-US" sz="1800">
                        <a:latin typeface="Cambria Math"/>
                      </a:rPr>
                      <m:t>=</m:t>
                    </m:r>
                  </m:oMath>
                </a14:m>
                <a:endParaRPr lang="en-US" sz="1800" dirty="0"/>
              </a:p>
              <a:p>
                <a:pPr marL="0" indent="0">
                  <a:buNone/>
                </a:pPr>
                <a14:m>
                  <m:oMathPara xmlns:m="http://schemas.openxmlformats.org/officeDocument/2006/math">
                    <m:oMathParaPr>
                      <m:jc m:val="centerGroup"/>
                    </m:oMathParaPr>
                    <m:oMath xmlns:m="http://schemas.openxmlformats.org/officeDocument/2006/math">
                      <m:d>
                        <m:dPr>
                          <m:begChr m:val="{"/>
                          <m:endChr m:val=""/>
                          <m:ctrlPr>
                            <a:rPr lang="en-US" sz="1800" i="1">
                              <a:latin typeface="Cambria Math"/>
                            </a:rPr>
                          </m:ctrlPr>
                        </m:dPr>
                        <m:e>
                          <m:eqArr>
                            <m:eqArrPr>
                              <m:ctrlPr>
                                <a:rPr lang="en-US" sz="1800" i="1">
                                  <a:latin typeface="Cambria Math"/>
                                </a:rPr>
                              </m:ctrlPr>
                            </m:eqArrPr>
                            <m:e>
                              <m:sSub>
                                <m:sSubPr>
                                  <m:ctrlPr>
                                    <a:rPr lang="en-US" sz="1800" i="1">
                                      <a:latin typeface="Cambria Math"/>
                                    </a:rPr>
                                  </m:ctrlPr>
                                </m:sSubPr>
                                <m:e>
                                  <m:r>
                                    <m:rPr>
                                      <m:sty m:val="p"/>
                                    </m:rPr>
                                    <a:rPr lang="en-US" sz="1800">
                                      <a:latin typeface="Cambria Math"/>
                                    </a:rPr>
                                    <m:t>O</m:t>
                                  </m:r>
                                </m:e>
                                <m:sub>
                                  <m:r>
                                    <a:rPr lang="en-US" sz="1800" i="1">
                                      <a:latin typeface="Cambria Math"/>
                                    </a:rPr>
                                    <m:t>𝑣</m:t>
                                  </m:r>
                                  <m:r>
                                    <a:rPr lang="en-US" sz="1800" i="1">
                                      <a:latin typeface="Cambria Math"/>
                                    </a:rPr>
                                    <m:t>,</m:t>
                                  </m:r>
                                  <m:sSup>
                                    <m:sSupPr>
                                      <m:ctrlPr>
                                        <a:rPr lang="en-US" sz="1800" b="1" i="1">
                                          <a:latin typeface="Cambria Math"/>
                                        </a:rPr>
                                      </m:ctrlPr>
                                    </m:sSupPr>
                                    <m:e>
                                      <m:r>
                                        <a:rPr lang="en-US" sz="1800" b="1" i="1">
                                          <a:latin typeface="Cambria Math"/>
                                        </a:rPr>
                                        <m:t>𝒆</m:t>
                                      </m:r>
                                    </m:e>
                                    <m:sup>
                                      <m:r>
                                        <a:rPr lang="en-US" sz="1800" b="1" i="1">
                                          <a:latin typeface="Cambria Math"/>
                                        </a:rPr>
                                        <m:t>𝒕</m:t>
                                      </m:r>
                                    </m:sup>
                                  </m:sSup>
                                </m:sub>
                              </m:sSub>
                              <m:r>
                                <a:rPr lang="en-US" sz="1800" i="1">
                                  <a:latin typeface="Cambria Math"/>
                                </a:rPr>
                                <m:t>.</m:t>
                              </m:r>
                              <m:sSub>
                                <m:sSubPr>
                                  <m:ctrlPr>
                                    <a:rPr lang="en-US" sz="1800" i="1">
                                      <a:latin typeface="Cambria Math"/>
                                    </a:rPr>
                                  </m:ctrlPr>
                                </m:sSubPr>
                                <m:e>
                                  <m:r>
                                    <m:rPr>
                                      <m:sty m:val="p"/>
                                    </m:rPr>
                                    <a:rPr lang="en-US" sz="1800">
                                      <a:latin typeface="Cambria Math"/>
                                    </a:rPr>
                                    <m:t>θ</m:t>
                                  </m:r>
                                </m:e>
                                <m:sub>
                                  <m:r>
                                    <a:rPr lang="en-US" sz="1800" i="1">
                                      <a:latin typeface="Cambria Math"/>
                                    </a:rPr>
                                    <m:t>𝑎</m:t>
                                  </m:r>
                                </m:sub>
                              </m:sSub>
                              <m:r>
                                <a:rPr lang="en-US" sz="1800" i="1">
                                  <a:latin typeface="Cambria Math"/>
                                </a:rPr>
                                <m:t>.</m:t>
                              </m:r>
                              <m:r>
                                <a:rPr lang="en-US" sz="1800" i="1">
                                  <a:latin typeface="Cambria Math"/>
                                </a:rPr>
                                <m:t>𝑝</m:t>
                              </m:r>
                              <m:d>
                                <m:dPr>
                                  <m:ctrlPr>
                                    <a:rPr lang="en-US" sz="1800" i="1">
                                      <a:latin typeface="Cambria Math"/>
                                    </a:rPr>
                                  </m:ctrlPr>
                                </m:dPr>
                                <m:e>
                                  <m:sSubSup>
                                    <m:sSubSupPr>
                                      <m:ctrlPr>
                                        <a:rPr lang="en-US" sz="1800" i="1">
                                          <a:latin typeface="Cambria Math"/>
                                        </a:rPr>
                                      </m:ctrlPr>
                                    </m:sSubSupPr>
                                    <m:e>
                                      <m:r>
                                        <a:rPr lang="en-US" sz="1800" i="1">
                                          <a:latin typeface="Cambria Math"/>
                                        </a:rPr>
                                        <m:t>𝑥</m:t>
                                      </m:r>
                                    </m:e>
                                    <m:sub>
                                      <m:r>
                                        <a:rPr lang="en-US" sz="1800" i="1">
                                          <a:latin typeface="Cambria Math"/>
                                        </a:rPr>
                                        <m:t>𝑟</m:t>
                                      </m:r>
                                    </m:sub>
                                    <m:sup>
                                      <m:r>
                                        <a:rPr lang="en-US" sz="1800" i="1">
                                          <a:latin typeface="Cambria Math"/>
                                        </a:rPr>
                                        <m:t>𝑡</m:t>
                                      </m:r>
                                      <m:r>
                                        <a:rPr lang="en-US" sz="1800" i="1">
                                          <a:latin typeface="Cambria Math"/>
                                        </a:rPr>
                                        <m:t>−</m:t>
                                      </m:r>
                                      <m:r>
                                        <a:rPr lang="en-US" sz="1800" i="1">
                                          <a:latin typeface="Cambria Math"/>
                                        </a:rPr>
                                        <m:t>1</m:t>
                                      </m:r>
                                    </m:sup>
                                  </m:sSubSup>
                                  <m:r>
                                    <a:rPr lang="en-US" sz="1800" i="1">
                                      <a:latin typeface="Cambria Math"/>
                                    </a:rPr>
                                    <m:t>,</m:t>
                                  </m:r>
                                  <m:sSubSup>
                                    <m:sSubSupPr>
                                      <m:ctrlPr>
                                        <a:rPr lang="en-US" sz="1800" i="1">
                                          <a:latin typeface="Cambria Math"/>
                                        </a:rPr>
                                      </m:ctrlPr>
                                    </m:sSubSupPr>
                                    <m:e>
                                      <m:r>
                                        <a:rPr lang="en-US" sz="1800" b="1" i="1">
                                          <a:latin typeface="Cambria Math"/>
                                        </a:rPr>
                                        <m:t>𝒚</m:t>
                                      </m:r>
                                    </m:e>
                                    <m:sub>
                                      <m:r>
                                        <a:rPr lang="en-US" sz="1800" b="1" i="1">
                                          <a:latin typeface="Cambria Math"/>
                                        </a:rPr>
                                        <m:t>𝒆</m:t>
                                      </m:r>
                                    </m:sub>
                                    <m:sup>
                                      <m:r>
                                        <a:rPr lang="en-US" sz="1800" i="1">
                                          <a:latin typeface="Cambria Math"/>
                                        </a:rPr>
                                        <m:t>1</m:t>
                                      </m:r>
                                      <m:r>
                                        <a:rPr lang="en-US" sz="1800" i="1">
                                          <a:latin typeface="Cambria Math"/>
                                        </a:rPr>
                                        <m:t>:</m:t>
                                      </m:r>
                                      <m:r>
                                        <a:rPr lang="en-US" sz="1800" i="1">
                                          <a:latin typeface="Cambria Math"/>
                                        </a:rPr>
                                        <m:t>𝑡</m:t>
                                      </m:r>
                                      <m:r>
                                        <a:rPr lang="en-US" sz="1800" i="1">
                                          <a:latin typeface="Cambria Math"/>
                                        </a:rPr>
                                        <m:t>−</m:t>
                                      </m:r>
                                      <m:r>
                                        <a:rPr lang="en-US" sz="1800" i="1">
                                          <a:latin typeface="Cambria Math"/>
                                        </a:rPr>
                                        <m:t>1</m:t>
                                      </m:r>
                                    </m:sup>
                                  </m:sSubSup>
                                </m:e>
                              </m:d>
                              <m:d>
                                <m:dPr>
                                  <m:ctrlPr>
                                    <a:rPr lang="en-US" sz="1800" i="1">
                                      <a:latin typeface="Cambria Math"/>
                                    </a:rPr>
                                  </m:ctrlPr>
                                </m:dPr>
                                <m:e>
                                  <m:sSub>
                                    <m:sSubPr>
                                      <m:ctrlPr>
                                        <a:rPr lang="en-US" sz="1800" i="1">
                                          <a:latin typeface="Cambria Math"/>
                                        </a:rPr>
                                      </m:ctrlPr>
                                    </m:sSubPr>
                                    <m:e>
                                      <m:r>
                                        <m:rPr>
                                          <m:sty m:val="p"/>
                                        </m:rPr>
                                        <a:rPr lang="en-US" sz="1800">
                                          <a:latin typeface="Cambria Math"/>
                                        </a:rPr>
                                        <m:t>θ</m:t>
                                      </m:r>
                                    </m:e>
                                    <m:sub>
                                      <m:r>
                                        <a:rPr lang="en-US" sz="1800" i="1">
                                          <a:latin typeface="Cambria Math"/>
                                        </a:rPr>
                                        <m:t>𝑎</m:t>
                                      </m:r>
                                    </m:sub>
                                  </m:sSub>
                                </m:e>
                              </m:d>
                              <m:r>
                                <a:rPr lang="en-US" sz="1800" i="1">
                                  <a:latin typeface="Cambria Math"/>
                                </a:rPr>
                                <m:t>+</m:t>
                              </m:r>
                              <m:sSub>
                                <m:sSubPr>
                                  <m:ctrlPr>
                                    <a:rPr lang="en-US" sz="1800" i="1">
                                      <a:latin typeface="Cambria Math"/>
                                    </a:rPr>
                                  </m:ctrlPr>
                                </m:sSubPr>
                                <m:e>
                                  <m:r>
                                    <m:rPr>
                                      <m:sty m:val="p"/>
                                    </m:rPr>
                                    <a:rPr lang="en-US" sz="1800">
                                      <a:latin typeface="Cambria Math"/>
                                    </a:rPr>
                                    <m:t>O</m:t>
                                  </m:r>
                                </m:e>
                                <m:sub>
                                  <m:r>
                                    <a:rPr lang="en-US" sz="1800" i="1">
                                      <a:latin typeface="Cambria Math"/>
                                    </a:rPr>
                                    <m:t>𝑣</m:t>
                                  </m:r>
                                  <m:r>
                                    <a:rPr lang="en-US" sz="1800" i="1">
                                      <a:latin typeface="Cambria Math"/>
                                    </a:rPr>
                                    <m:t>,</m:t>
                                  </m:r>
                                  <m:sSup>
                                    <m:sSupPr>
                                      <m:ctrlPr>
                                        <a:rPr lang="en-US" sz="1800" b="1" i="1">
                                          <a:latin typeface="Cambria Math"/>
                                        </a:rPr>
                                      </m:ctrlPr>
                                    </m:sSupPr>
                                    <m:e>
                                      <m:r>
                                        <a:rPr lang="en-US" sz="1800" b="1" i="1">
                                          <a:latin typeface="Cambria Math"/>
                                        </a:rPr>
                                        <m:t>𝒆</m:t>
                                      </m:r>
                                    </m:e>
                                    <m:sup>
                                      <m:r>
                                        <a:rPr lang="en-US" sz="1800" b="1" i="1">
                                          <a:latin typeface="Cambria Math"/>
                                        </a:rPr>
                                        <m:t>𝒕</m:t>
                                      </m:r>
                                    </m:sup>
                                  </m:sSup>
                                </m:sub>
                              </m:sSub>
                              <m:r>
                                <a:rPr lang="en-US" sz="1800" i="1">
                                  <a:latin typeface="Cambria Math"/>
                                </a:rPr>
                                <m:t>.</m:t>
                              </m:r>
                              <m:sSub>
                                <m:sSubPr>
                                  <m:ctrlPr>
                                    <a:rPr lang="en-US" sz="1800" i="1">
                                      <a:latin typeface="Cambria Math"/>
                                    </a:rPr>
                                  </m:ctrlPr>
                                </m:sSubPr>
                                <m:e>
                                  <m:r>
                                    <m:rPr>
                                      <m:sty m:val="p"/>
                                    </m:rPr>
                                    <a:rPr lang="en-US" sz="1800">
                                      <a:latin typeface="Cambria Math"/>
                                    </a:rPr>
                                    <m:t>a</m:t>
                                  </m:r>
                                </m:e>
                                <m:sub>
                                  <m:acc>
                                    <m:accPr>
                                      <m:chr m:val="̅"/>
                                      <m:ctrlPr>
                                        <a:rPr lang="en-US" sz="1800" i="1">
                                          <a:latin typeface="Cambria Math"/>
                                        </a:rPr>
                                      </m:ctrlPr>
                                    </m:accPr>
                                    <m:e>
                                      <m:r>
                                        <a:rPr lang="en-US" sz="1800" i="1">
                                          <a:latin typeface="Cambria Math"/>
                                        </a:rPr>
                                        <m:t>𝑟</m:t>
                                      </m:r>
                                    </m:e>
                                  </m:acc>
                                  <m:r>
                                    <a:rPr lang="en-US" sz="1800" i="1">
                                      <a:latin typeface="Cambria Math"/>
                                    </a:rPr>
                                    <m:t>,</m:t>
                                  </m:r>
                                  <m:r>
                                    <a:rPr lang="en-US" sz="1800" i="1">
                                      <a:latin typeface="Cambria Math"/>
                                    </a:rPr>
                                    <m:t>𝑣</m:t>
                                  </m:r>
                                </m:sub>
                              </m:sSub>
                              <m:r>
                                <a:rPr lang="en-US" sz="1800" i="1">
                                  <a:latin typeface="Cambria Math"/>
                                </a:rPr>
                                <m:t>.</m:t>
                              </m:r>
                              <m:r>
                                <a:rPr lang="en-US" sz="1800" i="1">
                                  <a:latin typeface="Cambria Math"/>
                                </a:rPr>
                                <m:t>𝑝</m:t>
                              </m:r>
                              <m:d>
                                <m:dPr>
                                  <m:ctrlPr>
                                    <a:rPr lang="en-US" sz="1800" i="1">
                                      <a:latin typeface="Cambria Math"/>
                                    </a:rPr>
                                  </m:ctrlPr>
                                </m:dPr>
                                <m:e>
                                  <m:sSubSup>
                                    <m:sSubSupPr>
                                      <m:ctrlPr>
                                        <a:rPr lang="en-US" sz="1800" i="1">
                                          <a:latin typeface="Cambria Math"/>
                                        </a:rPr>
                                      </m:ctrlPr>
                                    </m:sSubSupPr>
                                    <m:e>
                                      <m:r>
                                        <a:rPr lang="en-US" sz="1800" i="1">
                                          <a:latin typeface="Cambria Math"/>
                                        </a:rPr>
                                        <m:t>𝑥</m:t>
                                      </m:r>
                                    </m:e>
                                    <m:sub>
                                      <m:acc>
                                        <m:accPr>
                                          <m:chr m:val="̅"/>
                                          <m:ctrlPr>
                                            <a:rPr lang="en-US" sz="1800" i="1">
                                              <a:latin typeface="Cambria Math"/>
                                            </a:rPr>
                                          </m:ctrlPr>
                                        </m:accPr>
                                        <m:e>
                                          <m:r>
                                            <a:rPr lang="en-US" sz="1800" i="1">
                                              <a:latin typeface="Cambria Math"/>
                                            </a:rPr>
                                            <m:t>𝑟</m:t>
                                          </m:r>
                                        </m:e>
                                      </m:acc>
                                    </m:sub>
                                    <m:sup>
                                      <m:r>
                                        <a:rPr lang="en-US" sz="1800" i="1">
                                          <a:latin typeface="Cambria Math"/>
                                        </a:rPr>
                                        <m:t>𝑡</m:t>
                                      </m:r>
                                      <m:r>
                                        <a:rPr lang="en-US" sz="1800" i="1">
                                          <a:latin typeface="Cambria Math"/>
                                        </a:rPr>
                                        <m:t>−</m:t>
                                      </m:r>
                                      <m:r>
                                        <a:rPr lang="en-US" sz="1800" i="1">
                                          <a:latin typeface="Cambria Math"/>
                                        </a:rPr>
                                        <m:t>1</m:t>
                                      </m:r>
                                    </m:sup>
                                  </m:sSubSup>
                                  <m:r>
                                    <a:rPr lang="en-US" sz="1800" i="1">
                                      <a:latin typeface="Cambria Math"/>
                                    </a:rPr>
                                    <m:t>,</m:t>
                                  </m:r>
                                  <m:sSubSup>
                                    <m:sSubSupPr>
                                      <m:ctrlPr>
                                        <a:rPr lang="en-US" sz="1800" i="1">
                                          <a:latin typeface="Cambria Math"/>
                                        </a:rPr>
                                      </m:ctrlPr>
                                    </m:sSubSupPr>
                                    <m:e>
                                      <m:r>
                                        <a:rPr lang="en-US" sz="1800" b="1" i="1">
                                          <a:latin typeface="Cambria Math"/>
                                        </a:rPr>
                                        <m:t>𝒚</m:t>
                                      </m:r>
                                    </m:e>
                                    <m:sub>
                                      <m:r>
                                        <a:rPr lang="en-US" sz="1800" b="1" i="1">
                                          <a:latin typeface="Cambria Math"/>
                                        </a:rPr>
                                        <m:t>𝒆</m:t>
                                      </m:r>
                                    </m:sub>
                                    <m:sup>
                                      <m:r>
                                        <a:rPr lang="en-US" sz="1800" i="1">
                                          <a:latin typeface="Cambria Math"/>
                                        </a:rPr>
                                        <m:t>1</m:t>
                                      </m:r>
                                      <m:r>
                                        <a:rPr lang="en-US" sz="1800" i="1">
                                          <a:latin typeface="Cambria Math"/>
                                        </a:rPr>
                                        <m:t>:</m:t>
                                      </m:r>
                                      <m:r>
                                        <a:rPr lang="en-US" sz="1800" i="1">
                                          <a:latin typeface="Cambria Math"/>
                                        </a:rPr>
                                        <m:t>𝑡</m:t>
                                      </m:r>
                                      <m:r>
                                        <a:rPr lang="en-US" sz="1800" i="1">
                                          <a:latin typeface="Cambria Math"/>
                                        </a:rPr>
                                        <m:t>−</m:t>
                                      </m:r>
                                      <m:r>
                                        <a:rPr lang="en-US" sz="1800" i="1">
                                          <a:latin typeface="Cambria Math"/>
                                        </a:rPr>
                                        <m:t>1</m:t>
                                      </m:r>
                                    </m:sup>
                                  </m:sSubSup>
                                </m:e>
                              </m:d>
                              <m:d>
                                <m:dPr>
                                  <m:ctrlPr>
                                    <a:rPr lang="en-US" sz="1800" i="1">
                                      <a:latin typeface="Cambria Math"/>
                                    </a:rPr>
                                  </m:ctrlPr>
                                </m:dPr>
                                <m:e>
                                  <m:sSub>
                                    <m:sSubPr>
                                      <m:ctrlPr>
                                        <a:rPr lang="en-US" sz="1800" i="1">
                                          <a:latin typeface="Cambria Math"/>
                                        </a:rPr>
                                      </m:ctrlPr>
                                    </m:sSubPr>
                                    <m:e>
                                      <m:r>
                                        <m:rPr>
                                          <m:sty m:val="p"/>
                                        </m:rPr>
                                        <a:rPr lang="en-US" sz="1800">
                                          <a:latin typeface="Cambria Math"/>
                                        </a:rPr>
                                        <m:t>θ</m:t>
                                      </m:r>
                                    </m:e>
                                    <m:sub>
                                      <m:r>
                                        <a:rPr lang="en-US" sz="1800" i="1">
                                          <a:latin typeface="Cambria Math"/>
                                        </a:rPr>
                                        <m:t>𝑎</m:t>
                                      </m:r>
                                    </m:sub>
                                  </m:sSub>
                                </m:e>
                              </m:d>
                              <m:r>
                                <a:rPr lang="en-US" sz="1800" i="1">
                                  <a:latin typeface="Cambria Math"/>
                                </a:rPr>
                                <m:t> </m:t>
                              </m:r>
                              <m:r>
                                <a:rPr lang="en-US" sz="1800" b="0" i="1" smtClean="0">
                                  <a:latin typeface="Cambria Math"/>
                                </a:rPr>
                                <m:t>            </m:t>
                              </m:r>
                              <m:r>
                                <a:rPr lang="en-US" sz="1800" i="1">
                                  <a:latin typeface="Cambria Math"/>
                                </a:rPr>
                                <m:t>𝑖𝑓</m:t>
                              </m:r>
                              <m:r>
                                <a:rPr lang="en-US" sz="1800" i="1">
                                  <a:latin typeface="Cambria Math"/>
                                </a:rPr>
                                <m:t> </m:t>
                              </m:r>
                              <m:r>
                                <a:rPr lang="en-US" sz="1800" i="1">
                                  <a:latin typeface="Cambria Math"/>
                                </a:rPr>
                                <m:t>𝑣</m:t>
                              </m:r>
                              <m:r>
                                <a:rPr lang="en-US" sz="1800" i="1">
                                  <a:latin typeface="Cambria Math"/>
                                </a:rPr>
                                <m:t>=</m:t>
                              </m:r>
                              <m:r>
                                <a:rPr lang="en-US" sz="1800" i="1">
                                  <a:latin typeface="Cambria Math"/>
                                </a:rPr>
                                <m:t>𝑠</m:t>
                              </m:r>
                            </m:e>
                            <m:e>
                              <m:sSub>
                                <m:sSubPr>
                                  <m:ctrlPr>
                                    <a:rPr lang="en-US" sz="1800" i="1">
                                      <a:latin typeface="Cambria Math"/>
                                    </a:rPr>
                                  </m:ctrlPr>
                                </m:sSubPr>
                                <m:e>
                                  <m:r>
                                    <m:rPr>
                                      <m:sty m:val="p"/>
                                    </m:rPr>
                                    <a:rPr lang="en-US" sz="1800">
                                      <a:latin typeface="Cambria Math"/>
                                    </a:rPr>
                                    <m:t>O</m:t>
                                  </m:r>
                                </m:e>
                                <m:sub>
                                  <m:r>
                                    <a:rPr lang="en-US" sz="1800" i="1">
                                      <a:latin typeface="Cambria Math"/>
                                    </a:rPr>
                                    <m:t>𝑣</m:t>
                                  </m:r>
                                  <m:r>
                                    <a:rPr lang="en-US" sz="1800" i="1">
                                      <a:latin typeface="Cambria Math"/>
                                    </a:rPr>
                                    <m:t>,</m:t>
                                  </m:r>
                                  <m:sSup>
                                    <m:sSupPr>
                                      <m:ctrlPr>
                                        <a:rPr lang="en-US" sz="1800" b="1" i="1">
                                          <a:latin typeface="Cambria Math"/>
                                        </a:rPr>
                                      </m:ctrlPr>
                                    </m:sSupPr>
                                    <m:e>
                                      <m:r>
                                        <a:rPr lang="en-US" sz="1800" b="1" i="1">
                                          <a:latin typeface="Cambria Math"/>
                                        </a:rPr>
                                        <m:t>𝒆</m:t>
                                      </m:r>
                                    </m:e>
                                    <m:sup>
                                      <m:r>
                                        <a:rPr lang="en-US" sz="1800" b="1" i="1">
                                          <a:latin typeface="Cambria Math"/>
                                        </a:rPr>
                                        <m:t>𝒕</m:t>
                                      </m:r>
                                    </m:sup>
                                  </m:sSup>
                                </m:sub>
                              </m:sSub>
                              <m:r>
                                <a:rPr lang="en-US" sz="1800" i="1">
                                  <a:latin typeface="Cambria Math"/>
                                </a:rPr>
                                <m:t>.</m:t>
                              </m:r>
                              <m:sSub>
                                <m:sSubPr>
                                  <m:ctrlPr>
                                    <a:rPr lang="en-US" sz="1800" i="1">
                                      <a:latin typeface="Cambria Math"/>
                                    </a:rPr>
                                  </m:ctrlPr>
                                </m:sSubPr>
                                <m:e>
                                  <m:r>
                                    <a:rPr lang="en-US" sz="1800">
                                      <a:latin typeface="Cambria Math"/>
                                    </a:rPr>
                                    <m:t>(</m:t>
                                  </m:r>
                                  <m:r>
                                    <a:rPr lang="en-US" sz="1800">
                                      <a:latin typeface="Cambria Math"/>
                                    </a:rPr>
                                    <m:t>1</m:t>
                                  </m:r>
                                  <m:r>
                                    <a:rPr lang="en-US" sz="1800" i="1">
                                      <a:latin typeface="Cambria Math"/>
                                    </a:rPr>
                                    <m:t>−</m:t>
                                  </m:r>
                                  <m:r>
                                    <m:rPr>
                                      <m:sty m:val="p"/>
                                    </m:rPr>
                                    <a:rPr lang="en-US" sz="1800">
                                      <a:latin typeface="Cambria Math"/>
                                    </a:rPr>
                                    <m:t>θ</m:t>
                                  </m:r>
                                </m:e>
                                <m:sub>
                                  <m:r>
                                    <a:rPr lang="en-US" sz="1800" i="1">
                                      <a:latin typeface="Cambria Math"/>
                                    </a:rPr>
                                    <m:t>𝑎</m:t>
                                  </m:r>
                                </m:sub>
                              </m:sSub>
                              <m:r>
                                <a:rPr lang="en-US" sz="1800" i="1">
                                  <a:latin typeface="Cambria Math"/>
                                </a:rPr>
                                <m:t>).</m:t>
                              </m:r>
                              <m:r>
                                <a:rPr lang="en-US" sz="1800" i="1">
                                  <a:latin typeface="Cambria Math"/>
                                </a:rPr>
                                <m:t>𝑝</m:t>
                              </m:r>
                              <m:d>
                                <m:dPr>
                                  <m:ctrlPr>
                                    <a:rPr lang="en-US" sz="1800" i="1">
                                      <a:latin typeface="Cambria Math"/>
                                    </a:rPr>
                                  </m:ctrlPr>
                                </m:dPr>
                                <m:e>
                                  <m:sSubSup>
                                    <m:sSubSupPr>
                                      <m:ctrlPr>
                                        <a:rPr lang="en-US" sz="1800" i="1">
                                          <a:latin typeface="Cambria Math"/>
                                        </a:rPr>
                                      </m:ctrlPr>
                                    </m:sSubSupPr>
                                    <m:e>
                                      <m:r>
                                        <a:rPr lang="en-US" sz="1800" i="1">
                                          <a:latin typeface="Cambria Math"/>
                                        </a:rPr>
                                        <m:t>𝑥</m:t>
                                      </m:r>
                                    </m:e>
                                    <m:sub>
                                      <m:r>
                                        <a:rPr lang="en-US" sz="1800" i="1">
                                          <a:latin typeface="Cambria Math"/>
                                        </a:rPr>
                                        <m:t>𝑟</m:t>
                                      </m:r>
                                    </m:sub>
                                    <m:sup>
                                      <m:r>
                                        <a:rPr lang="en-US" sz="1800" i="1">
                                          <a:latin typeface="Cambria Math"/>
                                        </a:rPr>
                                        <m:t>𝑡</m:t>
                                      </m:r>
                                      <m:r>
                                        <a:rPr lang="en-US" sz="1800" i="1">
                                          <a:latin typeface="Cambria Math"/>
                                        </a:rPr>
                                        <m:t>−</m:t>
                                      </m:r>
                                      <m:r>
                                        <a:rPr lang="en-US" sz="1800" i="1">
                                          <a:latin typeface="Cambria Math"/>
                                        </a:rPr>
                                        <m:t>1</m:t>
                                      </m:r>
                                    </m:sup>
                                  </m:sSubSup>
                                  <m:r>
                                    <a:rPr lang="en-US" sz="1800" i="1">
                                      <a:latin typeface="Cambria Math"/>
                                    </a:rPr>
                                    <m:t>,</m:t>
                                  </m:r>
                                  <m:sSubSup>
                                    <m:sSubSupPr>
                                      <m:ctrlPr>
                                        <a:rPr lang="en-US" sz="1800" i="1">
                                          <a:latin typeface="Cambria Math"/>
                                        </a:rPr>
                                      </m:ctrlPr>
                                    </m:sSubSupPr>
                                    <m:e>
                                      <m:r>
                                        <a:rPr lang="en-US" sz="1800" b="1" i="1">
                                          <a:latin typeface="Cambria Math"/>
                                        </a:rPr>
                                        <m:t>𝒚</m:t>
                                      </m:r>
                                    </m:e>
                                    <m:sub>
                                      <m:r>
                                        <a:rPr lang="en-US" sz="1800" b="1" i="1">
                                          <a:latin typeface="Cambria Math"/>
                                        </a:rPr>
                                        <m:t>𝒆</m:t>
                                      </m:r>
                                    </m:sub>
                                    <m:sup>
                                      <m:r>
                                        <a:rPr lang="en-US" sz="1800" i="1">
                                          <a:latin typeface="Cambria Math"/>
                                        </a:rPr>
                                        <m:t>1</m:t>
                                      </m:r>
                                      <m:r>
                                        <a:rPr lang="en-US" sz="1800" i="1">
                                          <a:latin typeface="Cambria Math"/>
                                        </a:rPr>
                                        <m:t>:</m:t>
                                      </m:r>
                                      <m:r>
                                        <a:rPr lang="en-US" sz="1800" i="1">
                                          <a:latin typeface="Cambria Math"/>
                                        </a:rPr>
                                        <m:t>𝑡</m:t>
                                      </m:r>
                                      <m:r>
                                        <a:rPr lang="en-US" sz="1800" i="1">
                                          <a:latin typeface="Cambria Math"/>
                                        </a:rPr>
                                        <m:t>−</m:t>
                                      </m:r>
                                      <m:r>
                                        <a:rPr lang="en-US" sz="1800" i="1">
                                          <a:latin typeface="Cambria Math"/>
                                        </a:rPr>
                                        <m:t>1</m:t>
                                      </m:r>
                                    </m:sup>
                                  </m:sSubSup>
                                </m:e>
                              </m:d>
                              <m:d>
                                <m:dPr>
                                  <m:ctrlPr>
                                    <a:rPr lang="en-US" sz="1800" i="1">
                                      <a:latin typeface="Cambria Math"/>
                                    </a:rPr>
                                  </m:ctrlPr>
                                </m:dPr>
                                <m:e>
                                  <m:sSub>
                                    <m:sSubPr>
                                      <m:ctrlPr>
                                        <a:rPr lang="en-US" sz="1800" i="1">
                                          <a:latin typeface="Cambria Math"/>
                                        </a:rPr>
                                      </m:ctrlPr>
                                    </m:sSubPr>
                                    <m:e>
                                      <m:r>
                                        <m:rPr>
                                          <m:sty m:val="p"/>
                                        </m:rPr>
                                        <a:rPr lang="en-US" sz="1800">
                                          <a:latin typeface="Cambria Math"/>
                                        </a:rPr>
                                        <m:t>θ</m:t>
                                      </m:r>
                                    </m:e>
                                    <m:sub>
                                      <m:r>
                                        <a:rPr lang="en-US" sz="1800" i="1">
                                          <a:latin typeface="Cambria Math"/>
                                        </a:rPr>
                                        <m:t>𝑎</m:t>
                                      </m:r>
                                    </m:sub>
                                  </m:sSub>
                                </m:e>
                              </m:d>
                              <m:r>
                                <a:rPr lang="en-US" sz="1800" i="1">
                                  <a:latin typeface="Cambria Math"/>
                                </a:rPr>
                                <m:t>+</m:t>
                              </m:r>
                              <m:sSub>
                                <m:sSubPr>
                                  <m:ctrlPr>
                                    <a:rPr lang="en-US" sz="1800" i="1">
                                      <a:latin typeface="Cambria Math"/>
                                    </a:rPr>
                                  </m:ctrlPr>
                                </m:sSubPr>
                                <m:e>
                                  <m:r>
                                    <m:rPr>
                                      <m:sty m:val="p"/>
                                    </m:rPr>
                                    <a:rPr lang="en-US" sz="1800">
                                      <a:latin typeface="Cambria Math"/>
                                    </a:rPr>
                                    <m:t>O</m:t>
                                  </m:r>
                                </m:e>
                                <m:sub>
                                  <m:r>
                                    <a:rPr lang="en-US" sz="1800" i="1">
                                      <a:latin typeface="Cambria Math"/>
                                    </a:rPr>
                                    <m:t>𝑣</m:t>
                                  </m:r>
                                  <m:r>
                                    <a:rPr lang="en-US" sz="1800" i="1">
                                      <a:latin typeface="Cambria Math"/>
                                    </a:rPr>
                                    <m:t>,</m:t>
                                  </m:r>
                                  <m:sSup>
                                    <m:sSupPr>
                                      <m:ctrlPr>
                                        <a:rPr lang="en-US" sz="1800" b="1" i="1">
                                          <a:latin typeface="Cambria Math"/>
                                        </a:rPr>
                                      </m:ctrlPr>
                                    </m:sSupPr>
                                    <m:e>
                                      <m:r>
                                        <a:rPr lang="en-US" sz="1800" b="1" i="1">
                                          <a:latin typeface="Cambria Math"/>
                                        </a:rPr>
                                        <m:t>𝒆</m:t>
                                      </m:r>
                                    </m:e>
                                    <m:sup>
                                      <m:r>
                                        <a:rPr lang="en-US" sz="1800" b="1" i="1">
                                          <a:latin typeface="Cambria Math"/>
                                        </a:rPr>
                                        <m:t>𝒕</m:t>
                                      </m:r>
                                    </m:sup>
                                  </m:sSup>
                                </m:sub>
                              </m:sSub>
                              <m:r>
                                <a:rPr lang="en-US" sz="1800" i="1">
                                  <a:latin typeface="Cambria Math"/>
                                </a:rPr>
                                <m:t>.</m:t>
                              </m:r>
                              <m:sSub>
                                <m:sSubPr>
                                  <m:ctrlPr>
                                    <a:rPr lang="en-US" sz="1800" i="1">
                                      <a:latin typeface="Cambria Math"/>
                                    </a:rPr>
                                  </m:ctrlPr>
                                </m:sSubPr>
                                <m:e>
                                  <m:r>
                                    <m:rPr>
                                      <m:sty m:val="p"/>
                                    </m:rPr>
                                    <a:rPr lang="en-US" sz="1800">
                                      <a:latin typeface="Cambria Math"/>
                                    </a:rPr>
                                    <m:t>a</m:t>
                                  </m:r>
                                </m:e>
                                <m:sub>
                                  <m:acc>
                                    <m:accPr>
                                      <m:chr m:val="̅"/>
                                      <m:ctrlPr>
                                        <a:rPr lang="en-US" sz="1800" i="1">
                                          <a:latin typeface="Cambria Math"/>
                                        </a:rPr>
                                      </m:ctrlPr>
                                    </m:accPr>
                                    <m:e>
                                      <m:r>
                                        <a:rPr lang="en-US" sz="1800" i="1">
                                          <a:latin typeface="Cambria Math"/>
                                        </a:rPr>
                                        <m:t>𝑟</m:t>
                                      </m:r>
                                    </m:e>
                                  </m:acc>
                                  <m:r>
                                    <a:rPr lang="en-US" sz="1800" i="1">
                                      <a:latin typeface="Cambria Math"/>
                                    </a:rPr>
                                    <m:t>,</m:t>
                                  </m:r>
                                  <m:r>
                                    <a:rPr lang="en-US" sz="1800" i="1">
                                      <a:latin typeface="Cambria Math"/>
                                    </a:rPr>
                                    <m:t>𝑣</m:t>
                                  </m:r>
                                </m:sub>
                              </m:sSub>
                              <m:r>
                                <a:rPr lang="en-US" sz="1800" i="1">
                                  <a:latin typeface="Cambria Math"/>
                                </a:rPr>
                                <m:t>.</m:t>
                              </m:r>
                              <m:r>
                                <a:rPr lang="en-US" sz="1800" i="1">
                                  <a:latin typeface="Cambria Math"/>
                                </a:rPr>
                                <m:t>𝑝</m:t>
                              </m:r>
                              <m:d>
                                <m:dPr>
                                  <m:ctrlPr>
                                    <a:rPr lang="en-US" sz="1800" i="1">
                                      <a:latin typeface="Cambria Math"/>
                                    </a:rPr>
                                  </m:ctrlPr>
                                </m:dPr>
                                <m:e>
                                  <m:sSubSup>
                                    <m:sSubSupPr>
                                      <m:ctrlPr>
                                        <a:rPr lang="en-US" sz="1800" i="1">
                                          <a:latin typeface="Cambria Math"/>
                                        </a:rPr>
                                      </m:ctrlPr>
                                    </m:sSubSupPr>
                                    <m:e>
                                      <m:r>
                                        <a:rPr lang="en-US" sz="1800" i="1">
                                          <a:latin typeface="Cambria Math"/>
                                        </a:rPr>
                                        <m:t>𝑥</m:t>
                                      </m:r>
                                    </m:e>
                                    <m:sub>
                                      <m:acc>
                                        <m:accPr>
                                          <m:chr m:val="̅"/>
                                          <m:ctrlPr>
                                            <a:rPr lang="en-US" sz="1800" i="1">
                                              <a:latin typeface="Cambria Math"/>
                                            </a:rPr>
                                          </m:ctrlPr>
                                        </m:accPr>
                                        <m:e>
                                          <m:r>
                                            <a:rPr lang="en-US" sz="1800" i="1">
                                              <a:latin typeface="Cambria Math"/>
                                            </a:rPr>
                                            <m:t>𝑟</m:t>
                                          </m:r>
                                        </m:e>
                                      </m:acc>
                                    </m:sub>
                                    <m:sup>
                                      <m:r>
                                        <a:rPr lang="en-US" sz="1800" i="1">
                                          <a:latin typeface="Cambria Math"/>
                                        </a:rPr>
                                        <m:t>𝑡</m:t>
                                      </m:r>
                                      <m:r>
                                        <a:rPr lang="en-US" sz="1800" i="1">
                                          <a:latin typeface="Cambria Math"/>
                                        </a:rPr>
                                        <m:t>−</m:t>
                                      </m:r>
                                      <m:r>
                                        <a:rPr lang="en-US" sz="1800" i="1">
                                          <a:latin typeface="Cambria Math"/>
                                        </a:rPr>
                                        <m:t>1</m:t>
                                      </m:r>
                                    </m:sup>
                                  </m:sSubSup>
                                  <m:r>
                                    <a:rPr lang="en-US" sz="1800" i="1">
                                      <a:latin typeface="Cambria Math"/>
                                    </a:rPr>
                                    <m:t>,</m:t>
                                  </m:r>
                                  <m:sSubSup>
                                    <m:sSubSupPr>
                                      <m:ctrlPr>
                                        <a:rPr lang="en-US" sz="1800" i="1">
                                          <a:latin typeface="Cambria Math"/>
                                        </a:rPr>
                                      </m:ctrlPr>
                                    </m:sSubSupPr>
                                    <m:e>
                                      <m:r>
                                        <a:rPr lang="en-US" sz="1800" b="1" i="1">
                                          <a:latin typeface="Cambria Math"/>
                                        </a:rPr>
                                        <m:t>𝒚</m:t>
                                      </m:r>
                                    </m:e>
                                    <m:sub>
                                      <m:r>
                                        <a:rPr lang="en-US" sz="1800" b="1" i="1">
                                          <a:latin typeface="Cambria Math"/>
                                        </a:rPr>
                                        <m:t>𝒆</m:t>
                                      </m:r>
                                    </m:sub>
                                    <m:sup>
                                      <m:r>
                                        <a:rPr lang="en-US" sz="1800" i="1">
                                          <a:latin typeface="Cambria Math"/>
                                        </a:rPr>
                                        <m:t>1</m:t>
                                      </m:r>
                                      <m:r>
                                        <a:rPr lang="en-US" sz="1800" i="1">
                                          <a:latin typeface="Cambria Math"/>
                                        </a:rPr>
                                        <m:t>:</m:t>
                                      </m:r>
                                      <m:r>
                                        <a:rPr lang="en-US" sz="1800" i="1">
                                          <a:latin typeface="Cambria Math"/>
                                        </a:rPr>
                                        <m:t>𝑡</m:t>
                                      </m:r>
                                      <m:r>
                                        <a:rPr lang="en-US" sz="1800" i="1">
                                          <a:latin typeface="Cambria Math"/>
                                        </a:rPr>
                                        <m:t>−</m:t>
                                      </m:r>
                                      <m:r>
                                        <a:rPr lang="en-US" sz="1800" i="1">
                                          <a:latin typeface="Cambria Math"/>
                                        </a:rPr>
                                        <m:t>1</m:t>
                                      </m:r>
                                    </m:sup>
                                  </m:sSubSup>
                                </m:e>
                              </m:d>
                              <m:d>
                                <m:dPr>
                                  <m:ctrlPr>
                                    <a:rPr lang="en-US" sz="1800" i="1">
                                      <a:latin typeface="Cambria Math"/>
                                    </a:rPr>
                                  </m:ctrlPr>
                                </m:dPr>
                                <m:e>
                                  <m:sSub>
                                    <m:sSubPr>
                                      <m:ctrlPr>
                                        <a:rPr lang="en-US" sz="1800" i="1">
                                          <a:latin typeface="Cambria Math"/>
                                        </a:rPr>
                                      </m:ctrlPr>
                                    </m:sSubPr>
                                    <m:e>
                                      <m:r>
                                        <m:rPr>
                                          <m:sty m:val="p"/>
                                        </m:rPr>
                                        <a:rPr lang="en-US" sz="1800">
                                          <a:latin typeface="Cambria Math"/>
                                        </a:rPr>
                                        <m:t>θ</m:t>
                                      </m:r>
                                    </m:e>
                                    <m:sub>
                                      <m:r>
                                        <a:rPr lang="en-US" sz="1800" i="1">
                                          <a:latin typeface="Cambria Math"/>
                                        </a:rPr>
                                        <m:t>𝑎</m:t>
                                      </m:r>
                                    </m:sub>
                                  </m:sSub>
                                </m:e>
                              </m:d>
                              <m:r>
                                <a:rPr lang="en-US" sz="1800" i="1">
                                  <a:latin typeface="Cambria Math"/>
                                </a:rPr>
                                <m:t> </m:t>
                              </m:r>
                              <m:r>
                                <a:rPr lang="en-US" sz="1800" i="1">
                                  <a:latin typeface="Cambria Math"/>
                                </a:rPr>
                                <m:t>𝑖𝑓</m:t>
                              </m:r>
                              <m:r>
                                <a:rPr lang="en-US" sz="1800" i="1">
                                  <a:latin typeface="Cambria Math"/>
                                </a:rPr>
                                <m:t> </m:t>
                              </m:r>
                              <m:r>
                                <a:rPr lang="en-US" sz="1800" i="1">
                                  <a:latin typeface="Cambria Math"/>
                                </a:rPr>
                                <m:t>𝑣</m:t>
                              </m:r>
                              <m:r>
                                <a:rPr lang="en-US" sz="1800" i="1">
                                  <a:latin typeface="Cambria Math"/>
                                </a:rPr>
                                <m:t>≠</m:t>
                              </m:r>
                              <m:r>
                                <a:rPr lang="en-US" sz="1800" i="1">
                                  <a:latin typeface="Cambria Math"/>
                                </a:rPr>
                                <m:t>𝑠</m:t>
                              </m:r>
                            </m:e>
                          </m:eqArr>
                        </m:e>
                      </m:d>
                    </m:oMath>
                  </m:oMathPara>
                </a14:m>
                <a:endParaRPr lang="en-US" sz="1800" dirty="0"/>
              </a:p>
              <a:p>
                <a:pPr marL="0" indent="0" algn="just">
                  <a:buNone/>
                </a:pPr>
                <a:r>
                  <a:rPr lang="en-US" sz="1800" dirty="0" smtClean="0"/>
                  <a:t>	Where </a:t>
                </a:r>
                <a14:m>
                  <m:oMath xmlns:m="http://schemas.openxmlformats.org/officeDocument/2006/math">
                    <m:acc>
                      <m:accPr>
                        <m:chr m:val="̅"/>
                        <m:ctrlPr>
                          <a:rPr lang="en-US" sz="1800" i="1">
                            <a:latin typeface="Cambria Math"/>
                          </a:rPr>
                        </m:ctrlPr>
                      </m:accPr>
                      <m:e>
                        <m:r>
                          <a:rPr lang="en-US" sz="1800">
                            <a:latin typeface="Cambria Math"/>
                          </a:rPr>
                          <m:t>𝑟</m:t>
                        </m:r>
                      </m:e>
                    </m:acc>
                    <m:r>
                      <a:rPr lang="en-US" sz="1800">
                        <a:latin typeface="Cambria Math"/>
                      </a:rPr>
                      <m:t> </m:t>
                    </m:r>
                  </m:oMath>
                </a14:m>
                <a:r>
                  <a:rPr lang="en-US" sz="1800" dirty="0"/>
                  <a:t>denotes the state of </a:t>
                </a:r>
                <a14:m>
                  <m:oMath xmlns:m="http://schemas.openxmlformats.org/officeDocument/2006/math">
                    <m:r>
                      <a:rPr lang="en-US" sz="1800">
                        <a:latin typeface="Cambria Math"/>
                      </a:rPr>
                      <m:t>𝑋</m:t>
                    </m:r>
                  </m:oMath>
                </a14:m>
                <a:r>
                  <a:rPr lang="en-US" sz="1800" dirty="0"/>
                  <a:t> other than</a:t>
                </a:r>
                <a14:m>
                  <m:oMath xmlns:m="http://schemas.openxmlformats.org/officeDocument/2006/math">
                    <m:r>
                      <a:rPr lang="en-US" sz="1800">
                        <a:latin typeface="Cambria Math"/>
                      </a:rPr>
                      <m:t> </m:t>
                    </m:r>
                    <m:r>
                      <a:rPr lang="en-US" sz="1800">
                        <a:latin typeface="Cambria Math"/>
                      </a:rPr>
                      <m:t>𝑟</m:t>
                    </m:r>
                  </m:oMath>
                </a14:m>
                <a:endParaRPr lang="en-US" sz="1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62000" y="2057400"/>
                <a:ext cx="7696200" cy="3124200"/>
              </a:xfrm>
              <a:blipFill rotWithShape="1">
                <a:blip r:embed="rId2"/>
                <a:stretch>
                  <a:fillRect l="-792" r="-713" b="-2930"/>
                </a:stretch>
              </a:blipFill>
            </p:spPr>
            <p:txBody>
              <a:bodyPr/>
              <a:lstStyle/>
              <a:p>
                <a:r>
                  <a:rPr lang="en-US">
                    <a:noFill/>
                  </a:rPr>
                  <a:t> </a:t>
                </a:r>
              </a:p>
            </p:txBody>
          </p:sp>
        </mc:Fallback>
      </mc:AlternateContent>
      <p:sp>
        <p:nvSpPr>
          <p:cNvPr id="4" name="Slide Number Placeholder 3"/>
          <p:cNvSpPr>
            <a:spLocks noGrp="1"/>
          </p:cNvSpPr>
          <p:nvPr>
            <p:ph type="sldNum" sz="quarter" idx="10"/>
          </p:nvPr>
        </p:nvSpPr>
        <p:spPr/>
        <p:txBody>
          <a:bodyPr/>
          <a:lstStyle/>
          <a:p>
            <a:fld id="{51F7E82C-B041-4B3C-96FA-1A98850E31F7}" type="slidenum">
              <a:rPr lang="ar-SA" altLang="en-US" smtClean="0"/>
              <a:pPr/>
              <a:t>23</a:t>
            </a:fld>
            <a:endParaRPr lang="en-US" altLang="zh-CN" dirty="0"/>
          </a:p>
        </p:txBody>
      </p:sp>
    </p:spTree>
    <p:extLst>
      <p:ext uri="{BB962C8B-B14F-4D97-AF65-F5344CB8AC3E}">
        <p14:creationId xmlns:p14="http://schemas.microsoft.com/office/powerpoint/2010/main" val="314427897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1371600"/>
            <a:ext cx="6858000" cy="1066800"/>
          </a:xfrm>
        </p:spPr>
        <p:txBody>
          <a:bodyPr/>
          <a:lstStyle/>
          <a:p>
            <a:pPr algn="ctr"/>
            <a:r>
              <a:rPr lang="en-US" sz="3200" dirty="0" smtClean="0"/>
              <a:t>Methods</a:t>
            </a:r>
            <a:endParaRPr lang="en-US" sz="32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62000" y="2057400"/>
                <a:ext cx="7696200" cy="3124200"/>
              </a:xfrm>
            </p:spPr>
            <p:txBody>
              <a:bodyPr/>
              <a:lstStyle/>
              <a:p>
                <a:pPr marL="0" indent="0" algn="just">
                  <a:buNone/>
                </a:pPr>
                <a:r>
                  <a:rPr lang="en-US" b="1" dirty="0" smtClean="0">
                    <a:solidFill>
                      <a:srgbClr val="3399FF"/>
                    </a:solidFill>
                  </a:rPr>
                  <a:t>The Coefficient-Matrix-Fill procedure : Sensitivity </a:t>
                </a:r>
                <a:r>
                  <a:rPr lang="en-US" b="1" dirty="0">
                    <a:solidFill>
                      <a:srgbClr val="3399FF"/>
                    </a:solidFill>
                  </a:rPr>
                  <a:t>of filtering to transition parameter </a:t>
                </a:r>
                <a:r>
                  <a:rPr lang="en-US" b="1" dirty="0" smtClean="0">
                    <a:solidFill>
                      <a:srgbClr val="3399FF"/>
                    </a:solidFill>
                  </a:rPr>
                  <a:t>variation (Contd.)</a:t>
                </a:r>
                <a:endParaRPr lang="en-US" b="1" dirty="0">
                  <a:solidFill>
                    <a:srgbClr val="3399FF"/>
                  </a:solidFill>
                </a:endParaRPr>
              </a:p>
              <a:p>
                <a:pPr marL="455613" indent="-455613" algn="just"/>
                <a:r>
                  <a:rPr lang="en-US" sz="1800" b="1" i="1" dirty="0" smtClean="0"/>
                  <a:t>Fill </a:t>
                </a:r>
                <a:r>
                  <a:rPr lang="en-US" sz="1800" b="1" i="1" dirty="0"/>
                  <a:t>contents: initialization</a:t>
                </a:r>
                <a:r>
                  <a:rPr lang="en-US" sz="1800" dirty="0"/>
                  <a:t>. The </a:t>
                </a:r>
                <a14:m>
                  <m:oMath xmlns:m="http://schemas.openxmlformats.org/officeDocument/2006/math">
                    <m:r>
                      <a:rPr lang="en-US" sz="1800">
                        <a:latin typeface="Cambria Math"/>
                      </a:rPr>
                      <m:t>𝑛𝑥</m:t>
                    </m:r>
                    <m:r>
                      <a:rPr lang="en-US" sz="1800">
                        <a:latin typeface="Cambria Math"/>
                      </a:rPr>
                      <m:t>1</m:t>
                    </m:r>
                  </m:oMath>
                </a14:m>
                <a:r>
                  <a:rPr lang="en-US" sz="1800" dirty="0"/>
                  <a:t> matrix </a:t>
                </a:r>
                <a14:m>
                  <m:oMath xmlns:m="http://schemas.openxmlformats.org/officeDocument/2006/math">
                    <m:sSup>
                      <m:sSupPr>
                        <m:ctrlPr>
                          <a:rPr lang="en-US" sz="1800" i="1">
                            <a:latin typeface="Cambria Math"/>
                          </a:rPr>
                        </m:ctrlPr>
                      </m:sSupPr>
                      <m:e>
                        <m:r>
                          <a:rPr lang="en-US" sz="1800">
                            <a:latin typeface="Cambria Math"/>
                          </a:rPr>
                          <m:t>𝐹</m:t>
                        </m:r>
                      </m:e>
                      <m:sup>
                        <m:r>
                          <a:rPr lang="en-US" sz="1800">
                            <a:latin typeface="Cambria Math"/>
                          </a:rPr>
                          <m:t>1</m:t>
                        </m:r>
                      </m:sup>
                    </m:sSup>
                  </m:oMath>
                </a14:m>
                <a:r>
                  <a:rPr lang="en-US" sz="1800" dirty="0"/>
                  <a:t>is initialized by setting, </a:t>
                </a:r>
              </a:p>
              <a:p>
                <a:pPr marL="0" indent="0">
                  <a:buNone/>
                </a:pPr>
                <a14:m>
                  <m:oMathPara xmlns:m="http://schemas.openxmlformats.org/officeDocument/2006/math">
                    <m:oMathParaPr>
                      <m:jc m:val="centerGroup"/>
                    </m:oMathParaPr>
                    <m:oMath xmlns:m="http://schemas.openxmlformats.org/officeDocument/2006/math">
                      <m:sSubSup>
                        <m:sSubSupPr>
                          <m:ctrlPr>
                            <a:rPr lang="en-US" sz="1800" i="1">
                              <a:latin typeface="Cambria Math"/>
                            </a:rPr>
                          </m:ctrlPr>
                        </m:sSubSupPr>
                        <m:e>
                          <m:r>
                            <a:rPr lang="en-US" sz="1800" i="1">
                              <a:latin typeface="Cambria Math"/>
                            </a:rPr>
                            <m:t>𝑓</m:t>
                          </m:r>
                        </m:e>
                        <m:sub>
                          <m:r>
                            <a:rPr lang="en-US" sz="1800" i="1">
                              <a:latin typeface="Cambria Math"/>
                            </a:rPr>
                            <m:t>𝑖</m:t>
                          </m:r>
                          <m:r>
                            <a:rPr lang="en-US" sz="1800" i="1">
                              <a:latin typeface="Cambria Math"/>
                            </a:rPr>
                            <m:t>,</m:t>
                          </m:r>
                          <m:r>
                            <a:rPr lang="en-US" sz="1800" i="1">
                              <a:latin typeface="Cambria Math"/>
                            </a:rPr>
                            <m:t>1</m:t>
                          </m:r>
                        </m:sub>
                        <m:sup>
                          <m:r>
                            <a:rPr lang="en-US" sz="1800" i="1">
                              <a:latin typeface="Cambria Math"/>
                            </a:rPr>
                            <m:t>1</m:t>
                          </m:r>
                        </m:sup>
                      </m:sSubSup>
                      <m:r>
                        <a:rPr lang="en-US" sz="1800" i="1">
                          <a:latin typeface="Cambria Math"/>
                        </a:rPr>
                        <m:t>=</m:t>
                      </m:r>
                      <m:sSub>
                        <m:sSubPr>
                          <m:ctrlPr>
                            <a:rPr lang="en-US" sz="1800" i="1">
                              <a:latin typeface="Cambria Math"/>
                            </a:rPr>
                          </m:ctrlPr>
                        </m:sSubPr>
                        <m:e>
                          <m:r>
                            <m:rPr>
                              <m:sty m:val="p"/>
                            </m:rPr>
                            <a:rPr lang="en-US" sz="1800">
                              <a:latin typeface="Cambria Math"/>
                            </a:rPr>
                            <m:t>O</m:t>
                          </m:r>
                        </m:e>
                        <m:sub>
                          <m:r>
                            <a:rPr lang="en-US" sz="1800" i="1">
                              <a:latin typeface="Cambria Math"/>
                            </a:rPr>
                            <m:t>𝑖</m:t>
                          </m:r>
                          <m:r>
                            <a:rPr lang="en-US" sz="1800" i="1">
                              <a:latin typeface="Cambria Math"/>
                            </a:rPr>
                            <m:t>,</m:t>
                          </m:r>
                          <m:sSup>
                            <m:sSupPr>
                              <m:ctrlPr>
                                <a:rPr lang="en-US" sz="1800" b="1" i="1">
                                  <a:latin typeface="Cambria Math"/>
                                </a:rPr>
                              </m:ctrlPr>
                            </m:sSupPr>
                            <m:e>
                              <m:r>
                                <a:rPr lang="en-US" sz="1800" b="1" i="1">
                                  <a:latin typeface="Cambria Math"/>
                                </a:rPr>
                                <m:t>𝒆</m:t>
                              </m:r>
                            </m:e>
                            <m:sup>
                              <m:r>
                                <a:rPr lang="en-US" sz="1800" b="1" i="1">
                                  <a:latin typeface="Cambria Math"/>
                                </a:rPr>
                                <m:t>𝟏</m:t>
                              </m:r>
                            </m:sup>
                          </m:sSup>
                        </m:sub>
                      </m:sSub>
                      <m:r>
                        <a:rPr lang="en-US" sz="1800" i="1">
                          <a:latin typeface="Cambria Math"/>
                        </a:rPr>
                        <m:t>.</m:t>
                      </m:r>
                      <m:sSub>
                        <m:sSubPr>
                          <m:ctrlPr>
                            <a:rPr lang="en-US" sz="1800" i="1">
                              <a:latin typeface="Cambria Math"/>
                            </a:rPr>
                          </m:ctrlPr>
                        </m:sSubPr>
                        <m:e>
                          <m:r>
                            <a:rPr lang="en-US" sz="1800" i="1">
                              <a:latin typeface="Cambria Math"/>
                            </a:rPr>
                            <m:t>𝛾</m:t>
                          </m:r>
                        </m:e>
                        <m:sub>
                          <m:r>
                            <a:rPr lang="en-US" sz="1800" i="1">
                              <a:latin typeface="Cambria Math"/>
                            </a:rPr>
                            <m:t>𝑖</m:t>
                          </m:r>
                        </m:sub>
                      </m:sSub>
                    </m:oMath>
                  </m:oMathPara>
                </a14:m>
                <a:endParaRPr lang="en-US" sz="1800" dirty="0"/>
              </a:p>
              <a:p>
                <a:pPr marL="0" indent="0">
                  <a:buNone/>
                </a:pPr>
                <a:r>
                  <a:rPr lang="en-US" sz="1800" dirty="0"/>
                  <a:t>	for </a:t>
                </a:r>
                <a14:m>
                  <m:oMath xmlns:m="http://schemas.openxmlformats.org/officeDocument/2006/math">
                    <m:r>
                      <a:rPr lang="en-US" sz="1800" i="1">
                        <a:latin typeface="Cambria Math"/>
                      </a:rPr>
                      <m:t>𝑖</m:t>
                    </m:r>
                    <m:r>
                      <a:rPr lang="en-US" sz="1800" i="1">
                        <a:latin typeface="Cambria Math"/>
                      </a:rPr>
                      <m:t>= </m:t>
                    </m:r>
                    <m:r>
                      <a:rPr lang="en-US" sz="1800" i="1">
                        <a:latin typeface="Cambria Math"/>
                      </a:rPr>
                      <m:t>1</m:t>
                    </m:r>
                    <m:r>
                      <a:rPr lang="en-US" sz="1800" i="1">
                        <a:latin typeface="Cambria Math"/>
                      </a:rPr>
                      <m:t>,</m:t>
                    </m:r>
                    <m:r>
                      <a:rPr lang="en-US" sz="1800" i="1">
                        <a:latin typeface="Cambria Math"/>
                      </a:rPr>
                      <m:t>2</m:t>
                    </m:r>
                  </m:oMath>
                </a14:m>
                <a:r>
                  <a:rPr lang="en-US" sz="1800" dirty="0"/>
                  <a:t> </a:t>
                </a:r>
              </a:p>
              <a:p>
                <a:pPr marL="455613" indent="-455613" algn="just"/>
                <a:r>
                  <a:rPr lang="en-US" sz="1800" dirty="0"/>
                  <a:t>The remaining matrices </a:t>
                </a:r>
                <a14:m>
                  <m:oMath xmlns:m="http://schemas.openxmlformats.org/officeDocument/2006/math">
                    <m:sSup>
                      <m:sSupPr>
                        <m:ctrlPr>
                          <a:rPr lang="en-US" sz="1800" i="1">
                            <a:latin typeface="Cambria Math"/>
                          </a:rPr>
                        </m:ctrlPr>
                      </m:sSupPr>
                      <m:e>
                        <m:r>
                          <a:rPr lang="en-US" sz="1800">
                            <a:latin typeface="Cambria Math"/>
                          </a:rPr>
                          <m:t>𝐹</m:t>
                        </m:r>
                      </m:e>
                      <m:sup>
                        <m:r>
                          <a:rPr lang="en-US" sz="1800">
                            <a:latin typeface="Cambria Math"/>
                          </a:rPr>
                          <m:t>𝑘</m:t>
                        </m:r>
                      </m:sup>
                    </m:sSup>
                  </m:oMath>
                </a14:m>
                <a:r>
                  <a:rPr lang="en-US" sz="1800" dirty="0"/>
                  <a:t> of size </a:t>
                </a:r>
                <a14:m>
                  <m:oMath xmlns:m="http://schemas.openxmlformats.org/officeDocument/2006/math">
                    <m:r>
                      <a:rPr lang="en-US" sz="1800">
                        <a:latin typeface="Cambria Math"/>
                      </a:rPr>
                      <m:t>𝑛𝑥𝑘</m:t>
                    </m:r>
                    <m:r>
                      <a:rPr lang="en-US" sz="1800">
                        <a:latin typeface="Cambria Math"/>
                      </a:rPr>
                      <m:t>, </m:t>
                    </m:r>
                    <m:r>
                      <a:rPr lang="en-US" sz="1800">
                        <a:latin typeface="Cambria Math"/>
                      </a:rPr>
                      <m:t>2</m:t>
                    </m:r>
                    <m:r>
                      <a:rPr lang="en-US" sz="1800">
                        <a:latin typeface="Cambria Math"/>
                      </a:rPr>
                      <m:t>≤</m:t>
                    </m:r>
                    <m:r>
                      <a:rPr lang="en-US" sz="1800">
                        <a:latin typeface="Cambria Math"/>
                      </a:rPr>
                      <m:t>𝑘</m:t>
                    </m:r>
                    <m:r>
                      <a:rPr lang="en-US" sz="1800">
                        <a:latin typeface="Cambria Math"/>
                      </a:rPr>
                      <m:t>≤</m:t>
                    </m:r>
                    <m:r>
                      <a:rPr lang="en-US" sz="1800">
                        <a:latin typeface="Cambria Math"/>
                      </a:rPr>
                      <m:t>𝑡</m:t>
                    </m:r>
                    <m:r>
                      <a:rPr lang="en-US" sz="1800">
                        <a:latin typeface="Cambria Math"/>
                      </a:rPr>
                      <m:t>,</m:t>
                    </m:r>
                  </m:oMath>
                </a14:m>
                <a:r>
                  <a:rPr lang="en-US" sz="1800" dirty="0"/>
                  <a:t> are initialized by filling them with </a:t>
                </a:r>
                <a:r>
                  <a:rPr lang="en-US" sz="1800" i="1" dirty="0" smtClean="0"/>
                  <a:t>zeros</a:t>
                </a:r>
                <a:endParaRPr lang="en-US" sz="1800" i="1" dirty="0"/>
              </a:p>
              <a:p>
                <a:pPr marL="455613" indent="-455613" algn="just"/>
                <a:r>
                  <a:rPr lang="en-US" sz="1800" b="1" i="1" dirty="0"/>
                  <a:t>Fill contents: </a:t>
                </a:r>
                <a14:m>
                  <m:oMath xmlns:m="http://schemas.openxmlformats.org/officeDocument/2006/math">
                    <m:sSup>
                      <m:sSupPr>
                        <m:ctrlPr>
                          <a:rPr lang="en-US" sz="1800" i="1">
                            <a:latin typeface="Cambria Math"/>
                          </a:rPr>
                        </m:ctrlPr>
                      </m:sSupPr>
                      <m:e>
                        <m:r>
                          <a:rPr lang="en-US" sz="1800">
                            <a:latin typeface="Cambria Math"/>
                          </a:rPr>
                          <m:t>𝑭</m:t>
                        </m:r>
                      </m:e>
                      <m:sup>
                        <m:r>
                          <a:rPr lang="en-US" sz="1800">
                            <a:latin typeface="Cambria Math"/>
                          </a:rPr>
                          <m:t>𝟏</m:t>
                        </m:r>
                      </m:sup>
                    </m:sSup>
                    <m:r>
                      <a:rPr lang="en-US" sz="1800">
                        <a:latin typeface="Cambria Math"/>
                      </a:rPr>
                      <m:t>, </m:t>
                    </m:r>
                    <m:r>
                      <a:rPr lang="en-US" sz="1800">
                        <a:latin typeface="Cambria Math"/>
                      </a:rPr>
                      <m:t>𝒌</m:t>
                    </m:r>
                    <m:r>
                      <a:rPr lang="en-US" sz="1800">
                        <a:latin typeface="Cambria Math"/>
                      </a:rPr>
                      <m:t>=</m:t>
                    </m:r>
                    <m:r>
                      <a:rPr lang="en-US" sz="1800">
                        <a:latin typeface="Cambria Math"/>
                      </a:rPr>
                      <m:t>𝟐</m:t>
                    </m:r>
                    <m:r>
                      <a:rPr lang="en-US" sz="1800">
                        <a:latin typeface="Cambria Math"/>
                      </a:rPr>
                      <m:t>, …, </m:t>
                    </m:r>
                    <m:r>
                      <a:rPr lang="en-US" sz="1800">
                        <a:latin typeface="Cambria Math"/>
                      </a:rPr>
                      <m:t>𝒕</m:t>
                    </m:r>
                    <m:r>
                      <a:rPr lang="en-US" sz="1800">
                        <a:latin typeface="Cambria Math"/>
                      </a:rPr>
                      <m:t>.</m:t>
                    </m:r>
                  </m:oMath>
                </a14:m>
                <a:r>
                  <a:rPr lang="en-US" sz="1800" dirty="0"/>
                  <a:t> Column </a:t>
                </a:r>
                <a14:m>
                  <m:oMath xmlns:m="http://schemas.openxmlformats.org/officeDocument/2006/math">
                    <m:r>
                      <a:rPr lang="en-US" sz="1800">
                        <a:latin typeface="Cambria Math"/>
                      </a:rPr>
                      <m:t>𝑗</m:t>
                    </m:r>
                  </m:oMath>
                </a14:m>
                <a:r>
                  <a:rPr lang="en-US" sz="1800" dirty="0"/>
                  <a:t> of matrix </a:t>
                </a:r>
                <a14:m>
                  <m:oMath xmlns:m="http://schemas.openxmlformats.org/officeDocument/2006/math">
                    <m:sSup>
                      <m:sSupPr>
                        <m:ctrlPr>
                          <a:rPr lang="en-US" sz="1800" i="1">
                            <a:latin typeface="Cambria Math"/>
                          </a:rPr>
                        </m:ctrlPr>
                      </m:sSupPr>
                      <m:e>
                        <m:r>
                          <a:rPr lang="en-US" sz="1800">
                            <a:latin typeface="Cambria Math"/>
                          </a:rPr>
                          <m:t>𝐹</m:t>
                        </m:r>
                      </m:e>
                      <m:sup>
                        <m:r>
                          <a:rPr lang="en-US" sz="1800">
                            <a:latin typeface="Cambria Math"/>
                          </a:rPr>
                          <m:t>𝑘</m:t>
                        </m:r>
                      </m:sup>
                    </m:sSup>
                  </m:oMath>
                </a14:m>
                <a:r>
                  <a:rPr lang="en-US" sz="1800" dirty="0"/>
                  <a:t> should be filled using elements from the </a:t>
                </a:r>
                <a14:m>
                  <m:oMath xmlns:m="http://schemas.openxmlformats.org/officeDocument/2006/math">
                    <m:sSup>
                      <m:sSupPr>
                        <m:ctrlPr>
                          <a:rPr lang="en-US" sz="1800" i="1" smtClean="0">
                            <a:latin typeface="Cambria Math"/>
                          </a:rPr>
                        </m:ctrlPr>
                      </m:sSupPr>
                      <m:e>
                        <m:r>
                          <a:rPr lang="en-US" sz="1800" b="0" i="1" smtClean="0">
                            <a:latin typeface="Cambria Math"/>
                          </a:rPr>
                          <m:t>𝑗</m:t>
                        </m:r>
                      </m:e>
                      <m:sup>
                        <m:r>
                          <a:rPr lang="en-US" sz="1800" b="0" i="1" smtClean="0">
                            <a:latin typeface="Cambria Math"/>
                          </a:rPr>
                          <m:t>𝑡</m:t>
                        </m:r>
                        <m:r>
                          <a:rPr lang="en-US" sz="1800" b="0" i="1" smtClean="0">
                            <a:latin typeface="Cambria Math"/>
                          </a:rPr>
                          <m:t>h</m:t>
                        </m:r>
                      </m:sup>
                    </m:sSup>
                  </m:oMath>
                </a14:m>
                <a:r>
                  <a:rPr lang="en-US" sz="1800" dirty="0"/>
                  <a:t> column of </a:t>
                </a:r>
                <a14:m>
                  <m:oMath xmlns:m="http://schemas.openxmlformats.org/officeDocument/2006/math">
                    <m:sSup>
                      <m:sSupPr>
                        <m:ctrlPr>
                          <a:rPr lang="en-US" sz="1800" i="1">
                            <a:latin typeface="Cambria Math"/>
                          </a:rPr>
                        </m:ctrlPr>
                      </m:sSupPr>
                      <m:e>
                        <m:r>
                          <a:rPr lang="en-US" sz="1800">
                            <a:latin typeface="Cambria Math"/>
                          </a:rPr>
                          <m:t>𝐹</m:t>
                        </m:r>
                      </m:e>
                      <m:sup>
                        <m:r>
                          <a:rPr lang="en-US" sz="1800">
                            <a:latin typeface="Cambria Math"/>
                          </a:rPr>
                          <m:t>𝑘</m:t>
                        </m:r>
                        <m:r>
                          <a:rPr lang="en-US" sz="1800">
                            <a:latin typeface="Cambria Math"/>
                          </a:rPr>
                          <m:t>−</m:t>
                        </m:r>
                        <m:r>
                          <a:rPr lang="en-US" sz="1800">
                            <a:latin typeface="Cambria Math"/>
                          </a:rPr>
                          <m:t>1</m:t>
                        </m:r>
                      </m:sup>
                    </m:sSup>
                  </m:oMath>
                </a14:m>
                <a:r>
                  <a:rPr lang="en-US" sz="1800" dirty="0"/>
                  <a:t> that are summed or multiplied with a constant, and elements from the </a:t>
                </a:r>
                <a14:m>
                  <m:oMath xmlns:m="http://schemas.openxmlformats.org/officeDocument/2006/math">
                    <m:r>
                      <a:rPr lang="en-US" sz="1800">
                        <a:latin typeface="Cambria Math"/>
                      </a:rPr>
                      <m:t>(</m:t>
                    </m:r>
                    <m:r>
                      <a:rPr lang="en-US" sz="1800">
                        <a:latin typeface="Cambria Math"/>
                      </a:rPr>
                      <m:t>𝑗</m:t>
                    </m:r>
                    <m:r>
                      <a:rPr lang="en-US" sz="1800">
                        <a:latin typeface="Cambria Math"/>
                      </a:rPr>
                      <m:t>−</m:t>
                    </m:r>
                    <m:r>
                      <a:rPr lang="en-US" sz="1800">
                        <a:latin typeface="Cambria Math"/>
                      </a:rPr>
                      <m:t>1</m:t>
                    </m:r>
                    <m:r>
                      <a:rPr lang="en-US" sz="1800">
                        <a:latin typeface="Cambria Math"/>
                      </a:rPr>
                      <m:t>)</m:t>
                    </m:r>
                    <m:r>
                      <a:rPr lang="en-US" sz="1800" baseline="30000">
                        <a:latin typeface="Cambria Math"/>
                      </a:rPr>
                      <m:t>𝑡</m:t>
                    </m:r>
                    <m:r>
                      <a:rPr lang="en-US" sz="1800" baseline="30000">
                        <a:latin typeface="Cambria Math"/>
                      </a:rPr>
                      <m:t>h</m:t>
                    </m:r>
                  </m:oMath>
                </a14:m>
                <a:r>
                  <a:rPr lang="en-US" sz="1800" baseline="30000" dirty="0"/>
                  <a:t> </a:t>
                </a:r>
                <a:r>
                  <a:rPr lang="en-US" sz="1800" dirty="0"/>
                  <a:t>column of </a:t>
                </a:r>
                <a14:m>
                  <m:oMath xmlns:m="http://schemas.openxmlformats.org/officeDocument/2006/math">
                    <m:sSup>
                      <m:sSupPr>
                        <m:ctrlPr>
                          <a:rPr lang="en-US" sz="1800" i="1">
                            <a:latin typeface="Cambria Math"/>
                          </a:rPr>
                        </m:ctrlPr>
                      </m:sSupPr>
                      <m:e>
                        <m:r>
                          <a:rPr lang="en-US" sz="1800">
                            <a:latin typeface="Cambria Math"/>
                          </a:rPr>
                          <m:t>𝐹</m:t>
                        </m:r>
                      </m:e>
                      <m:sup>
                        <m:r>
                          <a:rPr lang="en-US" sz="1800">
                            <a:latin typeface="Cambria Math"/>
                          </a:rPr>
                          <m:t>𝑘</m:t>
                        </m:r>
                        <m:r>
                          <a:rPr lang="en-US" sz="1800">
                            <a:latin typeface="Cambria Math"/>
                          </a:rPr>
                          <m:t>−</m:t>
                        </m:r>
                        <m:r>
                          <a:rPr lang="en-US" sz="1800">
                            <a:latin typeface="Cambria Math"/>
                          </a:rPr>
                          <m:t>1</m:t>
                        </m:r>
                      </m:sup>
                    </m:sSup>
                  </m:oMath>
                </a14:m>
                <a:r>
                  <a:rPr lang="en-US" sz="1800" dirty="0"/>
                  <a:t>that are multiplied with</a:t>
                </a:r>
                <a14:m>
                  <m:oMath xmlns:m="http://schemas.openxmlformats.org/officeDocument/2006/math">
                    <m:r>
                      <a:rPr lang="en-US" sz="1800">
                        <a:latin typeface="Cambria Math"/>
                      </a:rPr>
                      <m:t> </m:t>
                    </m:r>
                    <m:sSub>
                      <m:sSubPr>
                        <m:ctrlPr>
                          <a:rPr lang="en-US" sz="1800" i="1">
                            <a:latin typeface="Cambria Math"/>
                          </a:rPr>
                        </m:ctrlPr>
                      </m:sSubPr>
                      <m:e>
                        <m:r>
                          <m:rPr>
                            <m:sty m:val="p"/>
                          </m:rPr>
                          <a:rPr lang="en-US" sz="1800">
                            <a:latin typeface="Cambria Math"/>
                          </a:rPr>
                          <m:t>θ</m:t>
                        </m:r>
                      </m:e>
                      <m:sub>
                        <m:r>
                          <a:rPr lang="en-US" sz="1800">
                            <a:latin typeface="Cambria Math"/>
                          </a:rPr>
                          <m:t>𝑎</m:t>
                        </m:r>
                      </m:sub>
                    </m:sSub>
                  </m:oMath>
                </a14:m>
                <a:endParaRPr lang="en-US" sz="1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62000" y="2057400"/>
                <a:ext cx="7696200" cy="3124200"/>
              </a:xfrm>
              <a:blipFill rotWithShape="1">
                <a:blip r:embed="rId2"/>
                <a:stretch>
                  <a:fillRect l="-792" r="-713" b="-37305"/>
                </a:stretch>
              </a:blipFill>
            </p:spPr>
            <p:txBody>
              <a:bodyPr/>
              <a:lstStyle/>
              <a:p>
                <a:r>
                  <a:rPr lang="en-US">
                    <a:noFill/>
                  </a:rPr>
                  <a:t> </a:t>
                </a:r>
              </a:p>
            </p:txBody>
          </p:sp>
        </mc:Fallback>
      </mc:AlternateContent>
      <p:sp>
        <p:nvSpPr>
          <p:cNvPr id="4" name="Slide Number Placeholder 3"/>
          <p:cNvSpPr>
            <a:spLocks noGrp="1"/>
          </p:cNvSpPr>
          <p:nvPr>
            <p:ph type="sldNum" sz="quarter" idx="10"/>
          </p:nvPr>
        </p:nvSpPr>
        <p:spPr/>
        <p:txBody>
          <a:bodyPr/>
          <a:lstStyle/>
          <a:p>
            <a:fld id="{51F7E82C-B041-4B3C-96FA-1A98850E31F7}" type="slidenum">
              <a:rPr lang="ar-SA" altLang="en-US" smtClean="0"/>
              <a:pPr/>
              <a:t>24</a:t>
            </a:fld>
            <a:endParaRPr lang="en-US" altLang="zh-CN" dirty="0"/>
          </a:p>
        </p:txBody>
      </p:sp>
    </p:spTree>
    <p:extLst>
      <p:ext uri="{BB962C8B-B14F-4D97-AF65-F5344CB8AC3E}">
        <p14:creationId xmlns:p14="http://schemas.microsoft.com/office/powerpoint/2010/main" val="424052112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1371600"/>
            <a:ext cx="6858000" cy="1066800"/>
          </a:xfrm>
        </p:spPr>
        <p:txBody>
          <a:bodyPr/>
          <a:lstStyle/>
          <a:p>
            <a:pPr algn="ctr"/>
            <a:r>
              <a:rPr lang="en-US" sz="3200" dirty="0" smtClean="0"/>
              <a:t>Methods</a:t>
            </a:r>
            <a:endParaRPr lang="en-US" sz="32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62000" y="2057400"/>
                <a:ext cx="7696200" cy="2209800"/>
              </a:xfrm>
            </p:spPr>
            <p:txBody>
              <a:bodyPr/>
              <a:lstStyle/>
              <a:p>
                <a:pPr marL="0" indent="0" algn="just">
                  <a:buNone/>
                </a:pPr>
                <a:r>
                  <a:rPr lang="en-US" b="1" dirty="0" smtClean="0">
                    <a:solidFill>
                      <a:srgbClr val="3399FF"/>
                    </a:solidFill>
                  </a:rPr>
                  <a:t>The Coefficient-Matrix-Fill procedure : Sensitivity </a:t>
                </a:r>
                <a:r>
                  <a:rPr lang="en-US" b="1" dirty="0">
                    <a:solidFill>
                      <a:srgbClr val="3399FF"/>
                    </a:solidFill>
                  </a:rPr>
                  <a:t>of filtering to transition parameter </a:t>
                </a:r>
                <a:r>
                  <a:rPr lang="en-US" b="1" dirty="0" smtClean="0">
                    <a:solidFill>
                      <a:srgbClr val="3399FF"/>
                    </a:solidFill>
                  </a:rPr>
                  <a:t>variation </a:t>
                </a:r>
                <a:r>
                  <a:rPr lang="en-US" b="1" dirty="0">
                    <a:solidFill>
                      <a:srgbClr val="3399FF"/>
                    </a:solidFill>
                  </a:rPr>
                  <a:t>(Contd.)</a:t>
                </a:r>
              </a:p>
              <a:p>
                <a:pPr marL="455613" indent="-455613" algn="just"/>
                <a:r>
                  <a:rPr lang="en-US" sz="1800" dirty="0" smtClean="0"/>
                  <a:t>More </a:t>
                </a:r>
                <a:r>
                  <a:rPr lang="en-US" sz="1800" dirty="0"/>
                  <a:t>specifically position </a:t>
                </a:r>
                <a14:m>
                  <m:oMath xmlns:m="http://schemas.openxmlformats.org/officeDocument/2006/math">
                    <m:r>
                      <a:rPr lang="en-US" sz="1800">
                        <a:latin typeface="Cambria Math"/>
                      </a:rPr>
                      <m:t>𝑗</m:t>
                    </m:r>
                  </m:oMath>
                </a14:m>
                <a:r>
                  <a:rPr lang="en-US" sz="1800" dirty="0"/>
                  <a:t> in row </a:t>
                </a:r>
                <a14:m>
                  <m:oMath xmlns:m="http://schemas.openxmlformats.org/officeDocument/2006/math">
                    <m:r>
                      <a:rPr lang="en-US" sz="1800">
                        <a:latin typeface="Cambria Math"/>
                      </a:rPr>
                      <m:t>𝑖</m:t>
                    </m:r>
                  </m:oMath>
                </a14:m>
                <a:r>
                  <a:rPr lang="en-US" sz="1800" dirty="0"/>
                  <a:t> of matrix </a:t>
                </a:r>
                <a14:m>
                  <m:oMath xmlns:m="http://schemas.openxmlformats.org/officeDocument/2006/math">
                    <m:sSup>
                      <m:sSupPr>
                        <m:ctrlPr>
                          <a:rPr lang="en-US" sz="1800" i="1">
                            <a:latin typeface="Cambria Math"/>
                          </a:rPr>
                        </m:ctrlPr>
                      </m:sSupPr>
                      <m:e>
                        <m:r>
                          <a:rPr lang="en-US" sz="1800">
                            <a:latin typeface="Cambria Math"/>
                          </a:rPr>
                          <m:t>𝐹</m:t>
                        </m:r>
                      </m:e>
                      <m:sup>
                        <m:r>
                          <a:rPr lang="en-US" sz="1800">
                            <a:latin typeface="Cambria Math"/>
                          </a:rPr>
                          <m:t>𝑘</m:t>
                        </m:r>
                      </m:sup>
                    </m:sSup>
                    <m:r>
                      <a:rPr lang="en-US" sz="1800">
                        <a:latin typeface="Cambria Math"/>
                      </a:rPr>
                      <m:t>, </m:t>
                    </m:r>
                    <m:sSubSup>
                      <m:sSubSupPr>
                        <m:ctrlPr>
                          <a:rPr lang="en-US" sz="1800" i="1">
                            <a:latin typeface="Cambria Math"/>
                          </a:rPr>
                        </m:ctrlPr>
                      </m:sSubSupPr>
                      <m:e>
                        <m:r>
                          <a:rPr lang="en-US" sz="1800">
                            <a:latin typeface="Cambria Math"/>
                          </a:rPr>
                          <m:t>𝑓</m:t>
                        </m:r>
                      </m:e>
                      <m:sub>
                        <m:r>
                          <a:rPr lang="en-US" sz="1800">
                            <a:latin typeface="Cambria Math"/>
                          </a:rPr>
                          <m:t>𝑖</m:t>
                        </m:r>
                        <m:r>
                          <a:rPr lang="en-US" sz="1800">
                            <a:latin typeface="Cambria Math"/>
                          </a:rPr>
                          <m:t>,</m:t>
                        </m:r>
                        <m:r>
                          <a:rPr lang="en-US" sz="1800">
                            <a:latin typeface="Cambria Math"/>
                          </a:rPr>
                          <m:t>𝑗</m:t>
                        </m:r>
                      </m:sub>
                      <m:sup>
                        <m:r>
                          <a:rPr lang="en-US" sz="1800">
                            <a:latin typeface="Cambria Math"/>
                          </a:rPr>
                          <m:t>𝑘</m:t>
                        </m:r>
                      </m:sup>
                    </m:sSubSup>
                  </m:oMath>
                </a14:m>
                <a:r>
                  <a:rPr lang="en-US" sz="1800" dirty="0"/>
                  <a:t> is filled </a:t>
                </a:r>
                <a:r>
                  <a:rPr lang="en-US" sz="1800" dirty="0" smtClean="0"/>
                  <a:t>with</a:t>
                </a:r>
              </a:p>
              <a:p>
                <a:pPr marL="0" indent="0" algn="just">
                  <a:buNone/>
                </a:pPr>
                <a:endParaRPr lang="en-US" sz="1800"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62000" y="2057400"/>
                <a:ext cx="7696200" cy="2209800"/>
              </a:xfrm>
              <a:blipFill rotWithShape="1">
                <a:blip r:embed="rId2"/>
                <a:stretch>
                  <a:fillRect l="-792" r="-713"/>
                </a:stretch>
              </a:blipFill>
            </p:spPr>
            <p:txBody>
              <a:bodyPr/>
              <a:lstStyle/>
              <a:p>
                <a:r>
                  <a:rPr lang="en-US">
                    <a:noFill/>
                  </a:rPr>
                  <a:t> </a:t>
                </a:r>
              </a:p>
            </p:txBody>
          </p:sp>
        </mc:Fallback>
      </mc:AlternateContent>
      <p:sp>
        <p:nvSpPr>
          <p:cNvPr id="4" name="Slide Number Placeholder 3"/>
          <p:cNvSpPr>
            <a:spLocks noGrp="1"/>
          </p:cNvSpPr>
          <p:nvPr>
            <p:ph type="sldNum" sz="quarter" idx="10"/>
          </p:nvPr>
        </p:nvSpPr>
        <p:spPr/>
        <p:txBody>
          <a:bodyPr/>
          <a:lstStyle/>
          <a:p>
            <a:fld id="{51F7E82C-B041-4B3C-96FA-1A98850E31F7}" type="slidenum">
              <a:rPr lang="ar-SA" altLang="en-US" smtClean="0"/>
              <a:pPr/>
              <a:t>25</a:t>
            </a:fld>
            <a:endParaRPr lang="en-US" altLang="zh-CN"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3682940"/>
            <a:ext cx="7115175" cy="2609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5557233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1371600"/>
            <a:ext cx="6858000" cy="1066800"/>
          </a:xfrm>
        </p:spPr>
        <p:txBody>
          <a:bodyPr/>
          <a:lstStyle/>
          <a:p>
            <a:pPr algn="ctr"/>
            <a:r>
              <a:rPr lang="en-US" sz="3200" dirty="0" smtClean="0"/>
              <a:t>Methods</a:t>
            </a:r>
            <a:endParaRPr lang="en-US" sz="32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62000" y="2057400"/>
                <a:ext cx="7696200" cy="3124200"/>
              </a:xfrm>
            </p:spPr>
            <p:txBody>
              <a:bodyPr/>
              <a:lstStyle/>
              <a:p>
                <a:pPr marL="0" indent="0" algn="just">
                  <a:buNone/>
                </a:pPr>
                <a:r>
                  <a:rPr lang="en-US" b="1" dirty="0" smtClean="0">
                    <a:solidFill>
                      <a:srgbClr val="3399FF"/>
                    </a:solidFill>
                  </a:rPr>
                  <a:t>The Coefficient-Matrix-Fill procedure : (Contd.)</a:t>
                </a:r>
                <a:endParaRPr lang="en-US" b="1" dirty="0">
                  <a:solidFill>
                    <a:srgbClr val="3399FF"/>
                  </a:solidFill>
                </a:endParaRPr>
              </a:p>
              <a:p>
                <a:pPr marL="455613" indent="-455613" algn="just"/>
                <a:r>
                  <a:rPr lang="en-US" sz="1800" b="1" dirty="0" smtClean="0"/>
                  <a:t>Example</a:t>
                </a:r>
                <a:r>
                  <a:rPr lang="am-ET" sz="1800" b="1" dirty="0"/>
                  <a:t>:</a:t>
                </a:r>
                <a:r>
                  <a:rPr lang="en-US" sz="1800" b="1" dirty="0"/>
                  <a:t> </a:t>
                </a:r>
                <a:r>
                  <a:rPr lang="en-US" sz="1800" dirty="0"/>
                  <a:t>Consider an HMM with binary-valued hidden state </a:t>
                </a:r>
                <a14:m>
                  <m:oMath xmlns:m="http://schemas.openxmlformats.org/officeDocument/2006/math">
                    <m:r>
                      <a:rPr lang="en-US" sz="1800">
                        <a:latin typeface="Cambria Math"/>
                      </a:rPr>
                      <m:t>𝑋</m:t>
                    </m:r>
                  </m:oMath>
                </a14:m>
                <a:r>
                  <a:rPr lang="en-US" sz="1800" dirty="0"/>
                  <a:t> and binary-valued evidence variable</a:t>
                </a:r>
                <a14:m>
                  <m:oMath xmlns:m="http://schemas.openxmlformats.org/officeDocument/2006/math">
                    <m:r>
                      <a:rPr lang="en-US" sz="1800">
                        <a:latin typeface="Cambria Math"/>
                      </a:rPr>
                      <m:t> </m:t>
                    </m:r>
                    <m:r>
                      <a:rPr lang="en-US" sz="1800">
                        <a:latin typeface="Cambria Math"/>
                      </a:rPr>
                      <m:t>𝑌</m:t>
                    </m:r>
                  </m:oMath>
                </a14:m>
                <a:r>
                  <a:rPr lang="en-US" sz="1800" dirty="0"/>
                  <a:t>. Let </a:t>
                </a:r>
                <a14:m>
                  <m:oMath xmlns:m="http://schemas.openxmlformats.org/officeDocument/2006/math">
                    <m:r>
                      <a:rPr lang="en-US" sz="1800">
                        <a:latin typeface="Cambria Math"/>
                      </a:rPr>
                      <m:t>𝛤</m:t>
                    </m:r>
                    <m:r>
                      <a:rPr lang="en-US" sz="1800">
                        <a:latin typeface="Cambria Math"/>
                      </a:rPr>
                      <m:t>=[</m:t>
                    </m:r>
                    <m:r>
                      <a:rPr lang="en-US" sz="1800">
                        <a:latin typeface="Cambria Math"/>
                      </a:rPr>
                      <m:t>0</m:t>
                    </m:r>
                    <m:r>
                      <a:rPr lang="en-US" sz="1800">
                        <a:latin typeface="Cambria Math"/>
                      </a:rPr>
                      <m:t>.</m:t>
                    </m:r>
                    <m:r>
                      <a:rPr lang="en-US" sz="1800">
                        <a:latin typeface="Cambria Math"/>
                      </a:rPr>
                      <m:t>20</m:t>
                    </m:r>
                    <m:r>
                      <a:rPr lang="en-US" sz="1800">
                        <a:latin typeface="Cambria Math"/>
                      </a:rPr>
                      <m:t>, </m:t>
                    </m:r>
                    <m:r>
                      <a:rPr lang="en-US" sz="1800">
                        <a:latin typeface="Cambria Math"/>
                      </a:rPr>
                      <m:t>0</m:t>
                    </m:r>
                    <m:r>
                      <a:rPr lang="en-US" sz="1800">
                        <a:latin typeface="Cambria Math"/>
                      </a:rPr>
                      <m:t>.</m:t>
                    </m:r>
                    <m:r>
                      <a:rPr lang="en-US" sz="1800">
                        <a:latin typeface="Cambria Math"/>
                      </a:rPr>
                      <m:t>80</m:t>
                    </m:r>
                    <m:r>
                      <a:rPr lang="en-US" sz="1800">
                        <a:latin typeface="Cambria Math"/>
                      </a:rPr>
                      <m:t>]</m:t>
                    </m:r>
                  </m:oMath>
                </a14:m>
                <a:r>
                  <a:rPr lang="en-US" sz="1800" dirty="0"/>
                  <a:t> be the initial vector for</a:t>
                </a:r>
                <a14:m>
                  <m:oMath xmlns:m="http://schemas.openxmlformats.org/officeDocument/2006/math">
                    <m:sSup>
                      <m:sSupPr>
                        <m:ctrlPr>
                          <a:rPr lang="en-US" sz="1800" i="1">
                            <a:latin typeface="Cambria Math"/>
                          </a:rPr>
                        </m:ctrlPr>
                      </m:sSupPr>
                      <m:e>
                        <m:r>
                          <a:rPr lang="en-US" sz="1800">
                            <a:latin typeface="Cambria Math"/>
                          </a:rPr>
                          <m:t> </m:t>
                        </m:r>
                        <m:r>
                          <a:rPr lang="en-US" sz="1800">
                            <a:latin typeface="Cambria Math"/>
                          </a:rPr>
                          <m:t>𝑋</m:t>
                        </m:r>
                      </m:e>
                      <m:sup>
                        <m:r>
                          <a:rPr lang="en-US" sz="1800">
                            <a:latin typeface="Cambria Math"/>
                          </a:rPr>
                          <m:t>1</m:t>
                        </m:r>
                      </m:sup>
                    </m:sSup>
                  </m:oMath>
                </a14:m>
                <a:r>
                  <a:rPr lang="en-US" sz="1800" dirty="0"/>
                  <a:t>, and let transition matrix </a:t>
                </a:r>
                <a14:m>
                  <m:oMath xmlns:m="http://schemas.openxmlformats.org/officeDocument/2006/math">
                    <m:r>
                      <a:rPr lang="en-US" sz="1800">
                        <a:latin typeface="Cambria Math"/>
                      </a:rPr>
                      <m:t>𝐴</m:t>
                    </m:r>
                  </m:oMath>
                </a14:m>
                <a:r>
                  <a:rPr lang="en-US" sz="1800" dirty="0"/>
                  <a:t> and observation matrix </a:t>
                </a:r>
                <a14:m>
                  <m:oMath xmlns:m="http://schemas.openxmlformats.org/officeDocument/2006/math">
                    <m:r>
                      <a:rPr lang="en-US" sz="1800">
                        <a:latin typeface="Cambria Math"/>
                      </a:rPr>
                      <m:t>𝑂</m:t>
                    </m:r>
                  </m:oMath>
                </a14:m>
                <a:r>
                  <a:rPr lang="en-US" sz="1800" dirty="0"/>
                  <a:t> be as follows: </a:t>
                </a:r>
              </a:p>
              <a:p>
                <a:pPr marL="0" indent="0" algn="just">
                  <a:buNone/>
                </a:pPr>
                <a:r>
                  <a:rPr lang="en-US" sz="1800" dirty="0"/>
                  <a:t>	</a:t>
                </a:r>
                <a14:m>
                  <m:oMath xmlns:m="http://schemas.openxmlformats.org/officeDocument/2006/math">
                    <m:r>
                      <a:rPr lang="en-US" sz="1800">
                        <a:latin typeface="Cambria Math"/>
                      </a:rPr>
                      <m:t>𝐴</m:t>
                    </m:r>
                    <m:r>
                      <a:rPr lang="en-US" sz="1800">
                        <a:latin typeface="Cambria Math"/>
                      </a:rPr>
                      <m:t>=</m:t>
                    </m:r>
                    <m:d>
                      <m:dPr>
                        <m:begChr m:val="["/>
                        <m:endChr m:val="]"/>
                        <m:ctrlPr>
                          <a:rPr lang="en-US" sz="1800" i="1">
                            <a:latin typeface="Cambria Math"/>
                          </a:rPr>
                        </m:ctrlPr>
                      </m:dPr>
                      <m:e>
                        <m:m>
                          <m:mPr>
                            <m:mcs>
                              <m:mc>
                                <m:mcPr>
                                  <m:count m:val="2"/>
                                  <m:mcJc m:val="center"/>
                                </m:mcPr>
                              </m:mc>
                            </m:mcs>
                            <m:ctrlPr>
                              <a:rPr lang="en-US" sz="1800" i="1">
                                <a:latin typeface="Cambria Math"/>
                              </a:rPr>
                            </m:ctrlPr>
                          </m:mPr>
                          <m:mr>
                            <m:e>
                              <m:r>
                                <a:rPr lang="en-US" sz="1800">
                                  <a:latin typeface="Cambria Math"/>
                                </a:rPr>
                                <m:t>0</m:t>
                              </m:r>
                              <m:r>
                                <a:rPr lang="en-US" sz="1800">
                                  <a:latin typeface="Cambria Math"/>
                                </a:rPr>
                                <m:t>.</m:t>
                              </m:r>
                              <m:r>
                                <a:rPr lang="en-US" sz="1800">
                                  <a:latin typeface="Cambria Math"/>
                                </a:rPr>
                                <m:t>95</m:t>
                              </m:r>
                            </m:e>
                            <m:e>
                              <m:r>
                                <a:rPr lang="en-US" sz="1800">
                                  <a:latin typeface="Cambria Math"/>
                                </a:rPr>
                                <m:t>0</m:t>
                              </m:r>
                              <m:r>
                                <a:rPr lang="en-US" sz="1800">
                                  <a:latin typeface="Cambria Math"/>
                                </a:rPr>
                                <m:t>.</m:t>
                              </m:r>
                              <m:r>
                                <a:rPr lang="en-US" sz="1800">
                                  <a:latin typeface="Cambria Math"/>
                                </a:rPr>
                                <m:t>05</m:t>
                              </m:r>
                            </m:e>
                          </m:mr>
                          <m:mr>
                            <m:e>
                              <m:r>
                                <a:rPr lang="en-US" sz="1800">
                                  <a:latin typeface="Cambria Math"/>
                                </a:rPr>
                                <m:t>0</m:t>
                              </m:r>
                              <m:r>
                                <a:rPr lang="en-US" sz="1800">
                                  <a:latin typeface="Cambria Math"/>
                                </a:rPr>
                                <m:t>.</m:t>
                              </m:r>
                              <m:r>
                                <a:rPr lang="en-US" sz="1800">
                                  <a:latin typeface="Cambria Math"/>
                                </a:rPr>
                                <m:t>15</m:t>
                              </m:r>
                            </m:e>
                            <m:e>
                              <m:r>
                                <a:rPr lang="en-US" sz="1800">
                                  <a:latin typeface="Cambria Math"/>
                                </a:rPr>
                                <m:t>0</m:t>
                              </m:r>
                              <m:r>
                                <a:rPr lang="en-US" sz="1800">
                                  <a:latin typeface="Cambria Math"/>
                                </a:rPr>
                                <m:t>.</m:t>
                              </m:r>
                              <m:r>
                                <a:rPr lang="en-US" sz="1800">
                                  <a:latin typeface="Cambria Math"/>
                                </a:rPr>
                                <m:t>85</m:t>
                              </m:r>
                            </m:e>
                          </m:mr>
                        </m:m>
                      </m:e>
                    </m:d>
                  </m:oMath>
                </a14:m>
                <a:r>
                  <a:rPr lang="en-US" sz="1800" dirty="0"/>
                  <a:t> and </a:t>
                </a:r>
                <a14:m>
                  <m:oMath xmlns:m="http://schemas.openxmlformats.org/officeDocument/2006/math">
                    <m:r>
                      <a:rPr lang="en-US" sz="1800">
                        <a:latin typeface="Cambria Math"/>
                      </a:rPr>
                      <m:t>𝑂</m:t>
                    </m:r>
                    <m:r>
                      <a:rPr lang="en-US" sz="1800">
                        <a:latin typeface="Cambria Math"/>
                      </a:rPr>
                      <m:t>=</m:t>
                    </m:r>
                    <m:d>
                      <m:dPr>
                        <m:begChr m:val="["/>
                        <m:endChr m:val="]"/>
                        <m:ctrlPr>
                          <a:rPr lang="en-US" sz="1800" i="1">
                            <a:latin typeface="Cambria Math"/>
                          </a:rPr>
                        </m:ctrlPr>
                      </m:dPr>
                      <m:e>
                        <m:m>
                          <m:mPr>
                            <m:mcs>
                              <m:mc>
                                <m:mcPr>
                                  <m:count m:val="2"/>
                                  <m:mcJc m:val="center"/>
                                </m:mcPr>
                              </m:mc>
                            </m:mcs>
                            <m:ctrlPr>
                              <a:rPr lang="en-US" sz="1800" i="1">
                                <a:latin typeface="Cambria Math"/>
                              </a:rPr>
                            </m:ctrlPr>
                          </m:mPr>
                          <m:mr>
                            <m:e>
                              <m:r>
                                <a:rPr lang="en-US" sz="1800">
                                  <a:latin typeface="Cambria Math"/>
                                </a:rPr>
                                <m:t>0</m:t>
                              </m:r>
                              <m:r>
                                <a:rPr lang="en-US" sz="1800">
                                  <a:latin typeface="Cambria Math"/>
                                </a:rPr>
                                <m:t>.</m:t>
                              </m:r>
                              <m:r>
                                <a:rPr lang="en-US" sz="1800">
                                  <a:latin typeface="Cambria Math"/>
                                </a:rPr>
                                <m:t>75</m:t>
                              </m:r>
                            </m:e>
                            <m:e>
                              <m:r>
                                <a:rPr lang="en-US" sz="1800">
                                  <a:latin typeface="Cambria Math"/>
                                </a:rPr>
                                <m:t>0</m:t>
                              </m:r>
                              <m:r>
                                <a:rPr lang="en-US" sz="1800">
                                  <a:latin typeface="Cambria Math"/>
                                </a:rPr>
                                <m:t>.</m:t>
                              </m:r>
                              <m:r>
                                <a:rPr lang="en-US" sz="1800">
                                  <a:latin typeface="Cambria Math"/>
                                </a:rPr>
                                <m:t>25</m:t>
                              </m:r>
                            </m:e>
                          </m:mr>
                          <m:mr>
                            <m:e>
                              <m:r>
                                <a:rPr lang="en-US" sz="1800">
                                  <a:latin typeface="Cambria Math"/>
                                </a:rPr>
                                <m:t>0</m:t>
                              </m:r>
                              <m:r>
                                <a:rPr lang="en-US" sz="1800">
                                  <a:latin typeface="Cambria Math"/>
                                </a:rPr>
                                <m:t>.</m:t>
                              </m:r>
                              <m:r>
                                <a:rPr lang="en-US" sz="1800">
                                  <a:latin typeface="Cambria Math"/>
                                </a:rPr>
                                <m:t>90</m:t>
                              </m:r>
                            </m:e>
                            <m:e>
                              <m:r>
                                <a:rPr lang="en-US" sz="1800">
                                  <a:latin typeface="Cambria Math"/>
                                </a:rPr>
                                <m:t>0</m:t>
                              </m:r>
                              <m:r>
                                <a:rPr lang="en-US" sz="1800">
                                  <a:latin typeface="Cambria Math"/>
                                </a:rPr>
                                <m:t>.</m:t>
                              </m:r>
                              <m:r>
                                <a:rPr lang="en-US" sz="1800">
                                  <a:latin typeface="Cambria Math"/>
                                </a:rPr>
                                <m:t>10</m:t>
                              </m:r>
                            </m:e>
                          </m:mr>
                        </m:m>
                      </m:e>
                    </m:d>
                  </m:oMath>
                </a14:m>
                <a:endParaRPr lang="en-US" sz="1800" dirty="0"/>
              </a:p>
              <a:p>
                <a:pPr marL="455613" indent="-455613" algn="just"/>
                <a:r>
                  <a:rPr lang="en-US" sz="1800" dirty="0"/>
                  <a:t>Suppose we are interested in the sensitivity functions for the two states of </a:t>
                </a:r>
                <a14:m>
                  <m:oMath xmlns:m="http://schemas.openxmlformats.org/officeDocument/2006/math">
                    <m:sSup>
                      <m:sSupPr>
                        <m:ctrlPr>
                          <a:rPr lang="en-US" sz="1800" i="1">
                            <a:latin typeface="Cambria Math"/>
                          </a:rPr>
                        </m:ctrlPr>
                      </m:sSupPr>
                      <m:e>
                        <m:r>
                          <a:rPr lang="en-US" sz="1800">
                            <a:latin typeface="Cambria Math"/>
                          </a:rPr>
                          <m:t> </m:t>
                        </m:r>
                        <m:r>
                          <a:rPr lang="en-US" sz="1800">
                            <a:latin typeface="Cambria Math"/>
                          </a:rPr>
                          <m:t>𝑋</m:t>
                        </m:r>
                      </m:e>
                      <m:sup>
                        <m:r>
                          <a:rPr lang="en-US" sz="1800">
                            <a:latin typeface="Cambria Math"/>
                          </a:rPr>
                          <m:t>3</m:t>
                        </m:r>
                      </m:sup>
                    </m:sSup>
                  </m:oMath>
                </a14:m>
                <a:r>
                  <a:rPr lang="en-US" sz="1800" dirty="0"/>
                  <a:t> as a function of transition parameter </a:t>
                </a:r>
                <a14:m>
                  <m:oMath xmlns:m="http://schemas.openxmlformats.org/officeDocument/2006/math">
                    <m:sSub>
                      <m:sSubPr>
                        <m:ctrlPr>
                          <a:rPr lang="en-US" sz="1800" i="1">
                            <a:latin typeface="Cambria Math"/>
                          </a:rPr>
                        </m:ctrlPr>
                      </m:sSubPr>
                      <m:e>
                        <m:r>
                          <a:rPr lang="en-US" sz="1800">
                            <a:latin typeface="Cambria Math"/>
                          </a:rPr>
                          <m:t>𝜃</m:t>
                        </m:r>
                      </m:e>
                      <m:sub>
                        <m:r>
                          <a:rPr lang="en-US" sz="1800">
                            <a:latin typeface="Cambria Math"/>
                          </a:rPr>
                          <m:t>𝑎</m:t>
                        </m:r>
                      </m:sub>
                    </m:sSub>
                    <m:r>
                      <a:rPr lang="en-US" sz="1800">
                        <a:latin typeface="Cambria Math"/>
                      </a:rPr>
                      <m:t>=</m:t>
                    </m:r>
                    <m:sSub>
                      <m:sSubPr>
                        <m:ctrlPr>
                          <a:rPr lang="en-US" sz="1800" i="1">
                            <a:latin typeface="Cambria Math"/>
                          </a:rPr>
                        </m:ctrlPr>
                      </m:sSubPr>
                      <m:e>
                        <m:r>
                          <a:rPr lang="en-US" sz="1800">
                            <a:latin typeface="Cambria Math"/>
                          </a:rPr>
                          <m:t>𝑎</m:t>
                        </m:r>
                      </m:e>
                      <m:sub>
                        <m:r>
                          <a:rPr lang="en-US" sz="1800">
                            <a:latin typeface="Cambria Math"/>
                          </a:rPr>
                          <m:t>2</m:t>
                        </m:r>
                        <m:r>
                          <a:rPr lang="en-US" sz="1800">
                            <a:latin typeface="Cambria Math"/>
                          </a:rPr>
                          <m:t>,</m:t>
                        </m:r>
                        <m:r>
                          <a:rPr lang="en-US" sz="1800">
                            <a:latin typeface="Cambria Math"/>
                          </a:rPr>
                          <m:t>1</m:t>
                        </m:r>
                      </m:sub>
                    </m:sSub>
                    <m:r>
                      <a:rPr lang="en-US" sz="1800">
                        <a:latin typeface="Cambria Math"/>
                      </a:rPr>
                      <m:t>=</m:t>
                    </m:r>
                    <m:r>
                      <a:rPr lang="en-US" sz="1800">
                        <a:latin typeface="Cambria Math"/>
                      </a:rPr>
                      <m:t>𝑝</m:t>
                    </m:r>
                    <m:d>
                      <m:dPr>
                        <m:ctrlPr>
                          <a:rPr lang="en-US" sz="1800" i="1">
                            <a:latin typeface="Cambria Math"/>
                          </a:rPr>
                        </m:ctrlPr>
                      </m:dPr>
                      <m:e>
                        <m:sSubSup>
                          <m:sSubSupPr>
                            <m:ctrlPr>
                              <a:rPr lang="en-US" sz="1800" i="1">
                                <a:latin typeface="Cambria Math"/>
                              </a:rPr>
                            </m:ctrlPr>
                          </m:sSubSupPr>
                          <m:e>
                            <m:r>
                              <a:rPr lang="en-US" sz="1800">
                                <a:latin typeface="Cambria Math"/>
                              </a:rPr>
                              <m:t>𝑥</m:t>
                            </m:r>
                          </m:e>
                          <m:sub>
                            <m:r>
                              <a:rPr lang="en-US" sz="1800">
                                <a:latin typeface="Cambria Math"/>
                              </a:rPr>
                              <m:t>1</m:t>
                            </m:r>
                          </m:sub>
                          <m:sup>
                            <m:r>
                              <a:rPr lang="en-US" sz="1800">
                                <a:latin typeface="Cambria Math"/>
                              </a:rPr>
                              <m:t>𝑡</m:t>
                            </m:r>
                          </m:sup>
                        </m:sSubSup>
                      </m:e>
                      <m:e>
                        <m:sSubSup>
                          <m:sSubSupPr>
                            <m:ctrlPr>
                              <a:rPr lang="en-US" sz="1800" i="1">
                                <a:latin typeface="Cambria Math"/>
                              </a:rPr>
                            </m:ctrlPr>
                          </m:sSubSupPr>
                          <m:e>
                            <m:r>
                              <a:rPr lang="en-US" sz="1800">
                                <a:latin typeface="Cambria Math"/>
                              </a:rPr>
                              <m:t>𝑥</m:t>
                            </m:r>
                          </m:e>
                          <m:sub>
                            <m:r>
                              <a:rPr lang="en-US" sz="1800">
                                <a:latin typeface="Cambria Math"/>
                              </a:rPr>
                              <m:t>2</m:t>
                            </m:r>
                          </m:sub>
                          <m:sup>
                            <m:r>
                              <a:rPr lang="en-US" sz="1800">
                                <a:latin typeface="Cambria Math"/>
                              </a:rPr>
                              <m:t>𝑡</m:t>
                            </m:r>
                            <m:r>
                              <a:rPr lang="en-US" sz="1800">
                                <a:latin typeface="Cambria Math"/>
                              </a:rPr>
                              <m:t>−</m:t>
                            </m:r>
                            <m:r>
                              <a:rPr lang="en-US" sz="1800">
                                <a:latin typeface="Cambria Math"/>
                              </a:rPr>
                              <m:t>1</m:t>
                            </m:r>
                          </m:sup>
                        </m:sSubSup>
                      </m:e>
                    </m:d>
                    <m:r>
                      <a:rPr lang="en-US" sz="1800">
                        <a:latin typeface="Cambria Math"/>
                      </a:rPr>
                      <m:t>=</m:t>
                    </m:r>
                    <m:r>
                      <a:rPr lang="en-US" sz="1800">
                        <a:latin typeface="Cambria Math"/>
                      </a:rPr>
                      <m:t>0</m:t>
                    </m:r>
                    <m:r>
                      <a:rPr lang="en-US" sz="1800">
                        <a:latin typeface="Cambria Math"/>
                      </a:rPr>
                      <m:t>.</m:t>
                    </m:r>
                    <m:r>
                      <a:rPr lang="en-US" sz="1800">
                        <a:latin typeface="Cambria Math"/>
                      </a:rPr>
                      <m:t>15</m:t>
                    </m:r>
                  </m:oMath>
                </a14:m>
                <a:r>
                  <a:rPr lang="en-US" sz="1800" dirty="0"/>
                  <a:t>, for all </a:t>
                </a:r>
                <a14:m>
                  <m:oMath xmlns:m="http://schemas.openxmlformats.org/officeDocument/2006/math">
                    <m:r>
                      <a:rPr lang="en-US" sz="1800">
                        <a:latin typeface="Cambria Math"/>
                      </a:rPr>
                      <m:t>𝑡</m:t>
                    </m:r>
                    <m:r>
                      <a:rPr lang="en-US" sz="1800">
                        <a:latin typeface="Cambria Math"/>
                      </a:rPr>
                      <m:t>&gt;</m:t>
                    </m:r>
                    <m:r>
                      <a:rPr lang="en-US" sz="1800">
                        <a:latin typeface="Cambria Math"/>
                      </a:rPr>
                      <m:t>1</m:t>
                    </m:r>
                  </m:oMath>
                </a14:m>
                <a:r>
                  <a:rPr lang="en-US" sz="1800" dirty="0"/>
                  <a:t> </a:t>
                </a:r>
              </a:p>
              <a:p>
                <a:pPr marL="455613" indent="-455613" algn="just"/>
                <a:r>
                  <a:rPr lang="en-US" sz="1800" dirty="0"/>
                  <a:t>Suppose the following sequence of observations is obtained: </a:t>
                </a:r>
                <a14:m>
                  <m:oMath xmlns:m="http://schemas.openxmlformats.org/officeDocument/2006/math">
                    <m:sSubSup>
                      <m:sSubSupPr>
                        <m:ctrlPr>
                          <a:rPr lang="en-US" sz="1800" i="1">
                            <a:latin typeface="Cambria Math"/>
                          </a:rPr>
                        </m:ctrlPr>
                      </m:sSubSupPr>
                      <m:e>
                        <m:r>
                          <a:rPr lang="en-US" sz="1800">
                            <a:latin typeface="Cambria Math"/>
                          </a:rPr>
                          <m:t>𝑦</m:t>
                        </m:r>
                      </m:e>
                      <m:sub>
                        <m:r>
                          <a:rPr lang="en-US" sz="1800">
                            <a:latin typeface="Cambria Math"/>
                          </a:rPr>
                          <m:t>𝟐</m:t>
                        </m:r>
                      </m:sub>
                      <m:sup>
                        <m:r>
                          <a:rPr lang="en-US" sz="1800">
                            <a:latin typeface="Cambria Math"/>
                          </a:rPr>
                          <m:t>1</m:t>
                        </m:r>
                      </m:sup>
                    </m:sSubSup>
                  </m:oMath>
                </a14:m>
                <a:r>
                  <a:rPr lang="en-US" sz="1800" dirty="0"/>
                  <a:t>, </a:t>
                </a:r>
                <a14:m>
                  <m:oMath xmlns:m="http://schemas.openxmlformats.org/officeDocument/2006/math">
                    <m:sSubSup>
                      <m:sSubSupPr>
                        <m:ctrlPr>
                          <a:rPr lang="en-US" sz="1800" i="1">
                            <a:latin typeface="Cambria Math"/>
                          </a:rPr>
                        </m:ctrlPr>
                      </m:sSubSupPr>
                      <m:e>
                        <m:r>
                          <a:rPr lang="en-US" sz="1800">
                            <a:latin typeface="Cambria Math"/>
                          </a:rPr>
                          <m:t>𝑦</m:t>
                        </m:r>
                      </m:e>
                      <m:sub>
                        <m:r>
                          <a:rPr lang="en-US" sz="1800">
                            <a:latin typeface="Cambria Math"/>
                          </a:rPr>
                          <m:t>𝟏</m:t>
                        </m:r>
                      </m:sub>
                      <m:sup>
                        <m:r>
                          <a:rPr lang="en-US" sz="1800">
                            <a:latin typeface="Cambria Math"/>
                          </a:rPr>
                          <m:t>2</m:t>
                        </m:r>
                      </m:sup>
                    </m:sSubSup>
                  </m:oMath>
                </a14:m>
                <a:r>
                  <a:rPr lang="en-US" sz="1800" dirty="0"/>
                  <a:t> and </a:t>
                </a:r>
                <a14:m>
                  <m:oMath xmlns:m="http://schemas.openxmlformats.org/officeDocument/2006/math">
                    <m:sSubSup>
                      <m:sSubSupPr>
                        <m:ctrlPr>
                          <a:rPr lang="en-US" sz="1800" i="1">
                            <a:latin typeface="Cambria Math"/>
                          </a:rPr>
                        </m:ctrlPr>
                      </m:sSubSupPr>
                      <m:e>
                        <m:r>
                          <a:rPr lang="en-US" sz="1800">
                            <a:latin typeface="Cambria Math"/>
                          </a:rPr>
                          <m:t>𝑦</m:t>
                        </m:r>
                      </m:e>
                      <m:sub>
                        <m:r>
                          <a:rPr lang="en-US" sz="1800">
                            <a:latin typeface="Cambria Math"/>
                          </a:rPr>
                          <m:t>𝟏</m:t>
                        </m:r>
                      </m:sub>
                      <m:sup>
                        <m:r>
                          <a:rPr lang="en-US" sz="1800">
                            <a:latin typeface="Cambria Math"/>
                          </a:rPr>
                          <m:t>3</m:t>
                        </m:r>
                      </m:sup>
                    </m:sSubSup>
                  </m:oMath>
                </a14:m>
                <a:endParaRPr lang="en-US" sz="1800" dirty="0"/>
              </a:p>
              <a:p>
                <a:pPr marL="455613" indent="-455613" algn="just"/>
                <a:endParaRPr lang="en-US" sz="1800" i="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62000" y="2057400"/>
                <a:ext cx="7696200" cy="3124200"/>
              </a:xfrm>
              <a:blipFill rotWithShape="1">
                <a:blip r:embed="rId2"/>
                <a:stretch>
                  <a:fillRect l="-792" r="-554" b="-42383"/>
                </a:stretch>
              </a:blipFill>
            </p:spPr>
            <p:txBody>
              <a:bodyPr/>
              <a:lstStyle/>
              <a:p>
                <a:r>
                  <a:rPr lang="en-US">
                    <a:noFill/>
                  </a:rPr>
                  <a:t> </a:t>
                </a:r>
              </a:p>
            </p:txBody>
          </p:sp>
        </mc:Fallback>
      </mc:AlternateContent>
      <p:sp>
        <p:nvSpPr>
          <p:cNvPr id="4" name="Slide Number Placeholder 3"/>
          <p:cNvSpPr>
            <a:spLocks noGrp="1"/>
          </p:cNvSpPr>
          <p:nvPr>
            <p:ph type="sldNum" sz="quarter" idx="10"/>
          </p:nvPr>
        </p:nvSpPr>
        <p:spPr/>
        <p:txBody>
          <a:bodyPr/>
          <a:lstStyle/>
          <a:p>
            <a:fld id="{51F7E82C-B041-4B3C-96FA-1A98850E31F7}" type="slidenum">
              <a:rPr lang="ar-SA" altLang="en-US" smtClean="0"/>
              <a:pPr/>
              <a:t>26</a:t>
            </a:fld>
            <a:endParaRPr lang="en-US" altLang="zh-CN" dirty="0"/>
          </a:p>
        </p:txBody>
      </p:sp>
    </p:spTree>
    <p:extLst>
      <p:ext uri="{BB962C8B-B14F-4D97-AF65-F5344CB8AC3E}">
        <p14:creationId xmlns:p14="http://schemas.microsoft.com/office/powerpoint/2010/main" val="58038970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1371600"/>
            <a:ext cx="6858000" cy="1066800"/>
          </a:xfrm>
        </p:spPr>
        <p:txBody>
          <a:bodyPr/>
          <a:lstStyle/>
          <a:p>
            <a:pPr algn="ctr"/>
            <a:r>
              <a:rPr lang="en-US" sz="3200" dirty="0" smtClean="0"/>
              <a:t>Methods</a:t>
            </a:r>
            <a:endParaRPr lang="en-US" sz="32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62000" y="2057400"/>
                <a:ext cx="7696200" cy="3124200"/>
              </a:xfrm>
            </p:spPr>
            <p:txBody>
              <a:bodyPr/>
              <a:lstStyle/>
              <a:p>
                <a:pPr marL="0" indent="0" algn="just">
                  <a:buNone/>
                </a:pPr>
                <a:r>
                  <a:rPr lang="en-US" b="1" dirty="0" smtClean="0">
                    <a:solidFill>
                      <a:srgbClr val="3399FF"/>
                    </a:solidFill>
                  </a:rPr>
                  <a:t>The Coefficient-Matrix-Fill procedure : (Contd.)</a:t>
                </a:r>
                <a:endParaRPr lang="en-US" b="1" dirty="0">
                  <a:solidFill>
                    <a:srgbClr val="3399FF"/>
                  </a:solidFill>
                </a:endParaRPr>
              </a:p>
              <a:p>
                <a:pPr marL="455613" indent="-455613" algn="just"/>
                <a:r>
                  <a:rPr lang="en-US" sz="1800" dirty="0" smtClean="0"/>
                  <a:t>To </a:t>
                </a:r>
                <a:r>
                  <a:rPr lang="en-US" sz="1800" dirty="0"/>
                  <a:t>compute the coefficients for the sensitivity functions, the following matrices are constructed by the Coefficient-Matrix-Fill procedure:</a:t>
                </a:r>
              </a:p>
              <a:p>
                <a:pPr marL="0" indent="0">
                  <a:buNone/>
                </a:pPr>
                <a14:m>
                  <m:oMathPara xmlns:m="http://schemas.openxmlformats.org/officeDocument/2006/math">
                    <m:oMathParaPr>
                      <m:jc m:val="centerGroup"/>
                    </m:oMathParaPr>
                    <m:oMath xmlns:m="http://schemas.openxmlformats.org/officeDocument/2006/math">
                      <m:sSup>
                        <m:sSupPr>
                          <m:ctrlPr>
                            <a:rPr lang="en-US" sz="1800" i="1">
                              <a:latin typeface="Cambria Math"/>
                            </a:rPr>
                          </m:ctrlPr>
                        </m:sSupPr>
                        <m:e>
                          <m:r>
                            <a:rPr lang="en-US" sz="1800" i="1">
                              <a:latin typeface="Cambria Math"/>
                            </a:rPr>
                            <m:t>𝐹</m:t>
                          </m:r>
                        </m:e>
                        <m:sup>
                          <m:r>
                            <a:rPr lang="en-US" sz="1800" i="1">
                              <a:latin typeface="Cambria Math"/>
                            </a:rPr>
                            <m:t>1</m:t>
                          </m:r>
                        </m:sup>
                      </m:sSup>
                      <m:r>
                        <a:rPr lang="en-US" sz="1800" i="1">
                          <a:latin typeface="Cambria Math"/>
                        </a:rPr>
                        <m:t>=</m:t>
                      </m:r>
                      <m:d>
                        <m:dPr>
                          <m:begChr m:val="["/>
                          <m:endChr m:val="]"/>
                          <m:ctrlPr>
                            <a:rPr lang="en-US" sz="1800" i="1">
                              <a:latin typeface="Cambria Math"/>
                            </a:rPr>
                          </m:ctrlPr>
                        </m:dPr>
                        <m:e>
                          <m:m>
                            <m:mPr>
                              <m:mcs>
                                <m:mc>
                                  <m:mcPr>
                                    <m:count m:val="1"/>
                                    <m:mcJc m:val="center"/>
                                  </m:mcPr>
                                </m:mc>
                              </m:mcs>
                              <m:ctrlPr>
                                <a:rPr lang="en-US" sz="1800" i="1">
                                  <a:latin typeface="Cambria Math"/>
                                </a:rPr>
                              </m:ctrlPr>
                            </m:mPr>
                            <m:mr>
                              <m:e>
                                <m:sSub>
                                  <m:sSubPr>
                                    <m:ctrlPr>
                                      <a:rPr lang="en-US" sz="1800" i="1">
                                        <a:latin typeface="Cambria Math"/>
                                      </a:rPr>
                                    </m:ctrlPr>
                                  </m:sSubPr>
                                  <m:e>
                                    <m:r>
                                      <a:rPr lang="en-US" sz="1800" i="1">
                                        <a:latin typeface="Cambria Math"/>
                                      </a:rPr>
                                      <m:t>𝑜</m:t>
                                    </m:r>
                                  </m:e>
                                  <m:sub>
                                    <m:r>
                                      <a:rPr lang="en-US" sz="1800" i="1">
                                        <a:latin typeface="Cambria Math"/>
                                      </a:rPr>
                                      <m:t>1</m:t>
                                    </m:r>
                                    <m:r>
                                      <a:rPr lang="en-US" sz="1800" i="1">
                                        <a:latin typeface="Cambria Math"/>
                                      </a:rPr>
                                      <m:t>,</m:t>
                                    </m:r>
                                    <m:r>
                                      <a:rPr lang="en-US" sz="1800" i="1">
                                        <a:latin typeface="Cambria Math"/>
                                      </a:rPr>
                                      <m:t>2</m:t>
                                    </m:r>
                                  </m:sub>
                                </m:sSub>
                                <m:r>
                                  <a:rPr lang="en-US" sz="1800" i="1">
                                    <a:latin typeface="Cambria Math"/>
                                  </a:rPr>
                                  <m:t>.</m:t>
                                </m:r>
                                <m:sSub>
                                  <m:sSubPr>
                                    <m:ctrlPr>
                                      <a:rPr lang="en-US" sz="1800" i="1">
                                        <a:latin typeface="Cambria Math"/>
                                      </a:rPr>
                                    </m:ctrlPr>
                                  </m:sSubPr>
                                  <m:e>
                                    <m:r>
                                      <a:rPr lang="en-US" sz="1800" i="1">
                                        <a:latin typeface="Cambria Math"/>
                                      </a:rPr>
                                      <m:t>𝛾</m:t>
                                    </m:r>
                                  </m:e>
                                  <m:sub>
                                    <m:r>
                                      <a:rPr lang="en-US" sz="1800" i="1">
                                        <a:latin typeface="Cambria Math"/>
                                      </a:rPr>
                                      <m:t>1</m:t>
                                    </m:r>
                                  </m:sub>
                                </m:sSub>
                              </m:e>
                            </m:mr>
                            <m:mr>
                              <m:e>
                                <m:sSub>
                                  <m:sSubPr>
                                    <m:ctrlPr>
                                      <a:rPr lang="en-US" sz="1800" i="1">
                                        <a:latin typeface="Cambria Math"/>
                                      </a:rPr>
                                    </m:ctrlPr>
                                  </m:sSubPr>
                                  <m:e>
                                    <m:r>
                                      <a:rPr lang="en-US" sz="1800" i="1">
                                        <a:latin typeface="Cambria Math"/>
                                      </a:rPr>
                                      <m:t>𝑜</m:t>
                                    </m:r>
                                  </m:e>
                                  <m:sub>
                                    <m:r>
                                      <a:rPr lang="en-US" sz="1800" i="1">
                                        <a:latin typeface="Cambria Math"/>
                                      </a:rPr>
                                      <m:t>2</m:t>
                                    </m:r>
                                    <m:r>
                                      <a:rPr lang="en-US" sz="1800" i="1">
                                        <a:latin typeface="Cambria Math"/>
                                      </a:rPr>
                                      <m:t>,</m:t>
                                    </m:r>
                                    <m:r>
                                      <a:rPr lang="en-US" sz="1800" i="1">
                                        <a:latin typeface="Cambria Math"/>
                                      </a:rPr>
                                      <m:t>2</m:t>
                                    </m:r>
                                  </m:sub>
                                </m:sSub>
                                <m:r>
                                  <a:rPr lang="en-US" sz="1800" i="1">
                                    <a:latin typeface="Cambria Math"/>
                                  </a:rPr>
                                  <m:t>.</m:t>
                                </m:r>
                                <m:sSub>
                                  <m:sSubPr>
                                    <m:ctrlPr>
                                      <a:rPr lang="en-US" sz="1800" i="1">
                                        <a:latin typeface="Cambria Math"/>
                                      </a:rPr>
                                    </m:ctrlPr>
                                  </m:sSubPr>
                                  <m:e>
                                    <m:r>
                                      <a:rPr lang="en-US" sz="1800" i="1">
                                        <a:latin typeface="Cambria Math"/>
                                      </a:rPr>
                                      <m:t>𝛾</m:t>
                                    </m:r>
                                  </m:e>
                                  <m:sub>
                                    <m:r>
                                      <a:rPr lang="en-US" sz="1800" i="1">
                                        <a:latin typeface="Cambria Math"/>
                                      </a:rPr>
                                      <m:t>2</m:t>
                                    </m:r>
                                  </m:sub>
                                </m:sSub>
                              </m:e>
                            </m:mr>
                          </m:m>
                        </m:e>
                      </m:d>
                      <m:r>
                        <a:rPr lang="en-US" sz="1800" i="1">
                          <a:latin typeface="Cambria Math"/>
                        </a:rPr>
                        <m:t>=</m:t>
                      </m:r>
                      <m:d>
                        <m:dPr>
                          <m:begChr m:val="["/>
                          <m:endChr m:val="]"/>
                          <m:ctrlPr>
                            <a:rPr lang="en-US" sz="1800" i="1">
                              <a:latin typeface="Cambria Math"/>
                            </a:rPr>
                          </m:ctrlPr>
                        </m:dPr>
                        <m:e>
                          <m:m>
                            <m:mPr>
                              <m:mcs>
                                <m:mc>
                                  <m:mcPr>
                                    <m:count m:val="1"/>
                                    <m:mcJc m:val="center"/>
                                  </m:mcPr>
                                </m:mc>
                              </m:mcs>
                              <m:ctrlPr>
                                <a:rPr lang="en-US" sz="1800" i="1">
                                  <a:latin typeface="Cambria Math"/>
                                </a:rPr>
                              </m:ctrlPr>
                            </m:mPr>
                            <m:mr>
                              <m:e>
                                <m:r>
                                  <a:rPr lang="en-US" sz="1800" i="1">
                                    <a:latin typeface="Cambria Math"/>
                                  </a:rPr>
                                  <m:t>0</m:t>
                                </m:r>
                                <m:r>
                                  <a:rPr lang="en-US" sz="1800" i="1">
                                    <a:latin typeface="Cambria Math"/>
                                  </a:rPr>
                                  <m:t>.</m:t>
                                </m:r>
                                <m:r>
                                  <a:rPr lang="en-US" sz="1800" i="1">
                                    <a:latin typeface="Cambria Math"/>
                                  </a:rPr>
                                  <m:t>25</m:t>
                                </m:r>
                                <m:r>
                                  <a:rPr lang="en-US" sz="1800" i="1">
                                    <a:latin typeface="Cambria Math"/>
                                  </a:rPr>
                                  <m:t>.</m:t>
                                </m:r>
                                <m:r>
                                  <a:rPr lang="en-US" sz="1800" i="1">
                                    <a:latin typeface="Cambria Math"/>
                                  </a:rPr>
                                  <m:t>0</m:t>
                                </m:r>
                                <m:r>
                                  <a:rPr lang="en-US" sz="1800" i="1">
                                    <a:latin typeface="Cambria Math"/>
                                  </a:rPr>
                                  <m:t>.</m:t>
                                </m:r>
                                <m:r>
                                  <a:rPr lang="en-US" sz="1800" i="1">
                                    <a:latin typeface="Cambria Math"/>
                                  </a:rPr>
                                  <m:t>20</m:t>
                                </m:r>
                              </m:e>
                            </m:mr>
                            <m:mr>
                              <m:e>
                                <m:r>
                                  <a:rPr lang="en-US" sz="1800" i="1">
                                    <a:latin typeface="Cambria Math"/>
                                  </a:rPr>
                                  <m:t>0</m:t>
                                </m:r>
                                <m:r>
                                  <a:rPr lang="en-US" sz="1800" i="1">
                                    <a:latin typeface="Cambria Math"/>
                                  </a:rPr>
                                  <m:t>.</m:t>
                                </m:r>
                                <m:r>
                                  <a:rPr lang="en-US" sz="1800" i="1">
                                    <a:latin typeface="Cambria Math"/>
                                  </a:rPr>
                                  <m:t>10</m:t>
                                </m:r>
                                <m:r>
                                  <a:rPr lang="en-US" sz="1800" i="1">
                                    <a:latin typeface="Cambria Math"/>
                                  </a:rPr>
                                  <m:t>.</m:t>
                                </m:r>
                                <m:r>
                                  <a:rPr lang="en-US" sz="1800" i="1">
                                    <a:latin typeface="Cambria Math"/>
                                  </a:rPr>
                                  <m:t>0</m:t>
                                </m:r>
                                <m:r>
                                  <a:rPr lang="en-US" sz="1800" i="1">
                                    <a:latin typeface="Cambria Math"/>
                                  </a:rPr>
                                  <m:t>.</m:t>
                                </m:r>
                                <m:r>
                                  <a:rPr lang="en-US" sz="1800" i="1">
                                    <a:latin typeface="Cambria Math"/>
                                  </a:rPr>
                                  <m:t>80</m:t>
                                </m:r>
                              </m:e>
                            </m:mr>
                          </m:m>
                        </m:e>
                      </m:d>
                      <m:r>
                        <a:rPr lang="en-US" sz="1800" i="1">
                          <a:latin typeface="Cambria Math"/>
                        </a:rPr>
                        <m:t>=</m:t>
                      </m:r>
                      <m:d>
                        <m:dPr>
                          <m:begChr m:val="["/>
                          <m:endChr m:val="]"/>
                          <m:ctrlPr>
                            <a:rPr lang="en-US" sz="1800" i="1">
                              <a:latin typeface="Cambria Math"/>
                            </a:rPr>
                          </m:ctrlPr>
                        </m:dPr>
                        <m:e>
                          <m:m>
                            <m:mPr>
                              <m:mcs>
                                <m:mc>
                                  <m:mcPr>
                                    <m:count m:val="1"/>
                                    <m:mcJc m:val="center"/>
                                  </m:mcPr>
                                </m:mc>
                              </m:mcs>
                              <m:ctrlPr>
                                <a:rPr lang="en-US" sz="1800" i="1">
                                  <a:latin typeface="Cambria Math"/>
                                </a:rPr>
                              </m:ctrlPr>
                            </m:mPr>
                            <m:mr>
                              <m:e>
                                <m:r>
                                  <a:rPr lang="en-US" sz="1800" i="1">
                                    <a:latin typeface="Cambria Math"/>
                                  </a:rPr>
                                  <m:t>0</m:t>
                                </m:r>
                                <m:r>
                                  <a:rPr lang="en-US" sz="1800" i="1">
                                    <a:latin typeface="Cambria Math"/>
                                  </a:rPr>
                                  <m:t>.</m:t>
                                </m:r>
                                <m:r>
                                  <a:rPr lang="en-US" sz="1800" i="1">
                                    <a:latin typeface="Cambria Math"/>
                                  </a:rPr>
                                  <m:t>05</m:t>
                                </m:r>
                              </m:e>
                            </m:mr>
                            <m:mr>
                              <m:e>
                                <m:r>
                                  <a:rPr lang="en-US" sz="1800" i="1">
                                    <a:latin typeface="Cambria Math"/>
                                  </a:rPr>
                                  <m:t>0</m:t>
                                </m:r>
                                <m:r>
                                  <a:rPr lang="en-US" sz="1800" i="1">
                                    <a:latin typeface="Cambria Math"/>
                                  </a:rPr>
                                  <m:t>.</m:t>
                                </m:r>
                                <m:r>
                                  <a:rPr lang="en-US" sz="1800" i="1">
                                    <a:latin typeface="Cambria Math"/>
                                  </a:rPr>
                                  <m:t>08</m:t>
                                </m:r>
                              </m:e>
                            </m:mr>
                          </m:m>
                        </m:e>
                      </m:d>
                    </m:oMath>
                  </m:oMathPara>
                </a14:m>
                <a:endParaRPr lang="en-US" sz="1800" dirty="0"/>
              </a:p>
              <a:p>
                <a:pPr marL="0" indent="0">
                  <a:buNone/>
                </a:pPr>
                <a14:m>
                  <m:oMathPara xmlns:m="http://schemas.openxmlformats.org/officeDocument/2006/math">
                    <m:oMathParaPr>
                      <m:jc m:val="centerGroup"/>
                    </m:oMathParaPr>
                    <m:oMath xmlns:m="http://schemas.openxmlformats.org/officeDocument/2006/math">
                      <m:sSup>
                        <m:sSupPr>
                          <m:ctrlPr>
                            <a:rPr lang="en-US" sz="1800" i="1">
                              <a:latin typeface="Cambria Math"/>
                            </a:rPr>
                          </m:ctrlPr>
                        </m:sSupPr>
                        <m:e>
                          <m:r>
                            <a:rPr lang="en-US" sz="1800" i="1">
                              <a:latin typeface="Cambria Math"/>
                            </a:rPr>
                            <m:t>𝐹</m:t>
                          </m:r>
                        </m:e>
                        <m:sup>
                          <m:r>
                            <a:rPr lang="en-US" sz="1800" i="1">
                              <a:latin typeface="Cambria Math"/>
                            </a:rPr>
                            <m:t>2</m:t>
                          </m:r>
                        </m:sup>
                      </m:sSup>
                      <m:r>
                        <a:rPr lang="en-US" sz="1800" i="1">
                          <a:latin typeface="Cambria Math"/>
                        </a:rPr>
                        <m:t>=</m:t>
                      </m:r>
                      <m:d>
                        <m:dPr>
                          <m:begChr m:val="["/>
                          <m:endChr m:val="]"/>
                          <m:ctrlPr>
                            <a:rPr lang="en-US" sz="1800" i="1">
                              <a:latin typeface="Cambria Math"/>
                            </a:rPr>
                          </m:ctrlPr>
                        </m:dPr>
                        <m:e>
                          <m:m>
                            <m:mPr>
                              <m:mcs>
                                <m:mc>
                                  <m:mcPr>
                                    <m:count m:val="2"/>
                                    <m:mcJc m:val="center"/>
                                  </m:mcPr>
                                </m:mc>
                              </m:mcs>
                              <m:ctrlPr>
                                <a:rPr lang="en-US" sz="1800" i="1">
                                  <a:latin typeface="Cambria Math"/>
                                </a:rPr>
                              </m:ctrlPr>
                            </m:mPr>
                            <m:mr>
                              <m:e>
                                <m:sSub>
                                  <m:sSubPr>
                                    <m:ctrlPr>
                                      <a:rPr lang="en-US" sz="1800" i="1">
                                        <a:latin typeface="Cambria Math"/>
                                      </a:rPr>
                                    </m:ctrlPr>
                                  </m:sSubPr>
                                  <m:e>
                                    <m:r>
                                      <a:rPr lang="en-US" sz="1800" i="1">
                                        <a:latin typeface="Cambria Math"/>
                                      </a:rPr>
                                      <m:t>𝑜</m:t>
                                    </m:r>
                                  </m:e>
                                  <m:sub>
                                    <m:r>
                                      <a:rPr lang="en-US" sz="1800" i="1">
                                        <a:latin typeface="Cambria Math"/>
                                      </a:rPr>
                                      <m:t>1</m:t>
                                    </m:r>
                                    <m:r>
                                      <a:rPr lang="en-US" sz="1800" i="1">
                                        <a:latin typeface="Cambria Math"/>
                                      </a:rPr>
                                      <m:t>,</m:t>
                                    </m:r>
                                    <m:r>
                                      <a:rPr lang="en-US" sz="1800" i="1">
                                        <a:latin typeface="Cambria Math"/>
                                      </a:rPr>
                                      <m:t>1</m:t>
                                    </m:r>
                                  </m:sub>
                                </m:sSub>
                                <m:r>
                                  <a:rPr lang="en-US" sz="1800" i="1">
                                    <a:latin typeface="Cambria Math"/>
                                  </a:rPr>
                                  <m:t>.</m:t>
                                </m:r>
                                <m:sSub>
                                  <m:sSubPr>
                                    <m:ctrlPr>
                                      <a:rPr lang="en-US" sz="1800" i="1">
                                        <a:latin typeface="Cambria Math"/>
                                      </a:rPr>
                                    </m:ctrlPr>
                                  </m:sSubPr>
                                  <m:e>
                                    <m:r>
                                      <a:rPr lang="en-US" sz="1800" i="1">
                                        <a:latin typeface="Cambria Math"/>
                                      </a:rPr>
                                      <m:t>𝑎</m:t>
                                    </m:r>
                                  </m:e>
                                  <m:sub>
                                    <m:r>
                                      <a:rPr lang="en-US" sz="1800" i="1">
                                        <a:latin typeface="Cambria Math"/>
                                      </a:rPr>
                                      <m:t>1</m:t>
                                    </m:r>
                                    <m:r>
                                      <a:rPr lang="en-US" sz="1800" i="1">
                                        <a:latin typeface="Cambria Math"/>
                                      </a:rPr>
                                      <m:t>,</m:t>
                                    </m:r>
                                    <m:r>
                                      <a:rPr lang="en-US" sz="1800" i="1">
                                        <a:latin typeface="Cambria Math"/>
                                      </a:rPr>
                                      <m:t>1</m:t>
                                    </m:r>
                                  </m:sub>
                                </m:sSub>
                                <m:r>
                                  <a:rPr lang="en-US" sz="1800" i="1">
                                    <a:latin typeface="Cambria Math"/>
                                  </a:rPr>
                                  <m:t>.</m:t>
                                </m:r>
                                <m:sSubSup>
                                  <m:sSubSupPr>
                                    <m:ctrlPr>
                                      <a:rPr lang="en-US" sz="1800" i="1">
                                        <a:latin typeface="Cambria Math"/>
                                      </a:rPr>
                                    </m:ctrlPr>
                                  </m:sSubSupPr>
                                  <m:e>
                                    <m:r>
                                      <a:rPr lang="en-US" sz="1800" i="1">
                                        <a:latin typeface="Cambria Math"/>
                                      </a:rPr>
                                      <m:t>𝑓</m:t>
                                    </m:r>
                                  </m:e>
                                  <m:sub>
                                    <m:r>
                                      <a:rPr lang="en-US" sz="1800" i="1">
                                        <a:latin typeface="Cambria Math"/>
                                      </a:rPr>
                                      <m:t>1</m:t>
                                    </m:r>
                                    <m:r>
                                      <a:rPr lang="en-US" sz="1800" i="1">
                                        <a:latin typeface="Cambria Math"/>
                                      </a:rPr>
                                      <m:t>,</m:t>
                                    </m:r>
                                    <m:r>
                                      <a:rPr lang="en-US" sz="1800" i="1">
                                        <a:latin typeface="Cambria Math"/>
                                      </a:rPr>
                                      <m:t>1</m:t>
                                    </m:r>
                                  </m:sub>
                                  <m:sup>
                                    <m:r>
                                      <a:rPr lang="en-US" sz="1800" i="1">
                                        <a:latin typeface="Cambria Math"/>
                                      </a:rPr>
                                      <m:t>1</m:t>
                                    </m:r>
                                  </m:sup>
                                </m:sSubSup>
                              </m:e>
                              <m:e>
                                <m:sSub>
                                  <m:sSubPr>
                                    <m:ctrlPr>
                                      <a:rPr lang="en-US" sz="1800" i="1">
                                        <a:latin typeface="Cambria Math"/>
                                      </a:rPr>
                                    </m:ctrlPr>
                                  </m:sSubPr>
                                  <m:e>
                                    <m:r>
                                      <a:rPr lang="en-US" sz="1800" i="1">
                                        <a:latin typeface="Cambria Math"/>
                                      </a:rPr>
                                      <m:t>𝑜</m:t>
                                    </m:r>
                                  </m:e>
                                  <m:sub>
                                    <m:r>
                                      <a:rPr lang="en-US" sz="1800" i="1">
                                        <a:latin typeface="Cambria Math"/>
                                      </a:rPr>
                                      <m:t>1</m:t>
                                    </m:r>
                                    <m:r>
                                      <a:rPr lang="en-US" sz="1800" i="1">
                                        <a:latin typeface="Cambria Math"/>
                                      </a:rPr>
                                      <m:t>,</m:t>
                                    </m:r>
                                    <m:r>
                                      <a:rPr lang="en-US" sz="1800" i="1">
                                        <a:latin typeface="Cambria Math"/>
                                      </a:rPr>
                                      <m:t>1</m:t>
                                    </m:r>
                                  </m:sub>
                                </m:sSub>
                                <m:r>
                                  <a:rPr lang="en-US" sz="1800" i="1">
                                    <a:latin typeface="Cambria Math"/>
                                  </a:rPr>
                                  <m:t>.</m:t>
                                </m:r>
                                <m:sSubSup>
                                  <m:sSubSupPr>
                                    <m:ctrlPr>
                                      <a:rPr lang="en-US" sz="1800" i="1">
                                        <a:latin typeface="Cambria Math"/>
                                      </a:rPr>
                                    </m:ctrlPr>
                                  </m:sSubSupPr>
                                  <m:e>
                                    <m:r>
                                      <a:rPr lang="en-US" sz="1800" i="1">
                                        <a:latin typeface="Cambria Math"/>
                                      </a:rPr>
                                      <m:t>𝑓</m:t>
                                    </m:r>
                                  </m:e>
                                  <m:sub>
                                    <m:r>
                                      <a:rPr lang="en-US" sz="1800" i="1">
                                        <a:latin typeface="Cambria Math"/>
                                      </a:rPr>
                                      <m:t>2</m:t>
                                    </m:r>
                                    <m:r>
                                      <a:rPr lang="en-US" sz="1800" i="1">
                                        <a:latin typeface="Cambria Math"/>
                                      </a:rPr>
                                      <m:t>,</m:t>
                                    </m:r>
                                    <m:r>
                                      <a:rPr lang="en-US" sz="1800" i="1">
                                        <a:latin typeface="Cambria Math"/>
                                      </a:rPr>
                                      <m:t>1</m:t>
                                    </m:r>
                                  </m:sub>
                                  <m:sup>
                                    <m:r>
                                      <a:rPr lang="en-US" sz="1800" i="1">
                                        <a:latin typeface="Cambria Math"/>
                                      </a:rPr>
                                      <m:t>1</m:t>
                                    </m:r>
                                  </m:sup>
                                </m:sSubSup>
                              </m:e>
                            </m:mr>
                            <m:mr>
                              <m:e>
                                <m:sSub>
                                  <m:sSubPr>
                                    <m:ctrlPr>
                                      <a:rPr lang="en-US" sz="1800" i="1">
                                        <a:latin typeface="Cambria Math"/>
                                      </a:rPr>
                                    </m:ctrlPr>
                                  </m:sSubPr>
                                  <m:e>
                                    <m:r>
                                      <a:rPr lang="en-US" sz="1800" i="1">
                                        <a:latin typeface="Cambria Math"/>
                                      </a:rPr>
                                      <m:t>𝑜</m:t>
                                    </m:r>
                                  </m:e>
                                  <m:sub>
                                    <m:r>
                                      <a:rPr lang="en-US" sz="1800" i="1">
                                        <a:latin typeface="Cambria Math"/>
                                      </a:rPr>
                                      <m:t>2</m:t>
                                    </m:r>
                                    <m:r>
                                      <a:rPr lang="en-US" sz="1800" i="1">
                                        <a:latin typeface="Cambria Math"/>
                                      </a:rPr>
                                      <m:t>,</m:t>
                                    </m:r>
                                    <m:r>
                                      <a:rPr lang="en-US" sz="1800" i="1">
                                        <a:latin typeface="Cambria Math"/>
                                      </a:rPr>
                                      <m:t>1</m:t>
                                    </m:r>
                                  </m:sub>
                                </m:sSub>
                                <m:r>
                                  <a:rPr lang="en-US" sz="1800" i="1">
                                    <a:latin typeface="Cambria Math"/>
                                  </a:rPr>
                                  <m:t>.</m:t>
                                </m:r>
                                <m:d>
                                  <m:dPr>
                                    <m:ctrlPr>
                                      <a:rPr lang="en-US" sz="1800" i="1">
                                        <a:latin typeface="Cambria Math"/>
                                      </a:rPr>
                                    </m:ctrlPr>
                                  </m:dPr>
                                  <m:e>
                                    <m:sSubSup>
                                      <m:sSubSupPr>
                                        <m:ctrlPr>
                                          <a:rPr lang="en-US" sz="1800" i="1">
                                            <a:latin typeface="Cambria Math"/>
                                          </a:rPr>
                                        </m:ctrlPr>
                                      </m:sSubSupPr>
                                      <m:e>
                                        <m:r>
                                          <a:rPr lang="en-US" sz="1800" i="1">
                                            <a:latin typeface="Cambria Math"/>
                                          </a:rPr>
                                          <m:t>𝑓</m:t>
                                        </m:r>
                                      </m:e>
                                      <m:sub>
                                        <m:r>
                                          <a:rPr lang="en-US" sz="1800" i="1">
                                            <a:latin typeface="Cambria Math"/>
                                          </a:rPr>
                                          <m:t>2</m:t>
                                        </m:r>
                                        <m:r>
                                          <a:rPr lang="en-US" sz="1800" i="1">
                                            <a:latin typeface="Cambria Math"/>
                                          </a:rPr>
                                          <m:t>,</m:t>
                                        </m:r>
                                        <m:r>
                                          <a:rPr lang="en-US" sz="1800" i="1">
                                            <a:latin typeface="Cambria Math"/>
                                          </a:rPr>
                                          <m:t>1</m:t>
                                        </m:r>
                                      </m:sub>
                                      <m:sup>
                                        <m:r>
                                          <a:rPr lang="en-US" sz="1800" i="1">
                                            <a:latin typeface="Cambria Math"/>
                                          </a:rPr>
                                          <m:t>1</m:t>
                                        </m:r>
                                      </m:sup>
                                    </m:sSubSup>
                                    <m:r>
                                      <a:rPr lang="en-US" sz="1800" i="1">
                                        <a:latin typeface="Cambria Math"/>
                                      </a:rPr>
                                      <m:t>+</m:t>
                                    </m:r>
                                    <m:sSub>
                                      <m:sSubPr>
                                        <m:ctrlPr>
                                          <a:rPr lang="en-US" sz="1800" i="1">
                                            <a:latin typeface="Cambria Math"/>
                                          </a:rPr>
                                        </m:ctrlPr>
                                      </m:sSubPr>
                                      <m:e>
                                        <m:r>
                                          <a:rPr lang="en-US" sz="1800" i="1">
                                            <a:latin typeface="Cambria Math"/>
                                          </a:rPr>
                                          <m:t>𝑎</m:t>
                                        </m:r>
                                      </m:e>
                                      <m:sub>
                                        <m:r>
                                          <a:rPr lang="en-US" sz="1800" i="1">
                                            <a:latin typeface="Cambria Math"/>
                                          </a:rPr>
                                          <m:t>1</m:t>
                                        </m:r>
                                        <m:r>
                                          <a:rPr lang="en-US" sz="1800" i="1">
                                            <a:latin typeface="Cambria Math"/>
                                          </a:rPr>
                                          <m:t>,</m:t>
                                        </m:r>
                                        <m:r>
                                          <a:rPr lang="en-US" sz="1800" i="1">
                                            <a:latin typeface="Cambria Math"/>
                                          </a:rPr>
                                          <m:t>2</m:t>
                                        </m:r>
                                      </m:sub>
                                    </m:sSub>
                                    <m:r>
                                      <a:rPr lang="en-US" sz="1800" i="1">
                                        <a:latin typeface="Cambria Math"/>
                                      </a:rPr>
                                      <m:t>.</m:t>
                                    </m:r>
                                    <m:sSubSup>
                                      <m:sSubSupPr>
                                        <m:ctrlPr>
                                          <a:rPr lang="en-US" sz="1800" i="1">
                                            <a:latin typeface="Cambria Math"/>
                                          </a:rPr>
                                        </m:ctrlPr>
                                      </m:sSubSupPr>
                                      <m:e>
                                        <m:r>
                                          <a:rPr lang="en-US" sz="1800" i="1">
                                            <a:latin typeface="Cambria Math"/>
                                          </a:rPr>
                                          <m:t>𝑓</m:t>
                                        </m:r>
                                      </m:e>
                                      <m:sub>
                                        <m:r>
                                          <a:rPr lang="en-US" sz="1800" i="1">
                                            <a:latin typeface="Cambria Math"/>
                                          </a:rPr>
                                          <m:t>1</m:t>
                                        </m:r>
                                        <m:r>
                                          <a:rPr lang="en-US" sz="1800" i="1">
                                            <a:latin typeface="Cambria Math"/>
                                          </a:rPr>
                                          <m:t>,</m:t>
                                        </m:r>
                                        <m:r>
                                          <a:rPr lang="en-US" sz="1800" i="1">
                                            <a:latin typeface="Cambria Math"/>
                                          </a:rPr>
                                          <m:t>1</m:t>
                                        </m:r>
                                      </m:sub>
                                      <m:sup>
                                        <m:r>
                                          <a:rPr lang="en-US" sz="1800" i="1">
                                            <a:latin typeface="Cambria Math"/>
                                          </a:rPr>
                                          <m:t>1</m:t>
                                        </m:r>
                                      </m:sup>
                                    </m:sSubSup>
                                  </m:e>
                                </m:d>
                              </m:e>
                              <m:e>
                                <m:sSub>
                                  <m:sSubPr>
                                    <m:ctrlPr>
                                      <a:rPr lang="en-US" sz="1800" i="1">
                                        <a:latin typeface="Cambria Math"/>
                                      </a:rPr>
                                    </m:ctrlPr>
                                  </m:sSubPr>
                                  <m:e>
                                    <m:r>
                                      <a:rPr lang="en-US" sz="1800" i="1">
                                        <a:latin typeface="Cambria Math"/>
                                      </a:rPr>
                                      <m:t>−</m:t>
                                    </m:r>
                                    <m:r>
                                      <a:rPr lang="en-US" sz="1800" i="1">
                                        <a:latin typeface="Cambria Math"/>
                                      </a:rPr>
                                      <m:t>𝑜</m:t>
                                    </m:r>
                                  </m:e>
                                  <m:sub>
                                    <m:r>
                                      <a:rPr lang="en-US" sz="1800" i="1">
                                        <a:latin typeface="Cambria Math"/>
                                      </a:rPr>
                                      <m:t>2</m:t>
                                    </m:r>
                                    <m:r>
                                      <a:rPr lang="en-US" sz="1800" i="1">
                                        <a:latin typeface="Cambria Math"/>
                                      </a:rPr>
                                      <m:t>,</m:t>
                                    </m:r>
                                    <m:r>
                                      <a:rPr lang="en-US" sz="1800" i="1">
                                        <a:latin typeface="Cambria Math"/>
                                      </a:rPr>
                                      <m:t>1</m:t>
                                    </m:r>
                                  </m:sub>
                                </m:sSub>
                                <m:r>
                                  <a:rPr lang="en-US" sz="1800" i="1">
                                    <a:latin typeface="Cambria Math"/>
                                  </a:rPr>
                                  <m:t>.</m:t>
                                </m:r>
                                <m:sSubSup>
                                  <m:sSubSupPr>
                                    <m:ctrlPr>
                                      <a:rPr lang="en-US" sz="1800" i="1">
                                        <a:latin typeface="Cambria Math"/>
                                      </a:rPr>
                                    </m:ctrlPr>
                                  </m:sSubSupPr>
                                  <m:e>
                                    <m:r>
                                      <a:rPr lang="en-US" sz="1800" i="1">
                                        <a:latin typeface="Cambria Math"/>
                                      </a:rPr>
                                      <m:t>𝑓</m:t>
                                    </m:r>
                                  </m:e>
                                  <m:sub>
                                    <m:r>
                                      <a:rPr lang="en-US" sz="1800" i="1">
                                        <a:latin typeface="Cambria Math"/>
                                      </a:rPr>
                                      <m:t>2</m:t>
                                    </m:r>
                                    <m:r>
                                      <a:rPr lang="en-US" sz="1800" i="1">
                                        <a:latin typeface="Cambria Math"/>
                                      </a:rPr>
                                      <m:t>,</m:t>
                                    </m:r>
                                    <m:r>
                                      <a:rPr lang="en-US" sz="1800" i="1">
                                        <a:latin typeface="Cambria Math"/>
                                      </a:rPr>
                                      <m:t>1</m:t>
                                    </m:r>
                                  </m:sub>
                                  <m:sup>
                                    <m:r>
                                      <a:rPr lang="en-US" sz="1800" i="1">
                                        <a:latin typeface="Cambria Math"/>
                                      </a:rPr>
                                      <m:t>1</m:t>
                                    </m:r>
                                  </m:sup>
                                </m:sSubSup>
                              </m:e>
                            </m:mr>
                          </m:m>
                        </m:e>
                      </m:d>
                    </m:oMath>
                  </m:oMathPara>
                </a14:m>
                <a:endParaRPr lang="en-US" sz="1800" dirty="0"/>
              </a:p>
              <a:p>
                <a:pPr marL="0" indent="0">
                  <a:buNone/>
                </a:pPr>
                <a14:m>
                  <m:oMathPara xmlns:m="http://schemas.openxmlformats.org/officeDocument/2006/math">
                    <m:oMathParaPr>
                      <m:jc m:val="centerGroup"/>
                    </m:oMathParaPr>
                    <m:oMath xmlns:m="http://schemas.openxmlformats.org/officeDocument/2006/math">
                      <m:r>
                        <a:rPr lang="en-US" sz="1800" b="0" i="1" smtClean="0">
                          <a:latin typeface="Cambria Math"/>
                        </a:rPr>
                        <m:t>               </m:t>
                      </m:r>
                      <m:r>
                        <a:rPr lang="en-US" sz="1800" i="1">
                          <a:latin typeface="Cambria Math"/>
                        </a:rPr>
                        <m:t>=</m:t>
                      </m:r>
                      <m:d>
                        <m:dPr>
                          <m:begChr m:val="["/>
                          <m:endChr m:val="]"/>
                          <m:ctrlPr>
                            <a:rPr lang="en-US" sz="1800" i="1">
                              <a:latin typeface="Cambria Math"/>
                            </a:rPr>
                          </m:ctrlPr>
                        </m:dPr>
                        <m:e>
                          <m:m>
                            <m:mPr>
                              <m:mcs>
                                <m:mc>
                                  <m:mcPr>
                                    <m:count m:val="2"/>
                                    <m:mcJc m:val="center"/>
                                  </m:mcPr>
                                </m:mc>
                              </m:mcs>
                              <m:ctrlPr>
                                <a:rPr lang="en-US" sz="1800" i="1">
                                  <a:latin typeface="Cambria Math"/>
                                </a:rPr>
                              </m:ctrlPr>
                            </m:mPr>
                            <m:mr>
                              <m:e>
                                <m:r>
                                  <a:rPr lang="en-US" sz="1800" i="1">
                                    <a:latin typeface="Cambria Math"/>
                                  </a:rPr>
                                  <m:t>0</m:t>
                                </m:r>
                                <m:r>
                                  <a:rPr lang="en-US" sz="1800" i="1">
                                    <a:latin typeface="Cambria Math"/>
                                  </a:rPr>
                                  <m:t>.</m:t>
                                </m:r>
                                <m:r>
                                  <a:rPr lang="en-US" sz="1800" i="1">
                                    <a:latin typeface="Cambria Math"/>
                                  </a:rPr>
                                  <m:t>75</m:t>
                                </m:r>
                                <m:r>
                                  <a:rPr lang="en-US" sz="1800" i="1">
                                    <a:latin typeface="Cambria Math"/>
                                  </a:rPr>
                                  <m:t>.</m:t>
                                </m:r>
                                <m:r>
                                  <a:rPr lang="en-US" sz="1800" i="1">
                                    <a:latin typeface="Cambria Math"/>
                                  </a:rPr>
                                  <m:t>0</m:t>
                                </m:r>
                                <m:r>
                                  <a:rPr lang="en-US" sz="1800" i="1">
                                    <a:latin typeface="Cambria Math"/>
                                  </a:rPr>
                                  <m:t>.</m:t>
                                </m:r>
                                <m:r>
                                  <a:rPr lang="en-US" sz="1800" i="1">
                                    <a:latin typeface="Cambria Math"/>
                                  </a:rPr>
                                  <m:t>95</m:t>
                                </m:r>
                                <m:r>
                                  <a:rPr lang="en-US" sz="1800" i="1">
                                    <a:latin typeface="Cambria Math"/>
                                  </a:rPr>
                                  <m:t>.</m:t>
                                </m:r>
                                <m:r>
                                  <a:rPr lang="en-US" sz="1800" i="1">
                                    <a:latin typeface="Cambria Math"/>
                                  </a:rPr>
                                  <m:t>0</m:t>
                                </m:r>
                                <m:r>
                                  <a:rPr lang="en-US" sz="1800" i="1">
                                    <a:latin typeface="Cambria Math"/>
                                  </a:rPr>
                                  <m:t>.</m:t>
                                </m:r>
                                <m:r>
                                  <a:rPr lang="en-US" sz="1800" i="1">
                                    <a:latin typeface="Cambria Math"/>
                                  </a:rPr>
                                  <m:t>05</m:t>
                                </m:r>
                              </m:e>
                              <m:e>
                                <m:r>
                                  <a:rPr lang="en-US" sz="1800" i="1">
                                    <a:latin typeface="Cambria Math"/>
                                  </a:rPr>
                                  <m:t>0</m:t>
                                </m:r>
                                <m:r>
                                  <a:rPr lang="en-US" sz="1800" i="1">
                                    <a:latin typeface="Cambria Math"/>
                                  </a:rPr>
                                  <m:t>.</m:t>
                                </m:r>
                                <m:r>
                                  <a:rPr lang="en-US" sz="1800" i="1">
                                    <a:latin typeface="Cambria Math"/>
                                  </a:rPr>
                                  <m:t>75</m:t>
                                </m:r>
                                <m:r>
                                  <a:rPr lang="en-US" sz="1800" i="1">
                                    <a:latin typeface="Cambria Math"/>
                                  </a:rPr>
                                  <m:t>.</m:t>
                                </m:r>
                                <m:r>
                                  <a:rPr lang="en-US" sz="1800" i="1">
                                    <a:latin typeface="Cambria Math"/>
                                  </a:rPr>
                                  <m:t>0</m:t>
                                </m:r>
                                <m:r>
                                  <a:rPr lang="en-US" sz="1800" i="1">
                                    <a:latin typeface="Cambria Math"/>
                                  </a:rPr>
                                  <m:t>.</m:t>
                                </m:r>
                                <m:r>
                                  <a:rPr lang="en-US" sz="1800" i="1">
                                    <a:latin typeface="Cambria Math"/>
                                  </a:rPr>
                                  <m:t>08</m:t>
                                </m:r>
                              </m:e>
                            </m:mr>
                            <m:mr>
                              <m:e>
                                <m:r>
                                  <a:rPr lang="en-US" sz="1800" i="1">
                                    <a:latin typeface="Cambria Math"/>
                                  </a:rPr>
                                  <m:t>0</m:t>
                                </m:r>
                                <m:r>
                                  <a:rPr lang="en-US" sz="1800" i="1">
                                    <a:latin typeface="Cambria Math"/>
                                  </a:rPr>
                                  <m:t>.</m:t>
                                </m:r>
                                <m:r>
                                  <a:rPr lang="en-US" sz="1800" i="1">
                                    <a:latin typeface="Cambria Math"/>
                                  </a:rPr>
                                  <m:t>90</m:t>
                                </m:r>
                                <m:r>
                                  <a:rPr lang="en-US" sz="1800" i="1">
                                    <a:latin typeface="Cambria Math"/>
                                  </a:rPr>
                                  <m:t>.</m:t>
                                </m:r>
                                <m:d>
                                  <m:dPr>
                                    <m:ctrlPr>
                                      <a:rPr lang="en-US" sz="1800" i="1">
                                        <a:latin typeface="Cambria Math"/>
                                      </a:rPr>
                                    </m:ctrlPr>
                                  </m:dPr>
                                  <m:e>
                                    <m:r>
                                      <a:rPr lang="en-US" sz="1800" i="1">
                                        <a:latin typeface="Cambria Math"/>
                                      </a:rPr>
                                      <m:t>0</m:t>
                                    </m:r>
                                    <m:r>
                                      <a:rPr lang="en-US" sz="1800" i="1">
                                        <a:latin typeface="Cambria Math"/>
                                      </a:rPr>
                                      <m:t>.</m:t>
                                    </m:r>
                                    <m:r>
                                      <a:rPr lang="en-US" sz="1800" i="1">
                                        <a:latin typeface="Cambria Math"/>
                                      </a:rPr>
                                      <m:t>08</m:t>
                                    </m:r>
                                    <m:r>
                                      <a:rPr lang="en-US" sz="1800" i="1">
                                        <a:latin typeface="Cambria Math"/>
                                      </a:rPr>
                                      <m:t>+</m:t>
                                    </m:r>
                                    <m:r>
                                      <a:rPr lang="en-US" sz="1800" i="1">
                                        <a:latin typeface="Cambria Math"/>
                                      </a:rPr>
                                      <m:t>0</m:t>
                                    </m:r>
                                    <m:r>
                                      <a:rPr lang="en-US" sz="1800" i="1">
                                        <a:latin typeface="Cambria Math"/>
                                      </a:rPr>
                                      <m:t>.</m:t>
                                    </m:r>
                                    <m:r>
                                      <a:rPr lang="en-US" sz="1800" i="1">
                                        <a:latin typeface="Cambria Math"/>
                                      </a:rPr>
                                      <m:t>05</m:t>
                                    </m:r>
                                    <m:r>
                                      <a:rPr lang="en-US" sz="1800" i="1">
                                        <a:latin typeface="Cambria Math"/>
                                      </a:rPr>
                                      <m:t>.</m:t>
                                    </m:r>
                                    <m:r>
                                      <a:rPr lang="en-US" sz="1800" i="1">
                                        <a:latin typeface="Cambria Math"/>
                                      </a:rPr>
                                      <m:t>0</m:t>
                                    </m:r>
                                    <m:r>
                                      <a:rPr lang="en-US" sz="1800" i="1">
                                        <a:latin typeface="Cambria Math"/>
                                      </a:rPr>
                                      <m:t>.</m:t>
                                    </m:r>
                                    <m:r>
                                      <a:rPr lang="en-US" sz="1800" i="1">
                                        <a:latin typeface="Cambria Math"/>
                                      </a:rPr>
                                      <m:t>05</m:t>
                                    </m:r>
                                  </m:e>
                                </m:d>
                              </m:e>
                              <m:e>
                                <m:r>
                                  <a:rPr lang="en-US" sz="1800" i="1">
                                    <a:latin typeface="Cambria Math"/>
                                  </a:rPr>
                                  <m:t>−</m:t>
                                </m:r>
                                <m:r>
                                  <a:rPr lang="en-US" sz="1800" i="1">
                                    <a:latin typeface="Cambria Math"/>
                                  </a:rPr>
                                  <m:t>0</m:t>
                                </m:r>
                                <m:r>
                                  <a:rPr lang="en-US" sz="1800" i="1">
                                    <a:latin typeface="Cambria Math"/>
                                  </a:rPr>
                                  <m:t>.</m:t>
                                </m:r>
                                <m:r>
                                  <a:rPr lang="en-US" sz="1800" i="1">
                                    <a:latin typeface="Cambria Math"/>
                                  </a:rPr>
                                  <m:t>90</m:t>
                                </m:r>
                                <m:r>
                                  <a:rPr lang="en-US" sz="1800" i="1">
                                    <a:latin typeface="Cambria Math"/>
                                  </a:rPr>
                                  <m:t>.</m:t>
                                </m:r>
                                <m:r>
                                  <a:rPr lang="en-US" sz="1800" i="1">
                                    <a:latin typeface="Cambria Math"/>
                                  </a:rPr>
                                  <m:t>0</m:t>
                                </m:r>
                                <m:r>
                                  <a:rPr lang="en-US" sz="1800" i="1">
                                    <a:latin typeface="Cambria Math"/>
                                  </a:rPr>
                                  <m:t>.</m:t>
                                </m:r>
                                <m:r>
                                  <a:rPr lang="en-US" sz="1800" i="1">
                                    <a:latin typeface="Cambria Math"/>
                                  </a:rPr>
                                  <m:t>08</m:t>
                                </m:r>
                              </m:e>
                            </m:mr>
                          </m:m>
                        </m:e>
                      </m:d>
                    </m:oMath>
                  </m:oMathPara>
                </a14:m>
                <a:endParaRPr lang="en-US" sz="1800" dirty="0"/>
              </a:p>
              <a:p>
                <a:pPr marL="0" indent="0">
                  <a:buNone/>
                </a:pPr>
                <a:r>
                  <a:rPr lang="en-US" sz="1800" dirty="0"/>
                  <a:t>		</a:t>
                </a:r>
                <a14:m>
                  <m:oMath xmlns:m="http://schemas.openxmlformats.org/officeDocument/2006/math">
                    <m:r>
                      <a:rPr lang="en-US" sz="1800" b="0" i="0" smtClean="0">
                        <a:latin typeface="Cambria Math"/>
                      </a:rPr>
                      <m:t>      </m:t>
                    </m:r>
                    <m:r>
                      <a:rPr lang="en-US" sz="1800" i="1">
                        <a:latin typeface="Cambria Math"/>
                      </a:rPr>
                      <m:t>=</m:t>
                    </m:r>
                    <m:d>
                      <m:dPr>
                        <m:begChr m:val="["/>
                        <m:endChr m:val="]"/>
                        <m:ctrlPr>
                          <a:rPr lang="en-US" sz="1800" i="1">
                            <a:latin typeface="Cambria Math"/>
                          </a:rPr>
                        </m:ctrlPr>
                      </m:dPr>
                      <m:e>
                        <m:m>
                          <m:mPr>
                            <m:mcs>
                              <m:mc>
                                <m:mcPr>
                                  <m:count m:val="2"/>
                                  <m:mcJc m:val="center"/>
                                </m:mcPr>
                              </m:mc>
                            </m:mcs>
                            <m:ctrlPr>
                              <a:rPr lang="en-US" sz="1800" i="1">
                                <a:latin typeface="Cambria Math"/>
                              </a:rPr>
                            </m:ctrlPr>
                          </m:mPr>
                          <m:mr>
                            <m:e>
                              <m:r>
                                <a:rPr lang="en-US" sz="1800" i="1">
                                  <a:latin typeface="Cambria Math"/>
                                </a:rPr>
                                <m:t>0</m:t>
                              </m:r>
                              <m:r>
                                <a:rPr lang="en-US" sz="1800" i="1">
                                  <a:latin typeface="Cambria Math"/>
                                </a:rPr>
                                <m:t>.</m:t>
                              </m:r>
                              <m:r>
                                <a:rPr lang="en-US" sz="1800" i="1">
                                  <a:latin typeface="Cambria Math"/>
                                </a:rPr>
                                <m:t>03563</m:t>
                              </m:r>
                            </m:e>
                            <m:e>
                              <m:r>
                                <a:rPr lang="en-US" sz="1800" i="1">
                                  <a:latin typeface="Cambria Math"/>
                                </a:rPr>
                                <m:t>0</m:t>
                              </m:r>
                              <m:r>
                                <a:rPr lang="en-US" sz="1800" i="1">
                                  <a:latin typeface="Cambria Math"/>
                                </a:rPr>
                                <m:t>.</m:t>
                              </m:r>
                              <m:r>
                                <a:rPr lang="en-US" sz="1800" i="1">
                                  <a:latin typeface="Cambria Math"/>
                                </a:rPr>
                                <m:t>060</m:t>
                              </m:r>
                            </m:e>
                          </m:mr>
                          <m:mr>
                            <m:e>
                              <m:r>
                                <a:rPr lang="en-US" sz="1800" i="1">
                                  <a:latin typeface="Cambria Math"/>
                                </a:rPr>
                                <m:t>0</m:t>
                              </m:r>
                              <m:r>
                                <a:rPr lang="en-US" sz="1800" i="1">
                                  <a:latin typeface="Cambria Math"/>
                                </a:rPr>
                                <m:t>.</m:t>
                              </m:r>
                              <m:r>
                                <a:rPr lang="en-US" sz="1800" i="1">
                                  <a:latin typeface="Cambria Math"/>
                                </a:rPr>
                                <m:t>07425</m:t>
                              </m:r>
                            </m:e>
                            <m:e>
                              <m:r>
                                <a:rPr lang="en-US" sz="1800" i="1">
                                  <a:latin typeface="Cambria Math"/>
                                </a:rPr>
                                <m:t>−</m:t>
                              </m:r>
                              <m:r>
                                <a:rPr lang="en-US" sz="1800" i="1">
                                  <a:latin typeface="Cambria Math"/>
                                </a:rPr>
                                <m:t>0</m:t>
                              </m:r>
                              <m:r>
                                <a:rPr lang="en-US" sz="1800" i="1">
                                  <a:latin typeface="Cambria Math"/>
                                </a:rPr>
                                <m:t>.</m:t>
                              </m:r>
                              <m:r>
                                <a:rPr lang="en-US" sz="1800" i="1">
                                  <a:latin typeface="Cambria Math"/>
                                </a:rPr>
                                <m:t>072</m:t>
                              </m:r>
                            </m:e>
                          </m:mr>
                        </m:m>
                      </m:e>
                    </m:d>
                  </m:oMath>
                </a14:m>
                <a:r>
                  <a:rPr lang="en-US" sz="1800" dirty="0"/>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62000" y="2057400"/>
                <a:ext cx="7696200" cy="3124200"/>
              </a:xfrm>
              <a:blipFill rotWithShape="1">
                <a:blip r:embed="rId2"/>
                <a:stretch>
                  <a:fillRect l="-792" r="-554" b="-19531"/>
                </a:stretch>
              </a:blipFill>
            </p:spPr>
            <p:txBody>
              <a:bodyPr/>
              <a:lstStyle/>
              <a:p>
                <a:r>
                  <a:rPr lang="en-US">
                    <a:noFill/>
                  </a:rPr>
                  <a:t> </a:t>
                </a:r>
              </a:p>
            </p:txBody>
          </p:sp>
        </mc:Fallback>
      </mc:AlternateContent>
      <p:sp>
        <p:nvSpPr>
          <p:cNvPr id="4" name="Slide Number Placeholder 3"/>
          <p:cNvSpPr>
            <a:spLocks noGrp="1"/>
          </p:cNvSpPr>
          <p:nvPr>
            <p:ph type="sldNum" sz="quarter" idx="10"/>
          </p:nvPr>
        </p:nvSpPr>
        <p:spPr/>
        <p:txBody>
          <a:bodyPr/>
          <a:lstStyle/>
          <a:p>
            <a:fld id="{51F7E82C-B041-4B3C-96FA-1A98850E31F7}" type="slidenum">
              <a:rPr lang="ar-SA" altLang="en-US" smtClean="0"/>
              <a:pPr/>
              <a:t>27</a:t>
            </a:fld>
            <a:endParaRPr lang="en-US" altLang="zh-CN" dirty="0"/>
          </a:p>
        </p:txBody>
      </p:sp>
    </p:spTree>
    <p:extLst>
      <p:ext uri="{BB962C8B-B14F-4D97-AF65-F5344CB8AC3E}">
        <p14:creationId xmlns:p14="http://schemas.microsoft.com/office/powerpoint/2010/main" val="144969528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1371600"/>
            <a:ext cx="6858000" cy="1066800"/>
          </a:xfrm>
        </p:spPr>
        <p:txBody>
          <a:bodyPr/>
          <a:lstStyle/>
          <a:p>
            <a:pPr algn="ctr"/>
            <a:r>
              <a:rPr lang="en-US" sz="3200" dirty="0" smtClean="0"/>
              <a:t>Methods</a:t>
            </a:r>
            <a:endParaRPr lang="en-US" sz="32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62000" y="2057400"/>
                <a:ext cx="7696200" cy="3581400"/>
              </a:xfrm>
            </p:spPr>
            <p:txBody>
              <a:bodyPr/>
              <a:lstStyle/>
              <a:p>
                <a:pPr marL="0" indent="0" algn="just">
                  <a:buNone/>
                </a:pPr>
                <a:r>
                  <a:rPr lang="en-US" b="1" dirty="0" smtClean="0">
                    <a:solidFill>
                      <a:srgbClr val="3399FF"/>
                    </a:solidFill>
                  </a:rPr>
                  <a:t>The Coefficient-Matrix-Fill procedure : (Contd.)</a:t>
                </a:r>
                <a:endParaRPr lang="en-US" b="1" dirty="0">
                  <a:solidFill>
                    <a:srgbClr val="3399FF"/>
                  </a:solidFill>
                </a:endParaRPr>
              </a:p>
              <a:p>
                <a:pPr marL="0" indent="0">
                  <a:buNone/>
                </a:pPr>
                <a14:m>
                  <m:oMathPara xmlns:m="http://schemas.openxmlformats.org/officeDocument/2006/math">
                    <m:oMathParaPr>
                      <m:jc m:val="centerGroup"/>
                    </m:oMathParaPr>
                    <m:oMath xmlns:m="http://schemas.openxmlformats.org/officeDocument/2006/math">
                      <m:sSup>
                        <m:sSupPr>
                          <m:ctrlPr>
                            <a:rPr lang="en-US" sz="1800" i="1">
                              <a:latin typeface="Cambria Math"/>
                            </a:rPr>
                          </m:ctrlPr>
                        </m:sSupPr>
                        <m:e>
                          <m:r>
                            <a:rPr lang="en-US" sz="1800" i="1">
                              <a:latin typeface="Cambria Math"/>
                            </a:rPr>
                            <m:t>𝐹</m:t>
                          </m:r>
                        </m:e>
                        <m:sup>
                          <m:r>
                            <a:rPr lang="en-US" sz="1800" i="1">
                              <a:latin typeface="Cambria Math"/>
                            </a:rPr>
                            <m:t>3</m:t>
                          </m:r>
                        </m:sup>
                      </m:sSup>
                      <m:r>
                        <a:rPr lang="en-US" sz="1800" i="1">
                          <a:latin typeface="Cambria Math"/>
                        </a:rPr>
                        <m:t>=</m:t>
                      </m:r>
                      <m:d>
                        <m:dPr>
                          <m:begChr m:val="["/>
                          <m:endChr m:val="]"/>
                          <m:ctrlPr>
                            <a:rPr lang="en-US" sz="1800" i="1">
                              <a:latin typeface="Cambria Math"/>
                            </a:rPr>
                          </m:ctrlPr>
                        </m:dPr>
                        <m:e>
                          <m:m>
                            <m:mPr>
                              <m:mcs>
                                <m:mc>
                                  <m:mcPr>
                                    <m:count m:val="3"/>
                                    <m:mcJc m:val="center"/>
                                  </m:mcPr>
                                </m:mc>
                              </m:mcs>
                              <m:ctrlPr>
                                <a:rPr lang="en-US" sz="1800" i="1">
                                  <a:latin typeface="Cambria Math"/>
                                </a:rPr>
                              </m:ctrlPr>
                            </m:mPr>
                            <m:mr>
                              <m:e>
                                <m:sSub>
                                  <m:sSubPr>
                                    <m:ctrlPr>
                                      <a:rPr lang="en-US" sz="1800" i="1">
                                        <a:latin typeface="Cambria Math"/>
                                      </a:rPr>
                                    </m:ctrlPr>
                                  </m:sSubPr>
                                  <m:e>
                                    <m:r>
                                      <a:rPr lang="en-US" sz="1800" i="1">
                                        <a:latin typeface="Cambria Math"/>
                                      </a:rPr>
                                      <m:t>𝑜</m:t>
                                    </m:r>
                                  </m:e>
                                  <m:sub>
                                    <m:r>
                                      <a:rPr lang="en-US" sz="1800" i="1">
                                        <a:latin typeface="Cambria Math"/>
                                      </a:rPr>
                                      <m:t>1</m:t>
                                    </m:r>
                                    <m:r>
                                      <a:rPr lang="en-US" sz="1800" i="1">
                                        <a:latin typeface="Cambria Math"/>
                                      </a:rPr>
                                      <m:t>,</m:t>
                                    </m:r>
                                    <m:r>
                                      <a:rPr lang="en-US" sz="1800" i="1">
                                        <a:latin typeface="Cambria Math"/>
                                      </a:rPr>
                                      <m:t>1</m:t>
                                    </m:r>
                                  </m:sub>
                                </m:sSub>
                                <m:r>
                                  <a:rPr lang="en-US" sz="1800" i="1">
                                    <a:latin typeface="Cambria Math"/>
                                  </a:rPr>
                                  <m:t>.</m:t>
                                </m:r>
                                <m:sSub>
                                  <m:sSubPr>
                                    <m:ctrlPr>
                                      <a:rPr lang="en-US" sz="1800" i="1">
                                        <a:latin typeface="Cambria Math"/>
                                      </a:rPr>
                                    </m:ctrlPr>
                                  </m:sSubPr>
                                  <m:e>
                                    <m:r>
                                      <a:rPr lang="en-US" sz="1800" i="1">
                                        <a:latin typeface="Cambria Math"/>
                                      </a:rPr>
                                      <m:t>𝑎</m:t>
                                    </m:r>
                                  </m:e>
                                  <m:sub>
                                    <m:r>
                                      <a:rPr lang="en-US" sz="1800" i="1">
                                        <a:latin typeface="Cambria Math"/>
                                      </a:rPr>
                                      <m:t>1</m:t>
                                    </m:r>
                                    <m:r>
                                      <a:rPr lang="en-US" sz="1800" i="1">
                                        <a:latin typeface="Cambria Math"/>
                                      </a:rPr>
                                      <m:t>,</m:t>
                                    </m:r>
                                    <m:r>
                                      <a:rPr lang="en-US" sz="1800" i="1">
                                        <a:latin typeface="Cambria Math"/>
                                      </a:rPr>
                                      <m:t>1</m:t>
                                    </m:r>
                                  </m:sub>
                                </m:sSub>
                                <m:r>
                                  <a:rPr lang="en-US" sz="1800" i="1">
                                    <a:latin typeface="Cambria Math"/>
                                  </a:rPr>
                                  <m:t>.</m:t>
                                </m:r>
                                <m:sSubSup>
                                  <m:sSubSupPr>
                                    <m:ctrlPr>
                                      <a:rPr lang="en-US" sz="1800" i="1">
                                        <a:latin typeface="Cambria Math"/>
                                      </a:rPr>
                                    </m:ctrlPr>
                                  </m:sSubSupPr>
                                  <m:e>
                                    <m:r>
                                      <a:rPr lang="en-US" sz="1800" i="1">
                                        <a:latin typeface="Cambria Math"/>
                                      </a:rPr>
                                      <m:t>𝑓</m:t>
                                    </m:r>
                                  </m:e>
                                  <m:sub>
                                    <m:r>
                                      <a:rPr lang="en-US" sz="1800" i="1">
                                        <a:latin typeface="Cambria Math"/>
                                      </a:rPr>
                                      <m:t>1</m:t>
                                    </m:r>
                                    <m:r>
                                      <a:rPr lang="en-US" sz="1800" i="1">
                                        <a:latin typeface="Cambria Math"/>
                                      </a:rPr>
                                      <m:t>,</m:t>
                                    </m:r>
                                    <m:r>
                                      <a:rPr lang="en-US" sz="1800" i="1">
                                        <a:latin typeface="Cambria Math"/>
                                      </a:rPr>
                                      <m:t>1</m:t>
                                    </m:r>
                                  </m:sub>
                                  <m:sup>
                                    <m:r>
                                      <a:rPr lang="en-US" sz="1800" i="1">
                                        <a:latin typeface="Cambria Math"/>
                                      </a:rPr>
                                      <m:t>1</m:t>
                                    </m:r>
                                  </m:sup>
                                </m:sSubSup>
                              </m:e>
                              <m:e>
                                <m:sSub>
                                  <m:sSubPr>
                                    <m:ctrlPr>
                                      <a:rPr lang="en-US" sz="1800" i="1">
                                        <a:latin typeface="Cambria Math"/>
                                      </a:rPr>
                                    </m:ctrlPr>
                                  </m:sSubPr>
                                  <m:e>
                                    <m:r>
                                      <a:rPr lang="en-US" sz="1800" i="1">
                                        <a:latin typeface="Cambria Math"/>
                                      </a:rPr>
                                      <m:t>𝑜</m:t>
                                    </m:r>
                                  </m:e>
                                  <m:sub>
                                    <m:r>
                                      <a:rPr lang="en-US" sz="1800" i="1">
                                        <a:latin typeface="Cambria Math"/>
                                      </a:rPr>
                                      <m:t>1</m:t>
                                    </m:r>
                                    <m:r>
                                      <a:rPr lang="en-US" sz="1800" i="1">
                                        <a:latin typeface="Cambria Math"/>
                                      </a:rPr>
                                      <m:t>,</m:t>
                                    </m:r>
                                    <m:r>
                                      <a:rPr lang="en-US" sz="1800" i="1">
                                        <a:latin typeface="Cambria Math"/>
                                      </a:rPr>
                                      <m:t>1</m:t>
                                    </m:r>
                                  </m:sub>
                                </m:sSub>
                                <m:r>
                                  <a:rPr lang="en-US" sz="1800" i="1">
                                    <a:latin typeface="Cambria Math"/>
                                  </a:rPr>
                                  <m:t>.(</m:t>
                                </m:r>
                                <m:sSubSup>
                                  <m:sSubSupPr>
                                    <m:ctrlPr>
                                      <a:rPr lang="en-US" sz="1800" i="1">
                                        <a:latin typeface="Cambria Math"/>
                                      </a:rPr>
                                    </m:ctrlPr>
                                  </m:sSubSupPr>
                                  <m:e>
                                    <m:r>
                                      <a:rPr lang="en-US" sz="1800" i="1">
                                        <a:latin typeface="Cambria Math"/>
                                      </a:rPr>
                                      <m:t>𝑓</m:t>
                                    </m:r>
                                  </m:e>
                                  <m:sub>
                                    <m:r>
                                      <a:rPr lang="en-US" sz="1800" i="1">
                                        <a:latin typeface="Cambria Math"/>
                                      </a:rPr>
                                      <m:t>2</m:t>
                                    </m:r>
                                    <m:r>
                                      <a:rPr lang="en-US" sz="1800" i="1">
                                        <a:latin typeface="Cambria Math"/>
                                      </a:rPr>
                                      <m:t>,</m:t>
                                    </m:r>
                                    <m:r>
                                      <a:rPr lang="en-US" sz="1800" i="1">
                                        <a:latin typeface="Cambria Math"/>
                                      </a:rPr>
                                      <m:t>1</m:t>
                                    </m:r>
                                  </m:sub>
                                  <m:sup>
                                    <m:r>
                                      <a:rPr lang="en-US" sz="1800" i="1">
                                        <a:latin typeface="Cambria Math"/>
                                      </a:rPr>
                                      <m:t>2</m:t>
                                    </m:r>
                                  </m:sup>
                                </m:sSubSup>
                                <m:r>
                                  <a:rPr lang="en-US" sz="1800" i="1">
                                    <a:latin typeface="Cambria Math"/>
                                  </a:rPr>
                                  <m:t>+</m:t>
                                </m:r>
                                <m:sSub>
                                  <m:sSubPr>
                                    <m:ctrlPr>
                                      <a:rPr lang="en-US" sz="1800" i="1">
                                        <a:latin typeface="Cambria Math"/>
                                      </a:rPr>
                                    </m:ctrlPr>
                                  </m:sSubPr>
                                  <m:e>
                                    <m:r>
                                      <a:rPr lang="en-US" sz="1800" i="1">
                                        <a:latin typeface="Cambria Math"/>
                                      </a:rPr>
                                      <m:t>𝑎</m:t>
                                    </m:r>
                                  </m:e>
                                  <m:sub>
                                    <m:r>
                                      <a:rPr lang="en-US" sz="1800" i="1">
                                        <a:latin typeface="Cambria Math"/>
                                      </a:rPr>
                                      <m:t>1</m:t>
                                    </m:r>
                                    <m:r>
                                      <a:rPr lang="en-US" sz="1800" i="1">
                                        <a:latin typeface="Cambria Math"/>
                                      </a:rPr>
                                      <m:t>,</m:t>
                                    </m:r>
                                    <m:r>
                                      <a:rPr lang="en-US" sz="1800" i="1">
                                        <a:latin typeface="Cambria Math"/>
                                      </a:rPr>
                                      <m:t>1</m:t>
                                    </m:r>
                                  </m:sub>
                                </m:sSub>
                                <m:r>
                                  <a:rPr lang="en-US" sz="1800" i="1">
                                    <a:latin typeface="Cambria Math"/>
                                  </a:rPr>
                                  <m:t>.</m:t>
                                </m:r>
                                <m:sSubSup>
                                  <m:sSubSupPr>
                                    <m:ctrlPr>
                                      <a:rPr lang="en-US" sz="1800" i="1">
                                        <a:latin typeface="Cambria Math"/>
                                      </a:rPr>
                                    </m:ctrlPr>
                                  </m:sSubSupPr>
                                  <m:e>
                                    <m:r>
                                      <a:rPr lang="en-US" sz="1800" i="1">
                                        <a:latin typeface="Cambria Math"/>
                                      </a:rPr>
                                      <m:t>𝑓</m:t>
                                    </m:r>
                                  </m:e>
                                  <m:sub>
                                    <m:r>
                                      <a:rPr lang="en-US" sz="1800" i="1">
                                        <a:latin typeface="Cambria Math"/>
                                      </a:rPr>
                                      <m:t>1</m:t>
                                    </m:r>
                                    <m:r>
                                      <a:rPr lang="en-US" sz="1800" i="1">
                                        <a:latin typeface="Cambria Math"/>
                                      </a:rPr>
                                      <m:t>,</m:t>
                                    </m:r>
                                    <m:r>
                                      <a:rPr lang="en-US" sz="1800" i="1">
                                        <a:latin typeface="Cambria Math"/>
                                      </a:rPr>
                                      <m:t>2</m:t>
                                    </m:r>
                                  </m:sub>
                                  <m:sup>
                                    <m:r>
                                      <a:rPr lang="en-US" sz="1800" i="1">
                                        <a:latin typeface="Cambria Math"/>
                                      </a:rPr>
                                      <m:t>1</m:t>
                                    </m:r>
                                  </m:sup>
                                </m:sSubSup>
                                <m:r>
                                  <a:rPr lang="en-US" sz="1800" i="1">
                                    <a:latin typeface="Cambria Math"/>
                                  </a:rPr>
                                  <m:t>)</m:t>
                                </m:r>
                              </m:e>
                              <m:e>
                                <m:sSub>
                                  <m:sSubPr>
                                    <m:ctrlPr>
                                      <a:rPr lang="en-US" sz="1800" i="1">
                                        <a:latin typeface="Cambria Math"/>
                                      </a:rPr>
                                    </m:ctrlPr>
                                  </m:sSubPr>
                                  <m:e>
                                    <m:r>
                                      <a:rPr lang="en-US" sz="1800" i="1">
                                        <a:latin typeface="Cambria Math"/>
                                      </a:rPr>
                                      <m:t>𝑜</m:t>
                                    </m:r>
                                  </m:e>
                                  <m:sub>
                                    <m:r>
                                      <a:rPr lang="en-US" sz="1800" i="1">
                                        <a:latin typeface="Cambria Math"/>
                                      </a:rPr>
                                      <m:t>1</m:t>
                                    </m:r>
                                    <m:r>
                                      <a:rPr lang="en-US" sz="1800" i="1">
                                        <a:latin typeface="Cambria Math"/>
                                      </a:rPr>
                                      <m:t>,</m:t>
                                    </m:r>
                                    <m:r>
                                      <a:rPr lang="en-US" sz="1800" i="1">
                                        <a:latin typeface="Cambria Math"/>
                                      </a:rPr>
                                      <m:t>1</m:t>
                                    </m:r>
                                  </m:sub>
                                </m:sSub>
                                <m:r>
                                  <a:rPr lang="en-US" sz="1800" i="1">
                                    <a:latin typeface="Cambria Math"/>
                                  </a:rPr>
                                  <m:t>.(</m:t>
                                </m:r>
                                <m:sSubSup>
                                  <m:sSubSupPr>
                                    <m:ctrlPr>
                                      <a:rPr lang="en-US" sz="1800" i="1">
                                        <a:latin typeface="Cambria Math"/>
                                      </a:rPr>
                                    </m:ctrlPr>
                                  </m:sSubSupPr>
                                  <m:e>
                                    <m:r>
                                      <a:rPr lang="en-US" sz="1800" i="1">
                                        <a:latin typeface="Cambria Math"/>
                                      </a:rPr>
                                      <m:t>𝑓</m:t>
                                    </m:r>
                                  </m:e>
                                  <m:sub>
                                    <m:r>
                                      <a:rPr lang="en-US" sz="1800" i="1">
                                        <a:latin typeface="Cambria Math"/>
                                      </a:rPr>
                                      <m:t>2</m:t>
                                    </m:r>
                                    <m:r>
                                      <a:rPr lang="en-US" sz="1800" i="1">
                                        <a:latin typeface="Cambria Math"/>
                                      </a:rPr>
                                      <m:t>,</m:t>
                                    </m:r>
                                    <m:r>
                                      <a:rPr lang="en-US" sz="1800" i="1">
                                        <a:latin typeface="Cambria Math"/>
                                      </a:rPr>
                                      <m:t>2</m:t>
                                    </m:r>
                                  </m:sub>
                                  <m:sup>
                                    <m:r>
                                      <a:rPr lang="en-US" sz="1800" i="1">
                                        <a:latin typeface="Cambria Math"/>
                                      </a:rPr>
                                      <m:t>2</m:t>
                                    </m:r>
                                  </m:sup>
                                </m:sSubSup>
                                <m:r>
                                  <a:rPr lang="en-US" sz="1800" i="1">
                                    <a:latin typeface="Cambria Math"/>
                                  </a:rPr>
                                  <m:t>)</m:t>
                                </m:r>
                              </m:e>
                            </m:mr>
                            <m:mr>
                              <m:e>
                                <m:sSub>
                                  <m:sSubPr>
                                    <m:ctrlPr>
                                      <a:rPr lang="en-US" sz="1800" i="1">
                                        <a:latin typeface="Cambria Math"/>
                                      </a:rPr>
                                    </m:ctrlPr>
                                  </m:sSubPr>
                                  <m:e>
                                    <m:r>
                                      <a:rPr lang="en-US" sz="1800" i="1">
                                        <a:latin typeface="Cambria Math"/>
                                      </a:rPr>
                                      <m:t>𝑜</m:t>
                                    </m:r>
                                  </m:e>
                                  <m:sub>
                                    <m:r>
                                      <a:rPr lang="en-US" sz="1800" i="1">
                                        <a:latin typeface="Cambria Math"/>
                                      </a:rPr>
                                      <m:t>2</m:t>
                                    </m:r>
                                    <m:r>
                                      <a:rPr lang="en-US" sz="1800" i="1">
                                        <a:latin typeface="Cambria Math"/>
                                      </a:rPr>
                                      <m:t>,</m:t>
                                    </m:r>
                                    <m:r>
                                      <a:rPr lang="en-US" sz="1800" i="1">
                                        <a:latin typeface="Cambria Math"/>
                                      </a:rPr>
                                      <m:t>1</m:t>
                                    </m:r>
                                  </m:sub>
                                </m:sSub>
                                <m:r>
                                  <a:rPr lang="en-US" sz="1800" i="1">
                                    <a:latin typeface="Cambria Math"/>
                                  </a:rPr>
                                  <m:t>.</m:t>
                                </m:r>
                                <m:d>
                                  <m:dPr>
                                    <m:ctrlPr>
                                      <a:rPr lang="en-US" sz="1800" i="1">
                                        <a:latin typeface="Cambria Math"/>
                                      </a:rPr>
                                    </m:ctrlPr>
                                  </m:dPr>
                                  <m:e>
                                    <m:sSubSup>
                                      <m:sSubSupPr>
                                        <m:ctrlPr>
                                          <a:rPr lang="en-US" sz="1800" i="1">
                                            <a:latin typeface="Cambria Math"/>
                                          </a:rPr>
                                        </m:ctrlPr>
                                      </m:sSubSupPr>
                                      <m:e>
                                        <m:r>
                                          <a:rPr lang="en-US" sz="1800" i="1">
                                            <a:latin typeface="Cambria Math"/>
                                          </a:rPr>
                                          <m:t>𝑓</m:t>
                                        </m:r>
                                      </m:e>
                                      <m:sub>
                                        <m:r>
                                          <a:rPr lang="en-US" sz="1800" i="1">
                                            <a:latin typeface="Cambria Math"/>
                                          </a:rPr>
                                          <m:t>2</m:t>
                                        </m:r>
                                        <m:r>
                                          <a:rPr lang="en-US" sz="1800" i="1">
                                            <a:latin typeface="Cambria Math"/>
                                          </a:rPr>
                                          <m:t>,</m:t>
                                        </m:r>
                                        <m:r>
                                          <a:rPr lang="en-US" sz="1800" i="1">
                                            <a:latin typeface="Cambria Math"/>
                                          </a:rPr>
                                          <m:t>1</m:t>
                                        </m:r>
                                      </m:sub>
                                      <m:sup>
                                        <m:r>
                                          <a:rPr lang="en-US" sz="1800" i="1">
                                            <a:latin typeface="Cambria Math"/>
                                          </a:rPr>
                                          <m:t>1</m:t>
                                        </m:r>
                                      </m:sup>
                                    </m:sSubSup>
                                    <m:r>
                                      <a:rPr lang="en-US" sz="1800" i="1">
                                        <a:latin typeface="Cambria Math"/>
                                      </a:rPr>
                                      <m:t>+</m:t>
                                    </m:r>
                                    <m:sSub>
                                      <m:sSubPr>
                                        <m:ctrlPr>
                                          <a:rPr lang="en-US" sz="1800" i="1">
                                            <a:latin typeface="Cambria Math"/>
                                          </a:rPr>
                                        </m:ctrlPr>
                                      </m:sSubPr>
                                      <m:e>
                                        <m:r>
                                          <a:rPr lang="en-US" sz="1800" i="1">
                                            <a:latin typeface="Cambria Math"/>
                                          </a:rPr>
                                          <m:t>𝑎</m:t>
                                        </m:r>
                                      </m:e>
                                      <m:sub>
                                        <m:r>
                                          <a:rPr lang="en-US" sz="1800" i="1">
                                            <a:latin typeface="Cambria Math"/>
                                          </a:rPr>
                                          <m:t>1</m:t>
                                        </m:r>
                                        <m:r>
                                          <a:rPr lang="en-US" sz="1800" i="1">
                                            <a:latin typeface="Cambria Math"/>
                                          </a:rPr>
                                          <m:t>,</m:t>
                                        </m:r>
                                        <m:r>
                                          <a:rPr lang="en-US" sz="1800" i="1">
                                            <a:latin typeface="Cambria Math"/>
                                          </a:rPr>
                                          <m:t>2</m:t>
                                        </m:r>
                                      </m:sub>
                                    </m:sSub>
                                    <m:r>
                                      <a:rPr lang="en-US" sz="1800" i="1">
                                        <a:latin typeface="Cambria Math"/>
                                      </a:rPr>
                                      <m:t>.</m:t>
                                    </m:r>
                                    <m:sSubSup>
                                      <m:sSubSupPr>
                                        <m:ctrlPr>
                                          <a:rPr lang="en-US" sz="1800" i="1">
                                            <a:latin typeface="Cambria Math"/>
                                          </a:rPr>
                                        </m:ctrlPr>
                                      </m:sSubSupPr>
                                      <m:e>
                                        <m:r>
                                          <a:rPr lang="en-US" sz="1800" i="1">
                                            <a:latin typeface="Cambria Math"/>
                                          </a:rPr>
                                          <m:t>𝑓</m:t>
                                        </m:r>
                                      </m:e>
                                      <m:sub>
                                        <m:r>
                                          <a:rPr lang="en-US" sz="1800" i="1">
                                            <a:latin typeface="Cambria Math"/>
                                          </a:rPr>
                                          <m:t>1</m:t>
                                        </m:r>
                                        <m:r>
                                          <a:rPr lang="en-US" sz="1800" i="1">
                                            <a:latin typeface="Cambria Math"/>
                                          </a:rPr>
                                          <m:t>,</m:t>
                                        </m:r>
                                        <m:r>
                                          <a:rPr lang="en-US" sz="1800" i="1">
                                            <a:latin typeface="Cambria Math"/>
                                          </a:rPr>
                                          <m:t>1</m:t>
                                        </m:r>
                                      </m:sub>
                                      <m:sup>
                                        <m:r>
                                          <a:rPr lang="en-US" sz="1800" i="1">
                                            <a:latin typeface="Cambria Math"/>
                                          </a:rPr>
                                          <m:t>2</m:t>
                                        </m:r>
                                      </m:sup>
                                    </m:sSubSup>
                                  </m:e>
                                </m:d>
                              </m:e>
                              <m:e>
                                <m:sSub>
                                  <m:sSubPr>
                                    <m:ctrlPr>
                                      <a:rPr lang="en-US" sz="1800" i="1">
                                        <a:latin typeface="Cambria Math"/>
                                      </a:rPr>
                                    </m:ctrlPr>
                                  </m:sSubPr>
                                  <m:e>
                                    <m:r>
                                      <a:rPr lang="en-US" sz="1800" i="1">
                                        <a:latin typeface="Cambria Math"/>
                                      </a:rPr>
                                      <m:t>𝑜</m:t>
                                    </m:r>
                                  </m:e>
                                  <m:sub>
                                    <m:r>
                                      <a:rPr lang="en-US" sz="1800" i="1">
                                        <a:latin typeface="Cambria Math"/>
                                      </a:rPr>
                                      <m:t>2</m:t>
                                    </m:r>
                                    <m:r>
                                      <a:rPr lang="en-US" sz="1800" i="1">
                                        <a:latin typeface="Cambria Math"/>
                                      </a:rPr>
                                      <m:t>,</m:t>
                                    </m:r>
                                    <m:r>
                                      <a:rPr lang="en-US" sz="1800" i="1">
                                        <a:latin typeface="Cambria Math"/>
                                      </a:rPr>
                                      <m:t>1</m:t>
                                    </m:r>
                                  </m:sub>
                                </m:sSub>
                                <m:r>
                                  <a:rPr lang="en-US" sz="1800" i="1">
                                    <a:latin typeface="Cambria Math"/>
                                  </a:rPr>
                                  <m:t>.</m:t>
                                </m:r>
                                <m:d>
                                  <m:dPr>
                                    <m:ctrlPr>
                                      <a:rPr lang="en-US" sz="1800" i="1">
                                        <a:latin typeface="Cambria Math"/>
                                      </a:rPr>
                                    </m:ctrlPr>
                                  </m:dPr>
                                  <m:e>
                                    <m:r>
                                      <a:rPr lang="en-US" sz="1800" i="1">
                                        <a:latin typeface="Cambria Math"/>
                                      </a:rPr>
                                      <m:t>−</m:t>
                                    </m:r>
                                    <m:sSubSup>
                                      <m:sSubSupPr>
                                        <m:ctrlPr>
                                          <a:rPr lang="en-US" sz="1800" i="1">
                                            <a:latin typeface="Cambria Math"/>
                                          </a:rPr>
                                        </m:ctrlPr>
                                      </m:sSubSupPr>
                                      <m:e>
                                        <m:r>
                                          <a:rPr lang="en-US" sz="1800" i="1">
                                            <a:latin typeface="Cambria Math"/>
                                          </a:rPr>
                                          <m:t>𝑓</m:t>
                                        </m:r>
                                      </m:e>
                                      <m:sub>
                                        <m:r>
                                          <a:rPr lang="en-US" sz="1800" i="1">
                                            <a:latin typeface="Cambria Math"/>
                                          </a:rPr>
                                          <m:t>2</m:t>
                                        </m:r>
                                        <m:r>
                                          <a:rPr lang="en-US" sz="1800" i="1">
                                            <a:latin typeface="Cambria Math"/>
                                          </a:rPr>
                                          <m:t>,</m:t>
                                        </m:r>
                                        <m:r>
                                          <a:rPr lang="en-US" sz="1800" i="1">
                                            <a:latin typeface="Cambria Math"/>
                                          </a:rPr>
                                          <m:t>1</m:t>
                                        </m:r>
                                      </m:sub>
                                      <m:sup>
                                        <m:r>
                                          <a:rPr lang="en-US" sz="1800" i="1">
                                            <a:latin typeface="Cambria Math"/>
                                          </a:rPr>
                                          <m:t>2</m:t>
                                        </m:r>
                                      </m:sup>
                                    </m:sSubSup>
                                    <m:r>
                                      <a:rPr lang="en-US" sz="1800" i="1">
                                        <a:latin typeface="Cambria Math"/>
                                      </a:rPr>
                                      <m:t>+</m:t>
                                    </m:r>
                                    <m:sSubSup>
                                      <m:sSubSupPr>
                                        <m:ctrlPr>
                                          <a:rPr lang="en-US" sz="1800" i="1">
                                            <a:latin typeface="Cambria Math"/>
                                          </a:rPr>
                                        </m:ctrlPr>
                                      </m:sSubSupPr>
                                      <m:e>
                                        <m:r>
                                          <a:rPr lang="en-US" sz="1800" i="1">
                                            <a:latin typeface="Cambria Math"/>
                                          </a:rPr>
                                          <m:t>𝑓</m:t>
                                        </m:r>
                                      </m:e>
                                      <m:sub>
                                        <m:r>
                                          <a:rPr lang="en-US" sz="1800" i="1">
                                            <a:latin typeface="Cambria Math"/>
                                          </a:rPr>
                                          <m:t>2</m:t>
                                        </m:r>
                                        <m:r>
                                          <a:rPr lang="en-US" sz="1800" i="1">
                                            <a:latin typeface="Cambria Math"/>
                                          </a:rPr>
                                          <m:t>,</m:t>
                                        </m:r>
                                        <m:r>
                                          <a:rPr lang="en-US" sz="1800" i="1">
                                            <a:latin typeface="Cambria Math"/>
                                          </a:rPr>
                                          <m:t>2</m:t>
                                        </m:r>
                                      </m:sub>
                                      <m:sup>
                                        <m:r>
                                          <a:rPr lang="en-US" sz="1800" i="1">
                                            <a:latin typeface="Cambria Math"/>
                                          </a:rPr>
                                          <m:t>2</m:t>
                                        </m:r>
                                      </m:sup>
                                    </m:sSubSup>
                                    <m:r>
                                      <a:rPr lang="en-US" sz="1800" i="1">
                                        <a:latin typeface="Cambria Math"/>
                                      </a:rPr>
                                      <m:t>+</m:t>
                                    </m:r>
                                    <m:sSub>
                                      <m:sSubPr>
                                        <m:ctrlPr>
                                          <a:rPr lang="en-US" sz="1800" i="1">
                                            <a:latin typeface="Cambria Math"/>
                                          </a:rPr>
                                        </m:ctrlPr>
                                      </m:sSubPr>
                                      <m:e>
                                        <m:r>
                                          <a:rPr lang="en-US" sz="1800" i="1">
                                            <a:latin typeface="Cambria Math"/>
                                          </a:rPr>
                                          <m:t>𝑎</m:t>
                                        </m:r>
                                      </m:e>
                                      <m:sub>
                                        <m:r>
                                          <a:rPr lang="en-US" sz="1800" i="1">
                                            <a:latin typeface="Cambria Math"/>
                                          </a:rPr>
                                          <m:t>1</m:t>
                                        </m:r>
                                        <m:r>
                                          <a:rPr lang="en-US" sz="1800" i="1">
                                            <a:latin typeface="Cambria Math"/>
                                          </a:rPr>
                                          <m:t>,</m:t>
                                        </m:r>
                                        <m:r>
                                          <a:rPr lang="en-US" sz="1800" i="1">
                                            <a:latin typeface="Cambria Math"/>
                                          </a:rPr>
                                          <m:t>2</m:t>
                                        </m:r>
                                      </m:sub>
                                    </m:sSub>
                                    <m:r>
                                      <a:rPr lang="en-US" sz="1800" i="1">
                                        <a:latin typeface="Cambria Math"/>
                                      </a:rPr>
                                      <m:t>.</m:t>
                                    </m:r>
                                    <m:sSubSup>
                                      <m:sSubSupPr>
                                        <m:ctrlPr>
                                          <a:rPr lang="en-US" sz="1800" i="1">
                                            <a:latin typeface="Cambria Math"/>
                                          </a:rPr>
                                        </m:ctrlPr>
                                      </m:sSubSupPr>
                                      <m:e>
                                        <m:r>
                                          <a:rPr lang="en-US" sz="1800" i="1">
                                            <a:latin typeface="Cambria Math"/>
                                          </a:rPr>
                                          <m:t>𝑓</m:t>
                                        </m:r>
                                      </m:e>
                                      <m:sub>
                                        <m:r>
                                          <a:rPr lang="en-US" sz="1800" i="1">
                                            <a:latin typeface="Cambria Math"/>
                                          </a:rPr>
                                          <m:t>1</m:t>
                                        </m:r>
                                        <m:r>
                                          <a:rPr lang="en-US" sz="1800" i="1">
                                            <a:latin typeface="Cambria Math"/>
                                          </a:rPr>
                                          <m:t>,</m:t>
                                        </m:r>
                                        <m:r>
                                          <a:rPr lang="en-US" sz="1800" i="1">
                                            <a:latin typeface="Cambria Math"/>
                                          </a:rPr>
                                          <m:t>2</m:t>
                                        </m:r>
                                      </m:sub>
                                      <m:sup>
                                        <m:r>
                                          <a:rPr lang="en-US" sz="1800" i="1">
                                            <a:latin typeface="Cambria Math"/>
                                          </a:rPr>
                                          <m:t>2</m:t>
                                        </m:r>
                                      </m:sup>
                                    </m:sSubSup>
                                  </m:e>
                                </m:d>
                              </m:e>
                              <m:e>
                                <m:r>
                                  <a:rPr lang="en-US" sz="1800" i="1">
                                    <a:latin typeface="Cambria Math"/>
                                  </a:rPr>
                                  <m:t>−</m:t>
                                </m:r>
                                <m:sSub>
                                  <m:sSubPr>
                                    <m:ctrlPr>
                                      <a:rPr lang="en-US" sz="1800" i="1">
                                        <a:latin typeface="Cambria Math"/>
                                      </a:rPr>
                                    </m:ctrlPr>
                                  </m:sSubPr>
                                  <m:e>
                                    <m:r>
                                      <a:rPr lang="en-US" sz="1800" i="1">
                                        <a:latin typeface="Cambria Math"/>
                                      </a:rPr>
                                      <m:t>𝑜</m:t>
                                    </m:r>
                                  </m:e>
                                  <m:sub>
                                    <m:r>
                                      <a:rPr lang="en-US" sz="1800" i="1">
                                        <a:latin typeface="Cambria Math"/>
                                      </a:rPr>
                                      <m:t>2</m:t>
                                    </m:r>
                                    <m:r>
                                      <a:rPr lang="en-US" sz="1800" i="1">
                                        <a:latin typeface="Cambria Math"/>
                                      </a:rPr>
                                      <m:t>,</m:t>
                                    </m:r>
                                    <m:r>
                                      <a:rPr lang="en-US" sz="1800" i="1">
                                        <a:latin typeface="Cambria Math"/>
                                      </a:rPr>
                                      <m:t>1</m:t>
                                    </m:r>
                                  </m:sub>
                                </m:sSub>
                                <m:r>
                                  <a:rPr lang="en-US" sz="1800" i="1">
                                    <a:latin typeface="Cambria Math"/>
                                  </a:rPr>
                                  <m:t>.(</m:t>
                                </m:r>
                                <m:sSubSup>
                                  <m:sSubSupPr>
                                    <m:ctrlPr>
                                      <a:rPr lang="en-US" sz="1800" i="1">
                                        <a:latin typeface="Cambria Math"/>
                                      </a:rPr>
                                    </m:ctrlPr>
                                  </m:sSubSupPr>
                                  <m:e>
                                    <m:r>
                                      <a:rPr lang="en-US" sz="1800" i="1">
                                        <a:latin typeface="Cambria Math"/>
                                      </a:rPr>
                                      <m:t>𝑓</m:t>
                                    </m:r>
                                  </m:e>
                                  <m:sub>
                                    <m:r>
                                      <a:rPr lang="en-US" sz="1800" i="1">
                                        <a:latin typeface="Cambria Math"/>
                                      </a:rPr>
                                      <m:t>2</m:t>
                                    </m:r>
                                    <m:r>
                                      <a:rPr lang="en-US" sz="1800" i="1">
                                        <a:latin typeface="Cambria Math"/>
                                      </a:rPr>
                                      <m:t>,</m:t>
                                    </m:r>
                                    <m:r>
                                      <a:rPr lang="en-US" sz="1800" i="1">
                                        <a:latin typeface="Cambria Math"/>
                                      </a:rPr>
                                      <m:t>2</m:t>
                                    </m:r>
                                  </m:sub>
                                  <m:sup>
                                    <m:r>
                                      <a:rPr lang="en-US" sz="1800" i="1">
                                        <a:latin typeface="Cambria Math"/>
                                      </a:rPr>
                                      <m:t>2</m:t>
                                    </m:r>
                                  </m:sup>
                                </m:sSubSup>
                                <m:r>
                                  <a:rPr lang="en-US" sz="1800" i="1">
                                    <a:latin typeface="Cambria Math"/>
                                  </a:rPr>
                                  <m:t>)</m:t>
                                </m:r>
                              </m:e>
                            </m:mr>
                          </m:m>
                        </m:e>
                      </m:d>
                    </m:oMath>
                  </m:oMathPara>
                </a14:m>
                <a:endParaRPr lang="en-US" sz="1800" dirty="0"/>
              </a:p>
              <a:p>
                <a:pPr marL="0" indent="0">
                  <a:buNone/>
                </a:pPr>
                <a14:m>
                  <m:oMathPara xmlns:m="http://schemas.openxmlformats.org/officeDocument/2006/math">
                    <m:oMathParaPr>
                      <m:jc m:val="centerGroup"/>
                    </m:oMathParaPr>
                    <m:oMath xmlns:m="http://schemas.openxmlformats.org/officeDocument/2006/math">
                      <m:r>
                        <a:rPr lang="en-US" sz="1800" i="1">
                          <a:latin typeface="Cambria Math"/>
                        </a:rPr>
                        <m:t>=</m:t>
                      </m:r>
                      <m:d>
                        <m:dPr>
                          <m:begChr m:val="["/>
                          <m:endChr m:val="]"/>
                          <m:ctrlPr>
                            <a:rPr lang="en-US" sz="1800" i="1">
                              <a:latin typeface="Cambria Math"/>
                            </a:rPr>
                          </m:ctrlPr>
                        </m:dPr>
                        <m:e>
                          <m:m>
                            <m:mPr>
                              <m:mcs>
                                <m:mc>
                                  <m:mcPr>
                                    <m:count m:val="3"/>
                                    <m:mcJc m:val="center"/>
                                  </m:mcPr>
                                </m:mc>
                              </m:mcs>
                              <m:ctrlPr>
                                <a:rPr lang="en-US" sz="1800" i="1">
                                  <a:latin typeface="Cambria Math"/>
                                </a:rPr>
                              </m:ctrlPr>
                            </m:mPr>
                            <m:mr>
                              <m:e>
                                <m:r>
                                  <a:rPr lang="en-US" sz="1800" i="1">
                                    <a:latin typeface="Cambria Math"/>
                                  </a:rPr>
                                  <m:t>0</m:t>
                                </m:r>
                                <m:r>
                                  <a:rPr lang="en-US" sz="1800" i="1">
                                    <a:latin typeface="Cambria Math"/>
                                  </a:rPr>
                                  <m:t>.</m:t>
                                </m:r>
                                <m:r>
                                  <a:rPr lang="en-US" sz="1800" i="1">
                                    <a:latin typeface="Cambria Math"/>
                                  </a:rPr>
                                  <m:t>02538</m:t>
                                </m:r>
                              </m:e>
                              <m:e>
                                <m:r>
                                  <a:rPr lang="en-US" sz="1800" i="1">
                                    <a:latin typeface="Cambria Math"/>
                                  </a:rPr>
                                  <m:t>0</m:t>
                                </m:r>
                                <m:r>
                                  <a:rPr lang="en-US" sz="1800" i="1">
                                    <a:latin typeface="Cambria Math"/>
                                  </a:rPr>
                                  <m:t>.</m:t>
                                </m:r>
                                <m:r>
                                  <a:rPr lang="en-US" sz="1800" i="1">
                                    <a:latin typeface="Cambria Math"/>
                                  </a:rPr>
                                  <m:t>09844</m:t>
                                </m:r>
                              </m:e>
                              <m:e>
                                <m:r>
                                  <a:rPr lang="en-US" sz="1800" i="1">
                                    <a:latin typeface="Cambria Math"/>
                                  </a:rPr>
                                  <m:t>−</m:t>
                                </m:r>
                                <m:r>
                                  <a:rPr lang="en-US" sz="1800" i="1">
                                    <a:latin typeface="Cambria Math"/>
                                  </a:rPr>
                                  <m:t>0</m:t>
                                </m:r>
                                <m:r>
                                  <a:rPr lang="en-US" sz="1800" i="1">
                                    <a:latin typeface="Cambria Math"/>
                                  </a:rPr>
                                  <m:t>.</m:t>
                                </m:r>
                                <m:r>
                                  <a:rPr lang="en-US" sz="1800" i="1">
                                    <a:latin typeface="Cambria Math"/>
                                  </a:rPr>
                                  <m:t>0540</m:t>
                                </m:r>
                              </m:e>
                            </m:mr>
                            <m:mr>
                              <m:e>
                                <m:r>
                                  <a:rPr lang="en-US" sz="1800" i="1">
                                    <a:latin typeface="Cambria Math"/>
                                  </a:rPr>
                                  <m:t>0</m:t>
                                </m:r>
                                <m:r>
                                  <a:rPr lang="en-US" sz="1800" i="1">
                                    <a:latin typeface="Cambria Math"/>
                                  </a:rPr>
                                  <m:t>.</m:t>
                                </m:r>
                                <m:r>
                                  <a:rPr lang="en-US" sz="1800" i="1">
                                    <a:latin typeface="Cambria Math"/>
                                  </a:rPr>
                                  <m:t>06843</m:t>
                                </m:r>
                              </m:e>
                              <m:e>
                                <m:r>
                                  <a:rPr lang="en-US" sz="1800" i="1">
                                    <a:latin typeface="Cambria Math"/>
                                  </a:rPr>
                                  <m:t>−</m:t>
                                </m:r>
                                <m:r>
                                  <a:rPr lang="en-US" sz="1800" i="1">
                                    <a:latin typeface="Cambria Math"/>
                                  </a:rPr>
                                  <m:t>0</m:t>
                                </m:r>
                                <m:r>
                                  <a:rPr lang="en-US" sz="1800" i="1">
                                    <a:latin typeface="Cambria Math"/>
                                  </a:rPr>
                                  <m:t>.</m:t>
                                </m:r>
                                <m:r>
                                  <a:rPr lang="en-US" sz="1800" i="1">
                                    <a:latin typeface="Cambria Math"/>
                                  </a:rPr>
                                  <m:t>12893</m:t>
                                </m:r>
                              </m:e>
                              <m:e>
                                <m:r>
                                  <a:rPr lang="en-US" sz="1800" i="1">
                                    <a:latin typeface="Cambria Math"/>
                                  </a:rPr>
                                  <m:t>0</m:t>
                                </m:r>
                                <m:r>
                                  <a:rPr lang="en-US" sz="1800" i="1">
                                    <a:latin typeface="Cambria Math"/>
                                  </a:rPr>
                                  <m:t>.</m:t>
                                </m:r>
                                <m:r>
                                  <a:rPr lang="en-US" sz="1800" i="1">
                                    <a:latin typeface="Cambria Math"/>
                                  </a:rPr>
                                  <m:t>0648</m:t>
                                </m:r>
                              </m:e>
                            </m:mr>
                          </m:m>
                        </m:e>
                      </m:d>
                    </m:oMath>
                  </m:oMathPara>
                </a14:m>
                <a:endParaRPr lang="en-US" sz="1800" dirty="0"/>
              </a:p>
              <a:p>
                <a:pPr marL="455613" indent="-455613" algn="just"/>
                <a:r>
                  <a:rPr lang="en-US" sz="1800" dirty="0"/>
                  <a:t>We now find for example from </a:t>
                </a:r>
                <a14:m>
                  <m:oMath xmlns:m="http://schemas.openxmlformats.org/officeDocument/2006/math">
                    <m:sSup>
                      <m:sSupPr>
                        <m:ctrlPr>
                          <a:rPr lang="en-US" sz="1800" i="1">
                            <a:latin typeface="Cambria Math"/>
                          </a:rPr>
                        </m:ctrlPr>
                      </m:sSupPr>
                      <m:e>
                        <m:r>
                          <a:rPr lang="en-US" sz="1800">
                            <a:latin typeface="Cambria Math"/>
                          </a:rPr>
                          <m:t>𝐹</m:t>
                        </m:r>
                      </m:e>
                      <m:sup>
                        <m:r>
                          <a:rPr lang="en-US" sz="1800">
                            <a:latin typeface="Cambria Math"/>
                          </a:rPr>
                          <m:t>3</m:t>
                        </m:r>
                      </m:sup>
                    </m:sSup>
                  </m:oMath>
                </a14:m>
                <a:r>
                  <a:rPr lang="en-US" sz="1800" dirty="0"/>
                  <a:t> that </a:t>
                </a:r>
              </a:p>
              <a:p>
                <a:pPr marL="0" indent="0">
                  <a:buNone/>
                </a:pPr>
                <a14:m>
                  <m:oMathPara xmlns:m="http://schemas.openxmlformats.org/officeDocument/2006/math">
                    <m:oMathParaPr>
                      <m:jc m:val="centerGroup"/>
                    </m:oMathParaPr>
                    <m:oMath xmlns:m="http://schemas.openxmlformats.org/officeDocument/2006/math">
                      <m:r>
                        <a:rPr lang="en-US" sz="1800" i="1">
                          <a:latin typeface="Cambria Math"/>
                        </a:rPr>
                        <m:t>𝑝</m:t>
                      </m:r>
                      <m:r>
                        <a:rPr lang="en-US" sz="1800" i="1">
                          <a:latin typeface="Cambria Math"/>
                        </a:rPr>
                        <m:t>(</m:t>
                      </m:r>
                      <m:sSubSup>
                        <m:sSubSupPr>
                          <m:ctrlPr>
                            <a:rPr lang="en-US" sz="1800" i="1">
                              <a:latin typeface="Cambria Math"/>
                            </a:rPr>
                          </m:ctrlPr>
                        </m:sSubSupPr>
                        <m:e>
                          <m:r>
                            <a:rPr lang="en-US" sz="1800" i="1">
                              <a:latin typeface="Cambria Math"/>
                            </a:rPr>
                            <m:t>𝑥</m:t>
                          </m:r>
                        </m:e>
                        <m:sub>
                          <m:r>
                            <a:rPr lang="en-US" sz="1800" i="1">
                              <a:latin typeface="Cambria Math"/>
                            </a:rPr>
                            <m:t>1</m:t>
                          </m:r>
                        </m:sub>
                        <m:sup>
                          <m:r>
                            <a:rPr lang="en-US" sz="1800" i="1">
                              <a:latin typeface="Cambria Math"/>
                            </a:rPr>
                            <m:t>3</m:t>
                          </m:r>
                        </m:sup>
                      </m:sSubSup>
                      <m:sSubSup>
                        <m:sSubSupPr>
                          <m:ctrlPr>
                            <a:rPr lang="en-US" sz="1800" i="1">
                              <a:latin typeface="Cambria Math"/>
                            </a:rPr>
                          </m:ctrlPr>
                        </m:sSubSupPr>
                        <m:e>
                          <m:r>
                            <a:rPr lang="en-US" sz="1800" b="1" i="1">
                              <a:latin typeface="Cambria Math"/>
                            </a:rPr>
                            <m:t>,</m:t>
                          </m:r>
                          <m:r>
                            <a:rPr lang="en-US" sz="1800" b="1" i="1">
                              <a:latin typeface="Cambria Math"/>
                            </a:rPr>
                            <m:t>𝒚</m:t>
                          </m:r>
                        </m:e>
                        <m:sub>
                          <m:r>
                            <a:rPr lang="en-US" sz="1800" i="1">
                              <a:latin typeface="Cambria Math"/>
                            </a:rPr>
                            <m:t>𝑒</m:t>
                          </m:r>
                        </m:sub>
                        <m:sup>
                          <m:r>
                            <a:rPr lang="en-US" sz="1800" i="1">
                              <a:latin typeface="Cambria Math"/>
                            </a:rPr>
                            <m:t>1</m:t>
                          </m:r>
                          <m:r>
                            <a:rPr lang="en-US" sz="1800" i="1">
                              <a:latin typeface="Cambria Math"/>
                            </a:rPr>
                            <m:t>:</m:t>
                          </m:r>
                          <m:r>
                            <a:rPr lang="en-US" sz="1800" i="1">
                              <a:latin typeface="Cambria Math"/>
                            </a:rPr>
                            <m:t>3</m:t>
                          </m:r>
                        </m:sup>
                      </m:sSubSup>
                      <m:r>
                        <a:rPr lang="en-US" sz="1800" i="1">
                          <a:latin typeface="Cambria Math"/>
                        </a:rPr>
                        <m:t>)</m:t>
                      </m:r>
                      <m:d>
                        <m:dPr>
                          <m:ctrlPr>
                            <a:rPr lang="en-US" sz="1800" i="1">
                              <a:latin typeface="Cambria Math"/>
                            </a:rPr>
                          </m:ctrlPr>
                        </m:dPr>
                        <m:e>
                          <m:sSub>
                            <m:sSubPr>
                              <m:ctrlPr>
                                <a:rPr lang="en-US" sz="1800" i="1">
                                  <a:latin typeface="Cambria Math"/>
                                </a:rPr>
                              </m:ctrlPr>
                            </m:sSubPr>
                            <m:e>
                              <m:r>
                                <a:rPr lang="en-US" sz="1800" i="1">
                                  <a:latin typeface="Cambria Math"/>
                                </a:rPr>
                                <m:t>𝜃</m:t>
                              </m:r>
                            </m:e>
                            <m:sub>
                              <m:r>
                                <a:rPr lang="en-US" sz="1800" i="1">
                                  <a:latin typeface="Cambria Math"/>
                                </a:rPr>
                                <m:t>𝑎</m:t>
                              </m:r>
                            </m:sub>
                          </m:sSub>
                        </m:e>
                      </m:d>
                      <m:r>
                        <a:rPr lang="en-US" sz="1800" i="1">
                          <a:latin typeface="Cambria Math"/>
                        </a:rPr>
                        <m:t>=</m:t>
                      </m:r>
                      <m:r>
                        <a:rPr lang="en-US" sz="1800" i="1">
                          <a:latin typeface="Cambria Math"/>
                        </a:rPr>
                        <m:t>0</m:t>
                      </m:r>
                      <m:r>
                        <a:rPr lang="en-US" sz="1800" i="1">
                          <a:latin typeface="Cambria Math"/>
                        </a:rPr>
                        <m:t>.</m:t>
                      </m:r>
                      <m:r>
                        <a:rPr lang="en-US" sz="1800" i="1">
                          <a:latin typeface="Cambria Math"/>
                        </a:rPr>
                        <m:t>02538</m:t>
                      </m:r>
                      <m:r>
                        <a:rPr lang="en-US" sz="1800" i="1">
                          <a:latin typeface="Cambria Math"/>
                        </a:rPr>
                        <m:t>+</m:t>
                      </m:r>
                      <m:r>
                        <a:rPr lang="en-US" sz="1800" i="1">
                          <a:latin typeface="Cambria Math"/>
                        </a:rPr>
                        <m:t>0</m:t>
                      </m:r>
                      <m:r>
                        <a:rPr lang="en-US" sz="1800" i="1">
                          <a:latin typeface="Cambria Math"/>
                        </a:rPr>
                        <m:t>.</m:t>
                      </m:r>
                      <m:r>
                        <a:rPr lang="en-US" sz="1800" i="1">
                          <a:latin typeface="Cambria Math"/>
                        </a:rPr>
                        <m:t>09844</m:t>
                      </m:r>
                      <m:r>
                        <a:rPr lang="en-US" sz="1800" i="1">
                          <a:latin typeface="Cambria Math"/>
                        </a:rPr>
                        <m:t>.</m:t>
                      </m:r>
                      <m:sSub>
                        <m:sSubPr>
                          <m:ctrlPr>
                            <a:rPr lang="en-US" sz="1800" i="1">
                              <a:latin typeface="Cambria Math"/>
                            </a:rPr>
                          </m:ctrlPr>
                        </m:sSubPr>
                        <m:e>
                          <m:r>
                            <a:rPr lang="en-US" sz="1800" i="1">
                              <a:latin typeface="Cambria Math"/>
                            </a:rPr>
                            <m:t>𝜃</m:t>
                          </m:r>
                        </m:e>
                        <m:sub>
                          <m:r>
                            <a:rPr lang="en-US" sz="1800" i="1">
                              <a:latin typeface="Cambria Math"/>
                            </a:rPr>
                            <m:t>𝑎</m:t>
                          </m:r>
                        </m:sub>
                      </m:sSub>
                      <m:r>
                        <a:rPr lang="en-US" sz="1800" i="1">
                          <a:latin typeface="Cambria Math"/>
                        </a:rPr>
                        <m:t>−</m:t>
                      </m:r>
                      <m:r>
                        <a:rPr lang="en-US" sz="1800" i="1">
                          <a:latin typeface="Cambria Math"/>
                        </a:rPr>
                        <m:t>0</m:t>
                      </m:r>
                      <m:r>
                        <a:rPr lang="en-US" sz="1800" i="1">
                          <a:latin typeface="Cambria Math"/>
                        </a:rPr>
                        <m:t>.</m:t>
                      </m:r>
                      <m:r>
                        <a:rPr lang="en-US" sz="1800" i="1">
                          <a:latin typeface="Cambria Math"/>
                        </a:rPr>
                        <m:t>054</m:t>
                      </m:r>
                      <m:r>
                        <a:rPr lang="en-US" sz="1800" i="1">
                          <a:latin typeface="Cambria Math"/>
                        </a:rPr>
                        <m:t>.</m:t>
                      </m:r>
                      <m:sSup>
                        <m:sSupPr>
                          <m:ctrlPr>
                            <a:rPr lang="en-US" sz="1800" i="1">
                              <a:latin typeface="Cambria Math"/>
                            </a:rPr>
                          </m:ctrlPr>
                        </m:sSupPr>
                        <m:e>
                          <m:sSub>
                            <m:sSubPr>
                              <m:ctrlPr>
                                <a:rPr lang="en-US" sz="1800" i="1">
                                  <a:latin typeface="Cambria Math"/>
                                </a:rPr>
                              </m:ctrlPr>
                            </m:sSubPr>
                            <m:e>
                              <m:r>
                                <a:rPr lang="en-US" sz="1800" i="1">
                                  <a:latin typeface="Cambria Math"/>
                                </a:rPr>
                                <m:t>𝜃</m:t>
                              </m:r>
                            </m:e>
                            <m:sub>
                              <m:r>
                                <a:rPr lang="en-US" sz="1800" i="1">
                                  <a:latin typeface="Cambria Math"/>
                                </a:rPr>
                                <m:t>𝑎</m:t>
                              </m:r>
                            </m:sub>
                          </m:sSub>
                        </m:e>
                        <m:sup>
                          <m:r>
                            <a:rPr lang="en-US" sz="1800" i="1">
                              <a:latin typeface="Cambria Math"/>
                            </a:rPr>
                            <m:t>2</m:t>
                          </m:r>
                        </m:sup>
                      </m:sSup>
                    </m:oMath>
                  </m:oMathPara>
                </a14:m>
                <a:endParaRPr lang="en-US" sz="1800" dirty="0"/>
              </a:p>
              <a:p>
                <a:pPr marL="0" indent="0">
                  <a:buNone/>
                </a:pPr>
                <a:r>
                  <a:rPr lang="en-US" sz="1800" dirty="0" smtClean="0"/>
                  <a:t>	and </a:t>
                </a:r>
                <a:r>
                  <a:rPr lang="en-US" sz="1800" dirty="0"/>
                  <a:t>from </a:t>
                </a:r>
                <a14:m>
                  <m:oMath xmlns:m="http://schemas.openxmlformats.org/officeDocument/2006/math">
                    <m:sSup>
                      <m:sSupPr>
                        <m:ctrlPr>
                          <a:rPr lang="en-US" sz="1800" i="1">
                            <a:latin typeface="Cambria Math"/>
                          </a:rPr>
                        </m:ctrlPr>
                      </m:sSupPr>
                      <m:e>
                        <m:r>
                          <a:rPr lang="en-US" sz="1800" i="1">
                            <a:latin typeface="Cambria Math"/>
                          </a:rPr>
                          <m:t>𝐹</m:t>
                        </m:r>
                      </m:e>
                      <m:sup>
                        <m:r>
                          <a:rPr lang="en-US" sz="1800" i="1">
                            <a:latin typeface="Cambria Math"/>
                          </a:rPr>
                          <m:t>2</m:t>
                        </m:r>
                      </m:sup>
                    </m:sSup>
                  </m:oMath>
                </a14:m>
                <a:r>
                  <a:rPr lang="en-US" sz="1800" dirty="0"/>
                  <a:t> that </a:t>
                </a:r>
              </a:p>
              <a:p>
                <a:pPr marL="0" indent="0">
                  <a:buNone/>
                </a:pPr>
                <a14:m>
                  <m:oMathPara xmlns:m="http://schemas.openxmlformats.org/officeDocument/2006/math">
                    <m:oMathParaPr>
                      <m:jc m:val="centerGroup"/>
                    </m:oMathParaPr>
                    <m:oMath xmlns:m="http://schemas.openxmlformats.org/officeDocument/2006/math">
                      <m:r>
                        <a:rPr lang="en-US" sz="1800" i="1">
                          <a:latin typeface="Cambria Math"/>
                        </a:rPr>
                        <m:t>𝑝</m:t>
                      </m:r>
                      <m:r>
                        <a:rPr lang="en-US" sz="1800" i="1">
                          <a:latin typeface="Cambria Math"/>
                        </a:rPr>
                        <m:t>(</m:t>
                      </m:r>
                      <m:sSubSup>
                        <m:sSubSupPr>
                          <m:ctrlPr>
                            <a:rPr lang="en-US" sz="1800" i="1">
                              <a:latin typeface="Cambria Math"/>
                            </a:rPr>
                          </m:ctrlPr>
                        </m:sSubSupPr>
                        <m:e>
                          <m:r>
                            <a:rPr lang="en-US" sz="1800" i="1">
                              <a:latin typeface="Cambria Math"/>
                            </a:rPr>
                            <m:t>𝑥</m:t>
                          </m:r>
                        </m:e>
                        <m:sub>
                          <m:r>
                            <a:rPr lang="en-US" sz="1800" i="1">
                              <a:latin typeface="Cambria Math"/>
                            </a:rPr>
                            <m:t>2</m:t>
                          </m:r>
                        </m:sub>
                        <m:sup>
                          <m:r>
                            <a:rPr lang="en-US" sz="1800" i="1">
                              <a:latin typeface="Cambria Math"/>
                            </a:rPr>
                            <m:t>2</m:t>
                          </m:r>
                        </m:sup>
                      </m:sSubSup>
                      <m:sSubSup>
                        <m:sSubSupPr>
                          <m:ctrlPr>
                            <a:rPr lang="en-US" sz="1800" i="1">
                              <a:latin typeface="Cambria Math"/>
                            </a:rPr>
                          </m:ctrlPr>
                        </m:sSubSupPr>
                        <m:e>
                          <m:r>
                            <a:rPr lang="en-US" sz="1800" b="1" i="1">
                              <a:latin typeface="Cambria Math"/>
                            </a:rPr>
                            <m:t>,</m:t>
                          </m:r>
                          <m:r>
                            <a:rPr lang="en-US" sz="1800" b="1" i="1">
                              <a:latin typeface="Cambria Math"/>
                            </a:rPr>
                            <m:t>𝒚</m:t>
                          </m:r>
                        </m:e>
                        <m:sub>
                          <m:r>
                            <a:rPr lang="en-US" sz="1800" i="1">
                              <a:latin typeface="Cambria Math"/>
                            </a:rPr>
                            <m:t>𝑒</m:t>
                          </m:r>
                        </m:sub>
                        <m:sup>
                          <m:r>
                            <a:rPr lang="en-US" sz="1800" i="1">
                              <a:latin typeface="Cambria Math"/>
                            </a:rPr>
                            <m:t>1</m:t>
                          </m:r>
                          <m:r>
                            <a:rPr lang="en-US" sz="1800" i="1">
                              <a:latin typeface="Cambria Math"/>
                            </a:rPr>
                            <m:t>:</m:t>
                          </m:r>
                          <m:r>
                            <a:rPr lang="en-US" sz="1800" i="1">
                              <a:latin typeface="Cambria Math"/>
                            </a:rPr>
                            <m:t>2</m:t>
                          </m:r>
                        </m:sup>
                      </m:sSubSup>
                      <m:r>
                        <a:rPr lang="en-US" sz="1800" i="1">
                          <a:latin typeface="Cambria Math"/>
                        </a:rPr>
                        <m:t>)</m:t>
                      </m:r>
                      <m:d>
                        <m:dPr>
                          <m:ctrlPr>
                            <a:rPr lang="en-US" sz="1800" i="1">
                              <a:latin typeface="Cambria Math"/>
                            </a:rPr>
                          </m:ctrlPr>
                        </m:dPr>
                        <m:e>
                          <m:sSub>
                            <m:sSubPr>
                              <m:ctrlPr>
                                <a:rPr lang="en-US" sz="1800" i="1">
                                  <a:latin typeface="Cambria Math"/>
                                </a:rPr>
                              </m:ctrlPr>
                            </m:sSubPr>
                            <m:e>
                              <m:r>
                                <a:rPr lang="en-US" sz="1800" i="1">
                                  <a:latin typeface="Cambria Math"/>
                                </a:rPr>
                                <m:t>𝜃</m:t>
                              </m:r>
                            </m:e>
                            <m:sub>
                              <m:r>
                                <a:rPr lang="en-US" sz="1800" i="1">
                                  <a:latin typeface="Cambria Math"/>
                                </a:rPr>
                                <m:t>𝑎</m:t>
                              </m:r>
                            </m:sub>
                          </m:sSub>
                        </m:e>
                      </m:d>
                      <m:r>
                        <a:rPr lang="en-US" sz="1800" i="1">
                          <a:latin typeface="Cambria Math"/>
                        </a:rPr>
                        <m:t>=</m:t>
                      </m:r>
                      <m:r>
                        <a:rPr lang="en-US" sz="1800" i="1">
                          <a:latin typeface="Cambria Math"/>
                        </a:rPr>
                        <m:t>0</m:t>
                      </m:r>
                      <m:r>
                        <a:rPr lang="en-US" sz="1800" i="1">
                          <a:latin typeface="Cambria Math"/>
                        </a:rPr>
                        <m:t>.</m:t>
                      </m:r>
                      <m:r>
                        <a:rPr lang="en-US" sz="1800" i="1">
                          <a:latin typeface="Cambria Math"/>
                        </a:rPr>
                        <m:t>07425</m:t>
                      </m:r>
                      <m:r>
                        <a:rPr lang="en-US" sz="1800" i="1">
                          <a:latin typeface="Cambria Math"/>
                        </a:rPr>
                        <m:t>−</m:t>
                      </m:r>
                      <m:r>
                        <a:rPr lang="en-US" sz="1800" i="1">
                          <a:latin typeface="Cambria Math"/>
                        </a:rPr>
                        <m:t>0</m:t>
                      </m:r>
                      <m:r>
                        <a:rPr lang="en-US" sz="1800" i="1">
                          <a:latin typeface="Cambria Math"/>
                        </a:rPr>
                        <m:t>.</m:t>
                      </m:r>
                      <m:r>
                        <a:rPr lang="en-US" sz="1800" i="1">
                          <a:latin typeface="Cambria Math"/>
                        </a:rPr>
                        <m:t>072</m:t>
                      </m:r>
                      <m:r>
                        <a:rPr lang="en-US" sz="1800" i="1">
                          <a:latin typeface="Cambria Math"/>
                        </a:rPr>
                        <m:t>.</m:t>
                      </m:r>
                      <m:sSub>
                        <m:sSubPr>
                          <m:ctrlPr>
                            <a:rPr lang="en-US" sz="1800" i="1">
                              <a:latin typeface="Cambria Math"/>
                            </a:rPr>
                          </m:ctrlPr>
                        </m:sSubPr>
                        <m:e>
                          <m:r>
                            <a:rPr lang="en-US" sz="1800" i="1">
                              <a:latin typeface="Cambria Math"/>
                            </a:rPr>
                            <m:t>𝜃</m:t>
                          </m:r>
                        </m:e>
                        <m:sub>
                          <m:r>
                            <a:rPr lang="en-US" sz="1800" i="1">
                              <a:latin typeface="Cambria Math"/>
                            </a:rPr>
                            <m:t>𝑎</m:t>
                          </m:r>
                        </m:sub>
                      </m:sSub>
                    </m:oMath>
                  </m:oMathPara>
                </a14:m>
                <a:endParaRPr lang="en-US" sz="1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62000" y="2057400"/>
                <a:ext cx="7696200" cy="3581400"/>
              </a:xfrm>
              <a:blipFill rotWithShape="1">
                <a:blip r:embed="rId2"/>
                <a:stretch>
                  <a:fillRect l="-792"/>
                </a:stretch>
              </a:blipFill>
            </p:spPr>
            <p:txBody>
              <a:bodyPr/>
              <a:lstStyle/>
              <a:p>
                <a:r>
                  <a:rPr lang="en-US">
                    <a:noFill/>
                  </a:rPr>
                  <a:t> </a:t>
                </a:r>
              </a:p>
            </p:txBody>
          </p:sp>
        </mc:Fallback>
      </mc:AlternateContent>
      <p:sp>
        <p:nvSpPr>
          <p:cNvPr id="4" name="Slide Number Placeholder 3"/>
          <p:cNvSpPr>
            <a:spLocks noGrp="1"/>
          </p:cNvSpPr>
          <p:nvPr>
            <p:ph type="sldNum" sz="quarter" idx="10"/>
          </p:nvPr>
        </p:nvSpPr>
        <p:spPr/>
        <p:txBody>
          <a:bodyPr/>
          <a:lstStyle/>
          <a:p>
            <a:fld id="{51F7E82C-B041-4B3C-96FA-1A98850E31F7}" type="slidenum">
              <a:rPr lang="ar-SA" altLang="en-US" smtClean="0"/>
              <a:pPr/>
              <a:t>28</a:t>
            </a:fld>
            <a:endParaRPr lang="en-US" altLang="zh-CN" dirty="0"/>
          </a:p>
        </p:txBody>
      </p:sp>
    </p:spTree>
    <p:extLst>
      <p:ext uri="{BB962C8B-B14F-4D97-AF65-F5344CB8AC3E}">
        <p14:creationId xmlns:p14="http://schemas.microsoft.com/office/powerpoint/2010/main" val="424988708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1371600"/>
            <a:ext cx="6858000" cy="1066800"/>
          </a:xfrm>
        </p:spPr>
        <p:txBody>
          <a:bodyPr/>
          <a:lstStyle/>
          <a:p>
            <a:pPr algn="ctr"/>
            <a:r>
              <a:rPr lang="en-US" sz="3200" dirty="0" smtClean="0"/>
              <a:t>Methods</a:t>
            </a:r>
            <a:endParaRPr lang="en-US" sz="32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62000" y="2057400"/>
                <a:ext cx="7696200" cy="3581400"/>
              </a:xfrm>
            </p:spPr>
            <p:txBody>
              <a:bodyPr/>
              <a:lstStyle/>
              <a:p>
                <a:pPr marL="0" indent="0" algn="just">
                  <a:buNone/>
                </a:pPr>
                <a:r>
                  <a:rPr lang="en-US" b="1" dirty="0" smtClean="0">
                    <a:solidFill>
                      <a:srgbClr val="3399FF"/>
                    </a:solidFill>
                  </a:rPr>
                  <a:t>The Coefficient-Matrix-Fill procedure : (Contd.)</a:t>
                </a:r>
                <a:endParaRPr lang="en-US" b="1" dirty="0">
                  <a:solidFill>
                    <a:srgbClr val="3399FF"/>
                  </a:solidFill>
                </a:endParaRPr>
              </a:p>
              <a:p>
                <a:pPr marL="455613" indent="-455613" algn="just"/>
                <a:r>
                  <a:rPr lang="en-US" sz="1800" dirty="0" smtClean="0"/>
                  <a:t>Likewise</a:t>
                </a:r>
                <a:r>
                  <a:rPr lang="en-US" sz="1800" dirty="0"/>
                  <a:t>, by summing column entries, we can establish the coefficients for the probability of evidence functions: </a:t>
                </a:r>
              </a:p>
              <a:p>
                <a:pPr marL="0" indent="0">
                  <a:buNone/>
                </a:pPr>
                <a14:m>
                  <m:oMathPara xmlns:m="http://schemas.openxmlformats.org/officeDocument/2006/math">
                    <m:oMathParaPr>
                      <m:jc m:val="centerGroup"/>
                    </m:oMathParaPr>
                    <m:oMath xmlns:m="http://schemas.openxmlformats.org/officeDocument/2006/math">
                      <m:r>
                        <a:rPr lang="en-US" sz="1800" i="1">
                          <a:latin typeface="Cambria Math"/>
                        </a:rPr>
                        <m:t>𝑝</m:t>
                      </m:r>
                      <m:d>
                        <m:dPr>
                          <m:ctrlPr>
                            <a:rPr lang="en-US" sz="1800" i="1">
                              <a:latin typeface="Cambria Math"/>
                            </a:rPr>
                          </m:ctrlPr>
                        </m:dPr>
                        <m:e>
                          <m:sSubSup>
                            <m:sSubSupPr>
                              <m:ctrlPr>
                                <a:rPr lang="en-US" sz="1800" i="1">
                                  <a:latin typeface="Cambria Math"/>
                                </a:rPr>
                              </m:ctrlPr>
                            </m:sSubSupPr>
                            <m:e>
                              <m:r>
                                <a:rPr lang="en-US" sz="1800" b="1" i="1">
                                  <a:latin typeface="Cambria Math"/>
                                </a:rPr>
                                <m:t>𝒚</m:t>
                              </m:r>
                            </m:e>
                            <m:sub>
                              <m:r>
                                <a:rPr lang="en-US" sz="1800" i="1">
                                  <a:latin typeface="Cambria Math"/>
                                </a:rPr>
                                <m:t>𝑒</m:t>
                              </m:r>
                            </m:sub>
                            <m:sup>
                              <m:r>
                                <a:rPr lang="en-US" sz="1800" i="1">
                                  <a:latin typeface="Cambria Math"/>
                                </a:rPr>
                                <m:t>1</m:t>
                              </m:r>
                              <m:r>
                                <a:rPr lang="en-US" sz="1800" i="1">
                                  <a:latin typeface="Cambria Math"/>
                                </a:rPr>
                                <m:t>:</m:t>
                              </m:r>
                              <m:r>
                                <a:rPr lang="en-US" sz="1800" i="1">
                                  <a:latin typeface="Cambria Math"/>
                                </a:rPr>
                                <m:t>3</m:t>
                              </m:r>
                            </m:sup>
                          </m:sSubSup>
                        </m:e>
                      </m:d>
                      <m:d>
                        <m:dPr>
                          <m:ctrlPr>
                            <a:rPr lang="en-US" sz="1800" i="1">
                              <a:latin typeface="Cambria Math"/>
                            </a:rPr>
                          </m:ctrlPr>
                        </m:dPr>
                        <m:e>
                          <m:sSub>
                            <m:sSubPr>
                              <m:ctrlPr>
                                <a:rPr lang="en-US" sz="1800" i="1">
                                  <a:latin typeface="Cambria Math"/>
                                </a:rPr>
                              </m:ctrlPr>
                            </m:sSubPr>
                            <m:e>
                              <m:r>
                                <a:rPr lang="en-US" sz="1800" i="1">
                                  <a:latin typeface="Cambria Math"/>
                                </a:rPr>
                                <m:t>𝜃</m:t>
                              </m:r>
                            </m:e>
                            <m:sub>
                              <m:r>
                                <a:rPr lang="en-US" sz="1800" i="1">
                                  <a:latin typeface="Cambria Math"/>
                                </a:rPr>
                                <m:t>𝑎</m:t>
                              </m:r>
                            </m:sub>
                          </m:sSub>
                        </m:e>
                      </m:d>
                      <m:r>
                        <a:rPr lang="en-US" sz="1800" i="1">
                          <a:latin typeface="Cambria Math"/>
                        </a:rPr>
                        <m:t>=</m:t>
                      </m:r>
                      <m:d>
                        <m:dPr>
                          <m:ctrlPr>
                            <a:rPr lang="en-US" sz="1800" i="1">
                              <a:latin typeface="Cambria Math"/>
                            </a:rPr>
                          </m:ctrlPr>
                        </m:dPr>
                        <m:e>
                          <m:sSubSup>
                            <m:sSubSupPr>
                              <m:ctrlPr>
                                <a:rPr lang="en-US" sz="1800" i="1">
                                  <a:latin typeface="Cambria Math"/>
                                </a:rPr>
                              </m:ctrlPr>
                            </m:sSubSupPr>
                            <m:e>
                              <m:r>
                                <a:rPr lang="en-US" sz="1800" i="1">
                                  <a:latin typeface="Cambria Math"/>
                                </a:rPr>
                                <m:t>𝑓</m:t>
                              </m:r>
                            </m:e>
                            <m:sub>
                              <m:r>
                                <a:rPr lang="en-US" sz="1800" i="1">
                                  <a:latin typeface="Cambria Math"/>
                                </a:rPr>
                                <m:t>1</m:t>
                              </m:r>
                              <m:r>
                                <a:rPr lang="en-US" sz="1800" i="1">
                                  <a:latin typeface="Cambria Math"/>
                                </a:rPr>
                                <m:t>,</m:t>
                              </m:r>
                              <m:r>
                                <a:rPr lang="en-US" sz="1800" i="1">
                                  <a:latin typeface="Cambria Math"/>
                                </a:rPr>
                                <m:t>1</m:t>
                              </m:r>
                            </m:sub>
                            <m:sup>
                              <m:r>
                                <a:rPr lang="en-US" sz="1800" i="1">
                                  <a:latin typeface="Cambria Math"/>
                                </a:rPr>
                                <m:t>3</m:t>
                              </m:r>
                            </m:sup>
                          </m:sSubSup>
                          <m:r>
                            <a:rPr lang="en-US" sz="1800" i="1">
                              <a:latin typeface="Cambria Math"/>
                            </a:rPr>
                            <m:t>+</m:t>
                          </m:r>
                          <m:sSubSup>
                            <m:sSubSupPr>
                              <m:ctrlPr>
                                <a:rPr lang="en-US" sz="1800" i="1">
                                  <a:latin typeface="Cambria Math"/>
                                </a:rPr>
                              </m:ctrlPr>
                            </m:sSubSupPr>
                            <m:e>
                              <m:r>
                                <a:rPr lang="en-US" sz="1800" i="1">
                                  <a:latin typeface="Cambria Math"/>
                                </a:rPr>
                                <m:t>𝑓</m:t>
                              </m:r>
                            </m:e>
                            <m:sub>
                              <m:r>
                                <a:rPr lang="en-US" sz="1800" i="1">
                                  <a:latin typeface="Cambria Math"/>
                                </a:rPr>
                                <m:t>2</m:t>
                              </m:r>
                              <m:r>
                                <a:rPr lang="en-US" sz="1800" i="1">
                                  <a:latin typeface="Cambria Math"/>
                                </a:rPr>
                                <m:t>,</m:t>
                              </m:r>
                              <m:r>
                                <a:rPr lang="en-US" sz="1800" i="1">
                                  <a:latin typeface="Cambria Math"/>
                                </a:rPr>
                                <m:t>1</m:t>
                              </m:r>
                            </m:sub>
                            <m:sup>
                              <m:r>
                                <a:rPr lang="en-US" sz="1800" i="1">
                                  <a:latin typeface="Cambria Math"/>
                                </a:rPr>
                                <m:t>3</m:t>
                              </m:r>
                            </m:sup>
                          </m:sSubSup>
                        </m:e>
                      </m:d>
                      <m:r>
                        <a:rPr lang="en-US" sz="1800" i="1">
                          <a:latin typeface="Cambria Math"/>
                        </a:rPr>
                        <m:t>+</m:t>
                      </m:r>
                      <m:d>
                        <m:dPr>
                          <m:ctrlPr>
                            <a:rPr lang="en-US" sz="1800" i="1">
                              <a:latin typeface="Cambria Math"/>
                            </a:rPr>
                          </m:ctrlPr>
                        </m:dPr>
                        <m:e>
                          <m:sSubSup>
                            <m:sSubSupPr>
                              <m:ctrlPr>
                                <a:rPr lang="en-US" sz="1800" i="1">
                                  <a:latin typeface="Cambria Math"/>
                                </a:rPr>
                              </m:ctrlPr>
                            </m:sSubSupPr>
                            <m:e>
                              <m:r>
                                <a:rPr lang="en-US" sz="1800" i="1">
                                  <a:latin typeface="Cambria Math"/>
                                </a:rPr>
                                <m:t>𝑓</m:t>
                              </m:r>
                            </m:e>
                            <m:sub>
                              <m:r>
                                <a:rPr lang="en-US" sz="1800" i="1">
                                  <a:latin typeface="Cambria Math"/>
                                </a:rPr>
                                <m:t>1</m:t>
                              </m:r>
                              <m:r>
                                <a:rPr lang="en-US" sz="1800" i="1">
                                  <a:latin typeface="Cambria Math"/>
                                </a:rPr>
                                <m:t>,</m:t>
                              </m:r>
                              <m:r>
                                <a:rPr lang="en-US" sz="1800" i="1">
                                  <a:latin typeface="Cambria Math"/>
                                </a:rPr>
                                <m:t>2</m:t>
                              </m:r>
                            </m:sub>
                            <m:sup>
                              <m:r>
                                <a:rPr lang="en-US" sz="1800" i="1">
                                  <a:latin typeface="Cambria Math"/>
                                </a:rPr>
                                <m:t>3</m:t>
                              </m:r>
                            </m:sup>
                          </m:sSubSup>
                          <m:r>
                            <a:rPr lang="en-US" sz="1800" i="1">
                              <a:latin typeface="Cambria Math"/>
                            </a:rPr>
                            <m:t>+</m:t>
                          </m:r>
                          <m:sSubSup>
                            <m:sSubSupPr>
                              <m:ctrlPr>
                                <a:rPr lang="en-US" sz="1800" i="1">
                                  <a:latin typeface="Cambria Math"/>
                                </a:rPr>
                              </m:ctrlPr>
                            </m:sSubSupPr>
                            <m:e>
                              <m:r>
                                <a:rPr lang="en-US" sz="1800" i="1">
                                  <a:latin typeface="Cambria Math"/>
                                </a:rPr>
                                <m:t>𝑓</m:t>
                              </m:r>
                            </m:e>
                            <m:sub>
                              <m:r>
                                <a:rPr lang="en-US" sz="1800" i="1">
                                  <a:latin typeface="Cambria Math"/>
                                </a:rPr>
                                <m:t>2</m:t>
                              </m:r>
                              <m:r>
                                <a:rPr lang="en-US" sz="1800" i="1">
                                  <a:latin typeface="Cambria Math"/>
                                </a:rPr>
                                <m:t>,</m:t>
                              </m:r>
                              <m:r>
                                <a:rPr lang="en-US" sz="1800" i="1">
                                  <a:latin typeface="Cambria Math"/>
                                </a:rPr>
                                <m:t>2</m:t>
                              </m:r>
                            </m:sub>
                            <m:sup>
                              <m:r>
                                <a:rPr lang="en-US" sz="1800" i="1">
                                  <a:latin typeface="Cambria Math"/>
                                </a:rPr>
                                <m:t>3</m:t>
                              </m:r>
                            </m:sup>
                          </m:sSubSup>
                        </m:e>
                      </m:d>
                      <m:r>
                        <a:rPr lang="en-US" sz="1800" i="1">
                          <a:latin typeface="Cambria Math"/>
                        </a:rPr>
                        <m:t>.</m:t>
                      </m:r>
                      <m:sSub>
                        <m:sSubPr>
                          <m:ctrlPr>
                            <a:rPr lang="en-US" sz="1800" i="1">
                              <a:latin typeface="Cambria Math"/>
                            </a:rPr>
                          </m:ctrlPr>
                        </m:sSubPr>
                        <m:e>
                          <m:r>
                            <a:rPr lang="en-US" sz="1800" i="1">
                              <a:latin typeface="Cambria Math"/>
                            </a:rPr>
                            <m:t>𝜃</m:t>
                          </m:r>
                        </m:e>
                        <m:sub>
                          <m:r>
                            <a:rPr lang="en-US" sz="1800" i="1">
                              <a:latin typeface="Cambria Math"/>
                            </a:rPr>
                            <m:t>𝑎</m:t>
                          </m:r>
                        </m:sub>
                      </m:sSub>
                      <m:r>
                        <a:rPr lang="en-US" sz="1800" i="1">
                          <a:latin typeface="Cambria Math"/>
                        </a:rPr>
                        <m:t>+</m:t>
                      </m:r>
                      <m:d>
                        <m:dPr>
                          <m:ctrlPr>
                            <a:rPr lang="en-US" sz="1800" i="1">
                              <a:latin typeface="Cambria Math"/>
                            </a:rPr>
                          </m:ctrlPr>
                        </m:dPr>
                        <m:e>
                          <m:sSubSup>
                            <m:sSubSupPr>
                              <m:ctrlPr>
                                <a:rPr lang="en-US" sz="1800" i="1">
                                  <a:latin typeface="Cambria Math"/>
                                </a:rPr>
                              </m:ctrlPr>
                            </m:sSubSupPr>
                            <m:e>
                              <m:r>
                                <a:rPr lang="en-US" sz="1800" i="1">
                                  <a:latin typeface="Cambria Math"/>
                                </a:rPr>
                                <m:t>𝑓</m:t>
                              </m:r>
                            </m:e>
                            <m:sub>
                              <m:r>
                                <a:rPr lang="en-US" sz="1800" i="1">
                                  <a:latin typeface="Cambria Math"/>
                                </a:rPr>
                                <m:t>1</m:t>
                              </m:r>
                              <m:r>
                                <a:rPr lang="en-US" sz="1800" i="1">
                                  <a:latin typeface="Cambria Math"/>
                                </a:rPr>
                                <m:t>,</m:t>
                              </m:r>
                              <m:r>
                                <a:rPr lang="en-US" sz="1800" i="1">
                                  <a:latin typeface="Cambria Math"/>
                                </a:rPr>
                                <m:t>3</m:t>
                              </m:r>
                            </m:sub>
                            <m:sup>
                              <m:r>
                                <a:rPr lang="en-US" sz="1800" i="1">
                                  <a:latin typeface="Cambria Math"/>
                                </a:rPr>
                                <m:t>3</m:t>
                              </m:r>
                            </m:sup>
                          </m:sSubSup>
                          <m:r>
                            <a:rPr lang="en-US" sz="1800" i="1">
                              <a:latin typeface="Cambria Math"/>
                            </a:rPr>
                            <m:t>+</m:t>
                          </m:r>
                          <m:sSubSup>
                            <m:sSubSupPr>
                              <m:ctrlPr>
                                <a:rPr lang="en-US" sz="1800" i="1">
                                  <a:latin typeface="Cambria Math"/>
                                </a:rPr>
                              </m:ctrlPr>
                            </m:sSubSupPr>
                            <m:e>
                              <m:r>
                                <a:rPr lang="en-US" sz="1800" i="1">
                                  <a:latin typeface="Cambria Math"/>
                                </a:rPr>
                                <m:t>𝑓</m:t>
                              </m:r>
                            </m:e>
                            <m:sub>
                              <m:r>
                                <a:rPr lang="en-US" sz="1800" i="1">
                                  <a:latin typeface="Cambria Math"/>
                                </a:rPr>
                                <m:t>2</m:t>
                              </m:r>
                              <m:r>
                                <a:rPr lang="en-US" sz="1800" i="1">
                                  <a:latin typeface="Cambria Math"/>
                                </a:rPr>
                                <m:t>,</m:t>
                              </m:r>
                              <m:r>
                                <a:rPr lang="en-US" sz="1800" i="1">
                                  <a:latin typeface="Cambria Math"/>
                                </a:rPr>
                                <m:t>3</m:t>
                              </m:r>
                            </m:sub>
                            <m:sup>
                              <m:r>
                                <a:rPr lang="en-US" sz="1800" i="1">
                                  <a:latin typeface="Cambria Math"/>
                                </a:rPr>
                                <m:t>3</m:t>
                              </m:r>
                            </m:sup>
                          </m:sSubSup>
                        </m:e>
                      </m:d>
                      <m:r>
                        <a:rPr lang="en-US" sz="1800" i="1">
                          <a:latin typeface="Cambria Math"/>
                        </a:rPr>
                        <m:t>.</m:t>
                      </m:r>
                      <m:sSup>
                        <m:sSupPr>
                          <m:ctrlPr>
                            <a:rPr lang="en-US" sz="1800" i="1">
                              <a:latin typeface="Cambria Math"/>
                            </a:rPr>
                          </m:ctrlPr>
                        </m:sSupPr>
                        <m:e>
                          <m:sSub>
                            <m:sSubPr>
                              <m:ctrlPr>
                                <a:rPr lang="en-US" sz="1800" i="1">
                                  <a:latin typeface="Cambria Math"/>
                                </a:rPr>
                              </m:ctrlPr>
                            </m:sSubPr>
                            <m:e>
                              <m:r>
                                <a:rPr lang="en-US" sz="1800" i="1">
                                  <a:latin typeface="Cambria Math"/>
                                </a:rPr>
                                <m:t>𝜃</m:t>
                              </m:r>
                            </m:e>
                            <m:sub>
                              <m:r>
                                <a:rPr lang="en-US" sz="1800" i="1">
                                  <a:latin typeface="Cambria Math"/>
                                </a:rPr>
                                <m:t>𝑎</m:t>
                              </m:r>
                            </m:sub>
                          </m:sSub>
                        </m:e>
                        <m:sup>
                          <m:r>
                            <a:rPr lang="en-US" sz="1800" i="1">
                              <a:latin typeface="Cambria Math"/>
                            </a:rPr>
                            <m:t>2</m:t>
                          </m:r>
                        </m:sup>
                      </m:sSup>
                    </m:oMath>
                  </m:oMathPara>
                </a14:m>
                <a:endParaRPr lang="en-US" sz="1800" dirty="0"/>
              </a:p>
              <a:p>
                <a:pPr marL="0" indent="0">
                  <a:buNone/>
                </a:pPr>
                <a:r>
                  <a:rPr lang="en-US" sz="1800" dirty="0"/>
                  <a:t>	and </a:t>
                </a:r>
              </a:p>
              <a:p>
                <a:pPr marL="0" indent="0">
                  <a:buNone/>
                </a:pPr>
                <a14:m>
                  <m:oMathPara xmlns:m="http://schemas.openxmlformats.org/officeDocument/2006/math">
                    <m:oMathParaPr>
                      <m:jc m:val="centerGroup"/>
                    </m:oMathParaPr>
                    <m:oMath xmlns:m="http://schemas.openxmlformats.org/officeDocument/2006/math">
                      <m:r>
                        <a:rPr lang="en-US" sz="1800" i="1">
                          <a:latin typeface="Cambria Math"/>
                        </a:rPr>
                        <m:t>𝑝</m:t>
                      </m:r>
                      <m:d>
                        <m:dPr>
                          <m:ctrlPr>
                            <a:rPr lang="en-US" sz="1800" i="1">
                              <a:latin typeface="Cambria Math"/>
                            </a:rPr>
                          </m:ctrlPr>
                        </m:dPr>
                        <m:e>
                          <m:sSubSup>
                            <m:sSubSupPr>
                              <m:ctrlPr>
                                <a:rPr lang="en-US" sz="1800" i="1">
                                  <a:latin typeface="Cambria Math"/>
                                </a:rPr>
                              </m:ctrlPr>
                            </m:sSubSupPr>
                            <m:e>
                              <m:r>
                                <a:rPr lang="en-US" sz="1800" b="1" i="1">
                                  <a:latin typeface="Cambria Math"/>
                                </a:rPr>
                                <m:t>𝒚</m:t>
                              </m:r>
                            </m:e>
                            <m:sub>
                              <m:r>
                                <a:rPr lang="en-US" sz="1800" i="1">
                                  <a:latin typeface="Cambria Math"/>
                                </a:rPr>
                                <m:t>𝑒</m:t>
                              </m:r>
                            </m:sub>
                            <m:sup>
                              <m:r>
                                <a:rPr lang="en-US" sz="1800" i="1">
                                  <a:latin typeface="Cambria Math"/>
                                </a:rPr>
                                <m:t>1</m:t>
                              </m:r>
                              <m:r>
                                <a:rPr lang="en-US" sz="1800" i="1">
                                  <a:latin typeface="Cambria Math"/>
                                </a:rPr>
                                <m:t>:</m:t>
                              </m:r>
                              <m:r>
                                <a:rPr lang="en-US" sz="1800" i="1">
                                  <a:latin typeface="Cambria Math"/>
                                </a:rPr>
                                <m:t>2</m:t>
                              </m:r>
                            </m:sup>
                          </m:sSubSup>
                        </m:e>
                      </m:d>
                      <m:d>
                        <m:dPr>
                          <m:ctrlPr>
                            <a:rPr lang="en-US" sz="1800" i="1">
                              <a:latin typeface="Cambria Math"/>
                            </a:rPr>
                          </m:ctrlPr>
                        </m:dPr>
                        <m:e>
                          <m:sSub>
                            <m:sSubPr>
                              <m:ctrlPr>
                                <a:rPr lang="en-US" sz="1800" i="1">
                                  <a:latin typeface="Cambria Math"/>
                                </a:rPr>
                              </m:ctrlPr>
                            </m:sSubPr>
                            <m:e>
                              <m:r>
                                <a:rPr lang="en-US" sz="1800" i="1">
                                  <a:latin typeface="Cambria Math"/>
                                </a:rPr>
                                <m:t>𝜃</m:t>
                              </m:r>
                            </m:e>
                            <m:sub>
                              <m:r>
                                <a:rPr lang="en-US" sz="1800" i="1">
                                  <a:latin typeface="Cambria Math"/>
                                </a:rPr>
                                <m:t>𝑎</m:t>
                              </m:r>
                            </m:sub>
                          </m:sSub>
                        </m:e>
                      </m:d>
                      <m:r>
                        <a:rPr lang="en-US" sz="1800" i="1">
                          <a:latin typeface="Cambria Math"/>
                        </a:rPr>
                        <m:t>=</m:t>
                      </m:r>
                      <m:d>
                        <m:dPr>
                          <m:ctrlPr>
                            <a:rPr lang="en-US" sz="1800" i="1">
                              <a:latin typeface="Cambria Math"/>
                            </a:rPr>
                          </m:ctrlPr>
                        </m:dPr>
                        <m:e>
                          <m:sSubSup>
                            <m:sSubSupPr>
                              <m:ctrlPr>
                                <a:rPr lang="en-US" sz="1800" i="1">
                                  <a:latin typeface="Cambria Math"/>
                                </a:rPr>
                              </m:ctrlPr>
                            </m:sSubSupPr>
                            <m:e>
                              <m:r>
                                <a:rPr lang="en-US" sz="1800" i="1">
                                  <a:latin typeface="Cambria Math"/>
                                </a:rPr>
                                <m:t>𝑓</m:t>
                              </m:r>
                            </m:e>
                            <m:sub>
                              <m:r>
                                <a:rPr lang="en-US" sz="1800" i="1">
                                  <a:latin typeface="Cambria Math"/>
                                </a:rPr>
                                <m:t>1</m:t>
                              </m:r>
                              <m:r>
                                <a:rPr lang="en-US" sz="1800" i="1">
                                  <a:latin typeface="Cambria Math"/>
                                </a:rPr>
                                <m:t>,</m:t>
                              </m:r>
                              <m:r>
                                <a:rPr lang="en-US" sz="1800" i="1">
                                  <a:latin typeface="Cambria Math"/>
                                </a:rPr>
                                <m:t>1</m:t>
                              </m:r>
                            </m:sub>
                            <m:sup>
                              <m:r>
                                <a:rPr lang="en-US" sz="1800" i="1">
                                  <a:latin typeface="Cambria Math"/>
                                </a:rPr>
                                <m:t>2</m:t>
                              </m:r>
                            </m:sup>
                          </m:sSubSup>
                          <m:r>
                            <a:rPr lang="en-US" sz="1800" i="1">
                              <a:latin typeface="Cambria Math"/>
                            </a:rPr>
                            <m:t>+</m:t>
                          </m:r>
                          <m:sSubSup>
                            <m:sSubSupPr>
                              <m:ctrlPr>
                                <a:rPr lang="en-US" sz="1800" i="1">
                                  <a:latin typeface="Cambria Math"/>
                                </a:rPr>
                              </m:ctrlPr>
                            </m:sSubSupPr>
                            <m:e>
                              <m:r>
                                <a:rPr lang="en-US" sz="1800" i="1">
                                  <a:latin typeface="Cambria Math"/>
                                </a:rPr>
                                <m:t>𝑓</m:t>
                              </m:r>
                            </m:e>
                            <m:sub>
                              <m:r>
                                <a:rPr lang="en-US" sz="1800" i="1">
                                  <a:latin typeface="Cambria Math"/>
                                </a:rPr>
                                <m:t>2</m:t>
                              </m:r>
                              <m:r>
                                <a:rPr lang="en-US" sz="1800" i="1">
                                  <a:latin typeface="Cambria Math"/>
                                </a:rPr>
                                <m:t>,</m:t>
                              </m:r>
                              <m:r>
                                <a:rPr lang="en-US" sz="1800" i="1">
                                  <a:latin typeface="Cambria Math"/>
                                </a:rPr>
                                <m:t>1</m:t>
                              </m:r>
                            </m:sub>
                            <m:sup>
                              <m:r>
                                <a:rPr lang="en-US" sz="1800" i="1">
                                  <a:latin typeface="Cambria Math"/>
                                </a:rPr>
                                <m:t>2</m:t>
                              </m:r>
                            </m:sup>
                          </m:sSubSup>
                        </m:e>
                      </m:d>
                      <m:r>
                        <a:rPr lang="en-US" sz="1800" i="1">
                          <a:latin typeface="Cambria Math"/>
                        </a:rPr>
                        <m:t>+</m:t>
                      </m:r>
                      <m:d>
                        <m:dPr>
                          <m:ctrlPr>
                            <a:rPr lang="en-US" sz="1800" i="1">
                              <a:latin typeface="Cambria Math"/>
                            </a:rPr>
                          </m:ctrlPr>
                        </m:dPr>
                        <m:e>
                          <m:sSubSup>
                            <m:sSubSupPr>
                              <m:ctrlPr>
                                <a:rPr lang="en-US" sz="1800" i="1">
                                  <a:latin typeface="Cambria Math"/>
                                </a:rPr>
                              </m:ctrlPr>
                            </m:sSubSupPr>
                            <m:e>
                              <m:r>
                                <a:rPr lang="en-US" sz="1800" i="1">
                                  <a:latin typeface="Cambria Math"/>
                                </a:rPr>
                                <m:t>𝑓</m:t>
                              </m:r>
                            </m:e>
                            <m:sub>
                              <m:r>
                                <a:rPr lang="en-US" sz="1800" i="1">
                                  <a:latin typeface="Cambria Math"/>
                                </a:rPr>
                                <m:t>1</m:t>
                              </m:r>
                              <m:r>
                                <a:rPr lang="en-US" sz="1800" i="1">
                                  <a:latin typeface="Cambria Math"/>
                                </a:rPr>
                                <m:t>,</m:t>
                              </m:r>
                              <m:r>
                                <a:rPr lang="en-US" sz="1800" i="1">
                                  <a:latin typeface="Cambria Math"/>
                                </a:rPr>
                                <m:t>2</m:t>
                              </m:r>
                            </m:sub>
                            <m:sup>
                              <m:r>
                                <a:rPr lang="en-US" sz="1800" i="1">
                                  <a:latin typeface="Cambria Math"/>
                                </a:rPr>
                                <m:t>2</m:t>
                              </m:r>
                            </m:sup>
                          </m:sSubSup>
                          <m:r>
                            <a:rPr lang="en-US" sz="1800" i="1">
                              <a:latin typeface="Cambria Math"/>
                            </a:rPr>
                            <m:t>+</m:t>
                          </m:r>
                          <m:sSubSup>
                            <m:sSubSupPr>
                              <m:ctrlPr>
                                <a:rPr lang="en-US" sz="1800" i="1">
                                  <a:latin typeface="Cambria Math"/>
                                </a:rPr>
                              </m:ctrlPr>
                            </m:sSubSupPr>
                            <m:e>
                              <m:r>
                                <a:rPr lang="en-US" sz="1800" i="1">
                                  <a:latin typeface="Cambria Math"/>
                                </a:rPr>
                                <m:t>𝑓</m:t>
                              </m:r>
                            </m:e>
                            <m:sub>
                              <m:r>
                                <a:rPr lang="en-US" sz="1800" i="1">
                                  <a:latin typeface="Cambria Math"/>
                                </a:rPr>
                                <m:t>2</m:t>
                              </m:r>
                              <m:r>
                                <a:rPr lang="en-US" sz="1800" i="1">
                                  <a:latin typeface="Cambria Math"/>
                                </a:rPr>
                                <m:t>,</m:t>
                              </m:r>
                              <m:r>
                                <a:rPr lang="en-US" sz="1800" i="1">
                                  <a:latin typeface="Cambria Math"/>
                                </a:rPr>
                                <m:t>2</m:t>
                              </m:r>
                            </m:sub>
                            <m:sup>
                              <m:r>
                                <a:rPr lang="en-US" sz="1800" i="1">
                                  <a:latin typeface="Cambria Math"/>
                                </a:rPr>
                                <m:t>2</m:t>
                              </m:r>
                            </m:sup>
                          </m:sSubSup>
                        </m:e>
                      </m:d>
                      <m:r>
                        <a:rPr lang="en-US" sz="1800" i="1">
                          <a:latin typeface="Cambria Math"/>
                        </a:rPr>
                        <m:t>.</m:t>
                      </m:r>
                      <m:sSub>
                        <m:sSubPr>
                          <m:ctrlPr>
                            <a:rPr lang="en-US" sz="1800" i="1">
                              <a:latin typeface="Cambria Math"/>
                            </a:rPr>
                          </m:ctrlPr>
                        </m:sSubPr>
                        <m:e>
                          <m:r>
                            <a:rPr lang="en-US" sz="1800" i="1">
                              <a:latin typeface="Cambria Math"/>
                            </a:rPr>
                            <m:t>𝜃</m:t>
                          </m:r>
                        </m:e>
                        <m:sub>
                          <m:r>
                            <a:rPr lang="en-US" sz="1800" i="1">
                              <a:latin typeface="Cambria Math"/>
                            </a:rPr>
                            <m:t>𝑎</m:t>
                          </m:r>
                        </m:sub>
                      </m:sSub>
                    </m:oMath>
                  </m:oMathPara>
                </a14:m>
                <a:endParaRPr lang="en-US" sz="1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62000" y="2057400"/>
                <a:ext cx="7696200" cy="3581400"/>
              </a:xfrm>
              <a:blipFill rotWithShape="1">
                <a:blip r:embed="rId2"/>
                <a:stretch>
                  <a:fillRect l="-792" r="-554"/>
                </a:stretch>
              </a:blipFill>
            </p:spPr>
            <p:txBody>
              <a:bodyPr/>
              <a:lstStyle/>
              <a:p>
                <a:r>
                  <a:rPr lang="en-US">
                    <a:noFill/>
                  </a:rPr>
                  <a:t> </a:t>
                </a:r>
              </a:p>
            </p:txBody>
          </p:sp>
        </mc:Fallback>
      </mc:AlternateContent>
      <p:sp>
        <p:nvSpPr>
          <p:cNvPr id="4" name="Slide Number Placeholder 3"/>
          <p:cNvSpPr>
            <a:spLocks noGrp="1"/>
          </p:cNvSpPr>
          <p:nvPr>
            <p:ph type="sldNum" sz="quarter" idx="10"/>
          </p:nvPr>
        </p:nvSpPr>
        <p:spPr/>
        <p:txBody>
          <a:bodyPr/>
          <a:lstStyle/>
          <a:p>
            <a:fld id="{51F7E82C-B041-4B3C-96FA-1A98850E31F7}" type="slidenum">
              <a:rPr lang="ar-SA" altLang="en-US" smtClean="0"/>
              <a:pPr/>
              <a:t>29</a:t>
            </a:fld>
            <a:endParaRPr lang="en-US" altLang="zh-CN" dirty="0"/>
          </a:p>
        </p:txBody>
      </p:sp>
    </p:spTree>
    <p:extLst>
      <p:ext uri="{BB962C8B-B14F-4D97-AF65-F5344CB8AC3E}">
        <p14:creationId xmlns:p14="http://schemas.microsoft.com/office/powerpoint/2010/main" val="40627098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1371600"/>
            <a:ext cx="6858000" cy="1066800"/>
          </a:xfrm>
        </p:spPr>
        <p:txBody>
          <a:bodyPr/>
          <a:lstStyle/>
          <a:p>
            <a:pPr algn="ctr"/>
            <a:r>
              <a:rPr lang="en-US" sz="3200" dirty="0"/>
              <a:t>Introduction</a:t>
            </a:r>
          </a:p>
        </p:txBody>
      </p:sp>
      <p:sp>
        <p:nvSpPr>
          <p:cNvPr id="3" name="Content Placeholder 2"/>
          <p:cNvSpPr>
            <a:spLocks noGrp="1"/>
          </p:cNvSpPr>
          <p:nvPr>
            <p:ph idx="1"/>
          </p:nvPr>
        </p:nvSpPr>
        <p:spPr>
          <a:xfrm>
            <a:off x="762000" y="2057400"/>
            <a:ext cx="7696200" cy="3810000"/>
          </a:xfrm>
        </p:spPr>
        <p:txBody>
          <a:bodyPr/>
          <a:lstStyle/>
          <a:p>
            <a:pPr algn="just"/>
            <a:r>
              <a:rPr lang="en-US" sz="1800" dirty="0"/>
              <a:t>Sensitivity analysis is a general technique for investigating the robustness of the output of a mathematical model </a:t>
            </a:r>
            <a:endParaRPr lang="en-US" sz="1800" dirty="0" smtClean="0"/>
          </a:p>
          <a:p>
            <a:pPr algn="just">
              <a:tabLst>
                <a:tab pos="344488" algn="l"/>
              </a:tabLst>
            </a:pPr>
            <a:r>
              <a:rPr lang="en-US" sz="1800" dirty="0" smtClean="0"/>
              <a:t>Our </a:t>
            </a:r>
            <a:r>
              <a:rPr lang="en-US" sz="1800" dirty="0"/>
              <a:t>focus is on parameter sensitivity analysis, which is a standard technique for studying how the output of a model varies with variation of its </a:t>
            </a:r>
            <a:r>
              <a:rPr lang="en-US" sz="1800" dirty="0" smtClean="0"/>
              <a:t>parameters</a:t>
            </a:r>
            <a:endParaRPr lang="en-US" sz="1800" dirty="0"/>
          </a:p>
          <a:p>
            <a:pPr algn="just"/>
            <a:r>
              <a:rPr lang="en-US" sz="1800" dirty="0" smtClean="0"/>
              <a:t>Used </a:t>
            </a:r>
            <a:r>
              <a:rPr lang="en-US" sz="1800" dirty="0"/>
              <a:t>to identify those parameters for </a:t>
            </a:r>
            <a:r>
              <a:rPr lang="en-US" sz="1800" dirty="0" smtClean="0"/>
              <a:t>which an </a:t>
            </a:r>
            <a:r>
              <a:rPr lang="en-US" sz="1800" dirty="0"/>
              <a:t>accurate assessment seems </a:t>
            </a:r>
            <a:r>
              <a:rPr lang="en-US" sz="1800" dirty="0" smtClean="0"/>
              <a:t>important  </a:t>
            </a:r>
          </a:p>
          <a:p>
            <a:pPr algn="just"/>
            <a:r>
              <a:rPr lang="en-US" sz="1800" dirty="0" smtClean="0"/>
              <a:t>The results used </a:t>
            </a:r>
            <a:r>
              <a:rPr lang="en-US" sz="1800" dirty="0"/>
              <a:t>as a basis </a:t>
            </a:r>
            <a:r>
              <a:rPr lang="en-US" sz="1800" dirty="0" smtClean="0"/>
              <a:t>for parameter </a:t>
            </a:r>
            <a:r>
              <a:rPr lang="en-US" sz="1800" dirty="0"/>
              <a:t>tuning, as well as for studying the robustness </a:t>
            </a:r>
            <a:r>
              <a:rPr lang="en-US" sz="1800" dirty="0" smtClean="0"/>
              <a:t>of the </a:t>
            </a:r>
            <a:r>
              <a:rPr lang="en-US" sz="1800" dirty="0"/>
              <a:t>model output to changes in the </a:t>
            </a:r>
            <a:r>
              <a:rPr lang="en-US" sz="1800" dirty="0" smtClean="0"/>
              <a:t>parameters</a:t>
            </a:r>
          </a:p>
          <a:p>
            <a:pPr algn="just"/>
            <a:r>
              <a:rPr lang="en-US" sz="1800" dirty="0"/>
              <a:t>Here the focus is  on enhancing techniques for </a:t>
            </a:r>
            <a:r>
              <a:rPr lang="en-US" sz="1800" i="1" dirty="0"/>
              <a:t>sensitivity analysis in HMMs</a:t>
            </a:r>
            <a:r>
              <a:rPr lang="en-US" sz="1800" dirty="0"/>
              <a:t>, using results from research </a:t>
            </a:r>
            <a:r>
              <a:rPr lang="en-US" sz="1800" dirty="0" smtClean="0"/>
              <a:t>in </a:t>
            </a:r>
            <a:r>
              <a:rPr lang="en-US" sz="1800" i="1" dirty="0"/>
              <a:t>Bayesian </a:t>
            </a:r>
            <a:r>
              <a:rPr lang="en-US" sz="1800" i="1" dirty="0" smtClean="0"/>
              <a:t>networks </a:t>
            </a:r>
            <a:endParaRPr lang="en-US" sz="1800" i="1" dirty="0"/>
          </a:p>
        </p:txBody>
      </p:sp>
      <p:sp>
        <p:nvSpPr>
          <p:cNvPr id="4" name="Slide Number Placeholder 3"/>
          <p:cNvSpPr>
            <a:spLocks noGrp="1"/>
          </p:cNvSpPr>
          <p:nvPr>
            <p:ph type="sldNum" sz="quarter" idx="10"/>
          </p:nvPr>
        </p:nvSpPr>
        <p:spPr/>
        <p:txBody>
          <a:bodyPr/>
          <a:lstStyle/>
          <a:p>
            <a:fld id="{51F7E82C-B041-4B3C-96FA-1A98850E31F7}" type="slidenum">
              <a:rPr lang="ar-SA" altLang="en-US" smtClean="0"/>
              <a:pPr/>
              <a:t>3</a:t>
            </a:fld>
            <a:endParaRPr lang="en-US" altLang="zh-CN" dirty="0"/>
          </a:p>
        </p:txBody>
      </p:sp>
    </p:spTree>
    <p:extLst>
      <p:ext uri="{BB962C8B-B14F-4D97-AF65-F5344CB8AC3E}">
        <p14:creationId xmlns:p14="http://schemas.microsoft.com/office/powerpoint/2010/main" val="373730584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1371600"/>
            <a:ext cx="6858000" cy="1066800"/>
          </a:xfrm>
        </p:spPr>
        <p:txBody>
          <a:bodyPr/>
          <a:lstStyle/>
          <a:p>
            <a:pPr algn="ctr"/>
            <a:r>
              <a:rPr lang="en-US" sz="3200" dirty="0" smtClean="0"/>
              <a:t>Methods</a:t>
            </a:r>
            <a:endParaRPr lang="en-US" sz="32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62000" y="2057400"/>
                <a:ext cx="7696200" cy="3581400"/>
              </a:xfrm>
            </p:spPr>
            <p:txBody>
              <a:bodyPr/>
              <a:lstStyle/>
              <a:p>
                <a:pPr marL="0" indent="0" algn="just">
                  <a:buNone/>
                </a:pPr>
                <a:r>
                  <a:rPr lang="en-US" b="1" dirty="0" smtClean="0">
                    <a:solidFill>
                      <a:srgbClr val="3399FF"/>
                    </a:solidFill>
                  </a:rPr>
                  <a:t>The Coefficient-Matrix-Fill procedure : (Contd.)</a:t>
                </a:r>
                <a:endParaRPr lang="en-US" b="1" dirty="0">
                  <a:solidFill>
                    <a:srgbClr val="3399FF"/>
                  </a:solidFill>
                </a:endParaRPr>
              </a:p>
              <a:p>
                <a:pPr marL="455613" indent="-455613" algn="just"/>
                <a:r>
                  <a:rPr lang="en-US" sz="1800" dirty="0" smtClean="0"/>
                  <a:t>Together </a:t>
                </a:r>
                <a:r>
                  <a:rPr lang="en-US" sz="1800" dirty="0"/>
                  <a:t>these give the following sensitivity functions for two filtering tasks: </a:t>
                </a:r>
              </a:p>
              <a:p>
                <a:pPr marL="0" indent="0">
                  <a:buNone/>
                </a:pPr>
                <a14:m>
                  <m:oMathPara xmlns:m="http://schemas.openxmlformats.org/officeDocument/2006/math">
                    <m:oMathParaPr>
                      <m:jc m:val="centerGroup"/>
                    </m:oMathParaPr>
                    <m:oMath xmlns:m="http://schemas.openxmlformats.org/officeDocument/2006/math">
                      <m:r>
                        <a:rPr lang="en-US" sz="1800" i="1">
                          <a:latin typeface="Cambria Math"/>
                        </a:rPr>
                        <m:t>𝑝</m:t>
                      </m:r>
                      <m:d>
                        <m:dPr>
                          <m:ctrlPr>
                            <a:rPr lang="en-US" sz="1800" i="1">
                              <a:latin typeface="Cambria Math"/>
                            </a:rPr>
                          </m:ctrlPr>
                        </m:dPr>
                        <m:e>
                          <m:sSubSup>
                            <m:sSubSupPr>
                              <m:ctrlPr>
                                <a:rPr lang="en-US" sz="1800" i="1">
                                  <a:latin typeface="Cambria Math"/>
                                </a:rPr>
                              </m:ctrlPr>
                            </m:sSubSupPr>
                            <m:e>
                              <m:r>
                                <a:rPr lang="en-US" sz="1800" i="1">
                                  <a:latin typeface="Cambria Math"/>
                                </a:rPr>
                                <m:t>𝑥</m:t>
                              </m:r>
                            </m:e>
                            <m:sub>
                              <m:r>
                                <a:rPr lang="en-US" sz="1800" i="1">
                                  <a:latin typeface="Cambria Math"/>
                                </a:rPr>
                                <m:t>1</m:t>
                              </m:r>
                            </m:sub>
                            <m:sup>
                              <m:r>
                                <a:rPr lang="en-US" sz="1800" i="1">
                                  <a:latin typeface="Cambria Math"/>
                                </a:rPr>
                                <m:t>3</m:t>
                              </m:r>
                            </m:sup>
                          </m:sSubSup>
                        </m:e>
                        <m:e>
                          <m:sSubSup>
                            <m:sSubSupPr>
                              <m:ctrlPr>
                                <a:rPr lang="en-US" sz="1800" i="1">
                                  <a:latin typeface="Cambria Math"/>
                                </a:rPr>
                              </m:ctrlPr>
                            </m:sSubSupPr>
                            <m:e>
                              <m:r>
                                <a:rPr lang="en-US" sz="1800" b="1" i="1">
                                  <a:latin typeface="Cambria Math"/>
                                </a:rPr>
                                <m:t>𝒚</m:t>
                              </m:r>
                            </m:e>
                            <m:sub>
                              <m:r>
                                <a:rPr lang="en-US" sz="1800" i="1">
                                  <a:latin typeface="Cambria Math"/>
                                </a:rPr>
                                <m:t>𝑒</m:t>
                              </m:r>
                            </m:sub>
                            <m:sup>
                              <m:r>
                                <a:rPr lang="en-US" sz="1800" i="1">
                                  <a:latin typeface="Cambria Math"/>
                                </a:rPr>
                                <m:t>1</m:t>
                              </m:r>
                              <m:r>
                                <a:rPr lang="en-US" sz="1800" i="1">
                                  <a:latin typeface="Cambria Math"/>
                                </a:rPr>
                                <m:t>:</m:t>
                              </m:r>
                              <m:r>
                                <a:rPr lang="en-US" sz="1800" i="1">
                                  <a:latin typeface="Cambria Math"/>
                                </a:rPr>
                                <m:t>3</m:t>
                              </m:r>
                            </m:sup>
                          </m:sSubSup>
                        </m:e>
                      </m:d>
                      <m:d>
                        <m:dPr>
                          <m:ctrlPr>
                            <a:rPr lang="en-US" sz="1800" i="1">
                              <a:latin typeface="Cambria Math"/>
                            </a:rPr>
                          </m:ctrlPr>
                        </m:dPr>
                        <m:e>
                          <m:sSub>
                            <m:sSubPr>
                              <m:ctrlPr>
                                <a:rPr lang="en-US" sz="1800" i="1">
                                  <a:latin typeface="Cambria Math"/>
                                </a:rPr>
                              </m:ctrlPr>
                            </m:sSubPr>
                            <m:e>
                              <m:r>
                                <a:rPr lang="en-US" sz="1800" i="1">
                                  <a:latin typeface="Cambria Math"/>
                                </a:rPr>
                                <m:t>𝜃</m:t>
                              </m:r>
                            </m:e>
                            <m:sub>
                              <m:r>
                                <a:rPr lang="en-US" sz="1800" i="1">
                                  <a:latin typeface="Cambria Math"/>
                                </a:rPr>
                                <m:t>𝑎</m:t>
                              </m:r>
                            </m:sub>
                          </m:sSub>
                        </m:e>
                      </m:d>
                      <m:r>
                        <a:rPr lang="en-US" sz="1800" i="1">
                          <a:latin typeface="Cambria Math"/>
                        </a:rPr>
                        <m:t>=</m:t>
                      </m:r>
                      <m:f>
                        <m:fPr>
                          <m:ctrlPr>
                            <a:rPr lang="en-US" sz="1800" i="1">
                              <a:latin typeface="Cambria Math"/>
                            </a:rPr>
                          </m:ctrlPr>
                        </m:fPr>
                        <m:num>
                          <m:r>
                            <a:rPr lang="en-US" sz="1800" i="1">
                              <a:latin typeface="Cambria Math"/>
                            </a:rPr>
                            <m:t>−</m:t>
                          </m:r>
                          <m:r>
                            <a:rPr lang="en-US" sz="1800" i="1">
                              <a:latin typeface="Cambria Math"/>
                            </a:rPr>
                            <m:t>0</m:t>
                          </m:r>
                          <m:r>
                            <a:rPr lang="en-US" sz="1800" i="1">
                              <a:latin typeface="Cambria Math"/>
                            </a:rPr>
                            <m:t>.</m:t>
                          </m:r>
                          <m:r>
                            <a:rPr lang="en-US" sz="1800" i="1">
                              <a:latin typeface="Cambria Math"/>
                            </a:rPr>
                            <m:t>054</m:t>
                          </m:r>
                          <m:r>
                            <a:rPr lang="en-US" sz="1800" i="1">
                              <a:latin typeface="Cambria Math"/>
                            </a:rPr>
                            <m:t>.</m:t>
                          </m:r>
                          <m:sSup>
                            <m:sSupPr>
                              <m:ctrlPr>
                                <a:rPr lang="en-US" sz="1800" i="1">
                                  <a:latin typeface="Cambria Math"/>
                                </a:rPr>
                              </m:ctrlPr>
                            </m:sSupPr>
                            <m:e>
                              <m:sSub>
                                <m:sSubPr>
                                  <m:ctrlPr>
                                    <a:rPr lang="en-US" sz="1800" i="1">
                                      <a:latin typeface="Cambria Math"/>
                                    </a:rPr>
                                  </m:ctrlPr>
                                </m:sSubPr>
                                <m:e>
                                  <m:r>
                                    <a:rPr lang="en-US" sz="1800" i="1">
                                      <a:latin typeface="Cambria Math"/>
                                    </a:rPr>
                                    <m:t>𝜃</m:t>
                                  </m:r>
                                </m:e>
                                <m:sub>
                                  <m:r>
                                    <a:rPr lang="en-US" sz="1800" i="1">
                                      <a:latin typeface="Cambria Math"/>
                                    </a:rPr>
                                    <m:t>𝑎</m:t>
                                  </m:r>
                                </m:sub>
                              </m:sSub>
                            </m:e>
                            <m:sup>
                              <m:r>
                                <a:rPr lang="en-US" sz="1800" i="1">
                                  <a:latin typeface="Cambria Math"/>
                                </a:rPr>
                                <m:t>2</m:t>
                              </m:r>
                            </m:sup>
                          </m:sSup>
                          <m:r>
                            <a:rPr lang="en-US" sz="1800" i="1">
                              <a:latin typeface="Cambria Math"/>
                            </a:rPr>
                            <m:t>+</m:t>
                          </m:r>
                          <m:r>
                            <a:rPr lang="en-US" sz="1800" i="1">
                              <a:latin typeface="Cambria Math"/>
                            </a:rPr>
                            <m:t>0</m:t>
                          </m:r>
                          <m:r>
                            <a:rPr lang="en-US" sz="1800" i="1">
                              <a:latin typeface="Cambria Math"/>
                            </a:rPr>
                            <m:t>.</m:t>
                          </m:r>
                          <m:r>
                            <a:rPr lang="en-US" sz="1800" i="1">
                              <a:latin typeface="Cambria Math"/>
                            </a:rPr>
                            <m:t>09844</m:t>
                          </m:r>
                          <m:r>
                            <a:rPr lang="en-US" sz="1800" i="1">
                              <a:latin typeface="Cambria Math"/>
                            </a:rPr>
                            <m:t>.</m:t>
                          </m:r>
                          <m:sSub>
                            <m:sSubPr>
                              <m:ctrlPr>
                                <a:rPr lang="en-US" sz="1800" i="1">
                                  <a:latin typeface="Cambria Math"/>
                                </a:rPr>
                              </m:ctrlPr>
                            </m:sSubPr>
                            <m:e>
                              <m:r>
                                <a:rPr lang="en-US" sz="1800" i="1">
                                  <a:latin typeface="Cambria Math"/>
                                </a:rPr>
                                <m:t>𝜃</m:t>
                              </m:r>
                            </m:e>
                            <m:sub>
                              <m:r>
                                <a:rPr lang="en-US" sz="1800" i="1">
                                  <a:latin typeface="Cambria Math"/>
                                </a:rPr>
                                <m:t>𝑎</m:t>
                              </m:r>
                            </m:sub>
                          </m:sSub>
                          <m:r>
                            <a:rPr lang="en-US" sz="1800" i="1">
                              <a:latin typeface="Cambria Math"/>
                            </a:rPr>
                            <m:t>+</m:t>
                          </m:r>
                          <m:r>
                            <a:rPr lang="en-US" sz="1800" i="1">
                              <a:latin typeface="Cambria Math"/>
                            </a:rPr>
                            <m:t>0</m:t>
                          </m:r>
                          <m:r>
                            <a:rPr lang="en-US" sz="1800" i="1">
                              <a:latin typeface="Cambria Math"/>
                            </a:rPr>
                            <m:t>.</m:t>
                          </m:r>
                          <m:r>
                            <a:rPr lang="en-US" sz="1800" i="1">
                              <a:latin typeface="Cambria Math"/>
                            </a:rPr>
                            <m:t>02538</m:t>
                          </m:r>
                        </m:num>
                        <m:den>
                          <m:r>
                            <a:rPr lang="en-US" sz="1800" i="1">
                              <a:latin typeface="Cambria Math"/>
                            </a:rPr>
                            <m:t>0</m:t>
                          </m:r>
                          <m:r>
                            <a:rPr lang="en-US" sz="1800" i="1">
                              <a:latin typeface="Cambria Math"/>
                            </a:rPr>
                            <m:t>.</m:t>
                          </m:r>
                          <m:r>
                            <a:rPr lang="en-US" sz="1800" i="1">
                              <a:latin typeface="Cambria Math"/>
                            </a:rPr>
                            <m:t>0108</m:t>
                          </m:r>
                          <m:r>
                            <a:rPr lang="en-US" sz="1800" i="1">
                              <a:latin typeface="Cambria Math"/>
                            </a:rPr>
                            <m:t>.</m:t>
                          </m:r>
                          <m:sSup>
                            <m:sSupPr>
                              <m:ctrlPr>
                                <a:rPr lang="en-US" sz="1800" i="1">
                                  <a:latin typeface="Cambria Math"/>
                                </a:rPr>
                              </m:ctrlPr>
                            </m:sSupPr>
                            <m:e>
                              <m:sSub>
                                <m:sSubPr>
                                  <m:ctrlPr>
                                    <a:rPr lang="en-US" sz="1800" i="1">
                                      <a:latin typeface="Cambria Math"/>
                                    </a:rPr>
                                  </m:ctrlPr>
                                </m:sSubPr>
                                <m:e>
                                  <m:r>
                                    <a:rPr lang="en-US" sz="1800" i="1">
                                      <a:latin typeface="Cambria Math"/>
                                    </a:rPr>
                                    <m:t>𝜃</m:t>
                                  </m:r>
                                </m:e>
                                <m:sub>
                                  <m:r>
                                    <a:rPr lang="en-US" sz="1800" i="1">
                                      <a:latin typeface="Cambria Math"/>
                                    </a:rPr>
                                    <m:t>𝑎</m:t>
                                  </m:r>
                                </m:sub>
                              </m:sSub>
                            </m:e>
                            <m:sup>
                              <m:r>
                                <a:rPr lang="en-US" sz="1800" i="1">
                                  <a:latin typeface="Cambria Math"/>
                                </a:rPr>
                                <m:t>2</m:t>
                              </m:r>
                            </m:sup>
                          </m:sSup>
                          <m:r>
                            <a:rPr lang="en-US" sz="1800" i="1">
                              <a:latin typeface="Cambria Math"/>
                            </a:rPr>
                            <m:t>−</m:t>
                          </m:r>
                          <m:r>
                            <a:rPr lang="en-US" sz="1800" i="1">
                              <a:latin typeface="Cambria Math"/>
                            </a:rPr>
                            <m:t>0</m:t>
                          </m:r>
                          <m:r>
                            <a:rPr lang="en-US" sz="1800" i="1">
                              <a:latin typeface="Cambria Math"/>
                            </a:rPr>
                            <m:t>.</m:t>
                          </m:r>
                          <m:r>
                            <a:rPr lang="en-US" sz="1800" i="1">
                              <a:latin typeface="Cambria Math"/>
                            </a:rPr>
                            <m:t>03049</m:t>
                          </m:r>
                          <m:r>
                            <a:rPr lang="en-US" sz="1800" i="1">
                              <a:latin typeface="Cambria Math"/>
                            </a:rPr>
                            <m:t>.</m:t>
                          </m:r>
                          <m:sSub>
                            <m:sSubPr>
                              <m:ctrlPr>
                                <a:rPr lang="en-US" sz="1800" i="1">
                                  <a:latin typeface="Cambria Math"/>
                                </a:rPr>
                              </m:ctrlPr>
                            </m:sSubPr>
                            <m:e>
                              <m:r>
                                <a:rPr lang="en-US" sz="1800" i="1">
                                  <a:latin typeface="Cambria Math"/>
                                </a:rPr>
                                <m:t>𝜃</m:t>
                              </m:r>
                            </m:e>
                            <m:sub>
                              <m:r>
                                <a:rPr lang="en-US" sz="1800" i="1">
                                  <a:latin typeface="Cambria Math"/>
                                </a:rPr>
                                <m:t>𝑎</m:t>
                              </m:r>
                            </m:sub>
                          </m:sSub>
                          <m:r>
                            <a:rPr lang="en-US" sz="1800" i="1">
                              <a:latin typeface="Cambria Math"/>
                            </a:rPr>
                            <m:t>+</m:t>
                          </m:r>
                          <m:r>
                            <a:rPr lang="en-US" sz="1800" i="1">
                              <a:latin typeface="Cambria Math"/>
                            </a:rPr>
                            <m:t>0</m:t>
                          </m:r>
                          <m:r>
                            <a:rPr lang="en-US" sz="1800" i="1">
                              <a:latin typeface="Cambria Math"/>
                            </a:rPr>
                            <m:t>.</m:t>
                          </m:r>
                          <m:r>
                            <a:rPr lang="en-US" sz="1800" i="1">
                              <a:latin typeface="Cambria Math"/>
                            </a:rPr>
                            <m:t>09381</m:t>
                          </m:r>
                        </m:den>
                      </m:f>
                    </m:oMath>
                  </m:oMathPara>
                </a14:m>
                <a:endParaRPr lang="en-US" sz="1800" dirty="0"/>
              </a:p>
              <a:p>
                <a:pPr marL="0" indent="0">
                  <a:buNone/>
                </a:pPr>
                <a:r>
                  <a:rPr lang="en-US" sz="1800" dirty="0"/>
                  <a:t>	and </a:t>
                </a:r>
              </a:p>
              <a:p>
                <a:pPr marL="0" indent="0">
                  <a:buNone/>
                </a:pPr>
                <a14:m>
                  <m:oMathPara xmlns:m="http://schemas.openxmlformats.org/officeDocument/2006/math">
                    <m:oMathParaPr>
                      <m:jc m:val="centerGroup"/>
                    </m:oMathParaPr>
                    <m:oMath xmlns:m="http://schemas.openxmlformats.org/officeDocument/2006/math">
                      <m:r>
                        <a:rPr lang="en-US" sz="1800" i="1">
                          <a:latin typeface="Cambria Math"/>
                        </a:rPr>
                        <m:t>𝑝</m:t>
                      </m:r>
                      <m:d>
                        <m:dPr>
                          <m:ctrlPr>
                            <a:rPr lang="en-US" sz="1800" i="1">
                              <a:latin typeface="Cambria Math"/>
                            </a:rPr>
                          </m:ctrlPr>
                        </m:dPr>
                        <m:e>
                          <m:sSubSup>
                            <m:sSubSupPr>
                              <m:ctrlPr>
                                <a:rPr lang="en-US" sz="1800" i="1">
                                  <a:latin typeface="Cambria Math"/>
                                </a:rPr>
                              </m:ctrlPr>
                            </m:sSubSupPr>
                            <m:e>
                              <m:r>
                                <a:rPr lang="en-US" sz="1800" i="1">
                                  <a:latin typeface="Cambria Math"/>
                                </a:rPr>
                                <m:t>𝑥</m:t>
                              </m:r>
                            </m:e>
                            <m:sub>
                              <m:r>
                                <a:rPr lang="en-US" sz="1800" i="1">
                                  <a:latin typeface="Cambria Math"/>
                                </a:rPr>
                                <m:t>2</m:t>
                              </m:r>
                            </m:sub>
                            <m:sup>
                              <m:r>
                                <a:rPr lang="en-US" sz="1800" i="1">
                                  <a:latin typeface="Cambria Math"/>
                                </a:rPr>
                                <m:t>2</m:t>
                              </m:r>
                            </m:sup>
                          </m:sSubSup>
                        </m:e>
                        <m:e>
                          <m:sSubSup>
                            <m:sSubSupPr>
                              <m:ctrlPr>
                                <a:rPr lang="en-US" sz="1800" i="1">
                                  <a:latin typeface="Cambria Math"/>
                                </a:rPr>
                              </m:ctrlPr>
                            </m:sSubSupPr>
                            <m:e>
                              <m:r>
                                <a:rPr lang="en-US" sz="1800" b="1" i="1">
                                  <a:latin typeface="Cambria Math"/>
                                </a:rPr>
                                <m:t>𝒚</m:t>
                              </m:r>
                            </m:e>
                            <m:sub>
                              <m:r>
                                <a:rPr lang="en-US" sz="1800" i="1">
                                  <a:latin typeface="Cambria Math"/>
                                </a:rPr>
                                <m:t>𝑒</m:t>
                              </m:r>
                            </m:sub>
                            <m:sup>
                              <m:r>
                                <a:rPr lang="en-US" sz="1800" i="1">
                                  <a:latin typeface="Cambria Math"/>
                                </a:rPr>
                                <m:t>1</m:t>
                              </m:r>
                              <m:r>
                                <a:rPr lang="en-US" sz="1800" i="1">
                                  <a:latin typeface="Cambria Math"/>
                                </a:rPr>
                                <m:t>:</m:t>
                              </m:r>
                              <m:r>
                                <a:rPr lang="en-US" sz="1800" i="1">
                                  <a:latin typeface="Cambria Math"/>
                                </a:rPr>
                                <m:t>2</m:t>
                              </m:r>
                            </m:sup>
                          </m:sSubSup>
                        </m:e>
                      </m:d>
                      <m:d>
                        <m:dPr>
                          <m:ctrlPr>
                            <a:rPr lang="en-US" sz="1800" i="1">
                              <a:latin typeface="Cambria Math"/>
                            </a:rPr>
                          </m:ctrlPr>
                        </m:dPr>
                        <m:e>
                          <m:sSub>
                            <m:sSubPr>
                              <m:ctrlPr>
                                <a:rPr lang="en-US" sz="1800" i="1">
                                  <a:latin typeface="Cambria Math"/>
                                </a:rPr>
                              </m:ctrlPr>
                            </m:sSubPr>
                            <m:e>
                              <m:r>
                                <a:rPr lang="en-US" sz="1800" i="1">
                                  <a:latin typeface="Cambria Math"/>
                                </a:rPr>
                                <m:t>𝜃</m:t>
                              </m:r>
                            </m:e>
                            <m:sub>
                              <m:r>
                                <a:rPr lang="en-US" sz="1800" i="1">
                                  <a:latin typeface="Cambria Math"/>
                                </a:rPr>
                                <m:t>𝑎</m:t>
                              </m:r>
                            </m:sub>
                          </m:sSub>
                        </m:e>
                      </m:d>
                      <m:r>
                        <a:rPr lang="en-US" sz="1800" i="1">
                          <a:latin typeface="Cambria Math"/>
                        </a:rPr>
                        <m:t>=</m:t>
                      </m:r>
                      <m:f>
                        <m:fPr>
                          <m:ctrlPr>
                            <a:rPr lang="en-US" sz="1800" i="1">
                              <a:latin typeface="Cambria Math"/>
                            </a:rPr>
                          </m:ctrlPr>
                        </m:fPr>
                        <m:num>
                          <m:r>
                            <a:rPr lang="en-US" sz="1800" i="1">
                              <a:latin typeface="Cambria Math"/>
                            </a:rPr>
                            <m:t>−</m:t>
                          </m:r>
                          <m:r>
                            <a:rPr lang="en-US" sz="1800" i="1">
                              <a:latin typeface="Cambria Math"/>
                            </a:rPr>
                            <m:t>0</m:t>
                          </m:r>
                          <m:r>
                            <a:rPr lang="en-US" sz="1800" i="1">
                              <a:latin typeface="Cambria Math"/>
                            </a:rPr>
                            <m:t>.</m:t>
                          </m:r>
                          <m:r>
                            <a:rPr lang="en-US" sz="1800" i="1">
                              <a:latin typeface="Cambria Math"/>
                            </a:rPr>
                            <m:t>072</m:t>
                          </m:r>
                          <m:r>
                            <a:rPr lang="en-US" sz="1800" i="1">
                              <a:latin typeface="Cambria Math"/>
                            </a:rPr>
                            <m:t>.</m:t>
                          </m:r>
                          <m:sSub>
                            <m:sSubPr>
                              <m:ctrlPr>
                                <a:rPr lang="en-US" sz="1800" i="1">
                                  <a:latin typeface="Cambria Math"/>
                                </a:rPr>
                              </m:ctrlPr>
                            </m:sSubPr>
                            <m:e>
                              <m:r>
                                <a:rPr lang="en-US" sz="1800" i="1">
                                  <a:latin typeface="Cambria Math"/>
                                </a:rPr>
                                <m:t>𝜃</m:t>
                              </m:r>
                            </m:e>
                            <m:sub>
                              <m:r>
                                <a:rPr lang="en-US" sz="1800" i="1">
                                  <a:latin typeface="Cambria Math"/>
                                </a:rPr>
                                <m:t>𝑎</m:t>
                              </m:r>
                            </m:sub>
                          </m:sSub>
                          <m:r>
                            <a:rPr lang="en-US" sz="1800" i="1">
                              <a:latin typeface="Cambria Math"/>
                            </a:rPr>
                            <m:t>+</m:t>
                          </m:r>
                          <m:r>
                            <a:rPr lang="en-US" sz="1800" i="1">
                              <a:latin typeface="Cambria Math"/>
                            </a:rPr>
                            <m:t>0</m:t>
                          </m:r>
                          <m:r>
                            <a:rPr lang="en-US" sz="1800" i="1">
                              <a:latin typeface="Cambria Math"/>
                            </a:rPr>
                            <m:t>.</m:t>
                          </m:r>
                          <m:r>
                            <a:rPr lang="en-US" sz="1800" i="1">
                              <a:latin typeface="Cambria Math"/>
                            </a:rPr>
                            <m:t>07425</m:t>
                          </m:r>
                        </m:num>
                        <m:den>
                          <m:r>
                            <a:rPr lang="en-US" sz="1800" i="1">
                              <a:latin typeface="Cambria Math"/>
                            </a:rPr>
                            <m:t>−</m:t>
                          </m:r>
                          <m:r>
                            <a:rPr lang="en-US" sz="1800" i="1">
                              <a:latin typeface="Cambria Math"/>
                            </a:rPr>
                            <m:t>0</m:t>
                          </m:r>
                          <m:r>
                            <a:rPr lang="en-US" sz="1800" i="1">
                              <a:latin typeface="Cambria Math"/>
                            </a:rPr>
                            <m:t>.</m:t>
                          </m:r>
                          <m:r>
                            <a:rPr lang="en-US" sz="1800" i="1">
                              <a:latin typeface="Cambria Math"/>
                            </a:rPr>
                            <m:t>012</m:t>
                          </m:r>
                          <m:r>
                            <a:rPr lang="en-US" sz="1800" i="1">
                              <a:latin typeface="Cambria Math"/>
                            </a:rPr>
                            <m:t>.</m:t>
                          </m:r>
                          <m:sSub>
                            <m:sSubPr>
                              <m:ctrlPr>
                                <a:rPr lang="en-US" sz="1800" i="1">
                                  <a:latin typeface="Cambria Math"/>
                                </a:rPr>
                              </m:ctrlPr>
                            </m:sSubPr>
                            <m:e>
                              <m:r>
                                <a:rPr lang="en-US" sz="1800" i="1">
                                  <a:latin typeface="Cambria Math"/>
                                </a:rPr>
                                <m:t>𝜃</m:t>
                              </m:r>
                            </m:e>
                            <m:sub>
                              <m:r>
                                <a:rPr lang="en-US" sz="1800" i="1">
                                  <a:latin typeface="Cambria Math"/>
                                </a:rPr>
                                <m:t>𝑎</m:t>
                              </m:r>
                            </m:sub>
                          </m:sSub>
                          <m:r>
                            <a:rPr lang="en-US" sz="1800" i="1">
                              <a:latin typeface="Cambria Math"/>
                            </a:rPr>
                            <m:t>+</m:t>
                          </m:r>
                          <m:r>
                            <a:rPr lang="en-US" sz="1800" i="1">
                              <a:latin typeface="Cambria Math"/>
                            </a:rPr>
                            <m:t>0</m:t>
                          </m:r>
                          <m:r>
                            <a:rPr lang="en-US" sz="1800" i="1">
                              <a:latin typeface="Cambria Math"/>
                            </a:rPr>
                            <m:t>.</m:t>
                          </m:r>
                          <m:r>
                            <a:rPr lang="en-US" sz="1800" i="1">
                              <a:latin typeface="Cambria Math"/>
                            </a:rPr>
                            <m:t>10988</m:t>
                          </m:r>
                        </m:den>
                      </m:f>
                    </m:oMath>
                  </m:oMathPara>
                </a14:m>
                <a:endParaRPr lang="en-US" sz="1800" dirty="0"/>
              </a:p>
              <a:p>
                <a:pPr marL="0" indent="0">
                  <a:buNone/>
                </a:pPr>
                <a:r>
                  <a:rPr lang="en-US" sz="1800" dirty="0"/>
                  <a:t>	which are displayed in Fig. </a:t>
                </a:r>
                <a:r>
                  <a:rPr lang="en-US" sz="1800" dirty="0" smtClean="0"/>
                  <a:t>2 </a:t>
                </a:r>
                <a:endParaRPr lang="en-US" sz="1800" dirty="0"/>
              </a:p>
              <a:p>
                <a:pPr marL="0" indent="0">
                  <a:buNone/>
                </a:pPr>
                <a:endParaRPr lang="en-US" sz="1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62000" y="2057400"/>
                <a:ext cx="7696200" cy="3581400"/>
              </a:xfrm>
              <a:blipFill rotWithShape="1">
                <a:blip r:embed="rId2"/>
                <a:stretch>
                  <a:fillRect l="-792" r="-554"/>
                </a:stretch>
              </a:blipFill>
            </p:spPr>
            <p:txBody>
              <a:bodyPr/>
              <a:lstStyle/>
              <a:p>
                <a:r>
                  <a:rPr lang="en-US">
                    <a:noFill/>
                  </a:rPr>
                  <a:t> </a:t>
                </a:r>
              </a:p>
            </p:txBody>
          </p:sp>
        </mc:Fallback>
      </mc:AlternateContent>
      <p:sp>
        <p:nvSpPr>
          <p:cNvPr id="4" name="Slide Number Placeholder 3"/>
          <p:cNvSpPr>
            <a:spLocks noGrp="1"/>
          </p:cNvSpPr>
          <p:nvPr>
            <p:ph type="sldNum" sz="quarter" idx="10"/>
          </p:nvPr>
        </p:nvSpPr>
        <p:spPr/>
        <p:txBody>
          <a:bodyPr/>
          <a:lstStyle/>
          <a:p>
            <a:fld id="{51F7E82C-B041-4B3C-96FA-1A98850E31F7}" type="slidenum">
              <a:rPr lang="ar-SA" altLang="en-US" smtClean="0"/>
              <a:pPr/>
              <a:t>30</a:t>
            </a:fld>
            <a:endParaRPr lang="en-US" altLang="zh-CN" dirty="0"/>
          </a:p>
        </p:txBody>
      </p:sp>
    </p:spTree>
    <p:extLst>
      <p:ext uri="{BB962C8B-B14F-4D97-AF65-F5344CB8AC3E}">
        <p14:creationId xmlns:p14="http://schemas.microsoft.com/office/powerpoint/2010/main" val="156766301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1371600"/>
            <a:ext cx="6858000" cy="1066800"/>
          </a:xfrm>
        </p:spPr>
        <p:txBody>
          <a:bodyPr/>
          <a:lstStyle/>
          <a:p>
            <a:pPr algn="ctr"/>
            <a:r>
              <a:rPr lang="en-US" sz="3200" dirty="0" smtClean="0"/>
              <a:t>Methods</a:t>
            </a:r>
            <a:endParaRPr lang="en-US" sz="3200"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762000" y="2057400"/>
                <a:ext cx="7696200" cy="3581400"/>
              </a:xfrm>
            </p:spPr>
            <p:txBody>
              <a:bodyPr/>
              <a:lstStyle/>
              <a:p>
                <a:pPr marL="0" indent="0" algn="just">
                  <a:buNone/>
                </a:pPr>
                <a:r>
                  <a:rPr lang="en-US" b="1" dirty="0" smtClean="0">
                    <a:solidFill>
                      <a:srgbClr val="3399FF"/>
                    </a:solidFill>
                  </a:rPr>
                  <a:t>The Coefficient-Matrix-Fill procedure : (Contd.)</a:t>
                </a:r>
                <a:endParaRPr lang="en-US" b="1" dirty="0">
                  <a:solidFill>
                    <a:srgbClr val="3399FF"/>
                  </a:solidFill>
                </a:endParaRPr>
              </a:p>
              <a:p>
                <a:pPr marL="0" indent="0">
                  <a:buNone/>
                </a:pPr>
                <a:endParaRPr lang="en-US" sz="1800" dirty="0" smtClean="0"/>
              </a:p>
              <a:p>
                <a:pPr marL="0" indent="0">
                  <a:buNone/>
                </a:pPr>
                <a:endParaRPr lang="en-US" sz="1800" dirty="0"/>
              </a:p>
              <a:p>
                <a:pPr marL="0" indent="0">
                  <a:buNone/>
                </a:pPr>
                <a:endParaRPr lang="en-US" sz="1800" dirty="0" smtClean="0"/>
              </a:p>
              <a:p>
                <a:pPr marL="0" indent="0">
                  <a:buNone/>
                </a:pPr>
                <a:endParaRPr lang="en-US" sz="1800" dirty="0"/>
              </a:p>
              <a:p>
                <a:pPr marL="0" indent="0">
                  <a:buNone/>
                </a:pPr>
                <a:endParaRPr lang="en-US" sz="1800" dirty="0" smtClean="0"/>
              </a:p>
              <a:p>
                <a:pPr marL="0" indent="0">
                  <a:buNone/>
                </a:pPr>
                <a:endParaRPr lang="en-US" sz="1800" dirty="0"/>
              </a:p>
              <a:p>
                <a:pPr marL="0" indent="0">
                  <a:buNone/>
                </a:pPr>
                <a:endParaRPr lang="en-US" sz="1800" dirty="0" smtClean="0"/>
              </a:p>
              <a:p>
                <a:pPr marL="0" indent="0">
                  <a:buNone/>
                </a:pPr>
                <a:endParaRPr lang="en-US" sz="1800" dirty="0"/>
              </a:p>
              <a:p>
                <a:pPr marL="0" indent="0" algn="just">
                  <a:buNone/>
                </a:pPr>
                <a:endParaRPr lang="en-US" sz="1800" b="1" dirty="0" smtClean="0"/>
              </a:p>
              <a:p>
                <a:pPr marL="455613" indent="-455613" algn="just"/>
                <a:r>
                  <a:rPr lang="en-US" sz="1800" b="1" dirty="0" smtClean="0"/>
                  <a:t>Fig</a:t>
                </a:r>
                <a:r>
                  <a:rPr lang="en-US" sz="1800" b="1" dirty="0"/>
                  <a:t>. </a:t>
                </a:r>
                <a:r>
                  <a:rPr lang="en-US" sz="1800" b="1" dirty="0" smtClean="0"/>
                  <a:t>3</a:t>
                </a:r>
                <a:r>
                  <a:rPr lang="en-US" sz="1800" dirty="0" smtClean="0"/>
                  <a:t>. </a:t>
                </a:r>
                <a:r>
                  <a:rPr lang="en-US" sz="1800" dirty="0"/>
                  <a:t>Sensitivity functions </a:t>
                </a:r>
                <a14:m>
                  <m:oMath xmlns:m="http://schemas.openxmlformats.org/officeDocument/2006/math">
                    <m:r>
                      <m:rPr>
                        <m:sty m:val="p"/>
                      </m:rPr>
                      <a:rPr lang="en-US" sz="1800">
                        <a:latin typeface="Cambria Math"/>
                      </a:rPr>
                      <m:t>p</m:t>
                    </m:r>
                    <m:d>
                      <m:dPr>
                        <m:ctrlPr>
                          <a:rPr lang="en-US" sz="1800" i="1">
                            <a:latin typeface="Cambria Math"/>
                          </a:rPr>
                        </m:ctrlPr>
                      </m:dPr>
                      <m:e>
                        <m:sSubSup>
                          <m:sSubSupPr>
                            <m:ctrlPr>
                              <a:rPr lang="en-US" sz="1800" i="1">
                                <a:latin typeface="Cambria Math"/>
                              </a:rPr>
                            </m:ctrlPr>
                          </m:sSubSupPr>
                          <m:e>
                            <m:r>
                              <m:rPr>
                                <m:sty m:val="p"/>
                              </m:rPr>
                              <a:rPr lang="en-US" sz="1800">
                                <a:latin typeface="Cambria Math"/>
                              </a:rPr>
                              <m:t>x</m:t>
                            </m:r>
                          </m:e>
                          <m:sub>
                            <m:r>
                              <m:rPr>
                                <m:sty m:val="p"/>
                              </m:rPr>
                              <a:rPr lang="en-US" sz="1800" b="0" i="0" smtClean="0">
                                <a:latin typeface="Cambria Math"/>
                              </a:rPr>
                              <m:t>v</m:t>
                            </m:r>
                          </m:sub>
                          <m:sup>
                            <m:r>
                              <a:rPr lang="en-US" sz="1800">
                                <a:latin typeface="Cambria Math"/>
                              </a:rPr>
                              <m:t>2</m:t>
                            </m:r>
                          </m:sup>
                        </m:sSubSup>
                      </m:e>
                      <m:e>
                        <m:sSubSup>
                          <m:sSubSupPr>
                            <m:ctrlPr>
                              <a:rPr lang="en-US" sz="1800" i="1">
                                <a:latin typeface="Cambria Math"/>
                              </a:rPr>
                            </m:ctrlPr>
                          </m:sSubSupPr>
                          <m:e>
                            <m:r>
                              <a:rPr lang="en-US" sz="1800">
                                <a:latin typeface="Cambria Math"/>
                              </a:rPr>
                              <m:t>𝐲</m:t>
                            </m:r>
                          </m:e>
                          <m:sub>
                            <m:r>
                              <a:rPr lang="en-US" sz="1800">
                                <a:latin typeface="Cambria Math"/>
                              </a:rPr>
                              <m:t>𝐞</m:t>
                            </m:r>
                          </m:sub>
                          <m:sup>
                            <m:r>
                              <a:rPr lang="en-US" sz="1800">
                                <a:latin typeface="Cambria Math"/>
                              </a:rPr>
                              <m:t>1</m:t>
                            </m:r>
                            <m:r>
                              <a:rPr lang="en-US" sz="1800">
                                <a:latin typeface="Cambria Math"/>
                              </a:rPr>
                              <m:t>:</m:t>
                            </m:r>
                            <m:r>
                              <a:rPr lang="en-US" sz="1800">
                                <a:latin typeface="Cambria Math"/>
                              </a:rPr>
                              <m:t>2</m:t>
                            </m:r>
                          </m:sup>
                        </m:sSubSup>
                      </m:e>
                    </m:d>
                    <m:d>
                      <m:dPr>
                        <m:ctrlPr>
                          <a:rPr lang="en-US" sz="1800" i="1">
                            <a:latin typeface="Cambria Math"/>
                          </a:rPr>
                        </m:ctrlPr>
                      </m:dPr>
                      <m:e>
                        <m:sSub>
                          <m:sSubPr>
                            <m:ctrlPr>
                              <a:rPr lang="en-US" sz="1800" i="1">
                                <a:latin typeface="Cambria Math"/>
                              </a:rPr>
                            </m:ctrlPr>
                          </m:sSubPr>
                          <m:e>
                            <m:r>
                              <m:rPr>
                                <m:sty m:val="p"/>
                              </m:rPr>
                              <a:rPr lang="en-US" sz="1800">
                                <a:latin typeface="Cambria Math"/>
                              </a:rPr>
                              <m:t>θ</m:t>
                            </m:r>
                          </m:e>
                          <m:sub>
                            <m:r>
                              <m:rPr>
                                <m:sty m:val="p"/>
                              </m:rPr>
                              <a:rPr lang="en-US" sz="1800">
                                <a:latin typeface="Cambria Math"/>
                              </a:rPr>
                              <m:t>a</m:t>
                            </m:r>
                          </m:sub>
                        </m:sSub>
                      </m:e>
                    </m:d>
                  </m:oMath>
                </a14:m>
                <a:r>
                  <a:rPr lang="en-US" sz="1800" dirty="0"/>
                  <a:t> for both states of </a:t>
                </a:r>
                <a14:m>
                  <m:oMath xmlns:m="http://schemas.openxmlformats.org/officeDocument/2006/math">
                    <m:sSup>
                      <m:sSupPr>
                        <m:ctrlPr>
                          <a:rPr lang="en-US" sz="1800" i="1">
                            <a:latin typeface="Cambria Math"/>
                          </a:rPr>
                        </m:ctrlPr>
                      </m:sSupPr>
                      <m:e>
                        <m:r>
                          <m:rPr>
                            <m:sty m:val="p"/>
                          </m:rPr>
                          <a:rPr lang="en-US" sz="1800">
                            <a:latin typeface="Cambria Math"/>
                          </a:rPr>
                          <m:t>X</m:t>
                        </m:r>
                      </m:e>
                      <m:sup>
                        <m:r>
                          <a:rPr lang="en-US" sz="1800">
                            <a:latin typeface="Cambria Math"/>
                          </a:rPr>
                          <m:t>2</m:t>
                        </m:r>
                      </m:sup>
                    </m:sSup>
                  </m:oMath>
                </a14:m>
                <a:r>
                  <a:rPr lang="en-US" sz="1800" dirty="0"/>
                  <a:t>(a), and </a:t>
                </a:r>
                <a14:m>
                  <m:oMath xmlns:m="http://schemas.openxmlformats.org/officeDocument/2006/math">
                    <m:r>
                      <m:rPr>
                        <m:sty m:val="p"/>
                      </m:rPr>
                      <a:rPr lang="en-US" sz="1800">
                        <a:latin typeface="Cambria Math"/>
                      </a:rPr>
                      <m:t>p</m:t>
                    </m:r>
                    <m:d>
                      <m:dPr>
                        <m:ctrlPr>
                          <a:rPr lang="en-US" sz="1800" i="1">
                            <a:latin typeface="Cambria Math"/>
                          </a:rPr>
                        </m:ctrlPr>
                      </m:dPr>
                      <m:e>
                        <m:sSubSup>
                          <m:sSubSupPr>
                            <m:ctrlPr>
                              <a:rPr lang="en-US" sz="1800" i="1">
                                <a:latin typeface="Cambria Math"/>
                              </a:rPr>
                            </m:ctrlPr>
                          </m:sSubSupPr>
                          <m:e>
                            <m:r>
                              <m:rPr>
                                <m:sty m:val="p"/>
                              </m:rPr>
                              <a:rPr lang="en-US" sz="1800">
                                <a:latin typeface="Cambria Math"/>
                              </a:rPr>
                              <m:t>x</m:t>
                            </m:r>
                          </m:e>
                          <m:sub>
                            <m:r>
                              <m:rPr>
                                <m:sty m:val="p"/>
                              </m:rPr>
                              <a:rPr lang="en-US" sz="1800" b="0" i="0" smtClean="0">
                                <a:latin typeface="Cambria Math"/>
                              </a:rPr>
                              <m:t>v</m:t>
                            </m:r>
                          </m:sub>
                          <m:sup>
                            <m:r>
                              <a:rPr lang="en-US" sz="1800">
                                <a:latin typeface="Cambria Math"/>
                              </a:rPr>
                              <m:t>3</m:t>
                            </m:r>
                          </m:sup>
                        </m:sSubSup>
                      </m:e>
                      <m:e>
                        <m:sSubSup>
                          <m:sSubSupPr>
                            <m:ctrlPr>
                              <a:rPr lang="en-US" sz="1800" i="1">
                                <a:latin typeface="Cambria Math"/>
                              </a:rPr>
                            </m:ctrlPr>
                          </m:sSubSupPr>
                          <m:e>
                            <m:r>
                              <a:rPr lang="en-US" sz="1800">
                                <a:latin typeface="Cambria Math"/>
                              </a:rPr>
                              <m:t>𝐲</m:t>
                            </m:r>
                          </m:e>
                          <m:sub>
                            <m:r>
                              <a:rPr lang="en-US" sz="1800">
                                <a:latin typeface="Cambria Math"/>
                              </a:rPr>
                              <m:t>𝐞</m:t>
                            </m:r>
                          </m:sub>
                          <m:sup>
                            <m:r>
                              <a:rPr lang="en-US" sz="1800">
                                <a:latin typeface="Cambria Math"/>
                              </a:rPr>
                              <m:t>1</m:t>
                            </m:r>
                            <m:r>
                              <a:rPr lang="en-US" sz="1800">
                                <a:latin typeface="Cambria Math"/>
                              </a:rPr>
                              <m:t>:</m:t>
                            </m:r>
                            <m:r>
                              <a:rPr lang="en-US" sz="1800">
                                <a:latin typeface="Cambria Math"/>
                              </a:rPr>
                              <m:t>3</m:t>
                            </m:r>
                          </m:sup>
                        </m:sSubSup>
                      </m:e>
                    </m:d>
                    <m:d>
                      <m:dPr>
                        <m:ctrlPr>
                          <a:rPr lang="en-US" sz="1800" i="1">
                            <a:latin typeface="Cambria Math"/>
                          </a:rPr>
                        </m:ctrlPr>
                      </m:dPr>
                      <m:e>
                        <m:sSub>
                          <m:sSubPr>
                            <m:ctrlPr>
                              <a:rPr lang="en-US" sz="1800" i="1">
                                <a:latin typeface="Cambria Math"/>
                              </a:rPr>
                            </m:ctrlPr>
                          </m:sSubPr>
                          <m:e>
                            <m:r>
                              <m:rPr>
                                <m:sty m:val="p"/>
                              </m:rPr>
                              <a:rPr lang="en-US" sz="1800">
                                <a:latin typeface="Cambria Math"/>
                              </a:rPr>
                              <m:t>θ</m:t>
                            </m:r>
                          </m:e>
                          <m:sub>
                            <m:r>
                              <m:rPr>
                                <m:sty m:val="p"/>
                              </m:rPr>
                              <a:rPr lang="en-US" sz="1800">
                                <a:latin typeface="Cambria Math"/>
                              </a:rPr>
                              <m:t>a</m:t>
                            </m:r>
                          </m:sub>
                        </m:sSub>
                      </m:e>
                    </m:d>
                  </m:oMath>
                </a14:m>
                <a:r>
                  <a:rPr lang="en-US" sz="1800" dirty="0"/>
                  <a:t> for both states of </a:t>
                </a:r>
                <a14:m>
                  <m:oMath xmlns:m="http://schemas.openxmlformats.org/officeDocument/2006/math">
                    <m:sSup>
                      <m:sSupPr>
                        <m:ctrlPr>
                          <a:rPr lang="en-US" sz="1800" i="1">
                            <a:latin typeface="Cambria Math"/>
                          </a:rPr>
                        </m:ctrlPr>
                      </m:sSupPr>
                      <m:e>
                        <m:r>
                          <m:rPr>
                            <m:sty m:val="p"/>
                          </m:rPr>
                          <a:rPr lang="en-US" sz="1800">
                            <a:latin typeface="Cambria Math"/>
                          </a:rPr>
                          <m:t>X</m:t>
                        </m:r>
                      </m:e>
                      <m:sup>
                        <m:r>
                          <a:rPr lang="en-US" sz="1800">
                            <a:latin typeface="Cambria Math"/>
                          </a:rPr>
                          <m:t>3</m:t>
                        </m:r>
                      </m:sup>
                    </m:sSup>
                  </m:oMath>
                </a14:m>
                <a:r>
                  <a:rPr lang="en-US" sz="1800" dirty="0"/>
                  <a:t>(b)</a:t>
                </a:r>
              </a:p>
              <a:p>
                <a:pPr marL="0" indent="0">
                  <a:buNone/>
                </a:pPr>
                <a:endParaRPr lang="en-US" sz="1800" dirty="0"/>
              </a:p>
              <a:p>
                <a:pPr marL="0" indent="0">
                  <a:buNone/>
                </a:pPr>
                <a:endParaRPr lang="en-US" sz="18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762000" y="2057400"/>
                <a:ext cx="7696200" cy="3581400"/>
              </a:xfrm>
              <a:blipFill rotWithShape="1">
                <a:blip r:embed="rId2"/>
                <a:stretch>
                  <a:fillRect l="-792" r="-554" b="-31175"/>
                </a:stretch>
              </a:blipFill>
            </p:spPr>
            <p:txBody>
              <a:bodyPr/>
              <a:lstStyle/>
              <a:p>
                <a:r>
                  <a:rPr lang="en-US">
                    <a:noFill/>
                  </a:rPr>
                  <a:t> </a:t>
                </a:r>
              </a:p>
            </p:txBody>
          </p:sp>
        </mc:Fallback>
      </mc:AlternateContent>
      <p:sp>
        <p:nvSpPr>
          <p:cNvPr id="4" name="Slide Number Placeholder 3"/>
          <p:cNvSpPr>
            <a:spLocks noGrp="1"/>
          </p:cNvSpPr>
          <p:nvPr>
            <p:ph type="sldNum" sz="quarter" idx="10"/>
          </p:nvPr>
        </p:nvSpPr>
        <p:spPr/>
        <p:txBody>
          <a:bodyPr/>
          <a:lstStyle/>
          <a:p>
            <a:fld id="{51F7E82C-B041-4B3C-96FA-1A98850E31F7}" type="slidenum">
              <a:rPr lang="ar-SA" altLang="en-US" smtClean="0"/>
              <a:pPr/>
              <a:t>31</a:t>
            </a:fld>
            <a:endParaRPr lang="en-US" altLang="zh-CN" dirty="0"/>
          </a:p>
        </p:txBody>
      </p:sp>
      <p:grpSp>
        <p:nvGrpSpPr>
          <p:cNvPr id="10" name="Group 9"/>
          <p:cNvGrpSpPr/>
          <p:nvPr/>
        </p:nvGrpSpPr>
        <p:grpSpPr>
          <a:xfrm>
            <a:off x="333846" y="2621280"/>
            <a:ext cx="8503920" cy="3322320"/>
            <a:chOff x="333846" y="2621280"/>
            <a:chExt cx="8503920" cy="3322320"/>
          </a:xfrm>
        </p:grpSpPr>
        <p:grpSp>
          <p:nvGrpSpPr>
            <p:cNvPr id="9" name="Group 8"/>
            <p:cNvGrpSpPr/>
            <p:nvPr/>
          </p:nvGrpSpPr>
          <p:grpSpPr>
            <a:xfrm>
              <a:off x="333846" y="2621280"/>
              <a:ext cx="8503920" cy="3017520"/>
              <a:chOff x="125412" y="2133680"/>
              <a:chExt cx="8866188" cy="3382963"/>
            </a:xfrm>
          </p:grpSpPr>
          <p:pic>
            <p:nvPicPr>
              <p:cNvPr id="5"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412" y="2133680"/>
                <a:ext cx="4321175" cy="338296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4400" y="2133680"/>
                <a:ext cx="4267200" cy="3382962"/>
              </a:xfrm>
              <a:prstGeom prst="rect">
                <a:avLst/>
              </a:prstGeom>
              <a:noFill/>
              <a:extLst>
                <a:ext uri="{909E8E84-426E-40DD-AFC4-6F175D3DCCD1}">
                  <a14:hiddenFill xmlns:a14="http://schemas.microsoft.com/office/drawing/2010/main">
                    <a:solidFill>
                      <a:srgbClr val="FFFFFF"/>
                    </a:solidFill>
                  </a14:hiddenFill>
                </a:ext>
              </a:extLst>
            </p:spPr>
          </p:pic>
        </p:grpSp>
        <p:sp>
          <p:nvSpPr>
            <p:cNvPr id="7" name="Rectangle 5"/>
            <p:cNvSpPr>
              <a:spLocks noChangeArrowheads="1"/>
            </p:cNvSpPr>
            <p:nvPr/>
          </p:nvSpPr>
          <p:spPr bwMode="auto">
            <a:xfrm>
              <a:off x="6675899" y="5666600"/>
              <a:ext cx="364202" cy="27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(b)</a:t>
              </a:r>
              <a:endParaRPr kumimoji="0" lang="en-US" altLang="en-US" sz="600" b="0" i="0" u="none" strike="noStrike" cap="none" normalizeH="0" baseline="0" dirty="0" smtClean="0">
                <a:ln>
                  <a:noFill/>
                </a:ln>
                <a:solidFill>
                  <a:schemeClr val="tx1"/>
                </a:solidFill>
                <a:effectLst/>
              </a:endParaRPr>
            </a:p>
          </p:txBody>
        </p:sp>
        <p:sp>
          <p:nvSpPr>
            <p:cNvPr id="8" name="Rectangle 5"/>
            <p:cNvSpPr>
              <a:spLocks noChangeArrowheads="1"/>
            </p:cNvSpPr>
            <p:nvPr/>
          </p:nvSpPr>
          <p:spPr bwMode="auto">
            <a:xfrm>
              <a:off x="1921797" y="5666599"/>
              <a:ext cx="364202" cy="27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a:t>
              </a:r>
              <a:endParaRPr kumimoji="0" lang="en-US" altLang="en-US" sz="600" b="0" i="0" u="none" strike="noStrike" cap="none" normalizeH="0" baseline="0" dirty="0" smtClean="0">
                <a:ln>
                  <a:noFill/>
                </a:ln>
                <a:solidFill>
                  <a:schemeClr val="tx1"/>
                </a:solidFill>
                <a:effectLst/>
              </a:endParaRPr>
            </a:p>
          </p:txBody>
        </p:sp>
      </p:grpSp>
    </p:spTree>
    <p:extLst>
      <p:ext uri="{BB962C8B-B14F-4D97-AF65-F5344CB8AC3E}">
        <p14:creationId xmlns:p14="http://schemas.microsoft.com/office/powerpoint/2010/main" val="25515076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1371600"/>
            <a:ext cx="6858000" cy="1066800"/>
          </a:xfrm>
        </p:spPr>
        <p:txBody>
          <a:bodyPr/>
          <a:lstStyle/>
          <a:p>
            <a:pPr algn="ctr"/>
            <a:r>
              <a:rPr lang="en-US" sz="3200" dirty="0" smtClean="0"/>
              <a:t>Proposed </a:t>
            </a:r>
            <a:r>
              <a:rPr lang="en-US" sz="3200" dirty="0"/>
              <a:t>Method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62000" y="2057400"/>
                <a:ext cx="7696200" cy="3581400"/>
              </a:xfrm>
            </p:spPr>
            <p:txBody>
              <a:bodyPr/>
              <a:lstStyle/>
              <a:p>
                <a:pPr marL="455613" indent="-455613" algn="just"/>
                <a:r>
                  <a:rPr lang="en-US" sz="1800" dirty="0" smtClean="0"/>
                  <a:t>In </a:t>
                </a:r>
                <a:r>
                  <a:rPr lang="en-US" sz="1800" dirty="0"/>
                  <a:t>this method, to calculate the coefficients the Transition Matrix </a:t>
                </a:r>
                <a14:m>
                  <m:oMath xmlns:m="http://schemas.openxmlformats.org/officeDocument/2006/math">
                    <m:r>
                      <a:rPr lang="en-US" sz="1800" dirty="0">
                        <a:latin typeface="Cambria Math"/>
                      </a:rPr>
                      <m:t>𝐴</m:t>
                    </m:r>
                  </m:oMath>
                </a14:m>
                <a:r>
                  <a:rPr lang="en-US" sz="1800" dirty="0"/>
                  <a:t> is divided into </a:t>
                </a:r>
                <a14:m>
                  <m:oMath xmlns:m="http://schemas.openxmlformats.org/officeDocument/2006/math">
                    <m:acc>
                      <m:accPr>
                        <m:chr m:val="̅"/>
                        <m:ctrlPr>
                          <a:rPr lang="en-US" sz="1800" i="1" dirty="0">
                            <a:latin typeface="Cambria Math"/>
                          </a:rPr>
                        </m:ctrlPr>
                      </m:accPr>
                      <m:e>
                        <m:r>
                          <a:rPr lang="en-US" sz="1800" dirty="0">
                            <a:latin typeface="Cambria Math"/>
                          </a:rPr>
                          <m:t>𝐴</m:t>
                        </m:r>
                      </m:e>
                    </m:acc>
                  </m:oMath>
                </a14:m>
                <a:r>
                  <a:rPr lang="en-US" sz="1800" dirty="0"/>
                  <a:t> and </a:t>
                </a:r>
                <a14:m>
                  <m:oMath xmlns:m="http://schemas.openxmlformats.org/officeDocument/2006/math">
                    <m:acc>
                      <m:accPr>
                        <m:chr m:val="̂"/>
                        <m:ctrlPr>
                          <a:rPr lang="en-US" sz="1800" i="1" dirty="0">
                            <a:latin typeface="Cambria Math"/>
                          </a:rPr>
                        </m:ctrlPr>
                      </m:accPr>
                      <m:e>
                        <m:r>
                          <a:rPr lang="en-US" sz="1800" dirty="0">
                            <a:latin typeface="Cambria Math"/>
                          </a:rPr>
                          <m:t>𝐴</m:t>
                        </m:r>
                      </m:e>
                    </m:acc>
                  </m:oMath>
                </a14:m>
                <a:r>
                  <a:rPr lang="en-US" sz="1800" dirty="0"/>
                  <a:t> that are independent and dependent on </a:t>
                </a:r>
                <a14:m>
                  <m:oMath xmlns:m="http://schemas.openxmlformats.org/officeDocument/2006/math">
                    <m:sSub>
                      <m:sSubPr>
                        <m:ctrlPr>
                          <a:rPr lang="en-US" sz="1800" i="1">
                            <a:latin typeface="Cambria Math"/>
                          </a:rPr>
                        </m:ctrlPr>
                      </m:sSubPr>
                      <m:e>
                        <m:r>
                          <a:rPr lang="en-US" sz="1800">
                            <a:latin typeface="Cambria Math"/>
                          </a:rPr>
                          <m:t>𝜃</m:t>
                        </m:r>
                        <m:r>
                          <m:rPr>
                            <m:nor/>
                          </m:rPr>
                          <a:rPr lang="en-US" sz="1800" dirty="0"/>
                          <m:t> </m:t>
                        </m:r>
                      </m:e>
                      <m:sub>
                        <m:r>
                          <a:rPr lang="en-US" sz="1800">
                            <a:latin typeface="Cambria Math"/>
                          </a:rPr>
                          <m:t>𝑎</m:t>
                        </m:r>
                      </m:sub>
                    </m:sSub>
                  </m:oMath>
                </a14:m>
                <a:r>
                  <a:rPr lang="en-US" sz="1800" dirty="0"/>
                  <a:t> respectively.  For previous example: </a:t>
                </a:r>
              </a:p>
              <a:p>
                <a:pPr marL="0" indent="0">
                  <a:buNone/>
                </a:pPr>
                <a:r>
                  <a:rPr lang="en-US" sz="1800" dirty="0"/>
                  <a:t>	</a:t>
                </a:r>
                <a14:m>
                  <m:oMath xmlns:m="http://schemas.openxmlformats.org/officeDocument/2006/math">
                    <m:acc>
                      <m:accPr>
                        <m:chr m:val="̅"/>
                        <m:ctrlPr>
                          <a:rPr lang="en-US" sz="1800" i="1">
                            <a:latin typeface="Cambria Math"/>
                          </a:rPr>
                        </m:ctrlPr>
                      </m:accPr>
                      <m:e>
                        <m:r>
                          <a:rPr lang="en-US" sz="1800" i="1">
                            <a:latin typeface="Cambria Math" panose="02040503050406030204" pitchFamily="18" charset="0"/>
                          </a:rPr>
                          <m:t>𝐴</m:t>
                        </m:r>
                      </m:e>
                    </m:acc>
                    <m:r>
                      <a:rPr lang="en-US" sz="1800" i="1">
                        <a:latin typeface="Cambria Math"/>
                      </a:rPr>
                      <m:t>=</m:t>
                    </m:r>
                    <m:d>
                      <m:dPr>
                        <m:begChr m:val="["/>
                        <m:endChr m:val="]"/>
                        <m:ctrlPr>
                          <a:rPr lang="en-US" sz="1800" i="1">
                            <a:latin typeface="Cambria Math"/>
                          </a:rPr>
                        </m:ctrlPr>
                      </m:dPr>
                      <m:e>
                        <m:m>
                          <m:mPr>
                            <m:mcs>
                              <m:mc>
                                <m:mcPr>
                                  <m:count m:val="2"/>
                                  <m:mcJc m:val="center"/>
                                </m:mcPr>
                              </m:mc>
                            </m:mcs>
                            <m:ctrlPr>
                              <a:rPr lang="en-US" sz="1800" i="1">
                                <a:latin typeface="Cambria Math"/>
                              </a:rPr>
                            </m:ctrlPr>
                          </m:mPr>
                          <m:mr>
                            <m:e>
                              <m:r>
                                <a:rPr lang="en-US" sz="1800" i="1">
                                  <a:latin typeface="Cambria Math"/>
                                </a:rPr>
                                <m:t>0</m:t>
                              </m:r>
                              <m:r>
                                <a:rPr lang="en-US" sz="1800" i="1">
                                  <a:latin typeface="Cambria Math"/>
                                </a:rPr>
                                <m:t>.</m:t>
                              </m:r>
                              <m:r>
                                <a:rPr lang="en-US" sz="1800" i="1">
                                  <a:latin typeface="Cambria Math"/>
                                </a:rPr>
                                <m:t>95</m:t>
                              </m:r>
                            </m:e>
                            <m:e>
                              <m:r>
                                <a:rPr lang="en-US" sz="1800" i="1">
                                  <a:latin typeface="Cambria Math"/>
                                </a:rPr>
                                <m:t>0</m:t>
                              </m:r>
                              <m:r>
                                <a:rPr lang="en-US" sz="1800" i="1">
                                  <a:latin typeface="Cambria Math"/>
                                </a:rPr>
                                <m:t>.</m:t>
                              </m:r>
                              <m:r>
                                <a:rPr lang="en-US" sz="1800" i="1">
                                  <a:latin typeface="Cambria Math"/>
                                </a:rPr>
                                <m:t>05</m:t>
                              </m:r>
                            </m:e>
                          </m:mr>
                          <m:mr>
                            <m:e>
                              <m:r>
                                <a:rPr lang="en-US" sz="1800" i="1">
                                  <a:latin typeface="Cambria Math" panose="02040503050406030204" pitchFamily="18" charset="0"/>
                                </a:rPr>
                                <m:t>0</m:t>
                              </m:r>
                            </m:e>
                            <m:e>
                              <m:r>
                                <a:rPr lang="en-US" sz="1800" i="1">
                                  <a:latin typeface="Cambria Math" panose="02040503050406030204" pitchFamily="18" charset="0"/>
                                </a:rPr>
                                <m:t>1</m:t>
                              </m:r>
                            </m:e>
                          </m:mr>
                        </m:m>
                      </m:e>
                    </m:d>
                  </m:oMath>
                </a14:m>
                <a:r>
                  <a:rPr lang="en-US" sz="1800" dirty="0"/>
                  <a:t> and  </a:t>
                </a:r>
                <a14:m>
                  <m:oMath xmlns:m="http://schemas.openxmlformats.org/officeDocument/2006/math">
                    <m:acc>
                      <m:accPr>
                        <m:chr m:val="̂"/>
                        <m:ctrlPr>
                          <a:rPr lang="en-US" sz="1800" i="1" dirty="0">
                            <a:latin typeface="Cambria Math"/>
                          </a:rPr>
                        </m:ctrlPr>
                      </m:accPr>
                      <m:e>
                        <m:r>
                          <a:rPr lang="en-US" sz="1800" i="1" dirty="0">
                            <a:latin typeface="Cambria Math" panose="02040503050406030204" pitchFamily="18" charset="0"/>
                          </a:rPr>
                          <m:t>𝐴</m:t>
                        </m:r>
                      </m:e>
                    </m:acc>
                    <m:r>
                      <a:rPr lang="en-US" sz="1800" i="1">
                        <a:latin typeface="Cambria Math"/>
                      </a:rPr>
                      <m:t>=</m:t>
                    </m:r>
                    <m:d>
                      <m:dPr>
                        <m:begChr m:val="["/>
                        <m:endChr m:val="]"/>
                        <m:ctrlPr>
                          <a:rPr lang="en-US" sz="1800" i="1">
                            <a:latin typeface="Cambria Math"/>
                          </a:rPr>
                        </m:ctrlPr>
                      </m:dPr>
                      <m:e>
                        <m:m>
                          <m:mPr>
                            <m:mcs>
                              <m:mc>
                                <m:mcPr>
                                  <m:count m:val="2"/>
                                  <m:mcJc m:val="center"/>
                                </m:mcPr>
                              </m:mc>
                            </m:mcs>
                            <m:ctrlPr>
                              <a:rPr lang="en-US" sz="1800" i="1">
                                <a:latin typeface="Cambria Math"/>
                              </a:rPr>
                            </m:ctrlPr>
                          </m:mPr>
                          <m:mr>
                            <m:e>
                              <m:r>
                                <a:rPr lang="en-US" sz="1800" i="1">
                                  <a:latin typeface="Cambria Math" panose="02040503050406030204" pitchFamily="18" charset="0"/>
                                </a:rPr>
                                <m:t>0</m:t>
                              </m:r>
                            </m:e>
                            <m:e>
                              <m:r>
                                <a:rPr lang="en-US" sz="1800" i="1">
                                  <a:latin typeface="Cambria Math" panose="02040503050406030204" pitchFamily="18" charset="0"/>
                                </a:rPr>
                                <m:t>0</m:t>
                              </m:r>
                            </m:e>
                          </m:mr>
                          <m:mr>
                            <m:e>
                              <m:r>
                                <a:rPr lang="en-US" sz="1800" i="1">
                                  <a:latin typeface="Cambria Math" panose="02040503050406030204" pitchFamily="18" charset="0"/>
                                </a:rPr>
                                <m:t>1</m:t>
                              </m:r>
                            </m:e>
                            <m:e>
                              <m:r>
                                <a:rPr lang="en-US" sz="1800" i="1">
                                  <a:latin typeface="Cambria Math" panose="02040503050406030204" pitchFamily="18" charset="0"/>
                                </a:rPr>
                                <m:t>−</m:t>
                              </m:r>
                              <m:r>
                                <a:rPr lang="en-US" sz="1800" i="1">
                                  <a:latin typeface="Cambria Math" panose="02040503050406030204" pitchFamily="18" charset="0"/>
                                </a:rPr>
                                <m:t>1</m:t>
                              </m:r>
                            </m:e>
                          </m:mr>
                        </m:m>
                      </m:e>
                    </m:d>
                  </m:oMath>
                </a14:m>
                <a:endParaRPr lang="en-US" sz="1800" dirty="0"/>
              </a:p>
              <a:p>
                <a:pPr marL="455613" indent="-455613" algn="just"/>
                <a:r>
                  <a:rPr lang="en-US" sz="1800" dirty="0"/>
                  <a:t>The Observation Matrix </a:t>
                </a:r>
                <a14:m>
                  <m:oMath xmlns:m="http://schemas.openxmlformats.org/officeDocument/2006/math">
                    <m:r>
                      <a:rPr lang="en-US" sz="1800" dirty="0">
                        <a:latin typeface="Cambria Math"/>
                      </a:rPr>
                      <m:t>𝑂</m:t>
                    </m:r>
                  </m:oMath>
                </a14:m>
                <a:r>
                  <a:rPr lang="en-US" sz="1800" dirty="0"/>
                  <a:t> is represented as diagonal matrices at the time </a:t>
                </a:r>
                <a14:m>
                  <m:oMath xmlns:m="http://schemas.openxmlformats.org/officeDocument/2006/math">
                    <m:r>
                      <a:rPr lang="en-US" sz="1800" dirty="0">
                        <a:latin typeface="Cambria Math"/>
                      </a:rPr>
                      <m:t>𝑡</m:t>
                    </m:r>
                  </m:oMath>
                </a14:m>
                <a:r>
                  <a:rPr lang="en-US" sz="1800" dirty="0"/>
                  <a:t> of observation </a:t>
                </a:r>
                <a:r>
                  <a:rPr lang="en-US" sz="1800" dirty="0" smtClean="0"/>
                  <a:t>sequence </a:t>
                </a:r>
                <a:endParaRPr lang="en-US" sz="1800" dirty="0"/>
              </a:p>
              <a:p>
                <a:pPr marL="455613" indent="-455613" algn="just"/>
                <a:r>
                  <a:rPr lang="en-US" sz="1800" dirty="0"/>
                  <a:t>For the observation sequence, </a:t>
                </a:r>
                <a14:m>
                  <m:oMath xmlns:m="http://schemas.openxmlformats.org/officeDocument/2006/math">
                    <m:sSubSup>
                      <m:sSubSupPr>
                        <m:ctrlPr>
                          <a:rPr lang="en-US" sz="1800" i="1">
                            <a:latin typeface="Cambria Math"/>
                          </a:rPr>
                        </m:ctrlPr>
                      </m:sSubSupPr>
                      <m:e>
                        <m:r>
                          <a:rPr lang="en-US" sz="1800">
                            <a:latin typeface="Cambria Math"/>
                          </a:rPr>
                          <m:t>𝑦</m:t>
                        </m:r>
                      </m:e>
                      <m:sub>
                        <m:r>
                          <a:rPr lang="en-US" sz="1800">
                            <a:latin typeface="Cambria Math"/>
                          </a:rPr>
                          <m:t>𝟐</m:t>
                        </m:r>
                      </m:sub>
                      <m:sup>
                        <m:r>
                          <a:rPr lang="en-US" sz="1800">
                            <a:latin typeface="Cambria Math"/>
                          </a:rPr>
                          <m:t>1</m:t>
                        </m:r>
                      </m:sup>
                    </m:sSubSup>
                  </m:oMath>
                </a14:m>
                <a:r>
                  <a:rPr lang="en-US" sz="1800" dirty="0"/>
                  <a:t>, </a:t>
                </a:r>
                <a14:m>
                  <m:oMath xmlns:m="http://schemas.openxmlformats.org/officeDocument/2006/math">
                    <m:sSubSup>
                      <m:sSubSupPr>
                        <m:ctrlPr>
                          <a:rPr lang="en-US" sz="1800" i="1">
                            <a:latin typeface="Cambria Math"/>
                          </a:rPr>
                        </m:ctrlPr>
                      </m:sSubSupPr>
                      <m:e>
                        <m:r>
                          <a:rPr lang="en-US" sz="1800">
                            <a:latin typeface="Cambria Math"/>
                          </a:rPr>
                          <m:t>𝑦</m:t>
                        </m:r>
                      </m:e>
                      <m:sub>
                        <m:r>
                          <a:rPr lang="en-US" sz="1800">
                            <a:latin typeface="Cambria Math"/>
                          </a:rPr>
                          <m:t>𝟏</m:t>
                        </m:r>
                      </m:sub>
                      <m:sup>
                        <m:r>
                          <a:rPr lang="en-US" sz="1800">
                            <a:latin typeface="Cambria Math"/>
                          </a:rPr>
                          <m:t>2</m:t>
                        </m:r>
                      </m:sup>
                    </m:sSubSup>
                  </m:oMath>
                </a14:m>
                <a:r>
                  <a:rPr lang="en-US" sz="1800" dirty="0"/>
                  <a:t> and </a:t>
                </a:r>
                <a14:m>
                  <m:oMath xmlns:m="http://schemas.openxmlformats.org/officeDocument/2006/math">
                    <m:sSubSup>
                      <m:sSubSupPr>
                        <m:ctrlPr>
                          <a:rPr lang="en-US" sz="1800" i="1">
                            <a:latin typeface="Cambria Math"/>
                          </a:rPr>
                        </m:ctrlPr>
                      </m:sSubSupPr>
                      <m:e>
                        <m:r>
                          <a:rPr lang="en-US" sz="1800">
                            <a:latin typeface="Cambria Math"/>
                          </a:rPr>
                          <m:t>𝑦</m:t>
                        </m:r>
                      </m:e>
                      <m:sub>
                        <m:r>
                          <a:rPr lang="en-US" sz="1800">
                            <a:latin typeface="Cambria Math"/>
                          </a:rPr>
                          <m:t>𝟏</m:t>
                        </m:r>
                      </m:sub>
                      <m:sup>
                        <m:r>
                          <a:rPr lang="en-US" sz="1800">
                            <a:latin typeface="Cambria Math"/>
                          </a:rPr>
                          <m:t>3</m:t>
                        </m:r>
                      </m:sup>
                    </m:sSubSup>
                  </m:oMath>
                </a14:m>
                <a:r>
                  <a:rPr lang="en-US" sz="1800" dirty="0"/>
                  <a:t>, the diagonal matrices become </a:t>
                </a:r>
              </a:p>
              <a:p>
                <a:pPr marL="0" indent="0">
                  <a:buNone/>
                </a:pPr>
                <a:r>
                  <a:rPr lang="en-US" sz="1800" dirty="0"/>
                  <a:t>	</a:t>
                </a:r>
                <a14:m>
                  <m:oMath xmlns:m="http://schemas.openxmlformats.org/officeDocument/2006/math">
                    <m:sSup>
                      <m:sSupPr>
                        <m:ctrlPr>
                          <a:rPr lang="en-US" sz="1800" i="1">
                            <a:latin typeface="Cambria Math"/>
                          </a:rPr>
                        </m:ctrlPr>
                      </m:sSupPr>
                      <m:e>
                        <m:r>
                          <a:rPr lang="en-US" sz="1800" i="1">
                            <a:latin typeface="Cambria Math" panose="02040503050406030204" pitchFamily="18" charset="0"/>
                          </a:rPr>
                          <m:t>𝑂</m:t>
                        </m:r>
                      </m:e>
                      <m:sup>
                        <m:r>
                          <a:rPr lang="en-US" sz="1800" i="1">
                            <a:latin typeface="Cambria Math" panose="02040503050406030204" pitchFamily="18" charset="0"/>
                          </a:rPr>
                          <m:t>1</m:t>
                        </m:r>
                      </m:sup>
                    </m:sSup>
                    <m:r>
                      <a:rPr lang="en-US" sz="1800" i="1">
                        <a:latin typeface="Cambria Math" panose="02040503050406030204" pitchFamily="18" charset="0"/>
                      </a:rPr>
                      <m:t>=</m:t>
                    </m:r>
                    <m:d>
                      <m:dPr>
                        <m:begChr m:val="["/>
                        <m:endChr m:val="]"/>
                        <m:ctrlPr>
                          <a:rPr lang="en-US" sz="1800" i="1">
                            <a:latin typeface="Cambria Math"/>
                          </a:rPr>
                        </m:ctrlPr>
                      </m:dPr>
                      <m:e>
                        <m:m>
                          <m:mPr>
                            <m:mcs>
                              <m:mc>
                                <m:mcPr>
                                  <m:count m:val="2"/>
                                  <m:mcJc m:val="center"/>
                                </m:mcPr>
                              </m:mc>
                            </m:mcs>
                            <m:ctrlPr>
                              <a:rPr lang="en-US" sz="1800" i="1">
                                <a:latin typeface="Cambria Math"/>
                              </a:rPr>
                            </m:ctrlPr>
                          </m:mPr>
                          <m:mr>
                            <m:e>
                              <m:r>
                                <a:rPr lang="en-US" sz="1800" i="1">
                                  <a:latin typeface="Cambria Math"/>
                                </a:rPr>
                                <m:t>0</m:t>
                              </m:r>
                              <m:r>
                                <a:rPr lang="en-US" sz="1800" i="1">
                                  <a:latin typeface="Cambria Math"/>
                                </a:rPr>
                                <m:t>.</m:t>
                              </m:r>
                              <m:r>
                                <a:rPr lang="en-US" sz="1800" i="1">
                                  <a:latin typeface="Cambria Math" panose="02040503050406030204" pitchFamily="18" charset="0"/>
                                </a:rPr>
                                <m:t>2</m:t>
                              </m:r>
                              <m:r>
                                <a:rPr lang="en-US" sz="1800" i="1">
                                  <a:latin typeface="Cambria Math"/>
                                </a:rPr>
                                <m:t>5</m:t>
                              </m:r>
                            </m:e>
                            <m:e>
                              <m:r>
                                <a:rPr lang="en-US" sz="1800" i="1">
                                  <a:latin typeface="Cambria Math" panose="02040503050406030204" pitchFamily="18" charset="0"/>
                                </a:rPr>
                                <m:t>0</m:t>
                              </m:r>
                            </m:e>
                          </m:mr>
                          <m:mr>
                            <m:e>
                              <m:r>
                                <a:rPr lang="en-US" sz="1800" i="1">
                                  <a:latin typeface="Cambria Math" panose="02040503050406030204" pitchFamily="18" charset="0"/>
                                </a:rPr>
                                <m:t>0</m:t>
                              </m:r>
                            </m:e>
                            <m:e>
                              <m:r>
                                <a:rPr lang="en-US" sz="1800" i="1">
                                  <a:latin typeface="Cambria Math"/>
                                </a:rPr>
                                <m:t>0</m:t>
                              </m:r>
                              <m:r>
                                <a:rPr lang="en-US" sz="1800" i="1">
                                  <a:latin typeface="Cambria Math"/>
                                </a:rPr>
                                <m:t>.</m:t>
                              </m:r>
                              <m:r>
                                <a:rPr lang="en-US" sz="1800" i="1">
                                  <a:latin typeface="Cambria Math" panose="02040503050406030204" pitchFamily="18" charset="0"/>
                                </a:rPr>
                                <m:t>10</m:t>
                              </m:r>
                            </m:e>
                          </m:mr>
                        </m:m>
                      </m:e>
                    </m:d>
                  </m:oMath>
                </a14:m>
                <a:r>
                  <a:rPr lang="en-US" sz="1800" dirty="0"/>
                  <a:t> ,</a:t>
                </a:r>
                <a14:m>
                  <m:oMath xmlns:m="http://schemas.openxmlformats.org/officeDocument/2006/math">
                    <m:sSup>
                      <m:sSupPr>
                        <m:ctrlPr>
                          <a:rPr lang="en-US" sz="1800" i="1">
                            <a:latin typeface="Cambria Math"/>
                          </a:rPr>
                        </m:ctrlPr>
                      </m:sSupPr>
                      <m:e>
                        <m:r>
                          <a:rPr lang="en-US" sz="1800" i="1">
                            <a:latin typeface="Cambria Math" panose="02040503050406030204" pitchFamily="18" charset="0"/>
                          </a:rPr>
                          <m:t>𝑂</m:t>
                        </m:r>
                      </m:e>
                      <m:sup>
                        <m:r>
                          <a:rPr lang="en-US" sz="1800" i="1">
                            <a:latin typeface="Cambria Math" panose="02040503050406030204" pitchFamily="18" charset="0"/>
                          </a:rPr>
                          <m:t>2</m:t>
                        </m:r>
                      </m:sup>
                    </m:sSup>
                    <m:r>
                      <a:rPr lang="en-US" sz="1800" i="1">
                        <a:latin typeface="Cambria Math" panose="02040503050406030204" pitchFamily="18" charset="0"/>
                      </a:rPr>
                      <m:t>=</m:t>
                    </m:r>
                    <m:d>
                      <m:dPr>
                        <m:begChr m:val="["/>
                        <m:endChr m:val="]"/>
                        <m:ctrlPr>
                          <a:rPr lang="en-US" sz="1800" i="1">
                            <a:latin typeface="Cambria Math"/>
                          </a:rPr>
                        </m:ctrlPr>
                      </m:dPr>
                      <m:e>
                        <m:m>
                          <m:mPr>
                            <m:mcs>
                              <m:mc>
                                <m:mcPr>
                                  <m:count m:val="2"/>
                                  <m:mcJc m:val="center"/>
                                </m:mcPr>
                              </m:mc>
                            </m:mcs>
                            <m:ctrlPr>
                              <a:rPr lang="en-US" sz="1800" i="1">
                                <a:latin typeface="Cambria Math"/>
                              </a:rPr>
                            </m:ctrlPr>
                          </m:mPr>
                          <m:mr>
                            <m:e>
                              <m:r>
                                <a:rPr lang="en-US" sz="1800" i="1">
                                  <a:latin typeface="Cambria Math"/>
                                </a:rPr>
                                <m:t>0</m:t>
                              </m:r>
                              <m:r>
                                <a:rPr lang="en-US" sz="1800" i="1">
                                  <a:latin typeface="Cambria Math"/>
                                </a:rPr>
                                <m:t>.</m:t>
                              </m:r>
                              <m:r>
                                <a:rPr lang="en-US" sz="1800" i="1">
                                  <a:latin typeface="Cambria Math" panose="02040503050406030204" pitchFamily="18" charset="0"/>
                                </a:rPr>
                                <m:t>7</m:t>
                              </m:r>
                              <m:r>
                                <a:rPr lang="en-US" sz="1800" i="1">
                                  <a:latin typeface="Cambria Math"/>
                                </a:rPr>
                                <m:t>5</m:t>
                              </m:r>
                            </m:e>
                            <m:e>
                              <m:r>
                                <a:rPr lang="en-US" sz="1800" i="1">
                                  <a:latin typeface="Cambria Math" panose="02040503050406030204" pitchFamily="18" charset="0"/>
                                </a:rPr>
                                <m:t>0</m:t>
                              </m:r>
                            </m:e>
                          </m:mr>
                          <m:mr>
                            <m:e>
                              <m:r>
                                <a:rPr lang="en-US" sz="1800" i="1">
                                  <a:latin typeface="Cambria Math" panose="02040503050406030204" pitchFamily="18" charset="0"/>
                                </a:rPr>
                                <m:t>0</m:t>
                              </m:r>
                            </m:e>
                            <m:e>
                              <m:r>
                                <a:rPr lang="en-US" sz="1800" i="1">
                                  <a:latin typeface="Cambria Math"/>
                                </a:rPr>
                                <m:t>0</m:t>
                              </m:r>
                              <m:r>
                                <a:rPr lang="en-US" sz="1800" i="1">
                                  <a:latin typeface="Cambria Math"/>
                                </a:rPr>
                                <m:t>.</m:t>
                              </m:r>
                              <m:r>
                                <a:rPr lang="en-US" sz="1800" i="1">
                                  <a:latin typeface="Cambria Math" panose="02040503050406030204" pitchFamily="18" charset="0"/>
                                </a:rPr>
                                <m:t>90</m:t>
                              </m:r>
                            </m:e>
                          </m:mr>
                        </m:m>
                      </m:e>
                    </m:d>
                  </m:oMath>
                </a14:m>
                <a:r>
                  <a:rPr lang="en-US" sz="1800" dirty="0"/>
                  <a:t>, and </a:t>
                </a:r>
                <a14:m>
                  <m:oMath xmlns:m="http://schemas.openxmlformats.org/officeDocument/2006/math">
                    <m:sSup>
                      <m:sSupPr>
                        <m:ctrlPr>
                          <a:rPr lang="en-US" sz="1800" i="1">
                            <a:latin typeface="Cambria Math"/>
                          </a:rPr>
                        </m:ctrlPr>
                      </m:sSupPr>
                      <m:e>
                        <m:r>
                          <a:rPr lang="en-US" sz="1800" i="1">
                            <a:latin typeface="Cambria Math" panose="02040503050406030204" pitchFamily="18" charset="0"/>
                          </a:rPr>
                          <m:t>𝑂</m:t>
                        </m:r>
                      </m:e>
                      <m:sup>
                        <m:r>
                          <a:rPr lang="en-US" sz="1800" i="1">
                            <a:latin typeface="Cambria Math" panose="02040503050406030204" pitchFamily="18" charset="0"/>
                          </a:rPr>
                          <m:t>3</m:t>
                        </m:r>
                      </m:sup>
                    </m:sSup>
                    <m:r>
                      <a:rPr lang="en-US" sz="1800" i="1">
                        <a:latin typeface="Cambria Math" panose="02040503050406030204" pitchFamily="18" charset="0"/>
                      </a:rPr>
                      <m:t>=</m:t>
                    </m:r>
                    <m:d>
                      <m:dPr>
                        <m:begChr m:val="["/>
                        <m:endChr m:val="]"/>
                        <m:ctrlPr>
                          <a:rPr lang="en-US" sz="1800" i="1">
                            <a:latin typeface="Cambria Math"/>
                          </a:rPr>
                        </m:ctrlPr>
                      </m:dPr>
                      <m:e>
                        <m:m>
                          <m:mPr>
                            <m:mcs>
                              <m:mc>
                                <m:mcPr>
                                  <m:count m:val="2"/>
                                  <m:mcJc m:val="center"/>
                                </m:mcPr>
                              </m:mc>
                            </m:mcs>
                            <m:ctrlPr>
                              <a:rPr lang="en-US" sz="1800" i="1">
                                <a:latin typeface="Cambria Math"/>
                              </a:rPr>
                            </m:ctrlPr>
                          </m:mPr>
                          <m:mr>
                            <m:e>
                              <m:r>
                                <a:rPr lang="en-US" sz="1800" i="1">
                                  <a:latin typeface="Cambria Math"/>
                                </a:rPr>
                                <m:t>0</m:t>
                              </m:r>
                              <m:r>
                                <a:rPr lang="en-US" sz="1800" i="1">
                                  <a:latin typeface="Cambria Math"/>
                                </a:rPr>
                                <m:t>.</m:t>
                              </m:r>
                              <m:r>
                                <a:rPr lang="en-US" sz="1800" i="1">
                                  <a:latin typeface="Cambria Math" panose="02040503050406030204" pitchFamily="18" charset="0"/>
                                </a:rPr>
                                <m:t>7</m:t>
                              </m:r>
                              <m:r>
                                <a:rPr lang="en-US" sz="1800" i="1">
                                  <a:latin typeface="Cambria Math"/>
                                </a:rPr>
                                <m:t>5</m:t>
                              </m:r>
                            </m:e>
                            <m:e>
                              <m:r>
                                <a:rPr lang="en-US" sz="1800" i="1">
                                  <a:latin typeface="Cambria Math" panose="02040503050406030204" pitchFamily="18" charset="0"/>
                                </a:rPr>
                                <m:t>0</m:t>
                              </m:r>
                            </m:e>
                          </m:mr>
                          <m:mr>
                            <m:e>
                              <m:r>
                                <a:rPr lang="en-US" sz="1800" i="1">
                                  <a:latin typeface="Cambria Math" panose="02040503050406030204" pitchFamily="18" charset="0"/>
                                </a:rPr>
                                <m:t>0</m:t>
                              </m:r>
                            </m:e>
                            <m:e>
                              <m:r>
                                <a:rPr lang="en-US" sz="1800" i="1">
                                  <a:latin typeface="Cambria Math"/>
                                </a:rPr>
                                <m:t>0</m:t>
                              </m:r>
                              <m:r>
                                <a:rPr lang="en-US" sz="1800" i="1">
                                  <a:latin typeface="Cambria Math"/>
                                </a:rPr>
                                <m:t>.</m:t>
                              </m:r>
                              <m:r>
                                <a:rPr lang="en-US" sz="1800" i="1">
                                  <a:latin typeface="Cambria Math" panose="02040503050406030204" pitchFamily="18" charset="0"/>
                                </a:rPr>
                                <m:t>90</m:t>
                              </m:r>
                            </m:e>
                          </m:mr>
                        </m:m>
                      </m:e>
                    </m:d>
                  </m:oMath>
                </a14:m>
                <a:endParaRPr lang="en-US" sz="1800" dirty="0"/>
              </a:p>
              <a:p>
                <a:pPr marL="455613" indent="-455613" algn="just"/>
                <a:endParaRPr lang="en-US" sz="1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62000" y="2057400"/>
                <a:ext cx="7696200" cy="3581400"/>
              </a:xfrm>
              <a:blipFill rotWithShape="1">
                <a:blip r:embed="rId2"/>
                <a:stretch>
                  <a:fillRect l="-475" r="-554" b="-7666"/>
                </a:stretch>
              </a:blipFill>
            </p:spPr>
            <p:txBody>
              <a:bodyPr/>
              <a:lstStyle/>
              <a:p>
                <a:r>
                  <a:rPr lang="en-US">
                    <a:noFill/>
                  </a:rPr>
                  <a:t> </a:t>
                </a:r>
              </a:p>
            </p:txBody>
          </p:sp>
        </mc:Fallback>
      </mc:AlternateContent>
      <p:sp>
        <p:nvSpPr>
          <p:cNvPr id="4" name="Slide Number Placeholder 3"/>
          <p:cNvSpPr>
            <a:spLocks noGrp="1"/>
          </p:cNvSpPr>
          <p:nvPr>
            <p:ph type="sldNum" sz="quarter" idx="10"/>
          </p:nvPr>
        </p:nvSpPr>
        <p:spPr/>
        <p:txBody>
          <a:bodyPr/>
          <a:lstStyle/>
          <a:p>
            <a:fld id="{51F7E82C-B041-4B3C-96FA-1A98850E31F7}" type="slidenum">
              <a:rPr lang="ar-SA" altLang="en-US" smtClean="0"/>
              <a:pPr/>
              <a:t>32</a:t>
            </a:fld>
            <a:endParaRPr lang="en-US" altLang="zh-CN" dirty="0"/>
          </a:p>
        </p:txBody>
      </p:sp>
    </p:spTree>
    <p:extLst>
      <p:ext uri="{BB962C8B-B14F-4D97-AF65-F5344CB8AC3E}">
        <p14:creationId xmlns:p14="http://schemas.microsoft.com/office/powerpoint/2010/main" val="404659639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1371600"/>
            <a:ext cx="6858000" cy="1066800"/>
          </a:xfrm>
        </p:spPr>
        <p:txBody>
          <a:bodyPr/>
          <a:lstStyle/>
          <a:p>
            <a:pPr algn="ctr"/>
            <a:r>
              <a:rPr lang="en-US" sz="3200" dirty="0" smtClean="0"/>
              <a:t>Proposed </a:t>
            </a:r>
            <a:r>
              <a:rPr lang="en-US" sz="3200" dirty="0"/>
              <a:t>Method </a:t>
            </a:r>
          </a:p>
        </p:txBody>
      </p:sp>
      <p:sp>
        <p:nvSpPr>
          <p:cNvPr id="3" name="Content Placeholder 2"/>
          <p:cNvSpPr>
            <a:spLocks noGrp="1"/>
          </p:cNvSpPr>
          <p:nvPr>
            <p:ph idx="1"/>
          </p:nvPr>
        </p:nvSpPr>
        <p:spPr>
          <a:xfrm>
            <a:off x="762000" y="2057400"/>
            <a:ext cx="7696200" cy="3581400"/>
          </a:xfrm>
        </p:spPr>
        <p:txBody>
          <a:bodyPr/>
          <a:lstStyle/>
          <a:p>
            <a:pPr marL="455613" indent="-455613" algn="just"/>
            <a:r>
              <a:rPr lang="en-US" sz="1800" dirty="0"/>
              <a:t>Once the Transition and Observation matrices are represented as above, the sensitivity coefficients are computed with matrix multiplication as shown in the following </a:t>
            </a:r>
            <a:r>
              <a:rPr lang="en-US" sz="1800" dirty="0" smtClean="0"/>
              <a:t>function</a:t>
            </a:r>
            <a:r>
              <a:rPr lang="en-US" sz="1800" dirty="0"/>
              <a:t>	</a:t>
            </a:r>
          </a:p>
        </p:txBody>
      </p:sp>
      <p:sp>
        <p:nvSpPr>
          <p:cNvPr id="4" name="Slide Number Placeholder 3"/>
          <p:cNvSpPr>
            <a:spLocks noGrp="1"/>
          </p:cNvSpPr>
          <p:nvPr>
            <p:ph type="sldNum" sz="quarter" idx="10"/>
          </p:nvPr>
        </p:nvSpPr>
        <p:spPr/>
        <p:txBody>
          <a:bodyPr/>
          <a:lstStyle/>
          <a:p>
            <a:fld id="{51F7E82C-B041-4B3C-96FA-1A98850E31F7}" type="slidenum">
              <a:rPr lang="ar-SA" altLang="en-US" smtClean="0"/>
              <a:pPr/>
              <a:t>33</a:t>
            </a:fld>
            <a:endParaRPr lang="en-US" altLang="zh-C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6332" y="3124200"/>
            <a:ext cx="4133162" cy="3291840"/>
          </a:xfrm>
          <a:prstGeom prst="rect">
            <a:avLst/>
          </a:prstGeom>
        </p:spPr>
      </p:pic>
      <mc:AlternateContent xmlns:mc="http://schemas.openxmlformats.org/markup-compatibility/2006" xmlns:a14="http://schemas.microsoft.com/office/drawing/2010/main">
        <mc:Choice Requires="a14">
          <p:sp>
            <p:nvSpPr>
              <p:cNvPr id="6" name="TextBox 5"/>
              <p:cNvSpPr txBox="1"/>
              <p:nvPr/>
            </p:nvSpPr>
            <p:spPr>
              <a:xfrm>
                <a:off x="5010482" y="3684886"/>
                <a:ext cx="3447718" cy="658514"/>
              </a:xfrm>
              <a:prstGeom prst="rect">
                <a:avLst/>
              </a:prstGeom>
              <a:noFill/>
            </p:spPr>
            <p:txBody>
              <a:bodyPr wrap="square" rtlCol="0">
                <a:spAutoFit/>
              </a:bodyPr>
              <a:lstStyle/>
              <a:p>
                <a:pPr marL="342900" indent="-342900" algn="l">
                  <a:buFont typeface="Wingdings" panose="05000000000000000000" pitchFamily="2" charset="2"/>
                  <a:buChar char="§"/>
                </a:pPr>
                <a:r>
                  <a:rPr lang="en-US" sz="1800" dirty="0">
                    <a:latin typeface="+mn-lt"/>
                    <a:ea typeface="+mn-ea"/>
                    <a:cs typeface="ＭＳ Ｐゴシック" pitchFamily="1" charset="-128"/>
                  </a:rPr>
                  <a:t>where </a:t>
                </a:r>
                <a14:m>
                  <m:oMath xmlns:m="http://schemas.openxmlformats.org/officeDocument/2006/math">
                    <m:r>
                      <a:rPr lang="en-US" sz="1800" dirty="0">
                        <a:latin typeface="Cambria Math"/>
                        <a:ea typeface="+mn-ea"/>
                        <a:cs typeface="ＭＳ Ｐゴシック" pitchFamily="1" charset="-128"/>
                      </a:rPr>
                      <m:t>𝒆</m:t>
                    </m:r>
                  </m:oMath>
                </a14:m>
                <a:r>
                  <a:rPr lang="en-US" sz="1800" dirty="0">
                    <a:latin typeface="+mn-lt"/>
                    <a:ea typeface="+mn-ea"/>
                    <a:cs typeface="ＭＳ Ｐゴシック" pitchFamily="1" charset="-128"/>
                  </a:rPr>
                  <a:t> is the sequence of observation and </a:t>
                </a:r>
                <a14:m>
                  <m:oMath xmlns:m="http://schemas.openxmlformats.org/officeDocument/2006/math">
                    <m:r>
                      <a:rPr lang="en-US" sz="1800">
                        <a:latin typeface="Cambria Math"/>
                        <a:ea typeface="+mn-ea"/>
                        <a:cs typeface="ＭＳ Ｐゴシック" pitchFamily="1" charset="-128"/>
                      </a:rPr>
                      <m:t>𝜃</m:t>
                    </m:r>
                    <m:r>
                      <a:rPr lang="en-US" sz="1800">
                        <a:latin typeface="Cambria Math"/>
                        <a:ea typeface="+mn-ea"/>
                        <a:cs typeface="ＭＳ Ｐゴシック" pitchFamily="1" charset="-128"/>
                      </a:rPr>
                      <m:t>=</m:t>
                    </m:r>
                    <m:sSub>
                      <m:sSubPr>
                        <m:ctrlPr>
                          <a:rPr lang="en-US" sz="1800" i="1">
                            <a:latin typeface="Cambria Math"/>
                            <a:ea typeface="+mn-ea"/>
                            <a:cs typeface="ＭＳ Ｐゴシック" pitchFamily="1" charset="-128"/>
                          </a:rPr>
                        </m:ctrlPr>
                      </m:sSubPr>
                      <m:e>
                        <m:r>
                          <a:rPr lang="en-US" sz="1800">
                            <a:latin typeface="Cambria Math"/>
                            <a:ea typeface="+mn-ea"/>
                            <a:cs typeface="ＭＳ Ｐゴシック" pitchFamily="1" charset="-128"/>
                          </a:rPr>
                          <m:t>𝑎</m:t>
                        </m:r>
                      </m:e>
                      <m:sub>
                        <m:r>
                          <a:rPr lang="en-US" sz="1800">
                            <a:latin typeface="Cambria Math"/>
                            <a:ea typeface="+mn-ea"/>
                            <a:cs typeface="ＭＳ Ｐゴシック" pitchFamily="1" charset="-128"/>
                          </a:rPr>
                          <m:t>𝑟</m:t>
                        </m:r>
                        <m:r>
                          <a:rPr lang="en-US" sz="1800">
                            <a:latin typeface="Cambria Math"/>
                            <a:ea typeface="+mn-ea"/>
                            <a:cs typeface="ＭＳ Ｐゴシック" pitchFamily="1" charset="-128"/>
                          </a:rPr>
                          <m:t>,</m:t>
                        </m:r>
                        <m:r>
                          <a:rPr lang="en-US" sz="1800">
                            <a:latin typeface="Cambria Math"/>
                            <a:ea typeface="+mn-ea"/>
                            <a:cs typeface="ＭＳ Ｐゴシック" pitchFamily="1" charset="-128"/>
                          </a:rPr>
                          <m:t>𝑠</m:t>
                        </m:r>
                      </m:sub>
                    </m:sSub>
                  </m:oMath>
                </a14:m>
                <a:r>
                  <a:rPr lang="en-US" sz="1800" dirty="0">
                    <a:latin typeface="+mn-lt"/>
                    <a:ea typeface="+mn-ea"/>
                    <a:cs typeface="ＭＳ Ｐゴシック" pitchFamily="1" charset="-128"/>
                  </a:rPr>
                  <a:t> </a:t>
                </a:r>
              </a:p>
            </p:txBody>
          </p:sp>
        </mc:Choice>
        <mc:Fallback xmlns="">
          <p:sp>
            <p:nvSpPr>
              <p:cNvPr id="6" name="TextBox 5"/>
              <p:cNvSpPr txBox="1">
                <a:spLocks noRot="1" noChangeAspect="1" noMove="1" noResize="1" noEditPoints="1" noAdjustHandles="1" noChangeArrowheads="1" noChangeShapeType="1" noTextEdit="1"/>
              </p:cNvSpPr>
              <p:nvPr/>
            </p:nvSpPr>
            <p:spPr>
              <a:xfrm>
                <a:off x="5010482" y="3684886"/>
                <a:ext cx="3447718" cy="658514"/>
              </a:xfrm>
              <a:prstGeom prst="rect">
                <a:avLst/>
              </a:prstGeom>
              <a:blipFill rotWithShape="1">
                <a:blip r:embed="rId3"/>
                <a:stretch>
                  <a:fillRect l="-1237" t="-4587" b="-11009"/>
                </a:stretch>
              </a:blipFill>
            </p:spPr>
            <p:txBody>
              <a:bodyPr/>
              <a:lstStyle/>
              <a:p>
                <a:r>
                  <a:rPr lang="en-US">
                    <a:noFill/>
                  </a:rPr>
                  <a:t> </a:t>
                </a:r>
              </a:p>
            </p:txBody>
          </p:sp>
        </mc:Fallback>
      </mc:AlternateContent>
    </p:spTree>
    <p:extLst>
      <p:ext uri="{BB962C8B-B14F-4D97-AF65-F5344CB8AC3E}">
        <p14:creationId xmlns:p14="http://schemas.microsoft.com/office/powerpoint/2010/main" val="141996127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1371600"/>
            <a:ext cx="6858000" cy="1066800"/>
          </a:xfrm>
        </p:spPr>
        <p:txBody>
          <a:bodyPr/>
          <a:lstStyle/>
          <a:p>
            <a:pPr algn="ctr"/>
            <a:r>
              <a:rPr lang="en-US" sz="3200" dirty="0" smtClean="0"/>
              <a:t>Proposed </a:t>
            </a:r>
            <a:r>
              <a:rPr lang="en-US" sz="3200" dirty="0"/>
              <a:t>Method </a:t>
            </a:r>
          </a:p>
        </p:txBody>
      </p:sp>
      <p:sp>
        <p:nvSpPr>
          <p:cNvPr id="3" name="Content Placeholder 2"/>
          <p:cNvSpPr>
            <a:spLocks noGrp="1"/>
          </p:cNvSpPr>
          <p:nvPr>
            <p:ph idx="1"/>
          </p:nvPr>
        </p:nvSpPr>
        <p:spPr>
          <a:xfrm>
            <a:off x="762000" y="2057400"/>
            <a:ext cx="7696200" cy="3352800"/>
          </a:xfrm>
        </p:spPr>
        <p:txBody>
          <a:bodyPr/>
          <a:lstStyle/>
          <a:p>
            <a:pPr marL="455613" indent="-455613" algn="just"/>
            <a:endParaRPr lang="en-US" sz="1800" dirty="0" smtClean="0"/>
          </a:p>
          <a:p>
            <a:pPr marL="455613" indent="-455613" algn="just"/>
            <a:endParaRPr lang="en-US" sz="1800" dirty="0"/>
          </a:p>
          <a:p>
            <a:pPr marL="455613" indent="-455613" algn="just"/>
            <a:endParaRPr lang="en-US" sz="1800" dirty="0" smtClean="0"/>
          </a:p>
          <a:p>
            <a:pPr marL="455613" indent="-455613" algn="just"/>
            <a:endParaRPr lang="en-US" sz="1800" dirty="0"/>
          </a:p>
          <a:p>
            <a:pPr marL="455613" indent="-455613" algn="just"/>
            <a:endParaRPr lang="en-US" sz="1800" dirty="0" smtClean="0"/>
          </a:p>
          <a:p>
            <a:pPr marL="455613" indent="-455613" algn="just"/>
            <a:endParaRPr lang="en-US" sz="1800" dirty="0" smtClean="0"/>
          </a:p>
          <a:p>
            <a:pPr marL="455613" indent="-455613" algn="just"/>
            <a:endParaRPr lang="en-US" sz="1800" dirty="0"/>
          </a:p>
          <a:p>
            <a:pPr marL="455613" indent="-455613" algn="just"/>
            <a:endParaRPr lang="en-US" sz="1800" dirty="0" smtClean="0"/>
          </a:p>
          <a:p>
            <a:pPr marL="455613" indent="-455613" algn="just"/>
            <a:endParaRPr lang="en-US" sz="1800" dirty="0" smtClean="0"/>
          </a:p>
          <a:p>
            <a:pPr marL="0" indent="0" algn="just">
              <a:buNone/>
            </a:pPr>
            <a:endParaRPr lang="en-US" sz="1800" dirty="0"/>
          </a:p>
        </p:txBody>
      </p:sp>
      <p:sp>
        <p:nvSpPr>
          <p:cNvPr id="4" name="Slide Number Placeholder 3"/>
          <p:cNvSpPr>
            <a:spLocks noGrp="1"/>
          </p:cNvSpPr>
          <p:nvPr>
            <p:ph type="sldNum" sz="quarter" idx="10"/>
          </p:nvPr>
        </p:nvSpPr>
        <p:spPr/>
        <p:txBody>
          <a:bodyPr/>
          <a:lstStyle/>
          <a:p>
            <a:fld id="{51F7E82C-B041-4B3C-96FA-1A98850E31F7}" type="slidenum">
              <a:rPr lang="ar-SA" altLang="en-US" smtClean="0"/>
              <a:pPr/>
              <a:t>34</a:t>
            </a:fld>
            <a:endParaRPr lang="en-US" altLang="zh-CN" dirty="0"/>
          </a:p>
        </p:txBody>
      </p:sp>
      <p:pic>
        <p:nvPicPr>
          <p:cNvPr id="205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1138" y="2438400"/>
            <a:ext cx="6181725" cy="3476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2690472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1371600"/>
            <a:ext cx="6858000" cy="1066800"/>
          </a:xfrm>
        </p:spPr>
        <p:txBody>
          <a:bodyPr/>
          <a:lstStyle/>
          <a:p>
            <a:pPr algn="ctr"/>
            <a:r>
              <a:rPr lang="en-US" sz="3200" dirty="0" smtClean="0"/>
              <a:t>Proposed </a:t>
            </a:r>
            <a:r>
              <a:rPr lang="en-US" sz="3200" dirty="0"/>
              <a:t>Method </a:t>
            </a:r>
          </a:p>
        </p:txBody>
      </p:sp>
      <p:sp>
        <p:nvSpPr>
          <p:cNvPr id="3" name="Content Placeholder 2"/>
          <p:cNvSpPr>
            <a:spLocks noGrp="1"/>
          </p:cNvSpPr>
          <p:nvPr>
            <p:ph idx="1"/>
          </p:nvPr>
        </p:nvSpPr>
        <p:spPr>
          <a:xfrm>
            <a:off x="762000" y="2057400"/>
            <a:ext cx="7696200" cy="3352800"/>
          </a:xfrm>
        </p:spPr>
        <p:txBody>
          <a:bodyPr/>
          <a:lstStyle/>
          <a:p>
            <a:pPr marL="455613" indent="-455613" algn="just"/>
            <a:endParaRPr lang="en-US" sz="1800" dirty="0" smtClean="0"/>
          </a:p>
          <a:p>
            <a:pPr marL="455613" indent="-455613" algn="just"/>
            <a:endParaRPr lang="en-US" sz="1800" dirty="0"/>
          </a:p>
          <a:p>
            <a:pPr marL="455613" indent="-455613" algn="just"/>
            <a:endParaRPr lang="en-US" sz="1800" dirty="0" smtClean="0"/>
          </a:p>
          <a:p>
            <a:pPr marL="455613" indent="-455613" algn="just"/>
            <a:endParaRPr lang="en-US" sz="1800" dirty="0"/>
          </a:p>
          <a:p>
            <a:pPr marL="455613" indent="-455613" algn="just"/>
            <a:endParaRPr lang="en-US" sz="1800" dirty="0" smtClean="0"/>
          </a:p>
          <a:p>
            <a:pPr marL="455613" indent="-455613" algn="just"/>
            <a:endParaRPr lang="en-US" sz="1800" dirty="0" smtClean="0"/>
          </a:p>
          <a:p>
            <a:pPr marL="455613" indent="-455613" algn="just"/>
            <a:endParaRPr lang="en-US" sz="1800" dirty="0"/>
          </a:p>
          <a:p>
            <a:pPr marL="455613" indent="-455613" algn="just"/>
            <a:endParaRPr lang="en-US" sz="1800" dirty="0" smtClean="0"/>
          </a:p>
          <a:p>
            <a:pPr marL="455613" indent="-455613" algn="just"/>
            <a:endParaRPr lang="en-US" sz="1800" dirty="0" smtClean="0"/>
          </a:p>
          <a:p>
            <a:pPr marL="0" indent="0" algn="just">
              <a:buNone/>
            </a:pPr>
            <a:endParaRPr lang="en-US" sz="1800" dirty="0"/>
          </a:p>
        </p:txBody>
      </p:sp>
      <p:sp>
        <p:nvSpPr>
          <p:cNvPr id="4" name="Slide Number Placeholder 3"/>
          <p:cNvSpPr>
            <a:spLocks noGrp="1"/>
          </p:cNvSpPr>
          <p:nvPr>
            <p:ph type="sldNum" sz="quarter" idx="10"/>
          </p:nvPr>
        </p:nvSpPr>
        <p:spPr/>
        <p:txBody>
          <a:bodyPr/>
          <a:lstStyle/>
          <a:p>
            <a:fld id="{51F7E82C-B041-4B3C-96FA-1A98850E31F7}" type="slidenum">
              <a:rPr lang="ar-SA" altLang="en-US" smtClean="0"/>
              <a:pPr/>
              <a:t>35</a:t>
            </a:fld>
            <a:endParaRPr lang="en-US" altLang="zh-CN" dirty="0"/>
          </a:p>
        </p:txBody>
      </p:sp>
      <p:pic>
        <p:nvPicPr>
          <p:cNvPr id="205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4926" y="2362200"/>
            <a:ext cx="6677025" cy="3448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2599472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1371600"/>
            <a:ext cx="6858000" cy="1066800"/>
          </a:xfrm>
        </p:spPr>
        <p:txBody>
          <a:bodyPr/>
          <a:lstStyle/>
          <a:p>
            <a:pPr algn="ctr"/>
            <a:r>
              <a:rPr lang="en-US" sz="3200" dirty="0" smtClean="0"/>
              <a:t>Proposed </a:t>
            </a:r>
            <a:r>
              <a:rPr lang="en-US" sz="3200" dirty="0"/>
              <a:t>Method </a:t>
            </a:r>
          </a:p>
        </p:txBody>
      </p:sp>
      <p:sp>
        <p:nvSpPr>
          <p:cNvPr id="3" name="Content Placeholder 2"/>
          <p:cNvSpPr>
            <a:spLocks noGrp="1"/>
          </p:cNvSpPr>
          <p:nvPr>
            <p:ph idx="1"/>
          </p:nvPr>
        </p:nvSpPr>
        <p:spPr>
          <a:xfrm>
            <a:off x="762000" y="2057400"/>
            <a:ext cx="7696200" cy="3352800"/>
          </a:xfrm>
        </p:spPr>
        <p:txBody>
          <a:bodyPr/>
          <a:lstStyle/>
          <a:p>
            <a:pPr marL="455613" indent="-455613" algn="just"/>
            <a:endParaRPr lang="en-US" sz="1800" dirty="0" smtClean="0"/>
          </a:p>
          <a:p>
            <a:pPr marL="455613" indent="-455613" algn="just"/>
            <a:endParaRPr lang="en-US" sz="1800" dirty="0"/>
          </a:p>
          <a:p>
            <a:pPr marL="455613" indent="-455613" algn="just"/>
            <a:endParaRPr lang="en-US" sz="1800" dirty="0" smtClean="0"/>
          </a:p>
          <a:p>
            <a:pPr marL="455613" indent="-455613" algn="just"/>
            <a:endParaRPr lang="en-US" sz="1800" dirty="0"/>
          </a:p>
          <a:p>
            <a:pPr marL="455613" indent="-455613" algn="just"/>
            <a:endParaRPr lang="en-US" sz="1800" dirty="0" smtClean="0"/>
          </a:p>
          <a:p>
            <a:pPr marL="455613" indent="-455613" algn="just"/>
            <a:endParaRPr lang="en-US" sz="1800" dirty="0" smtClean="0"/>
          </a:p>
          <a:p>
            <a:pPr marL="455613" indent="-455613" algn="just"/>
            <a:endParaRPr lang="en-US" sz="1800" dirty="0"/>
          </a:p>
          <a:p>
            <a:pPr marL="455613" indent="-455613" algn="just"/>
            <a:endParaRPr lang="en-US" sz="1800" dirty="0" smtClean="0"/>
          </a:p>
          <a:p>
            <a:pPr marL="455613" indent="-455613" algn="just"/>
            <a:endParaRPr lang="en-US" sz="1800" dirty="0" smtClean="0"/>
          </a:p>
          <a:p>
            <a:pPr marL="0" indent="0" algn="just">
              <a:buNone/>
            </a:pPr>
            <a:endParaRPr lang="en-US" sz="1800" dirty="0"/>
          </a:p>
          <a:p>
            <a:pPr marL="455613" indent="-455613" algn="just"/>
            <a:r>
              <a:rPr lang="en-US" sz="1800" b="1" dirty="0" smtClean="0"/>
              <a:t>Fig</a:t>
            </a:r>
            <a:r>
              <a:rPr lang="en-US" sz="1800" b="1" dirty="0"/>
              <a:t>. </a:t>
            </a:r>
            <a:r>
              <a:rPr lang="en-US" sz="1800" b="1" dirty="0" smtClean="0"/>
              <a:t>4. </a:t>
            </a:r>
            <a:r>
              <a:rPr lang="en-US" sz="1800" dirty="0"/>
              <a:t>Time in seconds to compute the sensitivity coefficients </a:t>
            </a:r>
            <a:r>
              <a:rPr lang="en-US" sz="1800" dirty="0"/>
              <a:t>for an observation sequence length from 1 to 1000 with a step size of </a:t>
            </a:r>
            <a:r>
              <a:rPr lang="en-US" sz="1800" dirty="0" smtClean="0"/>
              <a:t>10</a:t>
            </a:r>
            <a:endParaRPr lang="en-US" sz="1800" dirty="0"/>
          </a:p>
        </p:txBody>
      </p:sp>
      <p:sp>
        <p:nvSpPr>
          <p:cNvPr id="4" name="Slide Number Placeholder 3"/>
          <p:cNvSpPr>
            <a:spLocks noGrp="1"/>
          </p:cNvSpPr>
          <p:nvPr>
            <p:ph type="sldNum" sz="quarter" idx="10"/>
          </p:nvPr>
        </p:nvSpPr>
        <p:spPr/>
        <p:txBody>
          <a:bodyPr/>
          <a:lstStyle/>
          <a:p>
            <a:fld id="{51F7E82C-B041-4B3C-96FA-1A98850E31F7}" type="slidenum">
              <a:rPr lang="ar-SA" altLang="en-US" smtClean="0"/>
              <a:pPr/>
              <a:t>36</a:t>
            </a:fld>
            <a:endParaRPr lang="en-US" altLang="zh-C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03252" y="2041545"/>
            <a:ext cx="4492195" cy="3840480"/>
          </a:xfrm>
          <a:prstGeom prst="rect">
            <a:avLst/>
          </a:prstGeom>
        </p:spPr>
      </p:pic>
      <p:sp>
        <p:nvSpPr>
          <p:cNvPr id="7" name="TextBox 6"/>
          <p:cNvSpPr txBox="1"/>
          <p:nvPr/>
        </p:nvSpPr>
        <p:spPr>
          <a:xfrm>
            <a:off x="7010400" y="2362200"/>
            <a:ext cx="2057400" cy="1354217"/>
          </a:xfrm>
          <a:prstGeom prst="rect">
            <a:avLst/>
          </a:prstGeom>
          <a:noFill/>
        </p:spPr>
        <p:txBody>
          <a:bodyPr wrap="square" rtlCol="0">
            <a:spAutoFit/>
          </a:bodyPr>
          <a:lstStyle/>
          <a:p>
            <a:pPr marL="285750" indent="-285750" algn="l">
              <a:buFont typeface="Wingdings" panose="05000000000000000000" pitchFamily="2" charset="2"/>
              <a:buChar char="§"/>
            </a:pPr>
            <a:r>
              <a:rPr lang="en-US" sz="1400" i="1" dirty="0">
                <a:latin typeface="+mn-lt"/>
                <a:ea typeface="+mn-ea"/>
                <a:cs typeface="ＭＳ Ｐゴシック" pitchFamily="1" charset="-128"/>
              </a:rPr>
              <a:t>Algorithm </a:t>
            </a:r>
            <a:r>
              <a:rPr lang="en-US" sz="1400" i="1" dirty="0">
                <a:latin typeface="+mn-lt"/>
                <a:ea typeface="+mn-ea"/>
                <a:cs typeface="ＭＳ Ｐゴシック" pitchFamily="1" charset="-128"/>
              </a:rPr>
              <a:t>-1 </a:t>
            </a:r>
            <a:r>
              <a:rPr lang="en-US" sz="1400" dirty="0" smtClean="0">
                <a:latin typeface="+mn-lt"/>
                <a:ea typeface="+mn-ea"/>
                <a:cs typeface="ＭＳ Ｐゴシック" pitchFamily="1" charset="-128"/>
              </a:rPr>
              <a:t>is  </a:t>
            </a:r>
            <a:r>
              <a:rPr lang="en-US" sz="1400" dirty="0" smtClean="0">
                <a:solidFill>
                  <a:srgbClr val="FF0000"/>
                </a:solidFill>
                <a:latin typeface="+mn-lt"/>
                <a:ea typeface="+mn-ea"/>
                <a:cs typeface="ＭＳ Ｐゴシック" pitchFamily="1" charset="-128"/>
              </a:rPr>
              <a:t>Coefficient-Matrix-Fill </a:t>
            </a:r>
            <a:r>
              <a:rPr lang="en-US" sz="1400" dirty="0">
                <a:solidFill>
                  <a:srgbClr val="FF0000"/>
                </a:solidFill>
                <a:latin typeface="+mn-lt"/>
                <a:ea typeface="+mn-ea"/>
                <a:cs typeface="ＭＳ Ｐゴシック" pitchFamily="1" charset="-128"/>
              </a:rPr>
              <a:t>procedure </a:t>
            </a:r>
            <a:endParaRPr lang="en-US" sz="1400" dirty="0" smtClean="0">
              <a:solidFill>
                <a:srgbClr val="FF0000"/>
              </a:solidFill>
              <a:latin typeface="+mn-lt"/>
              <a:ea typeface="+mn-ea"/>
              <a:cs typeface="ＭＳ Ｐゴシック" pitchFamily="1" charset="-128"/>
            </a:endParaRPr>
          </a:p>
          <a:p>
            <a:pPr marL="285750" indent="-285750" algn="l">
              <a:buFont typeface="Wingdings" panose="05000000000000000000" pitchFamily="2" charset="2"/>
              <a:buChar char="§"/>
            </a:pPr>
            <a:r>
              <a:rPr lang="en-US" sz="1400" i="1" dirty="0" smtClean="0">
                <a:latin typeface="+mn-lt"/>
                <a:ea typeface="+mn-ea"/>
                <a:cs typeface="ＭＳ Ｐゴシック" pitchFamily="1" charset="-128"/>
              </a:rPr>
              <a:t>Algorithm-2</a:t>
            </a:r>
            <a:r>
              <a:rPr lang="en-US" sz="1400" dirty="0" smtClean="0">
                <a:latin typeface="+mn-lt"/>
                <a:ea typeface="+mn-ea"/>
                <a:cs typeface="ＭＳ Ｐゴシック" pitchFamily="1" charset="-128"/>
              </a:rPr>
              <a:t> is  </a:t>
            </a:r>
            <a:r>
              <a:rPr lang="en-US" sz="1400" dirty="0" smtClean="0">
                <a:solidFill>
                  <a:srgbClr val="3399FF"/>
                </a:solidFill>
                <a:latin typeface="+mn-lt"/>
                <a:ea typeface="+mn-ea"/>
                <a:cs typeface="ＭＳ Ｐゴシック" pitchFamily="1" charset="-128"/>
              </a:rPr>
              <a:t>Proposed Method </a:t>
            </a:r>
            <a:endParaRPr lang="en-US" sz="1400" dirty="0">
              <a:solidFill>
                <a:srgbClr val="3399FF"/>
              </a:solidFill>
              <a:latin typeface="+mn-lt"/>
              <a:ea typeface="+mn-ea"/>
              <a:cs typeface="ＭＳ Ｐゴシック" pitchFamily="1" charset="-128"/>
            </a:endParaRPr>
          </a:p>
          <a:p>
            <a:endParaRPr lang="en-US" sz="1200" dirty="0"/>
          </a:p>
        </p:txBody>
      </p:sp>
    </p:spTree>
    <p:extLst>
      <p:ext uri="{BB962C8B-B14F-4D97-AF65-F5344CB8AC3E}">
        <p14:creationId xmlns:p14="http://schemas.microsoft.com/office/powerpoint/2010/main" val="295917518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1371600"/>
            <a:ext cx="6858000" cy="1066800"/>
          </a:xfrm>
        </p:spPr>
        <p:txBody>
          <a:bodyPr/>
          <a:lstStyle/>
          <a:p>
            <a:pPr algn="ctr"/>
            <a:r>
              <a:rPr lang="en-US" sz="3200" dirty="0" smtClean="0"/>
              <a:t>Proposed </a:t>
            </a:r>
            <a:r>
              <a:rPr lang="en-US" sz="3200" dirty="0"/>
              <a:t>Method </a:t>
            </a:r>
          </a:p>
        </p:txBody>
      </p:sp>
      <p:sp>
        <p:nvSpPr>
          <p:cNvPr id="3" name="Content Placeholder 2"/>
          <p:cNvSpPr>
            <a:spLocks noGrp="1"/>
          </p:cNvSpPr>
          <p:nvPr>
            <p:ph idx="1"/>
          </p:nvPr>
        </p:nvSpPr>
        <p:spPr>
          <a:xfrm>
            <a:off x="762000" y="2057400"/>
            <a:ext cx="7696200" cy="3352800"/>
          </a:xfrm>
        </p:spPr>
        <p:txBody>
          <a:bodyPr/>
          <a:lstStyle/>
          <a:p>
            <a:pPr marL="455613" indent="-455613" algn="just"/>
            <a:endParaRPr lang="en-US" sz="1800" dirty="0" smtClean="0"/>
          </a:p>
          <a:p>
            <a:pPr marL="455613" indent="-455613" algn="just"/>
            <a:endParaRPr lang="en-US" sz="1800" dirty="0"/>
          </a:p>
          <a:p>
            <a:pPr marL="455613" indent="-455613" algn="just"/>
            <a:endParaRPr lang="en-US" sz="1800" dirty="0" smtClean="0"/>
          </a:p>
          <a:p>
            <a:pPr marL="455613" indent="-455613" algn="just"/>
            <a:endParaRPr lang="en-US" sz="1800" dirty="0"/>
          </a:p>
          <a:p>
            <a:pPr marL="455613" indent="-455613" algn="just"/>
            <a:endParaRPr lang="en-US" sz="1800" dirty="0" smtClean="0"/>
          </a:p>
          <a:p>
            <a:pPr marL="455613" indent="-455613" algn="just"/>
            <a:endParaRPr lang="en-US" sz="1800" dirty="0" smtClean="0"/>
          </a:p>
          <a:p>
            <a:pPr marL="455613" indent="-455613" algn="just"/>
            <a:endParaRPr lang="en-US" sz="1800" dirty="0"/>
          </a:p>
          <a:p>
            <a:pPr marL="455613" indent="-455613" algn="just"/>
            <a:endParaRPr lang="en-US" sz="1800" dirty="0" smtClean="0"/>
          </a:p>
          <a:p>
            <a:pPr marL="455613" indent="-455613" algn="just"/>
            <a:endParaRPr lang="en-US" sz="1800" dirty="0" smtClean="0"/>
          </a:p>
          <a:p>
            <a:pPr marL="0" indent="0" algn="just">
              <a:buNone/>
            </a:pPr>
            <a:endParaRPr lang="en-US" sz="1800" dirty="0"/>
          </a:p>
          <a:p>
            <a:pPr marL="455613" indent="-455613" algn="just"/>
            <a:r>
              <a:rPr lang="en-US" sz="1800" b="1" dirty="0" smtClean="0"/>
              <a:t>Fig</a:t>
            </a:r>
            <a:r>
              <a:rPr lang="en-US" sz="1800" b="1" dirty="0"/>
              <a:t>. </a:t>
            </a:r>
            <a:r>
              <a:rPr lang="en-US" sz="1800" b="1" dirty="0" smtClean="0"/>
              <a:t>5. </a:t>
            </a:r>
            <a:r>
              <a:rPr lang="en-US" sz="1800" dirty="0"/>
              <a:t>Time in seconds to compute the sensitivity coefficients for an observation sequence length from 1 to </a:t>
            </a:r>
            <a:r>
              <a:rPr lang="en-US" sz="1800" dirty="0" smtClean="0"/>
              <a:t>10000 </a:t>
            </a:r>
            <a:r>
              <a:rPr lang="en-US" sz="1800" dirty="0"/>
              <a:t>with a step size of </a:t>
            </a:r>
            <a:r>
              <a:rPr lang="en-US" sz="1800" dirty="0" smtClean="0"/>
              <a:t>10</a:t>
            </a:r>
            <a:endParaRPr lang="en-US" sz="1800" dirty="0"/>
          </a:p>
        </p:txBody>
      </p:sp>
      <p:sp>
        <p:nvSpPr>
          <p:cNvPr id="4" name="Slide Number Placeholder 3"/>
          <p:cNvSpPr>
            <a:spLocks noGrp="1"/>
          </p:cNvSpPr>
          <p:nvPr>
            <p:ph type="sldNum" sz="quarter" idx="10"/>
          </p:nvPr>
        </p:nvSpPr>
        <p:spPr/>
        <p:txBody>
          <a:bodyPr/>
          <a:lstStyle/>
          <a:p>
            <a:fld id="{51F7E82C-B041-4B3C-96FA-1A98850E31F7}" type="slidenum">
              <a:rPr lang="ar-SA" altLang="en-US" smtClean="0"/>
              <a:pPr/>
              <a:t>37</a:t>
            </a:fld>
            <a:endParaRPr lang="en-US" altLang="zh-CN"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2057400"/>
            <a:ext cx="4745811" cy="38404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2920663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1371600"/>
            <a:ext cx="6858000" cy="1066800"/>
          </a:xfrm>
        </p:spPr>
        <p:txBody>
          <a:bodyPr/>
          <a:lstStyle/>
          <a:p>
            <a:pPr algn="ctr"/>
            <a:r>
              <a:rPr lang="en-US" sz="3200" dirty="0" smtClean="0"/>
              <a:t>Conclusion</a:t>
            </a:r>
            <a:endParaRPr lang="en-US" sz="3200" dirty="0"/>
          </a:p>
        </p:txBody>
      </p:sp>
      <p:sp>
        <p:nvSpPr>
          <p:cNvPr id="3" name="Content Placeholder 2"/>
          <p:cNvSpPr>
            <a:spLocks noGrp="1"/>
          </p:cNvSpPr>
          <p:nvPr>
            <p:ph idx="1"/>
          </p:nvPr>
        </p:nvSpPr>
        <p:spPr>
          <a:xfrm>
            <a:off x="762000" y="2057400"/>
            <a:ext cx="7696200" cy="3581400"/>
          </a:xfrm>
        </p:spPr>
        <p:txBody>
          <a:bodyPr/>
          <a:lstStyle/>
          <a:p>
            <a:pPr marL="455613" indent="-455613" algn="just"/>
            <a:r>
              <a:rPr lang="en-US" sz="1800" dirty="0" smtClean="0"/>
              <a:t>It is shown that it is more efficient to compute the coefficients for the HMM sensitivity function directly from HMMs</a:t>
            </a:r>
          </a:p>
          <a:p>
            <a:pPr marL="455613" indent="-455613" algn="just"/>
            <a:r>
              <a:rPr lang="en-US" sz="1800" dirty="0" smtClean="0"/>
              <a:t>Th</a:t>
            </a:r>
            <a:r>
              <a:rPr lang="en-US" sz="1800" dirty="0" smtClean="0"/>
              <a:t>e proposed method exploits the simplified matrix formulation for HMMs </a:t>
            </a:r>
          </a:p>
          <a:p>
            <a:pPr marL="455613" indent="-455613" algn="just"/>
            <a:r>
              <a:rPr lang="en-US" sz="1800" dirty="0" smtClean="0"/>
              <a:t>A simple algorithm that computes the coefficients for the sensitivity function for </a:t>
            </a:r>
            <a:r>
              <a:rPr lang="en-US" sz="1800" b="1" i="1" dirty="0" smtClean="0"/>
              <a:t>all hidden states </a:t>
            </a:r>
            <a:r>
              <a:rPr lang="en-US" sz="1800" dirty="0" smtClean="0"/>
              <a:t>and </a:t>
            </a:r>
            <a:r>
              <a:rPr lang="en-US" sz="1800" b="1" i="1" dirty="0" smtClean="0"/>
              <a:t>all time steps </a:t>
            </a:r>
            <a:r>
              <a:rPr lang="en-US" sz="1800" dirty="0" smtClean="0"/>
              <a:t>is presented </a:t>
            </a:r>
          </a:p>
          <a:p>
            <a:pPr marL="455613" indent="-455613" algn="just"/>
            <a:r>
              <a:rPr lang="en-US" sz="1800" dirty="0" smtClean="0"/>
              <a:t>It is differ from othe</a:t>
            </a:r>
            <a:r>
              <a:rPr lang="en-US" sz="1800" dirty="0" smtClean="0"/>
              <a:t>r approaches in: </a:t>
            </a:r>
          </a:p>
          <a:p>
            <a:pPr marL="747713" lvl="1" indent="-455613" algn="just"/>
            <a:r>
              <a:rPr lang="en-US" sz="1600" dirty="0" smtClean="0"/>
              <a:t>Do not depend on a specific computational architecture </a:t>
            </a:r>
          </a:p>
          <a:p>
            <a:pPr marL="747713" lvl="1" indent="-455613" algn="just"/>
            <a:r>
              <a:rPr lang="en-US" sz="1600" dirty="0" smtClean="0"/>
              <a:t>Do not require a Bayesian network representation  of HMM</a:t>
            </a:r>
          </a:p>
          <a:p>
            <a:pPr marL="455613" indent="-455613" algn="just"/>
            <a:r>
              <a:rPr lang="en-US" sz="1800" dirty="0" smtClean="0"/>
              <a:t>The </a:t>
            </a:r>
            <a:r>
              <a:rPr lang="en-US" sz="1800" dirty="0"/>
              <a:t>proposed method has shown significant improvement over coefficient matrix procedure in computational </a:t>
            </a:r>
            <a:r>
              <a:rPr lang="en-US" sz="1800" dirty="0" smtClean="0"/>
              <a:t>time </a:t>
            </a:r>
            <a:endParaRPr lang="en-US" sz="1800" dirty="0"/>
          </a:p>
        </p:txBody>
      </p:sp>
      <p:sp>
        <p:nvSpPr>
          <p:cNvPr id="4" name="Slide Number Placeholder 3"/>
          <p:cNvSpPr>
            <a:spLocks noGrp="1"/>
          </p:cNvSpPr>
          <p:nvPr>
            <p:ph type="sldNum" sz="quarter" idx="10"/>
          </p:nvPr>
        </p:nvSpPr>
        <p:spPr/>
        <p:txBody>
          <a:bodyPr/>
          <a:lstStyle/>
          <a:p>
            <a:fld id="{51F7E82C-B041-4B3C-96FA-1A98850E31F7}" type="slidenum">
              <a:rPr lang="ar-SA" altLang="en-US" smtClean="0"/>
              <a:pPr/>
              <a:t>38</a:t>
            </a:fld>
            <a:endParaRPr lang="en-US" altLang="zh-CN" dirty="0"/>
          </a:p>
        </p:txBody>
      </p:sp>
    </p:spTree>
    <p:extLst>
      <p:ext uri="{BB962C8B-B14F-4D97-AF65-F5344CB8AC3E}">
        <p14:creationId xmlns:p14="http://schemas.microsoft.com/office/powerpoint/2010/main" val="344264068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1371600"/>
            <a:ext cx="6858000" cy="1066800"/>
          </a:xfrm>
        </p:spPr>
        <p:txBody>
          <a:bodyPr/>
          <a:lstStyle/>
          <a:p>
            <a:pPr algn="ctr"/>
            <a:r>
              <a:rPr lang="en-US" sz="3200" dirty="0" smtClean="0"/>
              <a:t>Future </a:t>
            </a:r>
            <a:r>
              <a:rPr lang="en-US" sz="3200" dirty="0"/>
              <a:t>Works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762000" y="2057400"/>
                <a:ext cx="7696200" cy="3581400"/>
              </a:xfrm>
            </p:spPr>
            <p:txBody>
              <a:bodyPr/>
              <a:lstStyle/>
              <a:p>
                <a:pPr marL="455613" indent="-455613" algn="just"/>
                <a:r>
                  <a:rPr lang="en-US" sz="1800" dirty="0" smtClean="0"/>
                  <a:t>Sensitivity </a:t>
                </a:r>
                <a:r>
                  <a:rPr lang="en-US" sz="1800" dirty="0"/>
                  <a:t>of filtering to </a:t>
                </a:r>
                <a:r>
                  <a:rPr lang="en-US" sz="1800" dirty="0" smtClean="0"/>
                  <a:t>observation </a:t>
                </a:r>
                <a:r>
                  <a:rPr lang="en-US" sz="1800" dirty="0"/>
                  <a:t>parameter </a:t>
                </a:r>
                <a:r>
                  <a:rPr lang="en-US" sz="1800" dirty="0" smtClean="0"/>
                  <a:t>variation</a:t>
                </a:r>
              </a:p>
              <a:p>
                <a:pPr marL="455613" indent="-455613" algn="just"/>
                <a:r>
                  <a:rPr lang="en-US" sz="1800" dirty="0"/>
                  <a:t>Sensitivity of smoothing to </a:t>
                </a:r>
                <a:r>
                  <a:rPr lang="en-US" sz="1800" dirty="0" smtClean="0"/>
                  <a:t>transition </a:t>
                </a:r>
                <a:r>
                  <a:rPr lang="en-US" sz="1800" dirty="0"/>
                  <a:t>parameter variation</a:t>
                </a:r>
              </a:p>
              <a:p>
                <a:pPr marL="455613" indent="-455613" algn="just"/>
                <a:r>
                  <a:rPr lang="en-US" sz="1800" dirty="0" smtClean="0"/>
                  <a:t>Sensitivity </a:t>
                </a:r>
                <a:r>
                  <a:rPr lang="en-US" sz="1800" dirty="0"/>
                  <a:t>of </a:t>
                </a:r>
                <a:r>
                  <a:rPr lang="en-US" sz="1800" dirty="0" smtClean="0"/>
                  <a:t>smoothing </a:t>
                </a:r>
                <a:r>
                  <a:rPr lang="en-US" sz="1800" dirty="0"/>
                  <a:t>to observation parameter </a:t>
                </a:r>
                <a:r>
                  <a:rPr lang="en-US" sz="1800" dirty="0" smtClean="0"/>
                  <a:t>variation</a:t>
                </a:r>
              </a:p>
              <a:p>
                <a:pPr marL="455613" indent="-455613" algn="just"/>
                <a:r>
                  <a:rPr lang="en-US" sz="1800" dirty="0"/>
                  <a:t>Sensitivity of </a:t>
                </a:r>
                <a:r>
                  <a:rPr lang="en-US" sz="1800" dirty="0" smtClean="0"/>
                  <a:t>predicted future observations </a:t>
                </a:r>
                <a14:m>
                  <m:oMath xmlns:m="http://schemas.openxmlformats.org/officeDocument/2006/math">
                    <m:r>
                      <a:rPr lang="en-US" sz="1800" b="1">
                        <a:latin typeface="Cambria Math"/>
                      </a:rPr>
                      <m:t>𝑝</m:t>
                    </m:r>
                    <m:d>
                      <m:dPr>
                        <m:ctrlPr>
                          <a:rPr lang="en-US" sz="1800" b="1">
                            <a:latin typeface="Cambria Math"/>
                          </a:rPr>
                        </m:ctrlPr>
                      </m:dPr>
                      <m:e>
                        <m:sSubSup>
                          <m:sSubSupPr>
                            <m:ctrlPr>
                              <a:rPr lang="en-US" sz="1800" b="1">
                                <a:latin typeface="Cambria Math"/>
                              </a:rPr>
                            </m:ctrlPr>
                          </m:sSubSupPr>
                          <m:e>
                            <m:r>
                              <a:rPr lang="en-US" sz="1800" b="1">
                                <a:latin typeface="Cambria Math"/>
                              </a:rPr>
                              <m:t>𝐲</m:t>
                            </m:r>
                          </m:e>
                          <m:sub>
                            <m:r>
                              <a:rPr lang="en-US" sz="1800" b="1" i="1">
                                <a:latin typeface="Cambria Math"/>
                              </a:rPr>
                              <m:t>𝒆</m:t>
                            </m:r>
                          </m:sub>
                          <m:sup>
                            <m:r>
                              <a:rPr lang="en-US" sz="1800" b="1">
                                <a:latin typeface="Cambria Math"/>
                              </a:rPr>
                              <m:t>𝑡</m:t>
                            </m:r>
                          </m:sup>
                        </m:sSubSup>
                      </m:e>
                      <m:e>
                        <m:sSubSup>
                          <m:sSubSupPr>
                            <m:ctrlPr>
                              <a:rPr lang="en-US" sz="1800" b="1" i="1">
                                <a:latin typeface="Cambria Math"/>
                              </a:rPr>
                            </m:ctrlPr>
                          </m:sSubSupPr>
                          <m:e>
                            <m:r>
                              <a:rPr lang="en-US" sz="1800" b="1">
                                <a:latin typeface="Cambria Math"/>
                              </a:rPr>
                              <m:t>𝐲</m:t>
                            </m:r>
                          </m:e>
                          <m:sub>
                            <m:r>
                              <a:rPr lang="en-US" sz="1800" b="1" i="1">
                                <a:latin typeface="Cambria Math"/>
                              </a:rPr>
                              <m:t>𝒆</m:t>
                            </m:r>
                          </m:sub>
                          <m:sup>
                            <m:r>
                              <a:rPr lang="en-US" sz="1800" b="0" i="0" smtClean="0">
                                <a:latin typeface="Cambria Math"/>
                              </a:rPr>
                              <m:t>1</m:t>
                            </m:r>
                            <m:r>
                              <a:rPr lang="en-US" sz="1800" b="0" i="0" smtClean="0">
                                <a:latin typeface="Cambria Math"/>
                              </a:rPr>
                              <m:t>:</m:t>
                            </m:r>
                            <m:r>
                              <m:rPr>
                                <m:sty m:val="p"/>
                              </m:rPr>
                              <a:rPr lang="en-US" sz="1800" b="0" i="0" smtClean="0">
                                <a:latin typeface="Cambria Math"/>
                              </a:rPr>
                              <m:t>T</m:t>
                            </m:r>
                          </m:sup>
                        </m:sSubSup>
                      </m:e>
                    </m:d>
                    <m:d>
                      <m:dPr>
                        <m:ctrlPr>
                          <a:rPr lang="en-US" sz="1800" b="1" i="0" smtClean="0">
                            <a:latin typeface="Cambria Math"/>
                          </a:rPr>
                        </m:ctrlPr>
                      </m:dPr>
                      <m:e>
                        <m:r>
                          <a:rPr lang="en-US" sz="1800" b="0" i="1" smtClean="0">
                            <a:latin typeface="Cambria Math"/>
                            <a:ea typeface="Cambria Math"/>
                          </a:rPr>
                          <m:t>𝜃</m:t>
                        </m:r>
                      </m:e>
                    </m:d>
                    <m:r>
                      <a:rPr lang="en-US" sz="1800" b="1" i="1" smtClean="0">
                        <a:latin typeface="Cambria Math"/>
                        <a:ea typeface="Cambria Math"/>
                      </a:rPr>
                      <m:t>, </m:t>
                    </m:r>
                    <m:r>
                      <a:rPr lang="en-US" sz="1800" b="0" i="1" smtClean="0">
                        <a:latin typeface="Cambria Math"/>
                        <a:ea typeface="Cambria Math"/>
                      </a:rPr>
                      <m:t>𝑇</m:t>
                    </m:r>
                    <m:r>
                      <a:rPr lang="en-US" sz="1800" b="0" i="1" smtClean="0">
                        <a:latin typeface="Cambria Math"/>
                        <a:ea typeface="Cambria Math"/>
                      </a:rPr>
                      <m:t>&lt;</m:t>
                    </m:r>
                    <m:r>
                      <a:rPr lang="en-US" sz="1800" b="0" i="1" smtClean="0">
                        <a:latin typeface="Cambria Math"/>
                        <a:ea typeface="Cambria Math"/>
                      </a:rPr>
                      <m:t>𝑡</m:t>
                    </m:r>
                  </m:oMath>
                </a14:m>
                <a:endParaRPr lang="en-US" sz="1800" dirty="0"/>
              </a:p>
              <a:p>
                <a:pPr marL="455613" indent="-455613" algn="just"/>
                <a:r>
                  <a:rPr lang="en-US" sz="1800" dirty="0" smtClean="0"/>
                  <a:t>Sensitivity of the most probable explanation (MPE) to parameter variation </a:t>
                </a:r>
              </a:p>
              <a:p>
                <a:pPr marL="455613" indent="-455613" algn="just"/>
                <a:r>
                  <a:rPr lang="en-US" sz="1800" dirty="0" smtClean="0"/>
                  <a:t>Extend the current research to sensitivity analysis in which different types of model parameter are varied simultaneously </a:t>
                </a:r>
              </a:p>
              <a:p>
                <a:pPr marL="455613" indent="-455613" algn="just"/>
                <a:endParaRPr lang="en-US" sz="1800" dirty="0"/>
              </a:p>
              <a:p>
                <a:pPr marL="0" indent="0" algn="just">
                  <a:buNone/>
                </a:pPr>
                <a:r>
                  <a:rPr lang="en-US" sz="1800" dirty="0" smtClean="0"/>
                  <a:t>	</a:t>
                </a:r>
                <a:endParaRPr lang="en-US" sz="18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762000" y="2057400"/>
                <a:ext cx="7696200" cy="3581400"/>
              </a:xfrm>
              <a:blipFill rotWithShape="1">
                <a:blip r:embed="rId2"/>
                <a:stretch>
                  <a:fillRect l="-475" r="-554"/>
                </a:stretch>
              </a:blipFill>
            </p:spPr>
            <p:txBody>
              <a:bodyPr/>
              <a:lstStyle/>
              <a:p>
                <a:r>
                  <a:rPr lang="en-US">
                    <a:noFill/>
                  </a:rPr>
                  <a:t> </a:t>
                </a:r>
              </a:p>
            </p:txBody>
          </p:sp>
        </mc:Fallback>
      </mc:AlternateContent>
      <p:sp>
        <p:nvSpPr>
          <p:cNvPr id="4" name="Slide Number Placeholder 3"/>
          <p:cNvSpPr>
            <a:spLocks noGrp="1"/>
          </p:cNvSpPr>
          <p:nvPr>
            <p:ph type="sldNum" sz="quarter" idx="10"/>
          </p:nvPr>
        </p:nvSpPr>
        <p:spPr/>
        <p:txBody>
          <a:bodyPr/>
          <a:lstStyle/>
          <a:p>
            <a:fld id="{51F7E82C-B041-4B3C-96FA-1A98850E31F7}" type="slidenum">
              <a:rPr lang="ar-SA" altLang="en-US" smtClean="0"/>
              <a:pPr/>
              <a:t>39</a:t>
            </a:fld>
            <a:endParaRPr lang="en-US" altLang="zh-CN" dirty="0"/>
          </a:p>
        </p:txBody>
      </p:sp>
    </p:spTree>
    <p:extLst>
      <p:ext uri="{BB962C8B-B14F-4D97-AF65-F5344CB8AC3E}">
        <p14:creationId xmlns:p14="http://schemas.microsoft.com/office/powerpoint/2010/main" val="13245231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1371600"/>
            <a:ext cx="6858000" cy="1066800"/>
          </a:xfrm>
        </p:spPr>
        <p:txBody>
          <a:bodyPr/>
          <a:lstStyle/>
          <a:p>
            <a:pPr algn="ctr"/>
            <a:r>
              <a:rPr lang="en-US" sz="3200" dirty="0" smtClean="0"/>
              <a:t>HMMs</a:t>
            </a:r>
            <a:endParaRPr lang="en-US" sz="3200" dirty="0"/>
          </a:p>
        </p:txBody>
      </p:sp>
      <p:sp>
        <p:nvSpPr>
          <p:cNvPr id="3" name="Content Placeholder 2"/>
          <p:cNvSpPr>
            <a:spLocks noGrp="1"/>
          </p:cNvSpPr>
          <p:nvPr>
            <p:ph idx="1"/>
          </p:nvPr>
        </p:nvSpPr>
        <p:spPr>
          <a:xfrm>
            <a:off x="762000" y="2057400"/>
            <a:ext cx="7696200" cy="3810000"/>
          </a:xfrm>
        </p:spPr>
        <p:txBody>
          <a:bodyPr/>
          <a:lstStyle/>
          <a:p>
            <a:pPr marL="455613" indent="-455613" algn="just"/>
            <a:r>
              <a:rPr lang="en-US" sz="1800" dirty="0" smtClean="0"/>
              <a:t>One </a:t>
            </a:r>
            <a:r>
              <a:rPr lang="en-US" sz="1800" dirty="0"/>
              <a:t>of the popular methods for modeling sequential and/or temporal data </a:t>
            </a:r>
          </a:p>
          <a:p>
            <a:pPr marL="455613" indent="-455613" algn="just"/>
            <a:r>
              <a:rPr lang="en-US" sz="1800" dirty="0"/>
              <a:t>Simple enough that you can actually estimate the parameters  from data and efficiently made inference</a:t>
            </a:r>
          </a:p>
          <a:p>
            <a:pPr marL="455613" indent="-455613" algn="just"/>
            <a:r>
              <a:rPr lang="en-US" sz="1800" dirty="0"/>
              <a:t>Rich enough to handle real world </a:t>
            </a:r>
            <a:r>
              <a:rPr lang="en-US" sz="1800" dirty="0" smtClean="0"/>
              <a:t>applications </a:t>
            </a:r>
            <a:endParaRPr lang="en-US" sz="1800" dirty="0"/>
          </a:p>
        </p:txBody>
      </p:sp>
      <p:sp>
        <p:nvSpPr>
          <p:cNvPr id="4" name="Slide Number Placeholder 3"/>
          <p:cNvSpPr>
            <a:spLocks noGrp="1"/>
          </p:cNvSpPr>
          <p:nvPr>
            <p:ph type="sldNum" sz="quarter" idx="10"/>
          </p:nvPr>
        </p:nvSpPr>
        <p:spPr/>
        <p:txBody>
          <a:bodyPr/>
          <a:lstStyle/>
          <a:p>
            <a:fld id="{51F7E82C-B041-4B3C-96FA-1A98850E31F7}" type="slidenum">
              <a:rPr lang="ar-SA" altLang="en-US" smtClean="0"/>
              <a:pPr/>
              <a:t>4</a:t>
            </a:fld>
            <a:endParaRPr lang="en-US" altLang="zh-CN" dirty="0"/>
          </a:p>
        </p:txBody>
      </p:sp>
    </p:spTree>
    <p:extLst>
      <p:ext uri="{BB962C8B-B14F-4D97-AF65-F5344CB8AC3E}">
        <p14:creationId xmlns:p14="http://schemas.microsoft.com/office/powerpoint/2010/main" val="398841614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1371600"/>
            <a:ext cx="6858000" cy="1066800"/>
          </a:xfrm>
        </p:spPr>
        <p:txBody>
          <a:bodyPr/>
          <a:lstStyle/>
          <a:p>
            <a:pPr algn="ctr"/>
            <a:r>
              <a:rPr lang="en-US" sz="3200" dirty="0" smtClean="0"/>
              <a:t>Reference</a:t>
            </a:r>
            <a:endParaRPr lang="en-US" sz="3200" dirty="0"/>
          </a:p>
        </p:txBody>
      </p:sp>
      <p:sp>
        <p:nvSpPr>
          <p:cNvPr id="3" name="Content Placeholder 2"/>
          <p:cNvSpPr>
            <a:spLocks noGrp="1"/>
          </p:cNvSpPr>
          <p:nvPr>
            <p:ph idx="1"/>
          </p:nvPr>
        </p:nvSpPr>
        <p:spPr>
          <a:xfrm>
            <a:off x="685800" y="2286000"/>
            <a:ext cx="7772400" cy="3827621"/>
          </a:xfrm>
        </p:spPr>
        <p:txBody>
          <a:bodyPr/>
          <a:lstStyle/>
          <a:p>
            <a:pPr marL="228600" indent="-228600" algn="just" eaLnBrk="0" hangingPunct="0">
              <a:spcBef>
                <a:spcPct val="0"/>
              </a:spcBef>
              <a:buFont typeface="+mj-lt"/>
              <a:buAutoNum type="arabicPeriod"/>
            </a:pPr>
            <a:r>
              <a:rPr lang="en-US" sz="1200" kern="1200" dirty="0" smtClean="0"/>
              <a:t>H</a:t>
            </a:r>
            <a:r>
              <a:rPr lang="en-US" sz="1200" kern="1200" dirty="0"/>
              <a:t>. </a:t>
            </a:r>
            <a:r>
              <a:rPr lang="en-US" sz="1200" kern="1200" dirty="0"/>
              <a:t>Chan, A. </a:t>
            </a:r>
            <a:r>
              <a:rPr lang="en-US" sz="1200" kern="1200" dirty="0" err="1"/>
              <a:t>Darwiche</a:t>
            </a:r>
            <a:r>
              <a:rPr lang="en-US" sz="1200" kern="1200" dirty="0"/>
              <a:t>, When do numbers really matter?, Journal of Artificial Intelligence Research 17 (</a:t>
            </a:r>
            <a:r>
              <a:rPr lang="en-US" sz="1200" kern="1200" dirty="0" smtClean="0"/>
              <a:t>2002)</a:t>
            </a:r>
          </a:p>
          <a:p>
            <a:pPr marL="228600" indent="-228600" algn="just" eaLnBrk="0" hangingPunct="0">
              <a:spcBef>
                <a:spcPct val="0"/>
              </a:spcBef>
              <a:buFont typeface="+mj-lt"/>
              <a:buAutoNum type="arabicPeriod"/>
            </a:pPr>
            <a:r>
              <a:rPr lang="en-US" sz="1200" dirty="0" smtClean="0"/>
              <a:t>L.C</a:t>
            </a:r>
            <a:r>
              <a:rPr lang="en-US" sz="1200" dirty="0"/>
              <a:t>. van der </a:t>
            </a:r>
            <a:r>
              <a:rPr lang="en-US" sz="1200" dirty="0" err="1"/>
              <a:t>Gaag</a:t>
            </a:r>
            <a:r>
              <a:rPr lang="en-US" sz="1200" dirty="0"/>
              <a:t>, S. </a:t>
            </a:r>
            <a:r>
              <a:rPr lang="en-US" sz="1200" dirty="0" err="1"/>
              <a:t>Renooij</a:t>
            </a:r>
            <a:r>
              <a:rPr lang="en-US" sz="1200" dirty="0"/>
              <a:t>, V.M.H. Coup, </a:t>
            </a:r>
            <a:r>
              <a:rPr lang="en-US" sz="1200" i="1" dirty="0"/>
              <a:t>Sensitivity analysis of probabilistic networks</a:t>
            </a:r>
            <a:r>
              <a:rPr lang="en-US" sz="1200" dirty="0"/>
              <a:t>, in: Advances </a:t>
            </a:r>
            <a:r>
              <a:rPr lang="en-US" sz="1200" dirty="0" smtClean="0"/>
              <a:t>in Probabilistic </a:t>
            </a:r>
            <a:r>
              <a:rPr lang="en-US" sz="1200" dirty="0"/>
              <a:t>Graphical Models, Springer Series: Studies in Fuzziness and Soft Computing, vol. 213, </a:t>
            </a:r>
            <a:r>
              <a:rPr lang="en-US" sz="1200" dirty="0" smtClean="0"/>
              <a:t>2007, pp</a:t>
            </a:r>
            <a:r>
              <a:rPr lang="en-US" sz="1200" dirty="0"/>
              <a:t>. </a:t>
            </a:r>
            <a:r>
              <a:rPr lang="en-US" sz="1200" dirty="0" smtClean="0"/>
              <a:t>103124</a:t>
            </a:r>
          </a:p>
          <a:p>
            <a:pPr marL="228600" indent="-228600" algn="just" eaLnBrk="0" hangingPunct="0">
              <a:spcBef>
                <a:spcPct val="0"/>
              </a:spcBef>
              <a:buFont typeface="+mj-lt"/>
              <a:buAutoNum type="arabicPeriod"/>
            </a:pPr>
            <a:r>
              <a:rPr lang="en-US" sz="1200" dirty="0"/>
              <a:t>P</a:t>
            </a:r>
            <a:r>
              <a:rPr lang="en-US" sz="1200" dirty="0"/>
              <a:t>.-A. </a:t>
            </a:r>
            <a:r>
              <a:rPr lang="en-US" sz="1200" dirty="0" err="1"/>
              <a:t>Coquelin</a:t>
            </a:r>
            <a:r>
              <a:rPr lang="en-US" sz="1200" dirty="0"/>
              <a:t>, R. </a:t>
            </a:r>
            <a:r>
              <a:rPr lang="en-US" sz="1200" dirty="0" err="1"/>
              <a:t>Deguest</a:t>
            </a:r>
            <a:r>
              <a:rPr lang="en-US" sz="1200" dirty="0"/>
              <a:t>, R. </a:t>
            </a:r>
            <a:r>
              <a:rPr lang="en-US" sz="1200" dirty="0" err="1"/>
              <a:t>Munos</a:t>
            </a:r>
            <a:r>
              <a:rPr lang="en-US" sz="1200" dirty="0"/>
              <a:t>, Sensitivity analysis in HMMs with application to likelihood </a:t>
            </a:r>
            <a:r>
              <a:rPr lang="en-US" sz="1200" dirty="0"/>
              <a:t>maximization, in</a:t>
            </a:r>
            <a:r>
              <a:rPr lang="en-US" sz="1200" dirty="0"/>
              <a:t>: Advances in Neural Information Processing Systems, vol. 22, 2009, pp. </a:t>
            </a:r>
            <a:r>
              <a:rPr lang="en-US" sz="1200" dirty="0"/>
              <a:t>387395.</a:t>
            </a:r>
          </a:p>
          <a:p>
            <a:pPr marL="228600" indent="-228600" algn="just" eaLnBrk="0" hangingPunct="0">
              <a:spcBef>
                <a:spcPct val="0"/>
              </a:spcBef>
              <a:buFont typeface="+mj-lt"/>
              <a:buAutoNum type="arabicPeriod"/>
            </a:pPr>
            <a:r>
              <a:rPr lang="en-US" sz="1200" dirty="0" err="1"/>
              <a:t>A.Yu</a:t>
            </a:r>
            <a:r>
              <a:rPr lang="en-US" sz="1200" dirty="0"/>
              <a:t>. </a:t>
            </a:r>
            <a:r>
              <a:rPr lang="en-US" sz="1200" dirty="0" err="1"/>
              <a:t>Mitrophanov</a:t>
            </a:r>
            <a:r>
              <a:rPr lang="en-US" sz="1200" dirty="0"/>
              <a:t>, A. </a:t>
            </a:r>
            <a:r>
              <a:rPr lang="en-US" sz="1200" dirty="0" err="1"/>
              <a:t>Lomsadze</a:t>
            </a:r>
            <a:r>
              <a:rPr lang="en-US" sz="1200" dirty="0"/>
              <a:t>, M. </a:t>
            </a:r>
            <a:r>
              <a:rPr lang="en-US" sz="1200" dirty="0" err="1"/>
              <a:t>Borodovsky</a:t>
            </a:r>
            <a:r>
              <a:rPr lang="en-US" sz="1200" dirty="0"/>
              <a:t>, Sensitivity of hidden Markov models, Journal of Applied </a:t>
            </a:r>
            <a:r>
              <a:rPr lang="en-US" sz="1200" dirty="0"/>
              <a:t>Probability </a:t>
            </a:r>
            <a:r>
              <a:rPr lang="en-US" sz="1200" dirty="0"/>
              <a:t>42 (2005) </a:t>
            </a:r>
            <a:r>
              <a:rPr lang="en-US" sz="1200" dirty="0" smtClean="0"/>
              <a:t>632642</a:t>
            </a:r>
            <a:endParaRPr lang="en-US" sz="1200" dirty="0"/>
          </a:p>
          <a:p>
            <a:pPr marL="228600" indent="-228600" algn="just" eaLnBrk="0" hangingPunct="0">
              <a:spcBef>
                <a:spcPct val="0"/>
              </a:spcBef>
              <a:buFont typeface="+mj-lt"/>
              <a:buAutoNum type="arabicPeriod"/>
            </a:pPr>
            <a:r>
              <a:rPr lang="en-US" sz="1200" dirty="0"/>
              <a:t>Th</a:t>
            </a:r>
            <a:r>
              <a:rPr lang="en-US" sz="1200" dirty="0"/>
              <a:t>. </a:t>
            </a:r>
            <a:r>
              <a:rPr lang="en-US" sz="1200" dirty="0" err="1"/>
              <a:t>Charitos</a:t>
            </a:r>
            <a:r>
              <a:rPr lang="en-US" sz="1200" dirty="0"/>
              <a:t>, L.C. van der </a:t>
            </a:r>
            <a:r>
              <a:rPr lang="en-US" sz="1200" dirty="0" err="1"/>
              <a:t>Gaag</a:t>
            </a:r>
            <a:r>
              <a:rPr lang="en-US" sz="1200" dirty="0"/>
              <a:t>, Sensitivity properties of Markovian models, in: Proceedings of Advances </a:t>
            </a:r>
            <a:r>
              <a:rPr lang="en-US" sz="1200" dirty="0"/>
              <a:t>in Intelligent </a:t>
            </a:r>
            <a:r>
              <a:rPr lang="en-US" sz="1200" dirty="0"/>
              <a:t>Systems Theory and Applications Conference (AISTA), Luxembourg, IEEE Computer </a:t>
            </a:r>
            <a:r>
              <a:rPr lang="en-US" sz="1200" dirty="0"/>
              <a:t>Society, </a:t>
            </a:r>
            <a:r>
              <a:rPr lang="en-US" sz="1200" dirty="0" smtClean="0"/>
              <a:t>2004</a:t>
            </a:r>
          </a:p>
          <a:p>
            <a:pPr marL="228600" indent="-228600" algn="just" eaLnBrk="0" hangingPunct="0">
              <a:spcBef>
                <a:spcPct val="0"/>
              </a:spcBef>
              <a:buFont typeface="+mj-lt"/>
              <a:buAutoNum type="arabicPeriod"/>
            </a:pPr>
            <a:r>
              <a:rPr lang="en-US" sz="1200" dirty="0" smtClean="0"/>
              <a:t>S</a:t>
            </a:r>
            <a:r>
              <a:rPr lang="en-US" sz="1200" dirty="0"/>
              <a:t>. </a:t>
            </a:r>
            <a:r>
              <a:rPr lang="en-US" sz="1200" dirty="0" err="1"/>
              <a:t>Renooij</a:t>
            </a:r>
            <a:r>
              <a:rPr lang="en-US" sz="1200" dirty="0"/>
              <a:t>, Efficient sensitivity analysis in </a:t>
            </a:r>
            <a:r>
              <a:rPr lang="en-US" sz="1200" dirty="0" err="1"/>
              <a:t>hiddenMarkovmodels</a:t>
            </a:r>
            <a:r>
              <a:rPr lang="en-US" sz="1200" dirty="0"/>
              <a:t>, in: </a:t>
            </a:r>
            <a:r>
              <a:rPr lang="en-US" sz="1200" dirty="0" err="1"/>
              <a:t>PetriMyllymaki</a:t>
            </a:r>
            <a:r>
              <a:rPr lang="en-US" sz="1200" dirty="0"/>
              <a:t>, </a:t>
            </a:r>
            <a:r>
              <a:rPr lang="en-US" sz="1200" dirty="0" err="1"/>
              <a:t>Teemu</a:t>
            </a:r>
            <a:r>
              <a:rPr lang="en-US" sz="1200" dirty="0"/>
              <a:t> </a:t>
            </a:r>
            <a:r>
              <a:rPr lang="en-US" sz="1200" dirty="0" err="1" smtClean="0"/>
              <a:t>Roos</a:t>
            </a:r>
            <a:r>
              <a:rPr lang="en-US" sz="1200" dirty="0" smtClean="0"/>
              <a:t>, </a:t>
            </a:r>
            <a:r>
              <a:rPr lang="en-US" sz="1200" dirty="0" err="1" smtClean="0"/>
              <a:t>TommiJaakkola</a:t>
            </a:r>
            <a:r>
              <a:rPr lang="en-US" sz="1200" dirty="0"/>
              <a:t>, (Eds.), Proceedings of the Fifth European Workshop on Probabilistic Graphical </a:t>
            </a:r>
            <a:r>
              <a:rPr lang="en-US" sz="1200" dirty="0" smtClean="0"/>
              <a:t>Models, HIIT </a:t>
            </a:r>
            <a:r>
              <a:rPr lang="en-US" sz="1200" dirty="0"/>
              <a:t>Publications 2010-2, Helsinki, 2010, pp. </a:t>
            </a:r>
            <a:r>
              <a:rPr lang="en-US" sz="1200" dirty="0" smtClean="0"/>
              <a:t>241248</a:t>
            </a:r>
          </a:p>
          <a:p>
            <a:pPr marL="228600" indent="-228600" algn="just" eaLnBrk="0" hangingPunct="0">
              <a:spcBef>
                <a:spcPct val="0"/>
              </a:spcBef>
              <a:buFont typeface="+mj-lt"/>
              <a:buAutoNum type="arabicPeriod"/>
            </a:pPr>
            <a:r>
              <a:rPr lang="en-US" sz="1200" dirty="0"/>
              <a:t>S. Russell, P. </a:t>
            </a:r>
            <a:r>
              <a:rPr lang="en-US" sz="1200" dirty="0" err="1"/>
              <a:t>Norvig</a:t>
            </a:r>
            <a:r>
              <a:rPr lang="en-US" sz="1200" dirty="0"/>
              <a:t>, Artificial Intelligence: A Modern Approach, third ed., Prentice Hall, 2010</a:t>
            </a:r>
          </a:p>
          <a:p>
            <a:pPr marL="228600" indent="-228600" algn="just" eaLnBrk="0" hangingPunct="0">
              <a:spcBef>
                <a:spcPct val="0"/>
              </a:spcBef>
              <a:buFont typeface="+mj-lt"/>
              <a:buAutoNum type="arabicPeriod"/>
            </a:pPr>
            <a:r>
              <a:rPr lang="en-US" sz="1200" dirty="0"/>
              <a:t>H. Chan, A. </a:t>
            </a:r>
            <a:r>
              <a:rPr lang="en-US" sz="1200" dirty="0" err="1"/>
              <a:t>Darwiche</a:t>
            </a:r>
            <a:r>
              <a:rPr lang="en-US" sz="1200" dirty="0"/>
              <a:t>, Sensitivity analysis in Bayesian networks: from single to multiple parameters, in: M. </a:t>
            </a:r>
            <a:r>
              <a:rPr lang="en-US" sz="1200" dirty="0" err="1"/>
              <a:t>Chickering</a:t>
            </a:r>
            <a:r>
              <a:rPr lang="en-US" sz="1200" dirty="0"/>
              <a:t>, J. Halpern (Eds.), Proceedings of the Twentieth Conference on Uncertainty in Artificial Intelligence, AUAI Press, Arlington, VA, 2004, pp. 67–75</a:t>
            </a:r>
          </a:p>
          <a:p>
            <a:pPr marL="228600" indent="-228600" algn="just" eaLnBrk="0" hangingPunct="0">
              <a:spcBef>
                <a:spcPct val="0"/>
              </a:spcBef>
              <a:buFont typeface="+mj-lt"/>
              <a:buAutoNum type="arabicPeriod"/>
            </a:pPr>
            <a:endParaRPr lang="en-US" sz="1800" dirty="0" smtClean="0"/>
          </a:p>
        </p:txBody>
      </p:sp>
      <p:sp>
        <p:nvSpPr>
          <p:cNvPr id="4" name="Slide Number Placeholder 3"/>
          <p:cNvSpPr>
            <a:spLocks noGrp="1"/>
          </p:cNvSpPr>
          <p:nvPr>
            <p:ph type="sldNum" sz="quarter" idx="10"/>
          </p:nvPr>
        </p:nvSpPr>
        <p:spPr/>
        <p:txBody>
          <a:bodyPr/>
          <a:lstStyle/>
          <a:p>
            <a:fld id="{51F7E82C-B041-4B3C-96FA-1A98850E31F7}" type="slidenum">
              <a:rPr lang="ar-SA" altLang="en-US" smtClean="0"/>
              <a:pPr/>
              <a:t>40</a:t>
            </a:fld>
            <a:endParaRPr lang="en-US" altLang="zh-CN" dirty="0"/>
          </a:p>
        </p:txBody>
      </p:sp>
    </p:spTree>
    <p:extLst>
      <p:ext uri="{BB962C8B-B14F-4D97-AF65-F5344CB8AC3E}">
        <p14:creationId xmlns:p14="http://schemas.microsoft.com/office/powerpoint/2010/main" val="251055071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1371600"/>
            <a:ext cx="6858000" cy="1066800"/>
          </a:xfrm>
        </p:spPr>
        <p:txBody>
          <a:bodyPr/>
          <a:lstStyle/>
          <a:p>
            <a:pPr algn="ctr"/>
            <a:r>
              <a:rPr lang="en-US" sz="3200" dirty="0" smtClean="0"/>
              <a:t>Reference</a:t>
            </a:r>
            <a:endParaRPr lang="en-US" sz="3200" dirty="0"/>
          </a:p>
        </p:txBody>
      </p:sp>
      <p:sp>
        <p:nvSpPr>
          <p:cNvPr id="3" name="Content Placeholder 2"/>
          <p:cNvSpPr>
            <a:spLocks noGrp="1"/>
          </p:cNvSpPr>
          <p:nvPr>
            <p:ph idx="1"/>
          </p:nvPr>
        </p:nvSpPr>
        <p:spPr>
          <a:xfrm>
            <a:off x="685800" y="2286000"/>
            <a:ext cx="7772400" cy="3827621"/>
          </a:xfrm>
        </p:spPr>
        <p:txBody>
          <a:bodyPr/>
          <a:lstStyle/>
          <a:p>
            <a:pPr marL="228600" indent="-228600" algn="just" eaLnBrk="0" hangingPunct="0">
              <a:spcBef>
                <a:spcPct val="0"/>
              </a:spcBef>
              <a:buFont typeface="+mj-lt"/>
              <a:buAutoNum type="arabicPeriod" startAt="9"/>
            </a:pPr>
            <a:r>
              <a:rPr lang="en-US" sz="1200" dirty="0" smtClean="0"/>
              <a:t>Th</a:t>
            </a:r>
            <a:r>
              <a:rPr lang="en-US" sz="1200" dirty="0"/>
              <a:t>. </a:t>
            </a:r>
            <a:r>
              <a:rPr lang="en-US" sz="1200" dirty="0" err="1"/>
              <a:t>Charitos</a:t>
            </a:r>
            <a:r>
              <a:rPr lang="en-US" sz="1200" dirty="0"/>
              <a:t>, Reasoning with Dynamic Networks in Practice, Ph.D. </a:t>
            </a:r>
            <a:r>
              <a:rPr lang="en-US" sz="1200" dirty="0"/>
              <a:t>Thesis, Utrecht University, The Netherlands, </a:t>
            </a:r>
            <a:r>
              <a:rPr lang="en-US" sz="1200" dirty="0" smtClean="0"/>
              <a:t>2007</a:t>
            </a:r>
          </a:p>
          <a:p>
            <a:pPr marL="228600" indent="-228600" algn="just" eaLnBrk="0" hangingPunct="0">
              <a:spcBef>
                <a:spcPct val="0"/>
              </a:spcBef>
              <a:buFont typeface="+mj-lt"/>
              <a:buAutoNum type="arabicPeriod" startAt="9"/>
            </a:pPr>
            <a:r>
              <a:rPr lang="en-US" sz="1200" dirty="0"/>
              <a:t> P</a:t>
            </a:r>
            <a:r>
              <a:rPr lang="en-US" sz="1200" dirty="0"/>
              <a:t>. </a:t>
            </a:r>
            <a:r>
              <a:rPr lang="en-US" sz="1200" dirty="0" err="1"/>
              <a:t>Dymarski</a:t>
            </a:r>
            <a:r>
              <a:rPr lang="en-US" sz="1200" dirty="0"/>
              <a:t> (Ed.), Hidden Markov Models, Theory and Applications, </a:t>
            </a:r>
            <a:r>
              <a:rPr lang="en-US" sz="1200" dirty="0" err="1"/>
              <a:t>InTech</a:t>
            </a:r>
            <a:r>
              <a:rPr lang="en-US" sz="1200" dirty="0"/>
              <a:t> Open Access Publishers, </a:t>
            </a:r>
            <a:r>
              <a:rPr lang="en-US" sz="1200" dirty="0"/>
              <a:t>2011</a:t>
            </a:r>
          </a:p>
          <a:p>
            <a:pPr marL="228600" indent="-228600" algn="just" eaLnBrk="0" hangingPunct="0">
              <a:spcBef>
                <a:spcPct val="0"/>
              </a:spcBef>
              <a:buFont typeface="+mj-lt"/>
              <a:buAutoNum type="arabicPeriod" startAt="9"/>
            </a:pPr>
            <a:r>
              <a:rPr lang="en-US" sz="1200" dirty="0"/>
              <a:t> P</a:t>
            </a:r>
            <a:r>
              <a:rPr lang="en-US" sz="1200" dirty="0"/>
              <a:t>.-A. </a:t>
            </a:r>
            <a:r>
              <a:rPr lang="en-US" sz="1200" dirty="0" err="1"/>
              <a:t>Coquelin</a:t>
            </a:r>
            <a:r>
              <a:rPr lang="en-US" sz="1200" dirty="0"/>
              <a:t>, R. </a:t>
            </a:r>
            <a:r>
              <a:rPr lang="en-US" sz="1200" dirty="0" err="1"/>
              <a:t>Deguest</a:t>
            </a:r>
            <a:r>
              <a:rPr lang="en-US" sz="1200" dirty="0"/>
              <a:t>, R. </a:t>
            </a:r>
            <a:r>
              <a:rPr lang="en-US" sz="1200" dirty="0" err="1"/>
              <a:t>Munos</a:t>
            </a:r>
            <a:r>
              <a:rPr lang="en-US" sz="1200" dirty="0"/>
              <a:t>, Sensitivity analysis in HMMs with application to likelihood maximization, in: Advances in Neural Information Processing Systems, vol. 22, 2009, pp. 387–395</a:t>
            </a:r>
          </a:p>
          <a:p>
            <a:pPr marL="228600" indent="-228600" algn="just" eaLnBrk="0" hangingPunct="0">
              <a:spcBef>
                <a:spcPct val="0"/>
              </a:spcBef>
              <a:buFont typeface="+mj-lt"/>
              <a:buAutoNum type="arabicPeriod" startAt="9"/>
            </a:pPr>
            <a:r>
              <a:rPr lang="en-US" sz="1200" dirty="0"/>
              <a:t> </a:t>
            </a:r>
            <a:r>
              <a:rPr lang="en-US" sz="1200" dirty="0" err="1"/>
              <a:t>A.Yu</a:t>
            </a:r>
            <a:r>
              <a:rPr lang="en-US" sz="1200" dirty="0"/>
              <a:t>. </a:t>
            </a:r>
            <a:r>
              <a:rPr lang="en-US" sz="1200" dirty="0" err="1"/>
              <a:t>Mitrophanov</a:t>
            </a:r>
            <a:r>
              <a:rPr lang="en-US" sz="1200" dirty="0"/>
              <a:t>, A. </a:t>
            </a:r>
            <a:r>
              <a:rPr lang="en-US" sz="1200" dirty="0" err="1"/>
              <a:t>Lomsadze</a:t>
            </a:r>
            <a:r>
              <a:rPr lang="en-US" sz="1200" dirty="0"/>
              <a:t>, M. </a:t>
            </a:r>
            <a:r>
              <a:rPr lang="en-US" sz="1200" dirty="0" err="1"/>
              <a:t>Borodovsky</a:t>
            </a:r>
            <a:r>
              <a:rPr lang="en-US" sz="1200" dirty="0"/>
              <a:t>, Sensitivity of hidden Markov models, Journal of Applied Probability 42 (2005) 632–642</a:t>
            </a:r>
          </a:p>
          <a:p>
            <a:pPr marL="228600" indent="-228600" algn="just" eaLnBrk="0" hangingPunct="0">
              <a:spcBef>
                <a:spcPct val="0"/>
              </a:spcBef>
              <a:buFont typeface="+mj-lt"/>
              <a:buAutoNum type="arabicPeriod" startAt="9"/>
            </a:pPr>
            <a:r>
              <a:rPr lang="en-US" sz="1200" dirty="0"/>
              <a:t> L</a:t>
            </a:r>
            <a:r>
              <a:rPr lang="en-US" sz="1200" dirty="0"/>
              <a:t>. </a:t>
            </a:r>
            <a:r>
              <a:rPr lang="en-US" sz="1200" dirty="0" err="1"/>
              <a:t>Rabiner</a:t>
            </a:r>
            <a:r>
              <a:rPr lang="en-US" sz="1200" dirty="0"/>
              <a:t> and B. </a:t>
            </a:r>
            <a:r>
              <a:rPr lang="en-US" sz="1200" dirty="0" err="1"/>
              <a:t>Juang</a:t>
            </a:r>
            <a:r>
              <a:rPr lang="en-US" sz="1200" dirty="0"/>
              <a:t>, ”An introduction to hidden Markov models,” </a:t>
            </a:r>
            <a:r>
              <a:rPr lang="nl-NL" sz="1200" dirty="0"/>
              <a:t>IEEE ASSP Mag., vol. 3, no. 1, pp. 4-16, Jan. 1986.</a:t>
            </a:r>
          </a:p>
          <a:p>
            <a:pPr marL="228600" indent="-228600" algn="just" eaLnBrk="0" hangingPunct="0">
              <a:spcBef>
                <a:spcPct val="0"/>
              </a:spcBef>
              <a:buFont typeface="+mj-lt"/>
              <a:buAutoNum type="arabicPeriod" startAt="9"/>
            </a:pPr>
            <a:r>
              <a:rPr lang="en-US" sz="1200" dirty="0"/>
              <a:t> L</a:t>
            </a:r>
            <a:r>
              <a:rPr lang="en-US" sz="1200" dirty="0"/>
              <a:t>. </a:t>
            </a:r>
            <a:r>
              <a:rPr lang="en-US" sz="1200" dirty="0" err="1"/>
              <a:t>Rabiner</a:t>
            </a:r>
            <a:r>
              <a:rPr lang="en-US" sz="1200" dirty="0"/>
              <a:t>, ”A tutorial on hidden Markov models and selected applications in speech recognition,” </a:t>
            </a:r>
            <a:r>
              <a:rPr lang="en-US" sz="1200" dirty="0" smtClean="0"/>
              <a:t>Proc. IEEE</a:t>
            </a:r>
            <a:r>
              <a:rPr lang="en-US" sz="1200" dirty="0"/>
              <a:t>, vol. </a:t>
            </a:r>
            <a:r>
              <a:rPr lang="en-US" sz="1200" dirty="0"/>
              <a:t>77, no. 2, pp. 257-286, Feb. 1989.</a:t>
            </a:r>
          </a:p>
          <a:p>
            <a:pPr marL="228600" indent="-228600" algn="just" eaLnBrk="0" hangingPunct="0">
              <a:spcBef>
                <a:spcPct val="0"/>
              </a:spcBef>
              <a:buFont typeface="+mj-lt"/>
              <a:buAutoNum type="arabicPeriod" startAt="9"/>
            </a:pPr>
            <a:r>
              <a:rPr lang="en-US" sz="1200" dirty="0"/>
              <a:t> L</a:t>
            </a:r>
            <a:r>
              <a:rPr lang="en-US" sz="1200" dirty="0"/>
              <a:t>. Baum and T. </a:t>
            </a:r>
            <a:r>
              <a:rPr lang="en-US" sz="1200" dirty="0"/>
              <a:t>Petrie, ”Statistical inference for probabilistic functions of finite state Markov chains,” </a:t>
            </a:r>
            <a:r>
              <a:rPr lang="en-US" sz="1200" dirty="0" smtClean="0"/>
              <a:t>Ann. Math</a:t>
            </a:r>
            <a:r>
              <a:rPr lang="en-US" sz="1200" dirty="0"/>
              <a:t>. </a:t>
            </a:r>
            <a:r>
              <a:rPr lang="en-US" sz="1200" dirty="0"/>
              <a:t>Stat., vol. 37, no. 6, pp. 1554-1563, Dec. 1966.</a:t>
            </a:r>
          </a:p>
        </p:txBody>
      </p:sp>
      <p:sp>
        <p:nvSpPr>
          <p:cNvPr id="4" name="Slide Number Placeholder 3"/>
          <p:cNvSpPr>
            <a:spLocks noGrp="1"/>
          </p:cNvSpPr>
          <p:nvPr>
            <p:ph type="sldNum" sz="quarter" idx="10"/>
          </p:nvPr>
        </p:nvSpPr>
        <p:spPr/>
        <p:txBody>
          <a:bodyPr/>
          <a:lstStyle/>
          <a:p>
            <a:fld id="{51F7E82C-B041-4B3C-96FA-1A98850E31F7}" type="slidenum">
              <a:rPr lang="ar-SA" altLang="en-US" smtClean="0"/>
              <a:pPr/>
              <a:t>41</a:t>
            </a:fld>
            <a:endParaRPr lang="en-US" altLang="zh-CN" dirty="0"/>
          </a:p>
        </p:txBody>
      </p:sp>
    </p:spTree>
    <p:extLst>
      <p:ext uri="{BB962C8B-B14F-4D97-AF65-F5344CB8AC3E}">
        <p14:creationId xmlns:p14="http://schemas.microsoft.com/office/powerpoint/2010/main" val="65585444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72638" y="1981200"/>
            <a:ext cx="6858000" cy="3276600"/>
          </a:xfrm>
        </p:spPr>
        <p:txBody>
          <a:bodyPr/>
          <a:lstStyle/>
          <a:p>
            <a:pPr marL="0" indent="0" algn="ctr">
              <a:buNone/>
            </a:pPr>
            <a:r>
              <a:rPr lang="en-US" sz="20000" dirty="0" smtClean="0"/>
              <a:t>?</a:t>
            </a:r>
            <a:endParaRPr lang="en-US" sz="20000" dirty="0"/>
          </a:p>
        </p:txBody>
      </p:sp>
      <p:sp>
        <p:nvSpPr>
          <p:cNvPr id="4" name="Slide Number Placeholder 3"/>
          <p:cNvSpPr>
            <a:spLocks noGrp="1"/>
          </p:cNvSpPr>
          <p:nvPr>
            <p:ph type="sldNum" sz="quarter" idx="10"/>
          </p:nvPr>
        </p:nvSpPr>
        <p:spPr/>
        <p:txBody>
          <a:bodyPr/>
          <a:lstStyle/>
          <a:p>
            <a:fld id="{51F7E82C-B041-4B3C-96FA-1A98850E31F7}" type="slidenum">
              <a:rPr lang="ar-SA" altLang="en-US" smtClean="0"/>
              <a:pPr/>
              <a:t>42</a:t>
            </a:fld>
            <a:endParaRPr lang="en-US" altLang="zh-CN"/>
          </a:p>
        </p:txBody>
      </p:sp>
    </p:spTree>
    <p:extLst>
      <p:ext uri="{BB962C8B-B14F-4D97-AF65-F5344CB8AC3E}">
        <p14:creationId xmlns:p14="http://schemas.microsoft.com/office/powerpoint/2010/main" val="24331634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1371600"/>
            <a:ext cx="6858000" cy="1066800"/>
          </a:xfrm>
        </p:spPr>
        <p:txBody>
          <a:bodyPr/>
          <a:lstStyle/>
          <a:p>
            <a:pPr algn="ctr"/>
            <a:r>
              <a:rPr lang="en-US" sz="3200" dirty="0" smtClean="0"/>
              <a:t>HMMs </a:t>
            </a:r>
            <a:endParaRPr lang="en-US" sz="3200"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421205091"/>
              </p:ext>
            </p:extLst>
          </p:nvPr>
        </p:nvGraphicFramePr>
        <p:xfrm>
          <a:off x="6705599" y="3810000"/>
          <a:ext cx="2209801" cy="875221"/>
        </p:xfrm>
        <a:graphic>
          <a:graphicData uri="http://schemas.openxmlformats.org/drawingml/2006/table">
            <a:tbl>
              <a:tblPr firstRow="1" firstCol="1" bandRow="1">
                <a:tableStyleId>{5C22544A-7EE6-4342-B048-85BDC9FD1C3A}</a:tableStyleId>
              </a:tblPr>
              <a:tblGrid>
                <a:gridCol w="609601"/>
                <a:gridCol w="533400"/>
                <a:gridCol w="533400"/>
                <a:gridCol w="533400"/>
              </a:tblGrid>
              <a:tr h="489649">
                <a:tc>
                  <a:txBody>
                    <a:bodyPr/>
                    <a:lstStyle/>
                    <a:p>
                      <a:pPr marL="0" marR="0" algn="ctr">
                        <a:lnSpc>
                          <a:spcPct val="115000"/>
                        </a:lnSpc>
                        <a:spcBef>
                          <a:spcPts val="0"/>
                        </a:spcBef>
                        <a:spcAft>
                          <a:spcPts val="0"/>
                        </a:spcAft>
                      </a:pPr>
                      <a:endParaRPr lang="en-US" sz="1400" dirty="0">
                        <a:solidFill>
                          <a:schemeClr val="tx1"/>
                        </a:solidFill>
                        <a:latin typeface="+mn-lt"/>
                        <a:ea typeface="+mn-ea"/>
                        <a:cs typeface="ＭＳ Ｐゴシック" pitchFamily="1" charset="-128"/>
                      </a:endParaRPr>
                    </a:p>
                  </a:txBody>
                  <a:tcPr marL="68580" marR="68580" marT="0" marB="0"/>
                </a:tc>
                <a:tc>
                  <a:txBody>
                    <a:bodyPr/>
                    <a:lstStyle/>
                    <a:p>
                      <a:pPr marL="0" marR="0" algn="l">
                        <a:lnSpc>
                          <a:spcPct val="115000"/>
                        </a:lnSpc>
                        <a:spcBef>
                          <a:spcPts val="0"/>
                        </a:spcBef>
                        <a:spcAft>
                          <a:spcPts val="0"/>
                        </a:spcAft>
                      </a:pPr>
                      <a:r>
                        <a:rPr lang="en-US" sz="1100" b="1" kern="1200" dirty="0" smtClean="0">
                          <a:solidFill>
                            <a:schemeClr val="tx1"/>
                          </a:solidFill>
                          <a:latin typeface="+mn-lt"/>
                          <a:ea typeface="+mn-ea"/>
                          <a:cs typeface="ＭＳ Ｐゴシック" pitchFamily="1" charset="-128"/>
                        </a:rPr>
                        <a:t>Walk</a:t>
                      </a:r>
                      <a:endParaRPr lang="en-US" sz="1100" b="1" kern="1200" dirty="0">
                        <a:solidFill>
                          <a:schemeClr val="tx1"/>
                        </a:solidFill>
                        <a:latin typeface="+mn-lt"/>
                        <a:ea typeface="+mn-ea"/>
                        <a:cs typeface="ＭＳ Ｐゴシック" pitchFamily="1" charset="-128"/>
                      </a:endParaRPr>
                    </a:p>
                  </a:txBody>
                  <a:tcPr marL="68580" marR="68580" marT="0" marB="0"/>
                </a:tc>
                <a:tc>
                  <a:txBody>
                    <a:bodyPr/>
                    <a:lstStyle/>
                    <a:p>
                      <a:pPr marL="0" marR="0" algn="l" defTabSz="914400" rtl="0" eaLnBrk="1" latinLnBrk="0" hangingPunct="1">
                        <a:lnSpc>
                          <a:spcPct val="115000"/>
                        </a:lnSpc>
                        <a:spcBef>
                          <a:spcPts val="0"/>
                        </a:spcBef>
                        <a:spcAft>
                          <a:spcPts val="0"/>
                        </a:spcAft>
                      </a:pPr>
                      <a:r>
                        <a:rPr lang="en-US" sz="1100" b="1" kern="1200" dirty="0" smtClean="0">
                          <a:solidFill>
                            <a:schemeClr val="tx1"/>
                          </a:solidFill>
                          <a:latin typeface="+mn-lt"/>
                          <a:ea typeface="+mn-ea"/>
                          <a:cs typeface="ＭＳ Ｐゴシック" pitchFamily="1" charset="-128"/>
                        </a:rPr>
                        <a:t>Shop</a:t>
                      </a:r>
                    </a:p>
                    <a:p>
                      <a:pPr marL="0" marR="0" algn="l" defTabSz="914400" rtl="0" eaLnBrk="1" latinLnBrk="0" hangingPunct="1">
                        <a:lnSpc>
                          <a:spcPct val="115000"/>
                        </a:lnSpc>
                        <a:spcBef>
                          <a:spcPts val="0"/>
                        </a:spcBef>
                        <a:spcAft>
                          <a:spcPts val="0"/>
                        </a:spcAft>
                      </a:pPr>
                      <a:endParaRPr lang="en-US" sz="1100" b="1" kern="1200" dirty="0">
                        <a:solidFill>
                          <a:schemeClr val="tx1"/>
                        </a:solidFill>
                        <a:latin typeface="+mn-lt"/>
                        <a:ea typeface="+mn-ea"/>
                        <a:cs typeface="ＭＳ Ｐゴシック" pitchFamily="1" charset="-128"/>
                      </a:endParaRPr>
                    </a:p>
                  </a:txBody>
                  <a:tcPr marL="68580" marR="68580" marT="0" marB="0"/>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100" b="1" kern="1200" dirty="0" smtClean="0">
                          <a:solidFill>
                            <a:schemeClr val="tx1"/>
                          </a:solidFill>
                          <a:latin typeface="+mn-lt"/>
                          <a:ea typeface="+mn-ea"/>
                          <a:cs typeface="ＭＳ Ｐゴシック" pitchFamily="1" charset="-128"/>
                        </a:rPr>
                        <a:t>Clean</a:t>
                      </a:r>
                    </a:p>
                    <a:p>
                      <a:pPr marL="0" marR="0" algn="l" defTabSz="914400" rtl="0" eaLnBrk="1" latinLnBrk="0" hangingPunct="1">
                        <a:lnSpc>
                          <a:spcPct val="115000"/>
                        </a:lnSpc>
                        <a:spcBef>
                          <a:spcPts val="0"/>
                        </a:spcBef>
                        <a:spcAft>
                          <a:spcPts val="0"/>
                        </a:spcAft>
                      </a:pPr>
                      <a:endParaRPr lang="en-US" sz="1100" b="1" kern="1200" dirty="0">
                        <a:solidFill>
                          <a:schemeClr val="tx1"/>
                        </a:solidFill>
                        <a:latin typeface="+mn-lt"/>
                        <a:ea typeface="+mn-ea"/>
                        <a:cs typeface="ＭＳ Ｐゴシック" pitchFamily="1" charset="-128"/>
                      </a:endParaRPr>
                    </a:p>
                  </a:txBody>
                  <a:tcPr marL="68580" marR="68580" marT="0" marB="0"/>
                </a:tc>
              </a:tr>
              <a:tr h="150329">
                <a:tc>
                  <a:txBody>
                    <a:bodyPr/>
                    <a:lstStyle/>
                    <a:p>
                      <a:pPr marL="0" marR="0" algn="l" defTabSz="914400" rtl="0" eaLnBrk="1" latinLnBrk="0" hangingPunct="1">
                        <a:lnSpc>
                          <a:spcPct val="115000"/>
                        </a:lnSpc>
                        <a:spcBef>
                          <a:spcPts val="0"/>
                        </a:spcBef>
                        <a:spcAft>
                          <a:spcPts val="0"/>
                        </a:spcAft>
                      </a:pPr>
                      <a:r>
                        <a:rPr lang="en-US" sz="1100" b="1" kern="1200" dirty="0" smtClean="0">
                          <a:solidFill>
                            <a:schemeClr val="tx1"/>
                          </a:solidFill>
                          <a:latin typeface="+mn-lt"/>
                          <a:ea typeface="+mn-ea"/>
                          <a:cs typeface="ＭＳ Ｐゴシック" pitchFamily="1" charset="-128"/>
                        </a:rPr>
                        <a:t>Rainy</a:t>
                      </a:r>
                      <a:endParaRPr lang="en-US" sz="1100" b="1" kern="1200" dirty="0">
                        <a:solidFill>
                          <a:schemeClr val="tx1"/>
                        </a:solidFill>
                        <a:latin typeface="+mn-lt"/>
                        <a:ea typeface="+mn-ea"/>
                        <a:cs typeface="ＭＳ Ｐゴシック" pitchFamily="1" charset="-128"/>
                      </a:endParaRPr>
                    </a:p>
                  </a:txBody>
                  <a:tcPr marL="68580" marR="68580" marT="0" marB="0"/>
                </a:tc>
                <a:tc>
                  <a:txBody>
                    <a:bodyPr/>
                    <a:lstStyle/>
                    <a:p>
                      <a:pPr marL="0" marR="0" algn="l">
                        <a:lnSpc>
                          <a:spcPct val="115000"/>
                        </a:lnSpc>
                        <a:spcBef>
                          <a:spcPts val="0"/>
                        </a:spcBef>
                        <a:spcAft>
                          <a:spcPts val="0"/>
                        </a:spcAft>
                      </a:pPr>
                      <a:r>
                        <a:rPr lang="en-US" sz="1100" dirty="0">
                          <a:effectLst/>
                        </a:rPr>
                        <a:t> </a:t>
                      </a:r>
                      <a:r>
                        <a:rPr lang="en-US" sz="1100" dirty="0" smtClean="0">
                          <a:effectLst/>
                        </a:rPr>
                        <a:t>0.1</a:t>
                      </a:r>
                      <a:endParaRPr lang="en-US" sz="1100" dirty="0">
                        <a:effectLst/>
                        <a:latin typeface="Calibri"/>
                        <a:ea typeface="Calibri"/>
                        <a:cs typeface="Times New Roman"/>
                      </a:endParaRPr>
                    </a:p>
                  </a:txBody>
                  <a:tcPr marL="68580" marR="68580" marT="0" marB="0"/>
                </a:tc>
                <a:tc>
                  <a:txBody>
                    <a:bodyPr/>
                    <a:lstStyle/>
                    <a:p>
                      <a:pPr marL="0" marR="0" algn="l">
                        <a:lnSpc>
                          <a:spcPct val="115000"/>
                        </a:lnSpc>
                        <a:spcBef>
                          <a:spcPts val="0"/>
                        </a:spcBef>
                        <a:spcAft>
                          <a:spcPts val="0"/>
                        </a:spcAft>
                      </a:pPr>
                      <a:r>
                        <a:rPr lang="en-US" sz="1100" dirty="0" smtClean="0">
                          <a:effectLst/>
                          <a:latin typeface="Calibri"/>
                          <a:ea typeface="Calibri"/>
                          <a:cs typeface="Times New Roman"/>
                        </a:rPr>
                        <a:t>0.4</a:t>
                      </a:r>
                      <a:endParaRPr lang="en-US" sz="1100" dirty="0">
                        <a:effectLst/>
                        <a:latin typeface="Calibri"/>
                        <a:ea typeface="Calibri"/>
                        <a:cs typeface="Times New Roman"/>
                      </a:endParaRPr>
                    </a:p>
                  </a:txBody>
                  <a:tcPr marL="68580" marR="68580" marT="0" marB="0"/>
                </a:tc>
                <a:tc>
                  <a:txBody>
                    <a:bodyPr/>
                    <a:lstStyle/>
                    <a:p>
                      <a:pPr marL="0" marR="0" algn="l">
                        <a:lnSpc>
                          <a:spcPct val="115000"/>
                        </a:lnSpc>
                        <a:spcBef>
                          <a:spcPts val="0"/>
                        </a:spcBef>
                        <a:spcAft>
                          <a:spcPts val="0"/>
                        </a:spcAft>
                      </a:pPr>
                      <a:r>
                        <a:rPr lang="en-US" sz="1100" dirty="0">
                          <a:effectLst/>
                        </a:rPr>
                        <a:t> </a:t>
                      </a:r>
                      <a:r>
                        <a:rPr lang="en-US" sz="1100" dirty="0" smtClean="0">
                          <a:effectLst/>
                        </a:rPr>
                        <a:t>0.5</a:t>
                      </a:r>
                      <a:endParaRPr lang="en-US" sz="1100" dirty="0">
                        <a:effectLst/>
                        <a:latin typeface="Calibri"/>
                        <a:ea typeface="Calibri"/>
                        <a:cs typeface="Times New Roman"/>
                      </a:endParaRPr>
                    </a:p>
                  </a:txBody>
                  <a:tcPr marL="68580" marR="68580" marT="0" marB="0"/>
                </a:tc>
              </a:tr>
              <a:tr h="150329">
                <a:tc>
                  <a:txBody>
                    <a:bodyPr/>
                    <a:lstStyle/>
                    <a:p>
                      <a:pPr marL="0" marR="0" algn="l" defTabSz="914400" rtl="0" eaLnBrk="1" latinLnBrk="0" hangingPunct="1">
                        <a:lnSpc>
                          <a:spcPct val="115000"/>
                        </a:lnSpc>
                        <a:spcBef>
                          <a:spcPts val="0"/>
                        </a:spcBef>
                        <a:spcAft>
                          <a:spcPts val="0"/>
                        </a:spcAft>
                      </a:pPr>
                      <a:r>
                        <a:rPr lang="en-US" sz="1100" b="1" kern="1200" dirty="0" smtClean="0">
                          <a:solidFill>
                            <a:schemeClr val="tx1"/>
                          </a:solidFill>
                          <a:latin typeface="+mn-lt"/>
                          <a:ea typeface="+mn-ea"/>
                          <a:cs typeface="ＭＳ Ｐゴシック" pitchFamily="1" charset="-128"/>
                        </a:rPr>
                        <a:t>Sunny</a:t>
                      </a:r>
                      <a:endParaRPr lang="en-US" sz="1100" b="1" kern="1200" dirty="0">
                        <a:solidFill>
                          <a:schemeClr val="tx1"/>
                        </a:solidFill>
                        <a:latin typeface="+mn-lt"/>
                        <a:ea typeface="+mn-ea"/>
                        <a:cs typeface="ＭＳ Ｐゴシック" pitchFamily="1" charset="-128"/>
                      </a:endParaRPr>
                    </a:p>
                  </a:txBody>
                  <a:tcPr marL="68580" marR="68580" marT="0" marB="0"/>
                </a:tc>
                <a:tc>
                  <a:txBody>
                    <a:bodyPr/>
                    <a:lstStyle/>
                    <a:p>
                      <a:pPr marL="0" marR="0" algn="l">
                        <a:lnSpc>
                          <a:spcPct val="115000"/>
                        </a:lnSpc>
                        <a:spcBef>
                          <a:spcPts val="0"/>
                        </a:spcBef>
                        <a:spcAft>
                          <a:spcPts val="0"/>
                        </a:spcAft>
                      </a:pPr>
                      <a:r>
                        <a:rPr lang="en-US" sz="1100" dirty="0">
                          <a:effectLst/>
                        </a:rPr>
                        <a:t> </a:t>
                      </a:r>
                      <a:r>
                        <a:rPr lang="en-US" sz="1100" dirty="0" smtClean="0">
                          <a:effectLst/>
                        </a:rPr>
                        <a:t>0.6</a:t>
                      </a:r>
                      <a:endParaRPr lang="en-US" sz="1100" dirty="0">
                        <a:effectLst/>
                        <a:latin typeface="Calibri"/>
                        <a:ea typeface="Calibri"/>
                        <a:cs typeface="Times New Roman"/>
                      </a:endParaRPr>
                    </a:p>
                  </a:txBody>
                  <a:tcPr marL="68580" marR="68580" marT="0" marB="0"/>
                </a:tc>
                <a:tc>
                  <a:txBody>
                    <a:bodyPr/>
                    <a:lstStyle/>
                    <a:p>
                      <a:pPr marL="0" marR="0" algn="l">
                        <a:lnSpc>
                          <a:spcPct val="115000"/>
                        </a:lnSpc>
                        <a:spcBef>
                          <a:spcPts val="0"/>
                        </a:spcBef>
                        <a:spcAft>
                          <a:spcPts val="0"/>
                        </a:spcAft>
                      </a:pPr>
                      <a:r>
                        <a:rPr lang="en-US" sz="1100" dirty="0" smtClean="0">
                          <a:effectLst/>
                          <a:latin typeface="Calibri"/>
                          <a:ea typeface="Calibri"/>
                          <a:cs typeface="Times New Roman"/>
                        </a:rPr>
                        <a:t>0.3</a:t>
                      </a:r>
                      <a:endParaRPr lang="en-US" sz="1100" dirty="0">
                        <a:effectLst/>
                        <a:latin typeface="Calibri"/>
                        <a:ea typeface="Calibri"/>
                        <a:cs typeface="Times New Roman"/>
                      </a:endParaRPr>
                    </a:p>
                  </a:txBody>
                  <a:tcPr marL="68580" marR="68580" marT="0" marB="0"/>
                </a:tc>
                <a:tc>
                  <a:txBody>
                    <a:bodyPr/>
                    <a:lstStyle/>
                    <a:p>
                      <a:pPr marL="0" marR="0" algn="l">
                        <a:lnSpc>
                          <a:spcPct val="115000"/>
                        </a:lnSpc>
                        <a:spcBef>
                          <a:spcPts val="0"/>
                        </a:spcBef>
                        <a:spcAft>
                          <a:spcPts val="0"/>
                        </a:spcAft>
                      </a:pPr>
                      <a:r>
                        <a:rPr lang="en-US" sz="1100" dirty="0">
                          <a:effectLst/>
                        </a:rPr>
                        <a:t> </a:t>
                      </a:r>
                      <a:r>
                        <a:rPr lang="en-US" sz="1100" dirty="0" smtClean="0">
                          <a:effectLst/>
                        </a:rPr>
                        <a:t>0.1</a:t>
                      </a:r>
                      <a:endParaRPr lang="en-US" sz="1100" dirty="0">
                        <a:effectLst/>
                        <a:latin typeface="Calibri"/>
                        <a:ea typeface="Calibri"/>
                        <a:cs typeface="Times New Roman"/>
                      </a:endParaRPr>
                    </a:p>
                  </a:txBody>
                  <a:tcPr marL="68580" marR="68580" marT="0" marB="0"/>
                </a:tc>
              </a:tr>
            </a:tbl>
          </a:graphicData>
        </a:graphic>
      </p:graphicFrame>
      <p:sp>
        <p:nvSpPr>
          <p:cNvPr id="4" name="Slide Number Placeholder 3"/>
          <p:cNvSpPr>
            <a:spLocks noGrp="1"/>
          </p:cNvSpPr>
          <p:nvPr>
            <p:ph type="sldNum" sz="quarter" idx="10"/>
          </p:nvPr>
        </p:nvSpPr>
        <p:spPr/>
        <p:txBody>
          <a:bodyPr/>
          <a:lstStyle/>
          <a:p>
            <a:fld id="{51F7E82C-B041-4B3C-96FA-1A98850E31F7}" type="slidenum">
              <a:rPr lang="ar-SA" altLang="en-US" smtClean="0"/>
              <a:pPr/>
              <a:t>5</a:t>
            </a:fld>
            <a:endParaRPr lang="en-US" altLang="zh-CN" dirty="0"/>
          </a:p>
        </p:txBody>
      </p:sp>
      <p:pic>
        <p:nvPicPr>
          <p:cNvPr id="5" name="Picture 2" descr="Graphical representation of the given HM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0485" y="2590800"/>
            <a:ext cx="4275115" cy="329184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6705600" y="3429000"/>
            <a:ext cx="2209800" cy="410882"/>
          </a:xfrm>
          <a:prstGeom prst="rect">
            <a:avLst/>
          </a:prstGeom>
        </p:spPr>
        <p:txBody>
          <a:bodyPr wrap="square">
            <a:spAutoFit/>
          </a:bodyPr>
          <a:lstStyle/>
          <a:p>
            <a:pPr>
              <a:lnSpc>
                <a:spcPct val="115000"/>
              </a:lnSpc>
              <a:spcBef>
                <a:spcPts val="0"/>
              </a:spcBef>
              <a:spcAft>
                <a:spcPts val="0"/>
              </a:spcAft>
            </a:pPr>
            <a:r>
              <a:rPr lang="en-US" sz="1800" dirty="0">
                <a:latin typeface="+mn-lt"/>
                <a:ea typeface="+mn-ea"/>
                <a:cs typeface="ＭＳ Ｐゴシック" pitchFamily="1" charset="-128"/>
              </a:rPr>
              <a:t>Observation Matrix</a:t>
            </a:r>
          </a:p>
        </p:txBody>
      </p:sp>
      <p:graphicFrame>
        <p:nvGraphicFramePr>
          <p:cNvPr id="9" name="Content Placeholder 5"/>
          <p:cNvGraphicFramePr>
            <a:graphicFrameLocks/>
          </p:cNvGraphicFramePr>
          <p:nvPr>
            <p:extLst>
              <p:ext uri="{D42A27DB-BD31-4B8C-83A1-F6EECF244321}">
                <p14:modId xmlns:p14="http://schemas.microsoft.com/office/powerpoint/2010/main" val="314298165"/>
              </p:ext>
            </p:extLst>
          </p:nvPr>
        </p:nvGraphicFramePr>
        <p:xfrm>
          <a:off x="1935908" y="2666863"/>
          <a:ext cx="1219199" cy="771144"/>
        </p:xfrm>
        <a:graphic>
          <a:graphicData uri="http://schemas.openxmlformats.org/drawingml/2006/table">
            <a:tbl>
              <a:tblPr firstRow="1" firstCol="1" bandRow="1">
                <a:tableStyleId>{5C22544A-7EE6-4342-B048-85BDC9FD1C3A}</a:tableStyleId>
              </a:tblPr>
              <a:tblGrid>
                <a:gridCol w="533400"/>
                <a:gridCol w="685799"/>
              </a:tblGrid>
              <a:tr h="172901">
                <a:tc>
                  <a:txBody>
                    <a:bodyPr/>
                    <a:lstStyle/>
                    <a:p>
                      <a:pPr marL="0" marR="0" algn="l" defTabSz="914400" rtl="0" eaLnBrk="1" latinLnBrk="0" hangingPunct="1">
                        <a:lnSpc>
                          <a:spcPct val="115000"/>
                        </a:lnSpc>
                        <a:spcBef>
                          <a:spcPts val="0"/>
                        </a:spcBef>
                        <a:spcAft>
                          <a:spcPts val="0"/>
                        </a:spcAft>
                      </a:pPr>
                      <a:r>
                        <a:rPr lang="en-US" sz="1100" b="1" kern="1200" dirty="0" smtClean="0">
                          <a:solidFill>
                            <a:schemeClr val="tx1"/>
                          </a:solidFill>
                          <a:latin typeface="+mn-lt"/>
                          <a:ea typeface="+mn-ea"/>
                          <a:cs typeface="ＭＳ Ｐゴシック" pitchFamily="1" charset="-128"/>
                        </a:rPr>
                        <a:t>Rainy</a:t>
                      </a:r>
                      <a:endParaRPr lang="en-US" sz="1100" b="1" kern="1200" dirty="0">
                        <a:solidFill>
                          <a:schemeClr val="tx1"/>
                        </a:solidFill>
                        <a:latin typeface="+mn-lt"/>
                        <a:ea typeface="+mn-ea"/>
                        <a:cs typeface="ＭＳ Ｐゴシック" pitchFamily="1" charset="-128"/>
                      </a:endParaRPr>
                    </a:p>
                  </a:txBody>
                  <a:tcPr marL="68580" marR="68580" marT="0" marB="0"/>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100" b="1" kern="1200" dirty="0" smtClean="0">
                          <a:solidFill>
                            <a:schemeClr val="tx1"/>
                          </a:solidFill>
                          <a:latin typeface="+mn-lt"/>
                          <a:ea typeface="+mn-ea"/>
                          <a:cs typeface="ＭＳ Ｐゴシック" pitchFamily="1" charset="-128"/>
                        </a:rPr>
                        <a:t>Sunny</a:t>
                      </a:r>
                    </a:p>
                    <a:p>
                      <a:pPr marL="0" marR="0" algn="l" defTabSz="914400" rtl="0" eaLnBrk="1" latinLnBrk="0" hangingPunct="1">
                        <a:lnSpc>
                          <a:spcPct val="115000"/>
                        </a:lnSpc>
                        <a:spcBef>
                          <a:spcPts val="0"/>
                        </a:spcBef>
                        <a:spcAft>
                          <a:spcPts val="0"/>
                        </a:spcAft>
                      </a:pPr>
                      <a:endParaRPr lang="en-US" sz="1100" b="1" kern="1200" dirty="0" smtClean="0">
                        <a:solidFill>
                          <a:schemeClr val="tx1"/>
                        </a:solidFill>
                        <a:latin typeface="+mn-lt"/>
                        <a:ea typeface="+mn-ea"/>
                        <a:cs typeface="ＭＳ Ｐゴシック" pitchFamily="1" charset="-128"/>
                      </a:endParaRPr>
                    </a:p>
                    <a:p>
                      <a:pPr marL="0" marR="0" algn="l" defTabSz="914400" rtl="0" eaLnBrk="1" latinLnBrk="0" hangingPunct="1">
                        <a:lnSpc>
                          <a:spcPct val="115000"/>
                        </a:lnSpc>
                        <a:spcBef>
                          <a:spcPts val="0"/>
                        </a:spcBef>
                        <a:spcAft>
                          <a:spcPts val="0"/>
                        </a:spcAft>
                      </a:pPr>
                      <a:endParaRPr lang="en-US" sz="1100" b="1" kern="1200" dirty="0">
                        <a:solidFill>
                          <a:schemeClr val="tx1"/>
                        </a:solidFill>
                        <a:latin typeface="+mn-lt"/>
                        <a:ea typeface="+mn-ea"/>
                        <a:cs typeface="ＭＳ Ｐゴシック" pitchFamily="1" charset="-128"/>
                      </a:endParaRPr>
                    </a:p>
                  </a:txBody>
                  <a:tcPr marL="68580" marR="68580" marT="0" marB="0"/>
                </a:tc>
              </a:tr>
              <a:tr h="55836">
                <a:tc>
                  <a:txBody>
                    <a:bodyPr/>
                    <a:lstStyle/>
                    <a:p>
                      <a:pPr marL="0" marR="0" algn="l">
                        <a:lnSpc>
                          <a:spcPct val="115000"/>
                        </a:lnSpc>
                        <a:spcBef>
                          <a:spcPts val="0"/>
                        </a:spcBef>
                        <a:spcAft>
                          <a:spcPts val="0"/>
                        </a:spcAft>
                      </a:pPr>
                      <a:r>
                        <a:rPr lang="en-US" sz="1100" dirty="0">
                          <a:effectLst/>
                        </a:rPr>
                        <a:t> </a:t>
                      </a:r>
                      <a:r>
                        <a:rPr lang="en-US" sz="1100" dirty="0" smtClean="0">
                          <a:effectLst/>
                        </a:rPr>
                        <a:t>0.6</a:t>
                      </a:r>
                      <a:endParaRPr lang="en-US" sz="1100" dirty="0">
                        <a:effectLst/>
                        <a:latin typeface="Calibri"/>
                        <a:ea typeface="Calibri"/>
                        <a:cs typeface="Times New Roman"/>
                      </a:endParaRPr>
                    </a:p>
                  </a:txBody>
                  <a:tcPr marL="68580" marR="68580" marT="0" marB="0"/>
                </a:tc>
                <a:tc>
                  <a:txBody>
                    <a:bodyPr/>
                    <a:lstStyle/>
                    <a:p>
                      <a:pPr marL="0" marR="0" algn="l">
                        <a:lnSpc>
                          <a:spcPct val="115000"/>
                        </a:lnSpc>
                        <a:spcBef>
                          <a:spcPts val="0"/>
                        </a:spcBef>
                        <a:spcAft>
                          <a:spcPts val="0"/>
                        </a:spcAft>
                      </a:pPr>
                      <a:r>
                        <a:rPr lang="en-US" sz="1100" dirty="0" smtClean="0">
                          <a:effectLst/>
                          <a:latin typeface="Calibri"/>
                          <a:ea typeface="Calibri"/>
                          <a:cs typeface="Times New Roman"/>
                        </a:rPr>
                        <a:t>0.4</a:t>
                      </a:r>
                      <a:endParaRPr lang="en-US" sz="1100" dirty="0">
                        <a:effectLst/>
                        <a:latin typeface="Calibri"/>
                        <a:ea typeface="Calibri"/>
                        <a:cs typeface="Times New Roman"/>
                      </a:endParaRPr>
                    </a:p>
                  </a:txBody>
                  <a:tcPr marL="68580" marR="68580" marT="0" marB="0"/>
                </a:tc>
              </a:tr>
            </a:tbl>
          </a:graphicData>
        </a:graphic>
      </p:graphicFrame>
      <p:sp>
        <p:nvSpPr>
          <p:cNvPr id="10" name="Rectangle 9"/>
          <p:cNvSpPr/>
          <p:nvPr/>
        </p:nvSpPr>
        <p:spPr>
          <a:xfrm>
            <a:off x="1440608" y="2274459"/>
            <a:ext cx="2209800" cy="383823"/>
          </a:xfrm>
          <a:prstGeom prst="rect">
            <a:avLst/>
          </a:prstGeom>
        </p:spPr>
        <p:txBody>
          <a:bodyPr wrap="square">
            <a:spAutoFit/>
          </a:bodyPr>
          <a:lstStyle/>
          <a:p>
            <a:pPr>
              <a:lnSpc>
                <a:spcPct val="115000"/>
              </a:lnSpc>
              <a:spcBef>
                <a:spcPts val="0"/>
              </a:spcBef>
              <a:spcAft>
                <a:spcPts val="0"/>
              </a:spcAft>
            </a:pPr>
            <a:r>
              <a:rPr lang="en-US" sz="1800" dirty="0" smtClean="0">
                <a:latin typeface="+mn-lt"/>
                <a:ea typeface="+mn-ea"/>
                <a:cs typeface="ＭＳ Ｐゴシック" pitchFamily="1" charset="-128"/>
              </a:rPr>
              <a:t>Initial Vector</a:t>
            </a:r>
            <a:endParaRPr lang="en-US" sz="1800" dirty="0">
              <a:latin typeface="+mn-lt"/>
              <a:ea typeface="+mn-ea"/>
              <a:cs typeface="ＭＳ Ｐゴシック" pitchFamily="1" charset="-128"/>
            </a:endParaRPr>
          </a:p>
        </p:txBody>
      </p:sp>
      <p:graphicFrame>
        <p:nvGraphicFramePr>
          <p:cNvPr id="11" name="Content Placeholder 5"/>
          <p:cNvGraphicFramePr>
            <a:graphicFrameLocks/>
          </p:cNvGraphicFramePr>
          <p:nvPr>
            <p:extLst>
              <p:ext uri="{D42A27DB-BD31-4B8C-83A1-F6EECF244321}">
                <p14:modId xmlns:p14="http://schemas.microsoft.com/office/powerpoint/2010/main" val="1609865037"/>
              </p:ext>
            </p:extLst>
          </p:nvPr>
        </p:nvGraphicFramePr>
        <p:xfrm>
          <a:off x="457199" y="3902018"/>
          <a:ext cx="1828800" cy="963930"/>
        </p:xfrm>
        <a:graphic>
          <a:graphicData uri="http://schemas.openxmlformats.org/drawingml/2006/table">
            <a:tbl>
              <a:tblPr firstRow="1" firstCol="1" bandRow="1">
                <a:tableStyleId>{5C22544A-7EE6-4342-B048-85BDC9FD1C3A}</a:tableStyleId>
              </a:tblPr>
              <a:tblGrid>
                <a:gridCol w="609601"/>
                <a:gridCol w="533400"/>
                <a:gridCol w="685799"/>
              </a:tblGrid>
              <a:tr h="228600">
                <a:tc>
                  <a:txBody>
                    <a:bodyPr/>
                    <a:lstStyle/>
                    <a:p>
                      <a:pPr marL="0" marR="0" algn="ctr">
                        <a:lnSpc>
                          <a:spcPct val="115000"/>
                        </a:lnSpc>
                        <a:spcBef>
                          <a:spcPts val="0"/>
                        </a:spcBef>
                        <a:spcAft>
                          <a:spcPts val="0"/>
                        </a:spcAft>
                      </a:pPr>
                      <a:endParaRPr lang="en-US" sz="1400" dirty="0">
                        <a:solidFill>
                          <a:schemeClr val="tx1"/>
                        </a:solidFill>
                        <a:latin typeface="+mn-lt"/>
                        <a:ea typeface="+mn-ea"/>
                        <a:cs typeface="ＭＳ Ｐゴシック" pitchFamily="1" charset="-128"/>
                      </a:endParaRPr>
                    </a:p>
                  </a:txBody>
                  <a:tcPr marL="68580" marR="68580" marT="0" marB="0"/>
                </a:tc>
                <a:tc>
                  <a:txBody>
                    <a:bodyPr/>
                    <a:lstStyle/>
                    <a:p>
                      <a:pPr marL="0" marR="0" algn="l" defTabSz="914400" rtl="0" eaLnBrk="1" latinLnBrk="0" hangingPunct="1">
                        <a:lnSpc>
                          <a:spcPct val="115000"/>
                        </a:lnSpc>
                        <a:spcBef>
                          <a:spcPts val="0"/>
                        </a:spcBef>
                        <a:spcAft>
                          <a:spcPts val="0"/>
                        </a:spcAft>
                      </a:pPr>
                      <a:r>
                        <a:rPr lang="en-US" sz="1100" b="1" kern="1200" dirty="0" smtClean="0">
                          <a:solidFill>
                            <a:schemeClr val="tx1"/>
                          </a:solidFill>
                          <a:latin typeface="+mn-lt"/>
                          <a:ea typeface="+mn-ea"/>
                          <a:cs typeface="ＭＳ Ｐゴシック" pitchFamily="1" charset="-128"/>
                        </a:rPr>
                        <a:t>Rainy</a:t>
                      </a:r>
                      <a:endParaRPr lang="en-US" sz="1100" b="1" kern="1200" dirty="0">
                        <a:solidFill>
                          <a:schemeClr val="tx1"/>
                        </a:solidFill>
                        <a:latin typeface="+mn-lt"/>
                        <a:ea typeface="+mn-ea"/>
                        <a:cs typeface="ＭＳ Ｐゴシック" pitchFamily="1" charset="-128"/>
                      </a:endParaRPr>
                    </a:p>
                  </a:txBody>
                  <a:tcPr marL="68580" marR="68580" marT="0" marB="0"/>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100" b="1" kern="1200" dirty="0" smtClean="0">
                          <a:solidFill>
                            <a:schemeClr val="tx1"/>
                          </a:solidFill>
                          <a:latin typeface="+mn-lt"/>
                          <a:ea typeface="+mn-ea"/>
                          <a:cs typeface="ＭＳ Ｐゴシック" pitchFamily="1" charset="-128"/>
                        </a:rPr>
                        <a:t>Sunny</a:t>
                      </a:r>
                    </a:p>
                    <a:p>
                      <a:pPr marL="0" marR="0" algn="l" defTabSz="914400" rtl="0" eaLnBrk="1" latinLnBrk="0" hangingPunct="1">
                        <a:lnSpc>
                          <a:spcPct val="115000"/>
                        </a:lnSpc>
                        <a:spcBef>
                          <a:spcPts val="0"/>
                        </a:spcBef>
                        <a:spcAft>
                          <a:spcPts val="0"/>
                        </a:spcAft>
                      </a:pPr>
                      <a:endParaRPr lang="en-US" sz="1100" b="1" kern="1200" dirty="0" smtClean="0">
                        <a:solidFill>
                          <a:schemeClr val="tx1"/>
                        </a:solidFill>
                        <a:latin typeface="+mn-lt"/>
                        <a:ea typeface="+mn-ea"/>
                        <a:cs typeface="ＭＳ Ｐゴシック" pitchFamily="1" charset="-128"/>
                      </a:endParaRPr>
                    </a:p>
                    <a:p>
                      <a:pPr marL="0" marR="0" algn="l" defTabSz="914400" rtl="0" eaLnBrk="1" latinLnBrk="0" hangingPunct="1">
                        <a:lnSpc>
                          <a:spcPct val="115000"/>
                        </a:lnSpc>
                        <a:spcBef>
                          <a:spcPts val="0"/>
                        </a:spcBef>
                        <a:spcAft>
                          <a:spcPts val="0"/>
                        </a:spcAft>
                      </a:pPr>
                      <a:endParaRPr lang="en-US" sz="1100" b="1" kern="1200" dirty="0">
                        <a:solidFill>
                          <a:schemeClr val="tx1"/>
                        </a:solidFill>
                        <a:latin typeface="+mn-lt"/>
                        <a:ea typeface="+mn-ea"/>
                        <a:cs typeface="ＭＳ Ｐゴシック" pitchFamily="1" charset="-128"/>
                      </a:endParaRPr>
                    </a:p>
                  </a:txBody>
                  <a:tcPr marL="68580" marR="68580" marT="0" marB="0"/>
                </a:tc>
              </a:tr>
              <a:tr h="150329">
                <a:tc>
                  <a:txBody>
                    <a:bodyPr/>
                    <a:lstStyle/>
                    <a:p>
                      <a:pPr marL="0" marR="0" algn="l" defTabSz="914400" rtl="0" eaLnBrk="1" latinLnBrk="0" hangingPunct="1">
                        <a:lnSpc>
                          <a:spcPct val="115000"/>
                        </a:lnSpc>
                        <a:spcBef>
                          <a:spcPts val="0"/>
                        </a:spcBef>
                        <a:spcAft>
                          <a:spcPts val="0"/>
                        </a:spcAft>
                      </a:pPr>
                      <a:r>
                        <a:rPr lang="en-US" sz="1100" b="1" kern="1200" dirty="0" smtClean="0">
                          <a:solidFill>
                            <a:schemeClr val="tx1"/>
                          </a:solidFill>
                          <a:latin typeface="+mn-lt"/>
                          <a:ea typeface="+mn-ea"/>
                          <a:cs typeface="ＭＳ Ｐゴシック" pitchFamily="1" charset="-128"/>
                        </a:rPr>
                        <a:t>Rainy</a:t>
                      </a:r>
                      <a:endParaRPr lang="en-US" sz="1100" b="1" kern="1200" dirty="0">
                        <a:solidFill>
                          <a:schemeClr val="tx1"/>
                        </a:solidFill>
                        <a:latin typeface="+mn-lt"/>
                        <a:ea typeface="+mn-ea"/>
                        <a:cs typeface="ＭＳ Ｐゴシック" pitchFamily="1" charset="-128"/>
                      </a:endParaRPr>
                    </a:p>
                  </a:txBody>
                  <a:tcPr marL="68580" marR="68580" marT="0" marB="0"/>
                </a:tc>
                <a:tc>
                  <a:txBody>
                    <a:bodyPr/>
                    <a:lstStyle/>
                    <a:p>
                      <a:pPr marL="0" marR="0" algn="l">
                        <a:lnSpc>
                          <a:spcPct val="115000"/>
                        </a:lnSpc>
                        <a:spcBef>
                          <a:spcPts val="0"/>
                        </a:spcBef>
                        <a:spcAft>
                          <a:spcPts val="0"/>
                        </a:spcAft>
                      </a:pPr>
                      <a:r>
                        <a:rPr lang="en-US" sz="1100" dirty="0">
                          <a:effectLst/>
                        </a:rPr>
                        <a:t> </a:t>
                      </a:r>
                      <a:r>
                        <a:rPr lang="en-US" sz="1100" dirty="0" smtClean="0">
                          <a:effectLst/>
                        </a:rPr>
                        <a:t>0.7</a:t>
                      </a:r>
                      <a:endParaRPr lang="en-US" sz="1100" dirty="0">
                        <a:effectLst/>
                        <a:latin typeface="Calibri"/>
                        <a:ea typeface="Calibri"/>
                        <a:cs typeface="Times New Roman"/>
                      </a:endParaRPr>
                    </a:p>
                  </a:txBody>
                  <a:tcPr marL="68580" marR="68580" marT="0" marB="0"/>
                </a:tc>
                <a:tc>
                  <a:txBody>
                    <a:bodyPr/>
                    <a:lstStyle/>
                    <a:p>
                      <a:pPr marL="0" marR="0" algn="l">
                        <a:lnSpc>
                          <a:spcPct val="115000"/>
                        </a:lnSpc>
                        <a:spcBef>
                          <a:spcPts val="0"/>
                        </a:spcBef>
                        <a:spcAft>
                          <a:spcPts val="0"/>
                        </a:spcAft>
                      </a:pPr>
                      <a:r>
                        <a:rPr lang="en-US" sz="1100" dirty="0" smtClean="0">
                          <a:effectLst/>
                          <a:latin typeface="Calibri"/>
                          <a:ea typeface="Calibri"/>
                          <a:cs typeface="Times New Roman"/>
                        </a:rPr>
                        <a:t>0.3</a:t>
                      </a:r>
                      <a:endParaRPr lang="en-US" sz="1100" dirty="0">
                        <a:effectLst/>
                        <a:latin typeface="Calibri"/>
                        <a:ea typeface="Calibri"/>
                        <a:cs typeface="Times New Roman"/>
                      </a:endParaRPr>
                    </a:p>
                  </a:txBody>
                  <a:tcPr marL="68580" marR="68580" marT="0" marB="0"/>
                </a:tc>
              </a:tr>
              <a:tr h="150329">
                <a:tc>
                  <a:txBody>
                    <a:bodyPr/>
                    <a:lstStyle/>
                    <a:p>
                      <a:pPr marL="0" marR="0" algn="l" defTabSz="914400" rtl="0" eaLnBrk="1" latinLnBrk="0" hangingPunct="1">
                        <a:lnSpc>
                          <a:spcPct val="115000"/>
                        </a:lnSpc>
                        <a:spcBef>
                          <a:spcPts val="0"/>
                        </a:spcBef>
                        <a:spcAft>
                          <a:spcPts val="0"/>
                        </a:spcAft>
                      </a:pPr>
                      <a:r>
                        <a:rPr lang="en-US" sz="1100" b="1" kern="1200" dirty="0" smtClean="0">
                          <a:solidFill>
                            <a:schemeClr val="tx1"/>
                          </a:solidFill>
                          <a:latin typeface="+mn-lt"/>
                          <a:ea typeface="+mn-ea"/>
                          <a:cs typeface="ＭＳ Ｐゴシック" pitchFamily="1" charset="-128"/>
                        </a:rPr>
                        <a:t>Sunny</a:t>
                      </a:r>
                      <a:endParaRPr lang="en-US" sz="1100" b="1" kern="1200" dirty="0">
                        <a:solidFill>
                          <a:schemeClr val="tx1"/>
                        </a:solidFill>
                        <a:latin typeface="+mn-lt"/>
                        <a:ea typeface="+mn-ea"/>
                        <a:cs typeface="ＭＳ Ｐゴシック" pitchFamily="1" charset="-128"/>
                      </a:endParaRPr>
                    </a:p>
                  </a:txBody>
                  <a:tcPr marL="68580" marR="68580" marT="0" marB="0"/>
                </a:tc>
                <a:tc>
                  <a:txBody>
                    <a:bodyPr/>
                    <a:lstStyle/>
                    <a:p>
                      <a:pPr marL="0" marR="0" algn="l">
                        <a:lnSpc>
                          <a:spcPct val="115000"/>
                        </a:lnSpc>
                        <a:spcBef>
                          <a:spcPts val="0"/>
                        </a:spcBef>
                        <a:spcAft>
                          <a:spcPts val="0"/>
                        </a:spcAft>
                      </a:pPr>
                      <a:r>
                        <a:rPr lang="en-US" sz="1100" dirty="0">
                          <a:effectLst/>
                        </a:rPr>
                        <a:t> </a:t>
                      </a:r>
                      <a:r>
                        <a:rPr lang="en-US" sz="1100" dirty="0" smtClean="0">
                          <a:effectLst/>
                        </a:rPr>
                        <a:t>0.4</a:t>
                      </a:r>
                      <a:endParaRPr lang="en-US" sz="1100" dirty="0">
                        <a:effectLst/>
                        <a:latin typeface="Calibri"/>
                        <a:ea typeface="Calibri"/>
                        <a:cs typeface="Times New Roman"/>
                      </a:endParaRPr>
                    </a:p>
                  </a:txBody>
                  <a:tcPr marL="68580" marR="68580" marT="0" marB="0"/>
                </a:tc>
                <a:tc>
                  <a:txBody>
                    <a:bodyPr/>
                    <a:lstStyle/>
                    <a:p>
                      <a:pPr marL="0" marR="0" algn="l">
                        <a:lnSpc>
                          <a:spcPct val="115000"/>
                        </a:lnSpc>
                        <a:spcBef>
                          <a:spcPts val="0"/>
                        </a:spcBef>
                        <a:spcAft>
                          <a:spcPts val="0"/>
                        </a:spcAft>
                      </a:pPr>
                      <a:r>
                        <a:rPr lang="en-US" sz="1100" dirty="0" smtClean="0">
                          <a:effectLst/>
                          <a:latin typeface="Calibri"/>
                          <a:ea typeface="Calibri"/>
                          <a:cs typeface="Times New Roman"/>
                        </a:rPr>
                        <a:t>0.6</a:t>
                      </a:r>
                      <a:endParaRPr lang="en-US" sz="1100" dirty="0">
                        <a:effectLst/>
                        <a:latin typeface="Calibri"/>
                        <a:ea typeface="Calibri"/>
                        <a:cs typeface="Times New Roman"/>
                      </a:endParaRPr>
                    </a:p>
                  </a:txBody>
                  <a:tcPr marL="68580" marR="68580" marT="0" marB="0"/>
                </a:tc>
              </a:tr>
            </a:tbl>
          </a:graphicData>
        </a:graphic>
      </p:graphicFrame>
      <p:sp>
        <p:nvSpPr>
          <p:cNvPr id="12" name="Rectangle 11"/>
          <p:cNvSpPr/>
          <p:nvPr/>
        </p:nvSpPr>
        <p:spPr>
          <a:xfrm>
            <a:off x="228600" y="3521018"/>
            <a:ext cx="2209800" cy="410882"/>
          </a:xfrm>
          <a:prstGeom prst="rect">
            <a:avLst/>
          </a:prstGeom>
        </p:spPr>
        <p:txBody>
          <a:bodyPr wrap="square">
            <a:spAutoFit/>
          </a:bodyPr>
          <a:lstStyle/>
          <a:p>
            <a:pPr>
              <a:lnSpc>
                <a:spcPct val="115000"/>
              </a:lnSpc>
              <a:spcBef>
                <a:spcPts val="0"/>
              </a:spcBef>
              <a:spcAft>
                <a:spcPts val="0"/>
              </a:spcAft>
            </a:pPr>
            <a:r>
              <a:rPr lang="en-US" sz="1800" dirty="0" smtClean="0">
                <a:latin typeface="+mn-lt"/>
                <a:ea typeface="+mn-ea"/>
                <a:cs typeface="ＭＳ Ｐゴシック" pitchFamily="1" charset="-128"/>
              </a:rPr>
              <a:t>Transition </a:t>
            </a:r>
            <a:r>
              <a:rPr lang="en-US" sz="1800" dirty="0">
                <a:latin typeface="+mn-lt"/>
                <a:ea typeface="+mn-ea"/>
                <a:cs typeface="ＭＳ Ｐゴシック" pitchFamily="1" charset="-128"/>
              </a:rPr>
              <a:t>Matrix</a:t>
            </a:r>
          </a:p>
        </p:txBody>
      </p:sp>
    </p:spTree>
    <p:extLst>
      <p:ext uri="{BB962C8B-B14F-4D97-AF65-F5344CB8AC3E}">
        <p14:creationId xmlns:p14="http://schemas.microsoft.com/office/powerpoint/2010/main" val="29809057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1371600"/>
            <a:ext cx="6858000" cy="1066800"/>
          </a:xfrm>
        </p:spPr>
        <p:txBody>
          <a:bodyPr/>
          <a:lstStyle/>
          <a:p>
            <a:pPr algn="ctr"/>
            <a:r>
              <a:rPr lang="en-US" sz="3200" dirty="0" smtClean="0"/>
              <a:t>HMMs</a:t>
            </a:r>
            <a:endParaRPr lang="en-US" sz="3200" dirty="0"/>
          </a:p>
        </p:txBody>
      </p:sp>
      <p:sp>
        <p:nvSpPr>
          <p:cNvPr id="3" name="Content Placeholder 2"/>
          <p:cNvSpPr>
            <a:spLocks noGrp="1"/>
          </p:cNvSpPr>
          <p:nvPr>
            <p:ph idx="1"/>
          </p:nvPr>
        </p:nvSpPr>
        <p:spPr>
          <a:xfrm>
            <a:off x="762000" y="2057400"/>
            <a:ext cx="7696200" cy="3810000"/>
          </a:xfrm>
        </p:spPr>
        <p:txBody>
          <a:bodyPr/>
          <a:lstStyle/>
          <a:p>
            <a:pPr marL="455613" indent="-455613"/>
            <a:endParaRPr lang="en-US" sz="1800" dirty="0"/>
          </a:p>
        </p:txBody>
      </p:sp>
      <p:sp>
        <p:nvSpPr>
          <p:cNvPr id="4" name="Slide Number Placeholder 3"/>
          <p:cNvSpPr>
            <a:spLocks noGrp="1"/>
          </p:cNvSpPr>
          <p:nvPr>
            <p:ph type="sldNum" sz="quarter" idx="10"/>
          </p:nvPr>
        </p:nvSpPr>
        <p:spPr/>
        <p:txBody>
          <a:bodyPr/>
          <a:lstStyle/>
          <a:p>
            <a:fld id="{51F7E82C-B041-4B3C-96FA-1A98850E31F7}" type="slidenum">
              <a:rPr lang="ar-SA" altLang="en-US" smtClean="0"/>
              <a:pPr/>
              <a:t>6</a:t>
            </a:fld>
            <a:endParaRPr lang="en-US" altLang="zh-CN"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2362200"/>
            <a:ext cx="8347560" cy="37490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351940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1371600"/>
            <a:ext cx="6858000" cy="1066800"/>
          </a:xfrm>
        </p:spPr>
        <p:txBody>
          <a:bodyPr/>
          <a:lstStyle/>
          <a:p>
            <a:pPr algn="ctr"/>
            <a:r>
              <a:rPr lang="en-US" sz="3200" dirty="0" smtClean="0"/>
              <a:t>HMMs</a:t>
            </a:r>
            <a:endParaRPr lang="en-US" sz="3200" dirty="0"/>
          </a:p>
        </p:txBody>
      </p:sp>
      <p:sp>
        <p:nvSpPr>
          <p:cNvPr id="4" name="Slide Number Placeholder 3"/>
          <p:cNvSpPr>
            <a:spLocks noGrp="1"/>
          </p:cNvSpPr>
          <p:nvPr>
            <p:ph type="sldNum" sz="quarter" idx="10"/>
          </p:nvPr>
        </p:nvSpPr>
        <p:spPr/>
        <p:txBody>
          <a:bodyPr/>
          <a:lstStyle/>
          <a:p>
            <a:fld id="{51F7E82C-B041-4B3C-96FA-1A98850E31F7}" type="slidenum">
              <a:rPr lang="ar-SA" altLang="en-US" smtClean="0"/>
              <a:pPr/>
              <a:t>7</a:t>
            </a:fld>
            <a:endParaRPr lang="en-US" altLang="zh-CN" dirty="0"/>
          </a:p>
        </p:txBody>
      </p:sp>
      <p:pic>
        <p:nvPicPr>
          <p:cNvPr id="5"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57129" y="2057400"/>
            <a:ext cx="6705941" cy="381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442333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1371600"/>
            <a:ext cx="6858000" cy="1066800"/>
          </a:xfrm>
        </p:spPr>
        <p:txBody>
          <a:bodyPr/>
          <a:lstStyle/>
          <a:p>
            <a:pPr algn="ctr"/>
            <a:r>
              <a:rPr lang="en-US" sz="3200" dirty="0" smtClean="0"/>
              <a:t>HMMs</a:t>
            </a:r>
            <a:endParaRPr lang="en-US" sz="3200" dirty="0"/>
          </a:p>
        </p:txBody>
      </p:sp>
      <p:sp>
        <p:nvSpPr>
          <p:cNvPr id="3" name="Content Placeholder 2"/>
          <p:cNvSpPr>
            <a:spLocks noGrp="1"/>
          </p:cNvSpPr>
          <p:nvPr>
            <p:ph idx="1"/>
          </p:nvPr>
        </p:nvSpPr>
        <p:spPr>
          <a:xfrm>
            <a:off x="762000" y="2057400"/>
            <a:ext cx="7696200" cy="3810000"/>
          </a:xfrm>
        </p:spPr>
        <p:txBody>
          <a:bodyPr/>
          <a:lstStyle/>
          <a:p>
            <a:pPr marL="455613" indent="-455613"/>
            <a:r>
              <a:rPr lang="en-US" sz="1800" b="1" dirty="0">
                <a:solidFill>
                  <a:srgbClr val="3399FF"/>
                </a:solidFill>
              </a:rPr>
              <a:t>Forward-Backward (F/B) Algorithm</a:t>
            </a:r>
            <a:endParaRPr lang="en-US" sz="1800" dirty="0">
              <a:solidFill>
                <a:srgbClr val="3399FF"/>
              </a:solidFill>
            </a:endParaRPr>
          </a:p>
        </p:txBody>
      </p:sp>
      <p:sp>
        <p:nvSpPr>
          <p:cNvPr id="4" name="Slide Number Placeholder 3"/>
          <p:cNvSpPr>
            <a:spLocks noGrp="1"/>
          </p:cNvSpPr>
          <p:nvPr>
            <p:ph type="sldNum" sz="quarter" idx="10"/>
          </p:nvPr>
        </p:nvSpPr>
        <p:spPr/>
        <p:txBody>
          <a:bodyPr/>
          <a:lstStyle/>
          <a:p>
            <a:fld id="{51F7E82C-B041-4B3C-96FA-1A98850E31F7}" type="slidenum">
              <a:rPr lang="ar-SA" altLang="en-US" smtClean="0"/>
              <a:pPr/>
              <a:t>8</a:t>
            </a:fld>
            <a:endParaRPr lang="en-US" altLang="zh-CN"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788920"/>
            <a:ext cx="8476259" cy="33832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067377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1371600"/>
            <a:ext cx="6858000" cy="1066800"/>
          </a:xfrm>
        </p:spPr>
        <p:txBody>
          <a:bodyPr/>
          <a:lstStyle/>
          <a:p>
            <a:pPr algn="ctr"/>
            <a:r>
              <a:rPr lang="en-US" sz="3200" dirty="0" smtClean="0"/>
              <a:t>HMMs</a:t>
            </a:r>
            <a:endParaRPr lang="en-US" sz="3200" dirty="0"/>
          </a:p>
        </p:txBody>
      </p:sp>
      <p:sp>
        <p:nvSpPr>
          <p:cNvPr id="3" name="Content Placeholder 2"/>
          <p:cNvSpPr>
            <a:spLocks noGrp="1"/>
          </p:cNvSpPr>
          <p:nvPr>
            <p:ph idx="1"/>
          </p:nvPr>
        </p:nvSpPr>
        <p:spPr>
          <a:xfrm>
            <a:off x="762000" y="2057400"/>
            <a:ext cx="7696200" cy="3810000"/>
          </a:xfrm>
        </p:spPr>
        <p:txBody>
          <a:bodyPr/>
          <a:lstStyle/>
          <a:p>
            <a:pPr marL="455613" indent="-455613"/>
            <a:r>
              <a:rPr lang="en-US" sz="1800" b="1" dirty="0">
                <a:solidFill>
                  <a:srgbClr val="3399FF"/>
                </a:solidFill>
              </a:rPr>
              <a:t>Forward-Backward (F/B) </a:t>
            </a:r>
            <a:r>
              <a:rPr lang="en-US" sz="1800" b="1" dirty="0" smtClean="0">
                <a:solidFill>
                  <a:srgbClr val="3399FF"/>
                </a:solidFill>
              </a:rPr>
              <a:t>Algorithm (Contd.)</a:t>
            </a:r>
            <a:endParaRPr lang="en-US" sz="1800" dirty="0">
              <a:solidFill>
                <a:srgbClr val="3399FF"/>
              </a:solidFill>
            </a:endParaRPr>
          </a:p>
        </p:txBody>
      </p:sp>
      <p:sp>
        <p:nvSpPr>
          <p:cNvPr id="4" name="Slide Number Placeholder 3"/>
          <p:cNvSpPr>
            <a:spLocks noGrp="1"/>
          </p:cNvSpPr>
          <p:nvPr>
            <p:ph type="sldNum" sz="quarter" idx="10"/>
          </p:nvPr>
        </p:nvSpPr>
        <p:spPr/>
        <p:txBody>
          <a:bodyPr/>
          <a:lstStyle/>
          <a:p>
            <a:fld id="{51F7E82C-B041-4B3C-96FA-1A98850E31F7}" type="slidenum">
              <a:rPr lang="ar-SA" altLang="en-US" smtClean="0"/>
              <a:pPr/>
              <a:t>9</a:t>
            </a:fld>
            <a:endParaRPr lang="en-US" altLang="zh-CN" dirty="0"/>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560320"/>
            <a:ext cx="7962311" cy="20116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12107103"/>
      </p:ext>
    </p:extLst>
  </p:cSld>
  <p:clrMapOvr>
    <a:masterClrMapping/>
  </p:clrMapOvr>
  <p:timing>
    <p:tnLst>
      <p:par>
        <p:cTn id="1" dur="indefinite" restart="never" nodeType="tmRoot"/>
      </p:par>
    </p:tnLst>
  </p:timing>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Georgia"/>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rebuchet MS" pitchFamily="1" charset="0"/>
            <a:ea typeface="ＭＳ Ｐゴシック" pitchFamily="1"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rebuchet MS" pitchFamily="1" charset="0"/>
            <a:ea typeface="ＭＳ Ｐゴシック" pitchFamily="1"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Powerpoint-11-16-12</Template>
  <TotalTime>37072</TotalTime>
  <Words>3233</Words>
  <Application>Microsoft Office PowerPoint</Application>
  <PresentationFormat>On-screen Show (4:3)</PresentationFormat>
  <Paragraphs>320</Paragraphs>
  <Slides>42</Slides>
  <Notes>0</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Blank Presentation</vt:lpstr>
      <vt:lpstr> Sensitivity Analysis of Hidden Markov Models </vt:lpstr>
      <vt:lpstr>Outline </vt:lpstr>
      <vt:lpstr>Introduction</vt:lpstr>
      <vt:lpstr>HMMs</vt:lpstr>
      <vt:lpstr>HMMs </vt:lpstr>
      <vt:lpstr>HMMs</vt:lpstr>
      <vt:lpstr>HMMs</vt:lpstr>
      <vt:lpstr>HMMs</vt:lpstr>
      <vt:lpstr>HMMs</vt:lpstr>
      <vt:lpstr>HMMs</vt:lpstr>
      <vt:lpstr>HMMs</vt:lpstr>
      <vt:lpstr>HMMs</vt:lpstr>
      <vt:lpstr>Sensitivity Analysis in HMMs</vt:lpstr>
      <vt:lpstr>Sensitivity Analysis in HMMs</vt:lpstr>
      <vt:lpstr>Sensitivity Analysis in HMMs</vt:lpstr>
      <vt:lpstr>Methods</vt:lpstr>
      <vt:lpstr>Methods</vt:lpstr>
      <vt:lpstr>Methods</vt:lpstr>
      <vt:lpstr>Methods</vt:lpstr>
      <vt:lpstr>Methods</vt:lpstr>
      <vt:lpstr>Methods</vt:lpstr>
      <vt:lpstr>Methods</vt:lpstr>
      <vt:lpstr>Methods</vt:lpstr>
      <vt:lpstr>Methods</vt:lpstr>
      <vt:lpstr>Methods</vt:lpstr>
      <vt:lpstr>Methods</vt:lpstr>
      <vt:lpstr>Methods</vt:lpstr>
      <vt:lpstr>Methods</vt:lpstr>
      <vt:lpstr>Methods</vt:lpstr>
      <vt:lpstr>Methods</vt:lpstr>
      <vt:lpstr>Methods</vt:lpstr>
      <vt:lpstr>Proposed Method </vt:lpstr>
      <vt:lpstr>Proposed Method </vt:lpstr>
      <vt:lpstr>Proposed Method </vt:lpstr>
      <vt:lpstr>Proposed Method </vt:lpstr>
      <vt:lpstr>Proposed Method </vt:lpstr>
      <vt:lpstr>Proposed Method </vt:lpstr>
      <vt:lpstr>Conclusion</vt:lpstr>
      <vt:lpstr>Future Works</vt:lpstr>
      <vt:lpstr>Reference</vt:lpstr>
      <vt:lpstr>Reference</vt:lpstr>
      <vt:lpstr>PowerPoint Presentation</vt:lpstr>
    </vt:vector>
  </TitlesOfParts>
  <Company>UIUC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Workshop 2</dc:title>
  <dc:subject>AgE 311</dc:subject>
  <dc:creator>Qin Zhang</dc:creator>
  <cp:lastModifiedBy>Seifemichael Amsalu</cp:lastModifiedBy>
  <cp:revision>927</cp:revision>
  <cp:lastPrinted>2015-11-16T20:13:04Z</cp:lastPrinted>
  <dcterms:created xsi:type="dcterms:W3CDTF">1997-11-30T01:49:32Z</dcterms:created>
  <dcterms:modified xsi:type="dcterms:W3CDTF">2016-04-08T05:30:34Z</dcterms:modified>
</cp:coreProperties>
</file>