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handoutMasterIdLst>
    <p:handoutMasterId r:id="rId43"/>
  </p:handoutMasterIdLst>
  <p:sldIdLst>
    <p:sldId id="256" r:id="rId2"/>
    <p:sldId id="322" r:id="rId3"/>
    <p:sldId id="300" r:id="rId4"/>
    <p:sldId id="257" r:id="rId5"/>
    <p:sldId id="265" r:id="rId6"/>
    <p:sldId id="263" r:id="rId7"/>
    <p:sldId id="291" r:id="rId8"/>
    <p:sldId id="320" r:id="rId9"/>
    <p:sldId id="292" r:id="rId10"/>
    <p:sldId id="316" r:id="rId11"/>
    <p:sldId id="317" r:id="rId12"/>
    <p:sldId id="321" r:id="rId13"/>
    <p:sldId id="319" r:id="rId14"/>
    <p:sldId id="318" r:id="rId15"/>
    <p:sldId id="327" r:id="rId16"/>
    <p:sldId id="266" r:id="rId17"/>
    <p:sldId id="271" r:id="rId18"/>
    <p:sldId id="298" r:id="rId19"/>
    <p:sldId id="270" r:id="rId20"/>
    <p:sldId id="272" r:id="rId21"/>
    <p:sldId id="273" r:id="rId22"/>
    <p:sldId id="274" r:id="rId23"/>
    <p:sldId id="312" r:id="rId24"/>
    <p:sldId id="275" r:id="rId25"/>
    <p:sldId id="311" r:id="rId26"/>
    <p:sldId id="308" r:id="rId27"/>
    <p:sldId id="309" r:id="rId28"/>
    <p:sldId id="305" r:id="rId29"/>
    <p:sldId id="280" r:id="rId30"/>
    <p:sldId id="324" r:id="rId31"/>
    <p:sldId id="326" r:id="rId32"/>
    <p:sldId id="325" r:id="rId33"/>
    <p:sldId id="313" r:id="rId34"/>
    <p:sldId id="314" r:id="rId35"/>
    <p:sldId id="306" r:id="rId36"/>
    <p:sldId id="289" r:id="rId37"/>
    <p:sldId id="268" r:id="rId38"/>
    <p:sldId id="307" r:id="rId39"/>
    <p:sldId id="315" r:id="rId40"/>
    <p:sldId id="323" r:id="rId41"/>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A05511-1E97-48E5-B214-32F6F3BAB35D}">
          <p14:sldIdLst>
            <p14:sldId id="256"/>
            <p14:sldId id="322"/>
          </p14:sldIdLst>
        </p14:section>
        <p14:section name="Discrete Event Systems" id="{EC849999-D0AA-4570-A148-97B3E64C7BCA}">
          <p14:sldIdLst>
            <p14:sldId id="300"/>
            <p14:sldId id="257"/>
            <p14:sldId id="265"/>
            <p14:sldId id="263"/>
            <p14:sldId id="291"/>
          </p14:sldIdLst>
        </p14:section>
        <p14:section name="Automata" id="{E472E2AE-FA06-452B-8459-1CCBB2E38D11}">
          <p14:sldIdLst>
            <p14:sldId id="320"/>
            <p14:sldId id="292"/>
            <p14:sldId id="316"/>
            <p14:sldId id="317"/>
            <p14:sldId id="321"/>
            <p14:sldId id="319"/>
            <p14:sldId id="318"/>
          </p14:sldIdLst>
        </p14:section>
        <p14:section name="Lstar Leraning" id="{FF2BD181-72C5-4378-BA20-CFC588B82A8A}">
          <p14:sldIdLst>
            <p14:sldId id="327"/>
            <p14:sldId id="266"/>
            <p14:sldId id="271"/>
            <p14:sldId id="298"/>
            <p14:sldId id="270"/>
            <p14:sldId id="272"/>
            <p14:sldId id="273"/>
            <p14:sldId id="274"/>
            <p14:sldId id="312"/>
            <p14:sldId id="275"/>
            <p14:sldId id="311"/>
            <p14:sldId id="308"/>
            <p14:sldId id="309"/>
          </p14:sldIdLst>
        </p14:section>
        <p14:section name="LStar Features" id="{FF2EA541-D522-47AB-AC48-2D32B4A3BDE8}">
          <p14:sldIdLst>
            <p14:sldId id="305"/>
            <p14:sldId id="280"/>
            <p14:sldId id="324"/>
            <p14:sldId id="326"/>
            <p14:sldId id="325"/>
            <p14:sldId id="313"/>
            <p14:sldId id="314"/>
          </p14:sldIdLst>
        </p14:section>
        <p14:section name="Conclusion" id="{528DB4E1-F5E2-4569-8D6C-28CE5C625C67}">
          <p14:sldIdLst>
            <p14:sldId id="306"/>
            <p14:sldId id="289"/>
            <p14:sldId id="268"/>
            <p14:sldId id="307"/>
            <p14:sldId id="315"/>
            <p14:sldId id="32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86299" autoAdjust="0"/>
  </p:normalViewPr>
  <p:slideViewPr>
    <p:cSldViewPr>
      <p:cViewPr varScale="1">
        <p:scale>
          <a:sx n="58" d="100"/>
          <a:sy n="58" d="100"/>
        </p:scale>
        <p:origin x="-72" y="-972"/>
      </p:cViewPr>
      <p:guideLst>
        <p:guide orient="horz" pos="2160"/>
        <p:guide pos="2880"/>
      </p:guideLst>
    </p:cSldViewPr>
  </p:slideViewPr>
  <p:outlineViewPr>
    <p:cViewPr>
      <p:scale>
        <a:sx n="33" d="100"/>
        <a:sy n="33" d="100"/>
      </p:scale>
      <p:origin x="48" y="2766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844" cy="343635"/>
          </a:xfrm>
          <a:prstGeom prst="rect">
            <a:avLst/>
          </a:prstGeom>
        </p:spPr>
        <p:txBody>
          <a:bodyPr vert="horz" lIns="87444" tIns="43722" rIns="87444" bIns="43722" rtlCol="0"/>
          <a:lstStyle>
            <a:lvl1pPr algn="l">
              <a:defRPr sz="1100"/>
            </a:lvl1pPr>
          </a:lstStyle>
          <a:p>
            <a:endParaRPr lang="en-US"/>
          </a:p>
        </p:txBody>
      </p:sp>
      <p:sp>
        <p:nvSpPr>
          <p:cNvPr id="3" name="Date Placeholder 2"/>
          <p:cNvSpPr>
            <a:spLocks noGrp="1"/>
          </p:cNvSpPr>
          <p:nvPr>
            <p:ph type="dt" sz="quarter" idx="1"/>
          </p:nvPr>
        </p:nvSpPr>
        <p:spPr>
          <a:xfrm>
            <a:off x="5265539" y="1"/>
            <a:ext cx="4028844" cy="343635"/>
          </a:xfrm>
          <a:prstGeom prst="rect">
            <a:avLst/>
          </a:prstGeom>
        </p:spPr>
        <p:txBody>
          <a:bodyPr vert="horz" lIns="87444" tIns="43722" rIns="87444" bIns="43722" rtlCol="0"/>
          <a:lstStyle>
            <a:lvl1pPr algn="r">
              <a:defRPr sz="1100"/>
            </a:lvl1pPr>
          </a:lstStyle>
          <a:p>
            <a:fld id="{81AD6FDE-FA92-4B83-B446-0056F30967F9}" type="datetimeFigureOut">
              <a:rPr lang="en-US" smtClean="0"/>
              <a:t>7/8/2015</a:t>
            </a:fld>
            <a:endParaRPr lang="en-US"/>
          </a:p>
        </p:txBody>
      </p:sp>
      <p:sp>
        <p:nvSpPr>
          <p:cNvPr id="4" name="Footer Placeholder 3"/>
          <p:cNvSpPr>
            <a:spLocks noGrp="1"/>
          </p:cNvSpPr>
          <p:nvPr>
            <p:ph type="ftr" sz="quarter" idx="2"/>
          </p:nvPr>
        </p:nvSpPr>
        <p:spPr>
          <a:xfrm>
            <a:off x="0" y="6537041"/>
            <a:ext cx="4028844" cy="343635"/>
          </a:xfrm>
          <a:prstGeom prst="rect">
            <a:avLst/>
          </a:prstGeom>
        </p:spPr>
        <p:txBody>
          <a:bodyPr vert="horz" lIns="87444" tIns="43722" rIns="87444" bIns="43722" rtlCol="0" anchor="b"/>
          <a:lstStyle>
            <a:lvl1pPr algn="l">
              <a:defRPr sz="1100"/>
            </a:lvl1pPr>
          </a:lstStyle>
          <a:p>
            <a:endParaRPr lang="en-US"/>
          </a:p>
        </p:txBody>
      </p:sp>
      <p:sp>
        <p:nvSpPr>
          <p:cNvPr id="5" name="Slide Number Placeholder 4"/>
          <p:cNvSpPr>
            <a:spLocks noGrp="1"/>
          </p:cNvSpPr>
          <p:nvPr>
            <p:ph type="sldNum" sz="quarter" idx="3"/>
          </p:nvPr>
        </p:nvSpPr>
        <p:spPr>
          <a:xfrm>
            <a:off x="5265539" y="6537041"/>
            <a:ext cx="4028844" cy="343635"/>
          </a:xfrm>
          <a:prstGeom prst="rect">
            <a:avLst/>
          </a:prstGeom>
        </p:spPr>
        <p:txBody>
          <a:bodyPr vert="horz" lIns="87444" tIns="43722" rIns="87444" bIns="43722" rtlCol="0" anchor="b"/>
          <a:lstStyle>
            <a:lvl1pPr algn="r">
              <a:defRPr sz="1100"/>
            </a:lvl1pPr>
          </a:lstStyle>
          <a:p>
            <a:fld id="{6AF1C897-A9A1-42DA-B6D9-E4F4D72077E0}" type="slidenum">
              <a:rPr lang="en-US" smtClean="0"/>
              <a:t>‹#›</a:t>
            </a:fld>
            <a:endParaRPr lang="en-US"/>
          </a:p>
        </p:txBody>
      </p:sp>
    </p:spTree>
    <p:extLst>
      <p:ext uri="{BB962C8B-B14F-4D97-AF65-F5344CB8AC3E}">
        <p14:creationId xmlns:p14="http://schemas.microsoft.com/office/powerpoint/2010/main" val="4277762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4091"/>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5265809" y="0"/>
            <a:ext cx="4028440" cy="344091"/>
          </a:xfrm>
          <a:prstGeom prst="rect">
            <a:avLst/>
          </a:prstGeom>
        </p:spPr>
        <p:txBody>
          <a:bodyPr vert="horz" lIns="92437" tIns="46219" rIns="92437" bIns="46219" rtlCol="0"/>
          <a:lstStyle>
            <a:lvl1pPr algn="r">
              <a:defRPr sz="1200"/>
            </a:lvl1pPr>
          </a:lstStyle>
          <a:p>
            <a:fld id="{8A5B59E9-57C3-41A1-9259-F7DDC9BAB611}" type="datetimeFigureOut">
              <a:rPr lang="en-US" smtClean="0"/>
              <a:t>7/8/2015</a:t>
            </a:fld>
            <a:endParaRPr lang="en-US"/>
          </a:p>
        </p:txBody>
      </p:sp>
      <p:sp>
        <p:nvSpPr>
          <p:cNvPr id="4" name="Slide Image Placeholder 3"/>
          <p:cNvSpPr>
            <a:spLocks noGrp="1" noRot="1" noChangeAspect="1"/>
          </p:cNvSpPr>
          <p:nvPr>
            <p:ph type="sldImg" idx="2"/>
          </p:nvPr>
        </p:nvSpPr>
        <p:spPr>
          <a:xfrm>
            <a:off x="2928938" y="517525"/>
            <a:ext cx="3438525" cy="2579688"/>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929641" y="3268861"/>
            <a:ext cx="7437119" cy="3096816"/>
          </a:xfrm>
          <a:prstGeom prst="rect">
            <a:avLst/>
          </a:prstGeom>
        </p:spPr>
        <p:txBody>
          <a:bodyPr vert="horz" lIns="92437" tIns="46219" rIns="92437" bIns="4621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536528"/>
            <a:ext cx="4028440" cy="344091"/>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536528"/>
            <a:ext cx="4028440" cy="344091"/>
          </a:xfrm>
          <a:prstGeom prst="rect">
            <a:avLst/>
          </a:prstGeom>
        </p:spPr>
        <p:txBody>
          <a:bodyPr vert="horz" lIns="92437" tIns="46219" rIns="92437" bIns="46219" rtlCol="0" anchor="b"/>
          <a:lstStyle>
            <a:lvl1pPr algn="r">
              <a:defRPr sz="1200"/>
            </a:lvl1pPr>
          </a:lstStyle>
          <a:p>
            <a:fld id="{55BFEF7D-C74A-4F97-BC36-CAF98387B3BE}" type="slidenum">
              <a:rPr lang="en-US" smtClean="0"/>
              <a:t>‹#›</a:t>
            </a:fld>
            <a:endParaRPr lang="en-US"/>
          </a:p>
        </p:txBody>
      </p:sp>
    </p:spTree>
    <p:extLst>
      <p:ext uri="{BB962C8B-B14F-4D97-AF65-F5344CB8AC3E}">
        <p14:creationId xmlns:p14="http://schemas.microsoft.com/office/powerpoint/2010/main" val="11005282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899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2244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400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36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732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451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3891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8161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Prefix-Closed:  every  prefix  of every  member  of  the  set  is  also  a  member  of  the  set.  Suffix-closed  is  defined analogously </a:t>
            </a:r>
          </a:p>
          <a:p>
            <a:endParaRPr lang="en-US" dirty="0"/>
          </a:p>
        </p:txBody>
      </p:sp>
    </p:spTree>
    <p:extLst>
      <p:ext uri="{BB962C8B-B14F-4D97-AF65-F5344CB8AC3E}">
        <p14:creationId xmlns:p14="http://schemas.microsoft.com/office/powerpoint/2010/main" val="1202742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6116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495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2455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6603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276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9060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955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6395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2427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5999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6313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1708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1560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8167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5354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2306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5357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6279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671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645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8730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692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4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953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055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70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D8BC6A-E229-4DB7-998C-A4E0D6393BEF}" type="datetime1">
              <a:rPr lang="en-US" smtClean="0">
                <a:solidFill>
                  <a:srgbClr val="A9A57C"/>
                </a:solidFill>
              </a:rPr>
              <a:t>7/8/2015</a:t>
            </a:fld>
            <a:endParaRPr lang="en-US">
              <a:solidFill>
                <a:srgbClr val="A9A57C"/>
              </a:solidFill>
            </a:endParaRPr>
          </a:p>
        </p:txBody>
      </p:sp>
      <p:sp>
        <p:nvSpPr>
          <p:cNvPr id="5" name="Footer Placeholder 4"/>
          <p:cNvSpPr>
            <a:spLocks noGrp="1"/>
          </p:cNvSpPr>
          <p:nvPr>
            <p:ph type="ftr" sz="quarter" idx="11"/>
          </p:nvPr>
        </p:nvSpPr>
        <p:spPr/>
        <p:txBody>
          <a:bodyPr/>
          <a:lstStyle/>
          <a:p>
            <a:endParaRPr lang="en-US">
              <a:solidFill>
                <a:srgbClr val="A9A57C"/>
              </a:solidFill>
            </a:endParaRPr>
          </a:p>
        </p:txBody>
      </p:sp>
      <p:sp>
        <p:nvSpPr>
          <p:cNvPr id="6" name="Slide Number Placeholder 5"/>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250252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54EB8-4F6D-4FEF-B693-B900A4EF8481}" type="datetime1">
              <a:rPr lang="en-US" smtClean="0">
                <a:solidFill>
                  <a:srgbClr val="A9A57C"/>
                </a:solidFill>
              </a:rPr>
              <a:t>7/8/2015</a:t>
            </a:fld>
            <a:endParaRPr lang="en-US">
              <a:solidFill>
                <a:srgbClr val="A9A57C"/>
              </a:solidFill>
            </a:endParaRPr>
          </a:p>
        </p:txBody>
      </p:sp>
      <p:sp>
        <p:nvSpPr>
          <p:cNvPr id="5" name="Footer Placeholder 4"/>
          <p:cNvSpPr>
            <a:spLocks noGrp="1"/>
          </p:cNvSpPr>
          <p:nvPr>
            <p:ph type="ftr" sz="quarter" idx="11"/>
          </p:nvPr>
        </p:nvSpPr>
        <p:spPr/>
        <p:txBody>
          <a:bodyPr/>
          <a:lstStyle/>
          <a:p>
            <a:endParaRPr lang="en-US">
              <a:solidFill>
                <a:srgbClr val="A9A57C"/>
              </a:solidFill>
            </a:endParaRPr>
          </a:p>
        </p:txBody>
      </p:sp>
      <p:sp>
        <p:nvSpPr>
          <p:cNvPr id="6" name="Slide Number Placeholder 5"/>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305487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E8D64-5DF4-4709-A8EF-1F1AE6AFB2AD}" type="datetime1">
              <a:rPr lang="en-US" smtClean="0">
                <a:solidFill>
                  <a:srgbClr val="A9A57C"/>
                </a:solidFill>
              </a:rPr>
              <a:t>7/8/2015</a:t>
            </a:fld>
            <a:endParaRPr lang="en-US">
              <a:solidFill>
                <a:srgbClr val="A9A57C"/>
              </a:solidFill>
            </a:endParaRPr>
          </a:p>
        </p:txBody>
      </p:sp>
      <p:sp>
        <p:nvSpPr>
          <p:cNvPr id="5" name="Footer Placeholder 4"/>
          <p:cNvSpPr>
            <a:spLocks noGrp="1"/>
          </p:cNvSpPr>
          <p:nvPr>
            <p:ph type="ftr" sz="quarter" idx="11"/>
          </p:nvPr>
        </p:nvSpPr>
        <p:spPr/>
        <p:txBody>
          <a:bodyPr/>
          <a:lstStyle/>
          <a:p>
            <a:endParaRPr lang="en-US">
              <a:solidFill>
                <a:srgbClr val="A9A57C"/>
              </a:solidFill>
            </a:endParaRPr>
          </a:p>
        </p:txBody>
      </p:sp>
      <p:sp>
        <p:nvSpPr>
          <p:cNvPr id="6" name="Slide Number Placeholder 5"/>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353699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A5AEC-C90A-4862-9077-9649F61B7FFF}" type="datetime1">
              <a:rPr lang="en-US" smtClean="0">
                <a:solidFill>
                  <a:srgbClr val="A9A57C"/>
                </a:solidFill>
              </a:rPr>
              <a:t>7/8/2015</a:t>
            </a:fld>
            <a:endParaRPr lang="en-US">
              <a:solidFill>
                <a:srgbClr val="A9A57C"/>
              </a:solidFill>
            </a:endParaRPr>
          </a:p>
        </p:txBody>
      </p:sp>
      <p:sp>
        <p:nvSpPr>
          <p:cNvPr id="5" name="Footer Placeholder 4"/>
          <p:cNvSpPr>
            <a:spLocks noGrp="1"/>
          </p:cNvSpPr>
          <p:nvPr>
            <p:ph type="ftr" sz="quarter" idx="11"/>
          </p:nvPr>
        </p:nvSpPr>
        <p:spPr/>
        <p:txBody>
          <a:bodyPr/>
          <a:lstStyle/>
          <a:p>
            <a:endParaRPr lang="en-US">
              <a:solidFill>
                <a:srgbClr val="A9A57C"/>
              </a:solidFill>
            </a:endParaRPr>
          </a:p>
        </p:txBody>
      </p:sp>
      <p:sp>
        <p:nvSpPr>
          <p:cNvPr id="6" name="Slide Number Placeholder 5"/>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46608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40726-5900-4CB3-9378-FBFB3503A1FA}" type="datetime1">
              <a:rPr lang="en-US" smtClean="0">
                <a:solidFill>
                  <a:srgbClr val="A9A57C"/>
                </a:solidFill>
              </a:rPr>
              <a:t>7/8/2015</a:t>
            </a:fld>
            <a:endParaRPr lang="en-US">
              <a:solidFill>
                <a:srgbClr val="A9A57C"/>
              </a:solidFill>
            </a:endParaRPr>
          </a:p>
        </p:txBody>
      </p:sp>
      <p:sp>
        <p:nvSpPr>
          <p:cNvPr id="5" name="Footer Placeholder 4"/>
          <p:cNvSpPr>
            <a:spLocks noGrp="1"/>
          </p:cNvSpPr>
          <p:nvPr>
            <p:ph type="ftr" sz="quarter" idx="11"/>
          </p:nvPr>
        </p:nvSpPr>
        <p:spPr/>
        <p:txBody>
          <a:bodyPr/>
          <a:lstStyle/>
          <a:p>
            <a:endParaRPr lang="en-US">
              <a:solidFill>
                <a:srgbClr val="A9A57C"/>
              </a:solidFill>
            </a:endParaRPr>
          </a:p>
        </p:txBody>
      </p:sp>
      <p:sp>
        <p:nvSpPr>
          <p:cNvPr id="6" name="Slide Number Placeholder 5"/>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190648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A7C2FB-B8FE-42A0-9E08-B559F0A14EC0}" type="datetime1">
              <a:rPr lang="en-US" smtClean="0">
                <a:solidFill>
                  <a:srgbClr val="A9A57C"/>
                </a:solidFill>
              </a:rPr>
              <a:t>7/8/2015</a:t>
            </a:fld>
            <a:endParaRPr lang="en-US">
              <a:solidFill>
                <a:srgbClr val="A9A57C"/>
              </a:solidFill>
            </a:endParaRPr>
          </a:p>
        </p:txBody>
      </p:sp>
      <p:sp>
        <p:nvSpPr>
          <p:cNvPr id="6" name="Footer Placeholder 5"/>
          <p:cNvSpPr>
            <a:spLocks noGrp="1"/>
          </p:cNvSpPr>
          <p:nvPr>
            <p:ph type="ftr" sz="quarter" idx="11"/>
          </p:nvPr>
        </p:nvSpPr>
        <p:spPr/>
        <p:txBody>
          <a:bodyPr/>
          <a:lstStyle/>
          <a:p>
            <a:endParaRPr lang="en-US">
              <a:solidFill>
                <a:srgbClr val="A9A57C"/>
              </a:solidFill>
            </a:endParaRPr>
          </a:p>
        </p:txBody>
      </p:sp>
      <p:sp>
        <p:nvSpPr>
          <p:cNvPr id="7" name="Slide Number Placeholder 6"/>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238323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7D8545-7830-4836-BDE8-922BAA741867}" type="datetime1">
              <a:rPr lang="en-US" smtClean="0">
                <a:solidFill>
                  <a:srgbClr val="A9A57C"/>
                </a:solidFill>
              </a:rPr>
              <a:t>7/8/2015</a:t>
            </a:fld>
            <a:endParaRPr lang="en-US">
              <a:solidFill>
                <a:srgbClr val="A9A57C"/>
              </a:solidFill>
            </a:endParaRPr>
          </a:p>
        </p:txBody>
      </p:sp>
      <p:sp>
        <p:nvSpPr>
          <p:cNvPr id="8" name="Footer Placeholder 7"/>
          <p:cNvSpPr>
            <a:spLocks noGrp="1"/>
          </p:cNvSpPr>
          <p:nvPr>
            <p:ph type="ftr" sz="quarter" idx="11"/>
          </p:nvPr>
        </p:nvSpPr>
        <p:spPr/>
        <p:txBody>
          <a:bodyPr/>
          <a:lstStyle/>
          <a:p>
            <a:endParaRPr lang="en-US">
              <a:solidFill>
                <a:srgbClr val="A9A57C"/>
              </a:solidFill>
            </a:endParaRPr>
          </a:p>
        </p:txBody>
      </p:sp>
      <p:sp>
        <p:nvSpPr>
          <p:cNvPr id="9" name="Slide Number Placeholder 8"/>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192927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46875D-E57F-40A2-8FDD-0357F428A97B}" type="datetime1">
              <a:rPr lang="en-US" smtClean="0">
                <a:solidFill>
                  <a:srgbClr val="A9A57C"/>
                </a:solidFill>
              </a:rPr>
              <a:t>7/8/2015</a:t>
            </a:fld>
            <a:endParaRPr lang="en-US">
              <a:solidFill>
                <a:srgbClr val="A9A57C"/>
              </a:solidFill>
            </a:endParaRPr>
          </a:p>
        </p:txBody>
      </p:sp>
      <p:sp>
        <p:nvSpPr>
          <p:cNvPr id="4" name="Footer Placeholder 3"/>
          <p:cNvSpPr>
            <a:spLocks noGrp="1"/>
          </p:cNvSpPr>
          <p:nvPr>
            <p:ph type="ftr" sz="quarter" idx="11"/>
          </p:nvPr>
        </p:nvSpPr>
        <p:spPr/>
        <p:txBody>
          <a:bodyPr/>
          <a:lstStyle/>
          <a:p>
            <a:endParaRPr lang="en-US">
              <a:solidFill>
                <a:srgbClr val="A9A57C"/>
              </a:solidFill>
            </a:endParaRPr>
          </a:p>
        </p:txBody>
      </p:sp>
      <p:sp>
        <p:nvSpPr>
          <p:cNvPr id="5" name="Slide Number Placeholder 4"/>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500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EFC1B-FC90-448A-8CB8-55590529CA09}" type="datetime1">
              <a:rPr lang="en-US" smtClean="0">
                <a:solidFill>
                  <a:srgbClr val="A9A57C"/>
                </a:solidFill>
              </a:rPr>
              <a:t>7/8/2015</a:t>
            </a:fld>
            <a:endParaRPr lang="en-US">
              <a:solidFill>
                <a:srgbClr val="A9A57C"/>
              </a:solidFill>
            </a:endParaRPr>
          </a:p>
        </p:txBody>
      </p:sp>
      <p:sp>
        <p:nvSpPr>
          <p:cNvPr id="3" name="Footer Placeholder 2"/>
          <p:cNvSpPr>
            <a:spLocks noGrp="1"/>
          </p:cNvSpPr>
          <p:nvPr>
            <p:ph type="ftr" sz="quarter" idx="11"/>
          </p:nvPr>
        </p:nvSpPr>
        <p:spPr/>
        <p:txBody>
          <a:bodyPr/>
          <a:lstStyle/>
          <a:p>
            <a:endParaRPr lang="en-US">
              <a:solidFill>
                <a:srgbClr val="A9A57C"/>
              </a:solidFill>
            </a:endParaRPr>
          </a:p>
        </p:txBody>
      </p:sp>
      <p:sp>
        <p:nvSpPr>
          <p:cNvPr id="4" name="Slide Number Placeholder 3"/>
          <p:cNvSpPr>
            <a:spLocks noGrp="1"/>
          </p:cNvSpPr>
          <p:nvPr>
            <p:ph type="sldNum" sz="quarter" idx="12"/>
          </p:nvPr>
        </p:nvSpPr>
        <p:spPr/>
        <p:txBody>
          <a:bodyPr/>
          <a:lstStyle/>
          <a:p>
            <a:fld id="{C006E844-D187-4957-85AB-87809EC37503}" type="slidenum">
              <a:rPr lang="en-US" smtClean="0"/>
              <a:pPr/>
              <a:t>‹#›</a:t>
            </a:fld>
            <a:endParaRPr lang="en-US"/>
          </a:p>
        </p:txBody>
      </p:sp>
    </p:spTree>
    <p:extLst>
      <p:ext uri="{BB962C8B-B14F-4D97-AF65-F5344CB8AC3E}">
        <p14:creationId xmlns:p14="http://schemas.microsoft.com/office/powerpoint/2010/main" val="73064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53B0B-C503-4CD5-97FE-1C78BA3A962E}" type="datetime1">
              <a:rPr lang="en-US" smtClean="0">
                <a:solidFill>
                  <a:srgbClr val="A9A57C"/>
                </a:solidFill>
              </a:rPr>
              <a:t>7/8/2015</a:t>
            </a:fld>
            <a:endParaRPr lang="en-US">
              <a:solidFill>
                <a:srgbClr val="A9A57C"/>
              </a:solidFill>
            </a:endParaRPr>
          </a:p>
        </p:txBody>
      </p:sp>
      <p:sp>
        <p:nvSpPr>
          <p:cNvPr id="6" name="Footer Placeholder 5"/>
          <p:cNvSpPr>
            <a:spLocks noGrp="1"/>
          </p:cNvSpPr>
          <p:nvPr>
            <p:ph type="ftr" sz="quarter" idx="11"/>
          </p:nvPr>
        </p:nvSpPr>
        <p:spPr/>
        <p:txBody>
          <a:bodyPr/>
          <a:lstStyle/>
          <a:p>
            <a:endParaRPr lang="en-US">
              <a:solidFill>
                <a:srgbClr val="A9A57C"/>
              </a:solidFill>
            </a:endParaRPr>
          </a:p>
        </p:txBody>
      </p:sp>
      <p:sp>
        <p:nvSpPr>
          <p:cNvPr id="7" name="Slide Number Placeholder 6"/>
          <p:cNvSpPr>
            <a:spLocks noGrp="1"/>
          </p:cNvSpPr>
          <p:nvPr>
            <p:ph type="sldNum" sz="quarter" idx="12"/>
          </p:nvPr>
        </p:nvSpPr>
        <p:spPr/>
        <p:txBody>
          <a:bodyPr/>
          <a:lstStyle/>
          <a:p>
            <a:fld id="{C006E844-D187-4957-85AB-87809EC37503}"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2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EAC058C-79D8-4D47-87BF-F6EB7D30B18C}" type="datetime1">
              <a:rPr lang="en-US" smtClean="0">
                <a:solidFill>
                  <a:srgbClr val="A9A57C"/>
                </a:solidFill>
              </a:rPr>
              <a:t>7/8/2015</a:t>
            </a:fld>
            <a:endParaRPr lang="en-US">
              <a:solidFill>
                <a:srgbClr val="A9A57C"/>
              </a:solidFill>
            </a:endParaRPr>
          </a:p>
        </p:txBody>
      </p:sp>
      <p:sp>
        <p:nvSpPr>
          <p:cNvPr id="9" name="Slide Number Placeholder 8"/>
          <p:cNvSpPr>
            <a:spLocks noGrp="1"/>
          </p:cNvSpPr>
          <p:nvPr>
            <p:ph type="sldNum" sz="quarter" idx="11"/>
          </p:nvPr>
        </p:nvSpPr>
        <p:spPr/>
        <p:txBody>
          <a:bodyPr/>
          <a:lstStyle/>
          <a:p>
            <a:fld id="{C006E844-D187-4957-85AB-87809EC37503}"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A9A57C"/>
              </a:solidFill>
            </a:endParaRPr>
          </a:p>
        </p:txBody>
      </p:sp>
    </p:spTree>
    <p:extLst>
      <p:ext uri="{BB962C8B-B14F-4D97-AF65-F5344CB8AC3E}">
        <p14:creationId xmlns:p14="http://schemas.microsoft.com/office/powerpoint/2010/main" val="213632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006E844-D187-4957-85AB-87809EC37503}"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A9A57C"/>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DCC42FA-DAFD-4772-A89A-F71CCF990C22}" type="datetime1">
              <a:rPr lang="en-US" smtClean="0">
                <a:solidFill>
                  <a:srgbClr val="A9A57C"/>
                </a:solidFill>
              </a:rPr>
              <a:t>7/8/2015</a:t>
            </a:fld>
            <a:endParaRPr lang="en-US">
              <a:solidFill>
                <a:srgbClr val="A9A57C"/>
              </a:solidFill>
            </a:endParaRPr>
          </a:p>
        </p:txBody>
      </p:sp>
    </p:spTree>
    <p:extLst>
      <p:ext uri="{BB962C8B-B14F-4D97-AF65-F5344CB8AC3E}">
        <p14:creationId xmlns:p14="http://schemas.microsoft.com/office/powerpoint/2010/main" val="20957184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kern="1200" dirty="0" smtClean="0">
                <a:solidFill>
                  <a:schemeClr val="tx1"/>
                </a:solidFill>
                <a:effectLst/>
              </a:rPr>
              <a:t>An Active Learning Approach </a:t>
            </a:r>
            <a:r>
              <a:rPr lang="en-US" sz="4000" dirty="0" smtClean="0">
                <a:solidFill>
                  <a:schemeClr val="tx1"/>
                </a:solidFill>
                <a:effectLst/>
              </a:rPr>
              <a:t>For Inferring Discrete Event Automata</a:t>
            </a:r>
            <a:endParaRPr lang="en-US" sz="6000" dirty="0"/>
          </a:p>
        </p:txBody>
      </p:sp>
      <p:sp>
        <p:nvSpPr>
          <p:cNvPr id="3" name="Subtitle 2"/>
          <p:cNvSpPr>
            <a:spLocks noGrp="1"/>
          </p:cNvSpPr>
          <p:nvPr>
            <p:ph type="subTitle" idx="1"/>
          </p:nvPr>
        </p:nvSpPr>
        <p:spPr>
          <a:xfrm>
            <a:off x="685800" y="4572000"/>
            <a:ext cx="6461760" cy="1473200"/>
          </a:xfrm>
        </p:spPr>
        <p:txBody>
          <a:bodyPr>
            <a:normAutofit/>
          </a:bodyPr>
          <a:lstStyle/>
          <a:p>
            <a:r>
              <a:rPr lang="en-US" sz="2400" b="1" dirty="0" smtClean="0">
                <a:solidFill>
                  <a:srgbClr val="029090"/>
                </a:solidFill>
              </a:rPr>
              <a:t>Mohammad Mahdi Karimi</a:t>
            </a:r>
          </a:p>
          <a:p>
            <a:r>
              <a:rPr lang="en-US" sz="1800" dirty="0" smtClean="0">
                <a:solidFill>
                  <a:srgbClr val="029090"/>
                </a:solidFill>
              </a:rPr>
              <a:t>PhD</a:t>
            </a:r>
            <a:r>
              <a:rPr lang="en-US" sz="1800" dirty="0">
                <a:solidFill>
                  <a:srgbClr val="029090"/>
                </a:solidFill>
              </a:rPr>
              <a:t>. Candidate, </a:t>
            </a:r>
            <a:r>
              <a:rPr lang="en-US" sz="1800" dirty="0" smtClean="0">
                <a:solidFill>
                  <a:srgbClr val="029090"/>
                </a:solidFill>
              </a:rPr>
              <a:t>ECE</a:t>
            </a:r>
          </a:p>
          <a:p>
            <a:r>
              <a:rPr lang="en-US" sz="1800" dirty="0">
                <a:solidFill>
                  <a:srgbClr val="029090"/>
                </a:solidFill>
              </a:rPr>
              <a:t>Supervisor: </a:t>
            </a:r>
            <a:r>
              <a:rPr lang="en-US" sz="1800" dirty="0" err="1">
                <a:solidFill>
                  <a:srgbClr val="029090"/>
                </a:solidFill>
              </a:rPr>
              <a:t>Dr</a:t>
            </a:r>
            <a:r>
              <a:rPr lang="en-US" sz="1800" dirty="0">
                <a:solidFill>
                  <a:srgbClr val="029090"/>
                </a:solidFill>
              </a:rPr>
              <a:t> Ali </a:t>
            </a:r>
            <a:r>
              <a:rPr lang="en-US" sz="1800" dirty="0" err="1">
                <a:solidFill>
                  <a:srgbClr val="029090"/>
                </a:solidFill>
              </a:rPr>
              <a:t>Karimoddini</a:t>
            </a:r>
            <a:endParaRPr lang="en-US" sz="1800" dirty="0">
              <a:solidFill>
                <a:srgbClr val="029090"/>
              </a:solidFill>
            </a:endParaRPr>
          </a:p>
          <a:p>
            <a:r>
              <a:rPr lang="en-US" sz="1800" dirty="0" smtClean="0">
                <a:solidFill>
                  <a:srgbClr val="029090"/>
                </a:solidFill>
              </a:rPr>
              <a:t>Summer 2015</a:t>
            </a:r>
          </a:p>
          <a:p>
            <a:endParaRPr lang="en-US" sz="1800" dirty="0"/>
          </a:p>
          <a:p>
            <a:endParaRPr lang="en-US" sz="2400" b="1" dirty="0" smtClean="0"/>
          </a:p>
          <a:p>
            <a:endParaRPr lang="en-US" sz="2400" b="1" dirty="0" smtClean="0"/>
          </a:p>
        </p:txBody>
      </p:sp>
      <p:sp>
        <p:nvSpPr>
          <p:cNvPr id="4" name="Slide Number Placeholder 3"/>
          <p:cNvSpPr>
            <a:spLocks noGrp="1"/>
          </p:cNvSpPr>
          <p:nvPr>
            <p:ph type="sldNum" sz="quarter" idx="12"/>
          </p:nvPr>
        </p:nvSpPr>
        <p:spPr/>
        <p:txBody>
          <a:bodyPr/>
          <a:lstStyle/>
          <a:p>
            <a:fld id="{0E4B5C36-04F8-4543-9292-1914567E5C2A}" type="slidenum">
              <a:rPr lang="en-US" smtClean="0"/>
              <a:t>1</a:t>
            </a:fld>
            <a:endParaRPr lang="en-US"/>
          </a:p>
        </p:txBody>
      </p:sp>
      <p:cxnSp>
        <p:nvCxnSpPr>
          <p:cNvPr id="8" name="Straight Connector 7"/>
          <p:cNvCxnSpPr/>
          <p:nvPr/>
        </p:nvCxnSpPr>
        <p:spPr>
          <a:xfrm flipV="1">
            <a:off x="609600" y="2362200"/>
            <a:ext cx="0" cy="2057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797045" y="0"/>
            <a:ext cx="2211275" cy="2438399"/>
            <a:chOff x="5797045" y="0"/>
            <a:chExt cx="2211275" cy="2438399"/>
          </a:xfrm>
        </p:grpSpPr>
        <p:grpSp>
          <p:nvGrpSpPr>
            <p:cNvPr id="5" name="Group 4"/>
            <p:cNvGrpSpPr/>
            <p:nvPr/>
          </p:nvGrpSpPr>
          <p:grpSpPr>
            <a:xfrm>
              <a:off x="5797045" y="0"/>
              <a:ext cx="2211275" cy="2020573"/>
              <a:chOff x="5797045" y="0"/>
              <a:chExt cx="2211275" cy="2020573"/>
            </a:xfrm>
          </p:grpSpPr>
          <p:pic>
            <p:nvPicPr>
              <p:cNvPr id="7" name="Picture 2" descr="http://upload.wikimedia.org/wikipedia/en/2/2a/Logo_NCAT_w1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520" y="0"/>
                <a:ext cx="1447800" cy="1447800"/>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045" y="1519171"/>
                <a:ext cx="2211273" cy="501402"/>
              </a:xfrm>
              <a:prstGeom prst="rect">
                <a:avLst/>
              </a:prstGeom>
              <a:noFill/>
              <a:ln>
                <a:noFill/>
              </a:ln>
            </p:spPr>
          </p:pic>
        </p:grpSp>
        <p:pic>
          <p:nvPicPr>
            <p:cNvPr id="1027" name="Picture 3" descr="C:\Users\mmkarimi\Desktop\techlavwhite.png"/>
            <p:cNvPicPr>
              <a:picLocks noChangeAspect="1" noChangeArrowheads="1"/>
            </p:cNvPicPr>
            <p:nvPr/>
          </p:nvPicPr>
          <p:blipFill rotWithShape="1">
            <a:blip r:embed="rId5" cstate="print">
              <a:clrChange>
                <a:clrFrom>
                  <a:srgbClr val="000000">
                    <a:alpha val="0"/>
                  </a:srgbClr>
                </a:clrFrom>
                <a:clrTo>
                  <a:srgbClr val="000000">
                    <a:alpha val="0"/>
                  </a:srgbClr>
                </a:clrTo>
              </a:clrChange>
              <a:duotone>
                <a:prstClr val="black"/>
                <a:schemeClr val="tx2">
                  <a:tint val="45000"/>
                  <a:satMod val="400000"/>
                </a:schemeClr>
              </a:duotone>
              <a:extLst>
                <a:ext uri="{BEBA8EAE-BF5A-486C-A8C5-ECC9F3942E4B}">
                  <a14:imgProps xmlns:a14="http://schemas.microsoft.com/office/drawing/2010/main">
                    <a14:imgLayer r:embed="rId6">
                      <a14:imgEffect>
                        <a14:saturation sat="383000"/>
                      </a14:imgEffect>
                    </a14:imgLayer>
                  </a14:imgProps>
                </a:ext>
                <a:ext uri="{28A0092B-C50C-407E-A947-70E740481C1C}">
                  <a14:useLocalDpi xmlns:a14="http://schemas.microsoft.com/office/drawing/2010/main" val="0"/>
                </a:ext>
              </a:extLst>
            </a:blip>
            <a:srcRect r="4466"/>
            <a:stretch/>
          </p:blipFill>
          <p:spPr bwMode="auto">
            <a:xfrm>
              <a:off x="5895807" y="2205036"/>
              <a:ext cx="2112513" cy="2333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48408148"/>
      </p:ext>
    </p:extLst>
  </p:cSld>
  <p:clrMapOvr>
    <a:masterClrMapping/>
  </p:clrMapOvr>
  <mc:AlternateContent xmlns:mc="http://schemas.openxmlformats.org/markup-compatibility/2006" xmlns:p14="http://schemas.microsoft.com/office/powerpoint/2010/main">
    <mc:Choice Requires="p14">
      <p:transition spd="slow" p14:dur="2000" advTm="8545"/>
    </mc:Choice>
    <mc:Fallback xmlns="">
      <p:transition spd="slow" advTm="85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Languages</a:t>
            </a:r>
            <a:endParaRPr lang="en-US" dirty="0"/>
          </a:p>
        </p:txBody>
      </p:sp>
      <p:sp>
        <p:nvSpPr>
          <p:cNvPr id="3" name="Content Placeholder 2"/>
          <p:cNvSpPr>
            <a:spLocks noGrp="1"/>
          </p:cNvSpPr>
          <p:nvPr>
            <p:ph idx="1"/>
          </p:nvPr>
        </p:nvSpPr>
        <p:spPr/>
        <p:txBody>
          <a:bodyPr/>
          <a:lstStyle/>
          <a:p>
            <a:r>
              <a:rPr lang="en-US" dirty="0"/>
              <a:t>Regular language is a class of language. In </a:t>
            </a:r>
            <a:r>
              <a:rPr lang="en-US" b="1" dirty="0"/>
              <a:t>regular languages</a:t>
            </a:r>
            <a:r>
              <a:rPr lang="en-US" dirty="0"/>
              <a:t>, a language is an infinite set, but it can be represented using finite state machines (</a:t>
            </a:r>
            <a:r>
              <a:rPr lang="en-US" dirty="0" smtClean="0"/>
              <a:t>Automata).</a:t>
            </a:r>
          </a:p>
          <a:p>
            <a:endParaRPr lang="en-US" dirty="0"/>
          </a:p>
          <a:p>
            <a:r>
              <a:rPr lang="en-US" sz="2400" b="1" dirty="0">
                <a:solidFill>
                  <a:srgbClr val="C00000"/>
                </a:solidFill>
              </a:rPr>
              <a:t>Theorem:</a:t>
            </a:r>
          </a:p>
          <a:p>
            <a:pPr lvl="1"/>
            <a:r>
              <a:rPr lang="en-US" dirty="0"/>
              <a:t>Given  a regular language model (</a:t>
            </a:r>
            <a:r>
              <a:rPr lang="en-US" dirty="0" err="1"/>
              <a:t>K</a:t>
            </a:r>
            <a:r>
              <a:rPr lang="en-US" baseline="-25000" dirty="0" err="1"/>
              <a:t>m</a:t>
            </a:r>
            <a:r>
              <a:rPr lang="en-US" dirty="0" err="1"/>
              <a:t>,K</a:t>
            </a:r>
            <a:r>
              <a:rPr lang="en-US" dirty="0"/>
              <a:t>), there exists a DFSM, G=(X,∑,</a:t>
            </a:r>
            <a:r>
              <a:rPr lang="el-GR" dirty="0"/>
              <a:t>α</a:t>
            </a:r>
            <a:r>
              <a:rPr lang="en-US" dirty="0"/>
              <a:t>,x</a:t>
            </a:r>
            <a:r>
              <a:rPr lang="en-US" baseline="-25000" dirty="0"/>
              <a:t>0</a:t>
            </a:r>
            <a:r>
              <a:rPr lang="en-US" dirty="0"/>
              <a:t>,X</a:t>
            </a:r>
            <a:r>
              <a:rPr lang="en-US" baseline="-25000" dirty="0"/>
              <a:t>m</a:t>
            </a:r>
            <a:r>
              <a:rPr lang="en-US" dirty="0"/>
              <a:t>), such that (L</a:t>
            </a:r>
            <a:r>
              <a:rPr lang="en-US" baseline="-25000" dirty="0"/>
              <a:t>m</a:t>
            </a:r>
            <a:r>
              <a:rPr lang="en-US" dirty="0"/>
              <a:t>(G),L(G))=(</a:t>
            </a:r>
            <a:r>
              <a:rPr lang="en-US" dirty="0" err="1"/>
              <a:t>K</a:t>
            </a:r>
            <a:r>
              <a:rPr lang="en-US" baseline="-25000" dirty="0" err="1"/>
              <a:t>m</a:t>
            </a:r>
            <a:r>
              <a:rPr lang="en-US" dirty="0" err="1"/>
              <a:t>,K</a:t>
            </a:r>
            <a:r>
              <a:rPr lang="en-US" dirty="0"/>
              <a:t>).</a:t>
            </a:r>
          </a:p>
          <a:p>
            <a:endParaRPr lang="en-US" dirty="0" smtClean="0"/>
          </a:p>
          <a:p>
            <a:r>
              <a:rPr lang="en-US" dirty="0" smtClean="0"/>
              <a:t>It is proved that for any given regular language there is a DFSM, </a:t>
            </a:r>
            <a:endParaRPr lang="en-US" dirty="0" smtClean="0"/>
          </a:p>
          <a:p>
            <a:r>
              <a:rPr lang="en-US" b="1" dirty="0" smtClean="0">
                <a:solidFill>
                  <a:srgbClr val="C00000"/>
                </a:solidFill>
              </a:rPr>
              <a:t>Question</a:t>
            </a:r>
            <a:r>
              <a:rPr lang="en-US" dirty="0" smtClean="0">
                <a:solidFill>
                  <a:srgbClr val="C00000"/>
                </a:solidFill>
              </a:rPr>
              <a:t> </a:t>
            </a:r>
            <a:r>
              <a:rPr lang="en-US" dirty="0" smtClean="0"/>
              <a:t>is now how to </a:t>
            </a:r>
            <a:r>
              <a:rPr lang="en-US" dirty="0" smtClean="0"/>
              <a:t>represent model in more graphical way?</a:t>
            </a:r>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10</a:t>
            </a:fld>
            <a:endParaRPr lang="en-US"/>
          </a:p>
        </p:txBody>
      </p:sp>
      <p:sp>
        <p:nvSpPr>
          <p:cNvPr id="8" name="TextBox 7"/>
          <p:cNvSpPr txBox="1"/>
          <p:nvPr/>
        </p:nvSpPr>
        <p:spPr>
          <a:xfrm>
            <a:off x="457199" y="6309946"/>
            <a:ext cx="7620001" cy="600164"/>
          </a:xfrm>
          <a:prstGeom prst="rect">
            <a:avLst/>
          </a:prstGeom>
          <a:noFill/>
        </p:spPr>
        <p:txBody>
          <a:bodyPr wrap="square" rtlCol="0">
            <a:spAutoFit/>
          </a:bodyPr>
          <a:lstStyle/>
          <a:p>
            <a:r>
              <a:rPr lang="en-US" sz="1100" dirty="0">
                <a:solidFill>
                  <a:schemeClr val="tx2"/>
                </a:solidFill>
              </a:rPr>
              <a:t>Kumar, </a:t>
            </a:r>
            <a:r>
              <a:rPr lang="en-US" sz="1100" dirty="0" err="1">
                <a:solidFill>
                  <a:schemeClr val="tx2"/>
                </a:solidFill>
              </a:rPr>
              <a:t>Ratnesh</a:t>
            </a:r>
            <a:r>
              <a:rPr lang="en-US" sz="1100" dirty="0">
                <a:solidFill>
                  <a:schemeClr val="tx2"/>
                </a:solidFill>
              </a:rPr>
              <a:t>, and Vijay K. Garg. </a:t>
            </a:r>
            <a:r>
              <a:rPr lang="en-US" sz="1100" i="1" dirty="0">
                <a:solidFill>
                  <a:schemeClr val="tx2"/>
                </a:solidFill>
              </a:rPr>
              <a:t>Modeling and control of logical discrete event systems</a:t>
            </a:r>
            <a:r>
              <a:rPr lang="en-US" sz="1100" dirty="0">
                <a:solidFill>
                  <a:schemeClr val="tx2"/>
                </a:solidFill>
              </a:rPr>
              <a:t>. Vol. 300. Springer Science &amp; Business Media, 2012.</a:t>
            </a:r>
          </a:p>
          <a:p>
            <a:endParaRPr lang="en-US" sz="1100" dirty="0">
              <a:solidFill>
                <a:schemeClr val="tx2"/>
              </a:solidFill>
            </a:endParaRPr>
          </a:p>
        </p:txBody>
      </p:sp>
    </p:spTree>
    <p:extLst>
      <p:ext uri="{BB962C8B-B14F-4D97-AF65-F5344CB8AC3E}">
        <p14:creationId xmlns:p14="http://schemas.microsoft.com/office/powerpoint/2010/main" val="4396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4932883"/>
            <a:ext cx="2665694" cy="1828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Automata Representation</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smtClean="0"/>
                  <a:t>A deterministic finite automaton is represented formally by a 5-tuple (Q,Σ,δ,q</a:t>
                </a:r>
                <a:r>
                  <a:rPr lang="en-US" baseline="-25000" dirty="0" smtClean="0"/>
                  <a:t>0</a:t>
                </a:r>
                <a:r>
                  <a:rPr lang="en-US" dirty="0" smtClean="0"/>
                  <a:t>,F)</a:t>
                </a:r>
              </a:p>
              <a:p>
                <a:pPr lvl="1"/>
                <a:r>
                  <a:rPr lang="en-US" dirty="0" smtClean="0"/>
                  <a:t>Q is a finite </a:t>
                </a:r>
                <a:r>
                  <a:rPr lang="en-US" b="1" dirty="0" smtClean="0"/>
                  <a:t>set of </a:t>
                </a:r>
                <a:r>
                  <a:rPr lang="en-US" b="1" i="1" dirty="0" smtClean="0"/>
                  <a:t>states</a:t>
                </a:r>
                <a:r>
                  <a:rPr lang="en-US" dirty="0" smtClean="0"/>
                  <a:t>.</a:t>
                </a:r>
              </a:p>
              <a:p>
                <a:pPr lvl="1"/>
                <a:r>
                  <a:rPr lang="en-US" dirty="0" smtClean="0"/>
                  <a:t>Σ is a finite set of symbols, called the </a:t>
                </a:r>
                <a:r>
                  <a:rPr lang="en-US" b="1" dirty="0" smtClean="0"/>
                  <a:t>alphabet</a:t>
                </a:r>
                <a:r>
                  <a:rPr lang="en-US" dirty="0" smtClean="0"/>
                  <a:t> (A) of the automaton.</a:t>
                </a:r>
              </a:p>
              <a:p>
                <a:pPr lvl="1"/>
                <a:r>
                  <a:rPr lang="en-US" dirty="0" smtClean="0"/>
                  <a:t>δ is the </a:t>
                </a:r>
                <a:r>
                  <a:rPr lang="en-US" b="1" dirty="0" smtClean="0"/>
                  <a:t>transition function</a:t>
                </a:r>
                <a:r>
                  <a:rPr lang="en-US" dirty="0" smtClean="0"/>
                  <a:t>, that is, δ: Q × Σ → Q.</a:t>
                </a:r>
              </a:p>
              <a:p>
                <a:pPr lvl="2"/>
                <a14:m>
                  <m:oMath xmlns:m="http://schemas.openxmlformats.org/officeDocument/2006/math">
                    <m:r>
                      <a:rPr lang="en-US" b="1" i="0" smtClean="0">
                        <a:latin typeface="Cambria Math"/>
                        <a:ea typeface="Cambria Math"/>
                      </a:rPr>
                      <m:t>𝐫𝐨𝐰</m:t>
                    </m:r>
                    <m:d>
                      <m:dPr>
                        <m:ctrlPr>
                          <a:rPr lang="en-US" b="1" i="1">
                            <a:latin typeface="Cambria Math"/>
                            <a:ea typeface="Cambria Math"/>
                          </a:rPr>
                        </m:ctrlPr>
                      </m:dPr>
                      <m:e>
                        <m:r>
                          <a:rPr lang="en-US" b="1" i="1">
                            <a:latin typeface="Cambria Math"/>
                            <a:ea typeface="Cambria Math"/>
                          </a:rPr>
                          <m:t>𝒔𝒂</m:t>
                        </m:r>
                      </m:e>
                    </m:d>
                    <m:r>
                      <a:rPr lang="en-US" b="1" i="0" smtClean="0">
                        <a:latin typeface="Cambria Math" panose="02040503050406030204" pitchFamily="18" charset="0"/>
                        <a:ea typeface="Cambria Math"/>
                      </a:rPr>
                      <m:t>=</m:t>
                    </m:r>
                    <m:r>
                      <m:rPr>
                        <m:nor/>
                      </m:rPr>
                      <a:rPr lang="en-US" b="1" dirty="0" smtClean="0"/>
                      <m:t>δ</m:t>
                    </m:r>
                    <m:r>
                      <m:rPr>
                        <m:nor/>
                      </m:rPr>
                      <a:rPr lang="en-US" b="1" dirty="0" smtClean="0"/>
                      <m:t>(</m:t>
                    </m:r>
                    <m:r>
                      <m:rPr>
                        <m:nor/>
                      </m:rPr>
                      <a:rPr lang="en-US" b="1" i="0" dirty="0" smtClean="0"/>
                      <m:t>row</m:t>
                    </m:r>
                    <m:r>
                      <m:rPr>
                        <m:nor/>
                      </m:rPr>
                      <a:rPr lang="en-US" b="1" i="0" dirty="0" smtClean="0"/>
                      <m:t>(</m:t>
                    </m:r>
                    <m:r>
                      <m:rPr>
                        <m:nor/>
                      </m:rPr>
                      <a:rPr lang="en-US" b="1" i="1" dirty="0" smtClean="0"/>
                      <m:t>s</m:t>
                    </m:r>
                    <m:r>
                      <m:rPr>
                        <m:nor/>
                      </m:rPr>
                      <a:rPr lang="en-US" b="1" i="1" dirty="0" smtClean="0"/>
                      <m:t>),</m:t>
                    </m:r>
                    <m:r>
                      <m:rPr>
                        <m:nor/>
                      </m:rPr>
                      <a:rPr lang="en-US" b="1" i="1" dirty="0" smtClean="0"/>
                      <m:t>a</m:t>
                    </m:r>
                    <m:r>
                      <m:rPr>
                        <m:nor/>
                      </m:rPr>
                      <a:rPr lang="en-US" b="1" dirty="0" smtClean="0"/>
                      <m:t>)</m:t>
                    </m:r>
                  </m:oMath>
                </a14:m>
                <a:endParaRPr lang="en-US" b="1" dirty="0" smtClean="0"/>
              </a:p>
              <a:p>
                <a:pPr lvl="1"/>
                <a:r>
                  <a:rPr lang="en-US" dirty="0" smtClean="0"/>
                  <a:t>q</a:t>
                </a:r>
                <a:r>
                  <a:rPr lang="en-US" baseline="-25000" dirty="0" smtClean="0"/>
                  <a:t>0</a:t>
                </a:r>
                <a:r>
                  <a:rPr lang="en-US" dirty="0" smtClean="0"/>
                  <a:t> is the </a:t>
                </a:r>
                <a:r>
                  <a:rPr lang="en-US" b="1" dirty="0" smtClean="0"/>
                  <a:t>start</a:t>
                </a:r>
                <a:r>
                  <a:rPr lang="en-US" b="1" i="1" dirty="0" smtClean="0"/>
                  <a:t> </a:t>
                </a:r>
                <a:r>
                  <a:rPr lang="en-US" b="1" dirty="0" smtClean="0"/>
                  <a:t>state</a:t>
                </a:r>
                <a:r>
                  <a:rPr lang="en-US" dirty="0" smtClean="0"/>
                  <a:t>, that is, the state of the automaton before any input has been processed, where q</a:t>
                </a:r>
                <a:r>
                  <a:rPr lang="en-US" baseline="-25000" dirty="0" smtClean="0"/>
                  <a:t>0</a:t>
                </a:r>
                <a:r>
                  <a:rPr lang="en-US" dirty="0" smtClean="0"/>
                  <a:t>∈ Q.</a:t>
                </a:r>
              </a:p>
              <a:p>
                <a:pPr lvl="1"/>
                <a:r>
                  <a:rPr lang="en-US" dirty="0" smtClean="0"/>
                  <a:t>F is a set of states of Q (i.e. F⊆Q) called accepted</a:t>
                </a:r>
                <a:r>
                  <a:rPr lang="en-US" b="1" dirty="0" smtClean="0"/>
                  <a:t> </a:t>
                </a:r>
                <a:r>
                  <a:rPr lang="en-US" dirty="0" smtClean="0"/>
                  <a:t>states or </a:t>
                </a:r>
                <a:r>
                  <a:rPr lang="en-US" b="1" dirty="0" smtClean="0"/>
                  <a:t>marked states</a:t>
                </a:r>
                <a:r>
                  <a:rPr lang="en-US" dirty="0" smtClean="0"/>
                  <a:t>. </a:t>
                </a:r>
              </a:p>
              <a:p>
                <a:pPr lvl="2"/>
                <a:r>
                  <a:rPr lang="en-US" b="1" dirty="0" smtClean="0"/>
                  <a:t>F=</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𝒓𝒐𝒘</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𝑻</m:t>
                    </m:r>
                    <m:d>
                      <m:dPr>
                        <m:ctrlPr>
                          <a:rPr lang="en-US" b="1" i="1" smtClean="0">
                            <a:latin typeface="Cambria Math"/>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𝒔</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oMath>
                </a14:m>
                <a:endParaRPr lang="en-US" b="1"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5"/>
                <a:stretch>
                  <a:fillRect t="-762" r="-13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4B5C36-04F8-4543-9292-1914567E5C2A}" type="slidenum">
              <a:rPr lang="en-US" smtClean="0"/>
              <a:t>11</a:t>
            </a:fld>
            <a:endParaRPr lang="en-US"/>
          </a:p>
        </p:txBody>
      </p:sp>
      <p:sp>
        <p:nvSpPr>
          <p:cNvPr id="6" name="TextBox 5"/>
          <p:cNvSpPr txBox="1"/>
          <p:nvPr/>
        </p:nvSpPr>
        <p:spPr>
          <a:xfrm>
            <a:off x="457200" y="6114945"/>
            <a:ext cx="7439801" cy="677108"/>
          </a:xfrm>
          <a:prstGeom prst="rect">
            <a:avLst/>
          </a:prstGeom>
          <a:noFill/>
        </p:spPr>
        <p:txBody>
          <a:bodyPr wrap="square" rtlCol="0">
            <a:spAutoFit/>
          </a:bodyPr>
          <a:lstStyle/>
          <a:p>
            <a:r>
              <a:rPr lang="en-US" b="1" dirty="0" smtClean="0">
                <a:solidFill>
                  <a:srgbClr val="C00000"/>
                </a:solidFill>
              </a:rPr>
              <a:t>Problem: </a:t>
            </a:r>
          </a:p>
          <a:p>
            <a:r>
              <a:rPr lang="en-US" sz="2000" dirty="0" smtClean="0"/>
              <a:t>How to model a system by an Automaton.</a:t>
            </a:r>
            <a:endParaRPr lang="en-US" sz="2000" dirty="0"/>
          </a:p>
        </p:txBody>
      </p:sp>
    </p:spTree>
    <p:extLst>
      <p:ext uri="{BB962C8B-B14F-4D97-AF65-F5344CB8AC3E}">
        <p14:creationId xmlns:p14="http://schemas.microsoft.com/office/powerpoint/2010/main" val="322204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How to model system with Automata</a:t>
            </a:r>
            <a:endParaRPr lang="en-US" dirty="0"/>
          </a:p>
        </p:txBody>
      </p:sp>
      <p:sp>
        <p:nvSpPr>
          <p:cNvPr id="2" name="Content Placeholder 1"/>
          <p:cNvSpPr>
            <a:spLocks noGrp="1"/>
          </p:cNvSpPr>
          <p:nvPr>
            <p:ph idx="1"/>
          </p:nvPr>
        </p:nvSpPr>
        <p:spPr/>
        <p:txBody>
          <a:bodyPr>
            <a:normAutofit/>
          </a:bodyPr>
          <a:lstStyle/>
          <a:p>
            <a:r>
              <a:rPr lang="en-US" sz="2800" dirty="0"/>
              <a:t>Analytical modeling</a:t>
            </a:r>
          </a:p>
          <a:p>
            <a:pPr lvl="1"/>
            <a:r>
              <a:rPr lang="en-US" dirty="0"/>
              <a:t>All information about the system is available in the form of a language and we try to build a DFSM out of given strings. (e.g. </a:t>
            </a:r>
            <a:r>
              <a:rPr lang="en-US" dirty="0" err="1"/>
              <a:t>Myhill-Nerode</a:t>
            </a:r>
            <a:r>
              <a:rPr lang="en-US" dirty="0"/>
              <a:t> construction method</a:t>
            </a:r>
            <a:r>
              <a:rPr lang="en-US" dirty="0" smtClean="0"/>
              <a:t>)</a:t>
            </a:r>
          </a:p>
          <a:p>
            <a:pPr lvl="1"/>
            <a:endParaRPr lang="en-US" dirty="0" smtClean="0"/>
          </a:p>
          <a:p>
            <a:pPr lvl="1"/>
            <a:r>
              <a:rPr lang="en-US" b="1" dirty="0">
                <a:solidFill>
                  <a:srgbClr val="C00000"/>
                </a:solidFill>
              </a:rPr>
              <a:t>Question: </a:t>
            </a:r>
            <a:endParaRPr lang="en-US" b="1" dirty="0" smtClean="0">
              <a:solidFill>
                <a:srgbClr val="C00000"/>
              </a:solidFill>
            </a:endParaRPr>
          </a:p>
          <a:p>
            <a:pPr lvl="1"/>
            <a:r>
              <a:rPr lang="en-US" dirty="0" smtClean="0"/>
              <a:t>How </a:t>
            </a:r>
            <a:r>
              <a:rPr lang="en-US" dirty="0"/>
              <a:t>about the case we do not have information about the system</a:t>
            </a:r>
            <a:r>
              <a:rPr lang="en-US" dirty="0" smtClean="0"/>
              <a:t>?  We need to </a:t>
            </a:r>
            <a:r>
              <a:rPr lang="en-US" b="1" dirty="0" smtClean="0">
                <a:solidFill>
                  <a:srgbClr val="C00000"/>
                </a:solidFill>
              </a:rPr>
              <a:t>learn</a:t>
            </a:r>
            <a:r>
              <a:rPr lang="en-US" dirty="0" smtClean="0">
                <a:solidFill>
                  <a:srgbClr val="C00000"/>
                </a:solidFill>
              </a:rPr>
              <a:t> </a:t>
            </a:r>
            <a:r>
              <a:rPr lang="en-US" dirty="0" smtClean="0"/>
              <a:t>the system.</a:t>
            </a:r>
          </a:p>
          <a:p>
            <a:pPr lvl="1"/>
            <a:endParaRPr lang="en-US" dirty="0" smtClean="0"/>
          </a:p>
          <a:p>
            <a:r>
              <a:rPr lang="en-US" sz="2800" dirty="0" smtClean="0"/>
              <a:t>Learning techniques</a:t>
            </a:r>
          </a:p>
          <a:p>
            <a:pPr lvl="1"/>
            <a:endParaRPr lang="en-US" dirty="0" smtClean="0"/>
          </a:p>
          <a:p>
            <a:endParaRPr lang="en-US" sz="2800" dirty="0" smtClean="0"/>
          </a:p>
          <a:p>
            <a:endParaRPr lang="en-US" sz="2800" dirty="0"/>
          </a:p>
          <a:p>
            <a:endParaRPr lang="en-US" sz="2800" dirty="0" smtClean="0"/>
          </a:p>
          <a:p>
            <a:pPr lvl="2"/>
            <a:endParaRPr lang="en-US" sz="2000" dirty="0" smtClean="0"/>
          </a:p>
        </p:txBody>
      </p:sp>
      <p:sp>
        <p:nvSpPr>
          <p:cNvPr id="4" name="Slide Number Placeholder 3"/>
          <p:cNvSpPr>
            <a:spLocks noGrp="1"/>
          </p:cNvSpPr>
          <p:nvPr>
            <p:ph type="sldNum" sz="quarter" idx="12"/>
          </p:nvPr>
        </p:nvSpPr>
        <p:spPr/>
        <p:txBody>
          <a:bodyPr/>
          <a:lstStyle/>
          <a:p>
            <a:fld id="{0E4B5C36-04F8-4543-9292-1914567E5C2A}" type="slidenum">
              <a:rPr lang="en-US" smtClean="0"/>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89822473"/>
              </p:ext>
            </p:extLst>
          </p:nvPr>
        </p:nvGraphicFramePr>
        <p:xfrm>
          <a:off x="1143000" y="5715000"/>
          <a:ext cx="6096000" cy="457200"/>
        </p:xfrm>
        <a:graphic>
          <a:graphicData uri="http://schemas.openxmlformats.org/drawingml/2006/table">
            <a:tbl>
              <a:tblPr firstRow="1" bandRow="1">
                <a:tableStyleId>{5C22544A-7EE6-4342-B048-85BDC9FD1C3A}</a:tableStyleId>
              </a:tblPr>
              <a:tblGrid>
                <a:gridCol w="3048000"/>
                <a:gridCol w="3048000"/>
              </a:tblGrid>
              <a:tr h="4572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2"/>
                          </a:solidFill>
                        </a:rPr>
                        <a:t>Passive Learning:</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2"/>
                          </a:solidFill>
                        </a:rPr>
                        <a:t>Active Learning</a:t>
                      </a:r>
                      <a:r>
                        <a:rPr lang="en-US" sz="1400" dirty="0" smtClean="0">
                          <a:solidFill>
                            <a:schemeClr val="tx2"/>
                          </a:solidFill>
                        </a:rPr>
                        <a:t>:</a:t>
                      </a:r>
                      <a:endParaRPr lang="en-US" sz="2000" dirty="0" smtClean="0">
                        <a:solidFill>
                          <a:schemeClr val="tx2"/>
                        </a:solidFill>
                      </a:endParaRPr>
                    </a:p>
                  </a:txBody>
                  <a:tcPr/>
                </a:tc>
              </a:tr>
            </a:tbl>
          </a:graphicData>
        </a:graphic>
      </p:graphicFrame>
    </p:spTree>
    <p:extLst>
      <p:ext uri="{BB962C8B-B14F-4D97-AF65-F5344CB8AC3E}">
        <p14:creationId xmlns:p14="http://schemas.microsoft.com/office/powerpoint/2010/main" val="18965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500"/>
                                        <p:tgtEl>
                                          <p:spTgt spid="2">
                                            <p:txEl>
                                              <p:pRg st="6" end="6"/>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Passive Learning Approach:</a:t>
            </a:r>
            <a:endParaRPr lang="en-US" dirty="0"/>
          </a:p>
        </p:txBody>
      </p:sp>
      <p:sp>
        <p:nvSpPr>
          <p:cNvPr id="2" name="Content Placeholder 1"/>
          <p:cNvSpPr>
            <a:spLocks noGrp="1"/>
          </p:cNvSpPr>
          <p:nvPr>
            <p:ph idx="1"/>
          </p:nvPr>
        </p:nvSpPr>
        <p:spPr/>
        <p:txBody>
          <a:bodyPr/>
          <a:lstStyle/>
          <a:p>
            <a:pPr marL="342900" lvl="1">
              <a:buClr>
                <a:schemeClr val="accent1"/>
              </a:buClr>
            </a:pPr>
            <a:r>
              <a:rPr lang="en-US" dirty="0" smtClean="0"/>
              <a:t>Teacher </a:t>
            </a:r>
            <a:r>
              <a:rPr lang="en-US" dirty="0"/>
              <a:t>provides abounding number of </a:t>
            </a:r>
            <a:r>
              <a:rPr lang="en-US" dirty="0" smtClean="0"/>
              <a:t>examples</a:t>
            </a:r>
          </a:p>
          <a:p>
            <a:pPr marL="342900" lvl="1">
              <a:buClr>
                <a:schemeClr val="accent1"/>
              </a:buClr>
            </a:pPr>
            <a:endParaRPr lang="en-US" dirty="0" smtClean="0"/>
          </a:p>
          <a:p>
            <a:pPr marL="342900" lvl="1">
              <a:buClr>
                <a:schemeClr val="accent1"/>
              </a:buClr>
            </a:pPr>
            <a:r>
              <a:rPr lang="en-US" dirty="0" smtClean="0"/>
              <a:t>Learner fit a model for the provided examples.</a:t>
            </a:r>
            <a:endParaRPr lang="en-US" dirty="0"/>
          </a:p>
          <a:p>
            <a:pPr lvl="1"/>
            <a:endParaRPr lang="en-US" dirty="0" smtClean="0"/>
          </a:p>
          <a:p>
            <a:pPr lvl="1"/>
            <a:endParaRPr lang="en-US" dirty="0" smtClean="0"/>
          </a:p>
          <a:p>
            <a:endParaRPr lang="en-US" dirty="0" smtClean="0"/>
          </a:p>
          <a:p>
            <a:endParaRPr lang="en-US" dirty="0" smtClean="0"/>
          </a:p>
          <a:p>
            <a:r>
              <a:rPr lang="en-US" dirty="0"/>
              <a:t>The learner passively learns the trained information and only can work on the training range.</a:t>
            </a:r>
          </a:p>
          <a:p>
            <a:endParaRPr lang="en-US" dirty="0" smtClean="0"/>
          </a:p>
          <a:p>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0E4B5C36-04F8-4543-9292-1914567E5C2A}" type="slidenum">
              <a:rPr lang="en-US" smtClean="0"/>
              <a:pPr/>
              <a:t>13</a:t>
            </a:fld>
            <a:endParaRPr lang="en-US"/>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0864" y="2209800"/>
            <a:ext cx="1824143" cy="185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31800" y="5837893"/>
            <a:ext cx="7543207" cy="923330"/>
          </a:xfrm>
          <a:prstGeom prst="rect">
            <a:avLst/>
          </a:prstGeom>
          <a:noFill/>
        </p:spPr>
        <p:txBody>
          <a:bodyPr wrap="square" rtlCol="0">
            <a:spAutoFit/>
          </a:bodyPr>
          <a:lstStyle/>
          <a:p>
            <a:r>
              <a:rPr lang="en-US" b="1" dirty="0" smtClean="0">
                <a:solidFill>
                  <a:srgbClr val="C00000"/>
                </a:solidFill>
              </a:rPr>
              <a:t>Question:</a:t>
            </a:r>
          </a:p>
          <a:p>
            <a:r>
              <a:rPr lang="en-US" dirty="0" smtClean="0"/>
              <a:t> How about the case that a new situation happens and the learner is  not trained for it? </a:t>
            </a:r>
            <a:endParaRPr lang="en-US" dirty="0"/>
          </a:p>
        </p:txBody>
      </p:sp>
    </p:spTree>
    <p:extLst>
      <p:ext uri="{BB962C8B-B14F-4D97-AF65-F5344CB8AC3E}">
        <p14:creationId xmlns:p14="http://schemas.microsoft.com/office/powerpoint/2010/main" val="277275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 Approach:</a:t>
            </a:r>
            <a:endParaRPr lang="en-US" dirty="0"/>
          </a:p>
        </p:txBody>
      </p:sp>
      <p:sp>
        <p:nvSpPr>
          <p:cNvPr id="3" name="Content Placeholder 2"/>
          <p:cNvSpPr>
            <a:spLocks noGrp="1"/>
          </p:cNvSpPr>
          <p:nvPr>
            <p:ph idx="1"/>
          </p:nvPr>
        </p:nvSpPr>
        <p:spPr/>
        <p:txBody>
          <a:bodyPr/>
          <a:lstStyle/>
          <a:p>
            <a:r>
              <a:rPr lang="en-US" dirty="0" smtClean="0"/>
              <a:t>Imagine we don’t have information about the system and we do not have access to the system.</a:t>
            </a:r>
          </a:p>
          <a:p>
            <a:r>
              <a:rPr lang="en-US" dirty="0" smtClean="0"/>
              <a:t> In this method, the learner tries to actively build the model by asking minimal questions from a teacher.</a:t>
            </a:r>
          </a:p>
          <a:p>
            <a:r>
              <a:rPr lang="en-US" dirty="0" smtClean="0"/>
              <a:t>The teacher is an expert person who can answer the learner’s questions about the system. </a:t>
            </a:r>
          </a:p>
          <a:p>
            <a:endParaRPr lang="en-US" dirty="0"/>
          </a:p>
          <a:p>
            <a:r>
              <a:rPr lang="en-US" dirty="0" smtClean="0"/>
              <a:t>L</a:t>
            </a:r>
            <a:r>
              <a:rPr lang="en-US" baseline="30000" dirty="0" smtClean="0"/>
              <a:t>star</a:t>
            </a:r>
            <a:r>
              <a:rPr lang="en-US" dirty="0" smtClean="0"/>
              <a:t> Learning is and example of </a:t>
            </a:r>
          </a:p>
          <a:p>
            <a:pPr marL="114300" indent="0">
              <a:buNone/>
            </a:pPr>
            <a:r>
              <a:rPr lang="en-US" dirty="0" smtClean="0"/>
              <a:t>active learning</a:t>
            </a:r>
          </a:p>
          <a:p>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14</a:t>
            </a:fld>
            <a:endParaRPr lang="en-US"/>
          </a:p>
        </p:txBody>
      </p:sp>
      <p:pic>
        <p:nvPicPr>
          <p:cNvPr id="2050" name="Picture 2" descr="C:\Users\mmkarimi\Desktop\Active-Learning-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10000"/>
            <a:ext cx="2864587" cy="27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936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en-US" baseline="30000" dirty="0" smtClean="0"/>
              <a:t>star</a:t>
            </a:r>
            <a:r>
              <a:rPr lang="en-US" dirty="0" smtClean="0"/>
              <a:t> Learning</a:t>
            </a:r>
            <a:endParaRPr lang="en-US" dirty="0"/>
          </a:p>
        </p:txBody>
      </p:sp>
      <p:sp>
        <p:nvSpPr>
          <p:cNvPr id="3" name="Text Placeholder 2"/>
          <p:cNvSpPr>
            <a:spLocks noGrp="1"/>
          </p:cNvSpPr>
          <p:nvPr>
            <p:ph type="body" idx="1"/>
          </p:nvPr>
        </p:nvSpPr>
        <p:spPr/>
        <p:txBody>
          <a:bodyPr/>
          <a:lstStyle/>
          <a:p>
            <a:r>
              <a:rPr lang="en-US" dirty="0" smtClean="0"/>
              <a:t>Algorithm and UAV Example</a:t>
            </a:r>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15</a:t>
            </a:fld>
            <a:endParaRPr lang="en-US"/>
          </a:p>
        </p:txBody>
      </p:sp>
      <p:sp>
        <p:nvSpPr>
          <p:cNvPr id="5" name="Rectangle 4"/>
          <p:cNvSpPr/>
          <p:nvPr/>
        </p:nvSpPr>
        <p:spPr>
          <a:xfrm>
            <a:off x="21771" y="0"/>
            <a:ext cx="3248025" cy="338554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4078" indent="-514350">
              <a:buFont typeface="+mj-lt"/>
              <a:buAutoNum type="arabicPeriod"/>
            </a:pPr>
            <a:r>
              <a:rPr lang="en-US" sz="1400" dirty="0">
                <a:solidFill>
                  <a:schemeClr val="bg1">
                    <a:lumMod val="65000"/>
                  </a:schemeClr>
                </a:solidFill>
              </a:rPr>
              <a:t>Discrete Event Systems</a:t>
            </a:r>
          </a:p>
          <a:p>
            <a:pPr lvl="1"/>
            <a:r>
              <a:rPr lang="en-US" sz="1400" dirty="0">
                <a:solidFill>
                  <a:schemeClr val="bg1">
                    <a:lumMod val="65000"/>
                  </a:schemeClr>
                </a:solidFill>
              </a:rPr>
              <a:t>Definitions </a:t>
            </a:r>
          </a:p>
          <a:p>
            <a:pPr lvl="1"/>
            <a:r>
              <a:rPr lang="en-US" sz="1400" dirty="0">
                <a:solidFill>
                  <a:schemeClr val="bg1">
                    <a:lumMod val="65000"/>
                  </a:schemeClr>
                </a:solidFill>
              </a:rPr>
              <a:t>Applications</a:t>
            </a:r>
          </a:p>
          <a:p>
            <a:pPr marL="624078" indent="-514350">
              <a:buFont typeface="+mj-lt"/>
              <a:buAutoNum type="arabicPeriod"/>
            </a:pPr>
            <a:r>
              <a:rPr lang="en-US" sz="1400" dirty="0">
                <a:solidFill>
                  <a:schemeClr val="bg1">
                    <a:lumMod val="65000"/>
                  </a:schemeClr>
                </a:solidFill>
              </a:rPr>
              <a:t>Automata Theory</a:t>
            </a:r>
          </a:p>
          <a:p>
            <a:pPr lvl="1"/>
            <a:r>
              <a:rPr lang="en-US" sz="1400" dirty="0">
                <a:solidFill>
                  <a:schemeClr val="bg1">
                    <a:lumMod val="65000"/>
                  </a:schemeClr>
                </a:solidFill>
              </a:rPr>
              <a:t>Language</a:t>
            </a:r>
          </a:p>
          <a:p>
            <a:pPr lvl="1"/>
            <a:r>
              <a:rPr lang="en-US" sz="1400" dirty="0">
                <a:solidFill>
                  <a:schemeClr val="bg1">
                    <a:lumMod val="65000"/>
                  </a:schemeClr>
                </a:solidFill>
              </a:rPr>
              <a:t>Regular Language</a:t>
            </a:r>
          </a:p>
          <a:p>
            <a:pPr lvl="1"/>
            <a:r>
              <a:rPr lang="en-US" sz="1400" dirty="0">
                <a:solidFill>
                  <a:schemeClr val="bg1">
                    <a:lumMod val="65000"/>
                  </a:schemeClr>
                </a:solidFill>
              </a:rPr>
              <a:t>Automata Representation</a:t>
            </a:r>
          </a:p>
          <a:p>
            <a:pPr lvl="1"/>
            <a:r>
              <a:rPr lang="en-US" sz="1400" dirty="0">
                <a:solidFill>
                  <a:schemeClr val="bg1">
                    <a:lumMod val="65000"/>
                  </a:schemeClr>
                </a:solidFill>
              </a:rPr>
              <a:t>Modeling in Automata</a:t>
            </a:r>
          </a:p>
          <a:p>
            <a:pPr marL="624078" indent="-514350">
              <a:buFont typeface="+mj-lt"/>
              <a:buAutoNum type="arabicPeriod"/>
            </a:pPr>
            <a:r>
              <a:rPr lang="en-US" sz="1400" dirty="0"/>
              <a:t>L</a:t>
            </a:r>
            <a:r>
              <a:rPr lang="en-US" sz="1400" baseline="30000" dirty="0"/>
              <a:t>star</a:t>
            </a:r>
            <a:r>
              <a:rPr lang="en-US" sz="1400" dirty="0"/>
              <a:t> Learning</a:t>
            </a:r>
          </a:p>
          <a:p>
            <a:pPr lvl="1"/>
            <a:r>
              <a:rPr lang="en-US" sz="1400" dirty="0"/>
              <a:t>Definitions</a:t>
            </a:r>
          </a:p>
          <a:p>
            <a:pPr lvl="1"/>
            <a:r>
              <a:rPr lang="en-US" sz="1400" dirty="0"/>
              <a:t>Algorithm </a:t>
            </a:r>
          </a:p>
          <a:p>
            <a:pPr lvl="1"/>
            <a:r>
              <a:rPr lang="en-US" sz="1400" dirty="0"/>
              <a:t>UAV Example</a:t>
            </a:r>
          </a:p>
          <a:p>
            <a:pPr marL="624078" indent="-514350">
              <a:buFont typeface="+mj-lt"/>
              <a:buAutoNum type="arabicPeriod"/>
            </a:pPr>
            <a:r>
              <a:rPr lang="en-US" sz="1400" dirty="0"/>
              <a:t>L</a:t>
            </a:r>
            <a:r>
              <a:rPr lang="en-US" sz="1400" baseline="30000" dirty="0"/>
              <a:t>star</a:t>
            </a:r>
            <a:r>
              <a:rPr lang="en-US" sz="1400" dirty="0"/>
              <a:t> Features</a:t>
            </a:r>
          </a:p>
          <a:p>
            <a:pPr marL="624078" indent="-514350">
              <a:buFont typeface="+mj-lt"/>
              <a:buAutoNum type="arabicPeriod"/>
            </a:pPr>
            <a:r>
              <a:rPr lang="en-US" sz="1400" dirty="0"/>
              <a:t>L</a:t>
            </a:r>
            <a:r>
              <a:rPr lang="en-US" sz="1400" baseline="30000" dirty="0"/>
              <a:t>star</a:t>
            </a:r>
            <a:r>
              <a:rPr lang="en-US" sz="1400" dirty="0"/>
              <a:t> </a:t>
            </a:r>
            <a:r>
              <a:rPr lang="en-US" sz="1400" dirty="0" err="1"/>
              <a:t>Matlab</a:t>
            </a:r>
            <a:r>
              <a:rPr lang="en-US" sz="1400" dirty="0"/>
              <a:t> Toolbox</a:t>
            </a:r>
          </a:p>
          <a:p>
            <a:pPr marL="624078" indent="-514350">
              <a:buFont typeface="+mj-lt"/>
              <a:buAutoNum type="arabicPeriod"/>
            </a:pPr>
            <a:r>
              <a:rPr lang="en-US" sz="1400" dirty="0"/>
              <a:t>Conclusion</a:t>
            </a:r>
          </a:p>
        </p:txBody>
      </p:sp>
    </p:spTree>
    <p:extLst>
      <p:ext uri="{BB962C8B-B14F-4D97-AF65-F5344CB8AC3E}">
        <p14:creationId xmlns:p14="http://schemas.microsoft.com/office/powerpoint/2010/main" val="208699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a:t>
            </a:r>
            <a:r>
              <a:rPr lang="en-US" baseline="30000" dirty="0" err="1" smtClean="0"/>
              <a:t>star</a:t>
            </a:r>
            <a:r>
              <a:rPr lang="en-US" dirty="0" smtClean="0"/>
              <a:t> Learning</a:t>
            </a:r>
            <a:endParaRPr lang="en-US" dirty="0"/>
          </a:p>
        </p:txBody>
      </p:sp>
      <p:sp>
        <p:nvSpPr>
          <p:cNvPr id="2" name="Content Placeholder 1"/>
          <p:cNvSpPr>
            <a:spLocks noGrp="1"/>
          </p:cNvSpPr>
          <p:nvPr>
            <p:ph idx="1"/>
          </p:nvPr>
        </p:nvSpPr>
        <p:spPr/>
        <p:txBody>
          <a:bodyPr>
            <a:normAutofit lnSpcReduction="10000"/>
          </a:bodyPr>
          <a:lstStyle/>
          <a:p>
            <a:r>
              <a:rPr lang="en-US" dirty="0"/>
              <a:t>The </a:t>
            </a:r>
            <a:r>
              <a:rPr lang="en-US" i="1" dirty="0" err="1" smtClean="0"/>
              <a:t>L</a:t>
            </a:r>
            <a:r>
              <a:rPr lang="en-US" i="1" baseline="30000" dirty="0" err="1" smtClean="0"/>
              <a:t>star</a:t>
            </a:r>
            <a:r>
              <a:rPr lang="en-US" dirty="0" smtClean="0"/>
              <a:t> </a:t>
            </a:r>
            <a:r>
              <a:rPr lang="en-US" dirty="0"/>
              <a:t>algorithm </a:t>
            </a:r>
            <a:r>
              <a:rPr lang="en-US" dirty="0" smtClean="0"/>
              <a:t>has introduces by </a:t>
            </a:r>
            <a:r>
              <a:rPr lang="en-US" dirty="0" err="1" smtClean="0"/>
              <a:t>Angluin</a:t>
            </a:r>
            <a:r>
              <a:rPr lang="en-US" dirty="0"/>
              <a:t> </a:t>
            </a:r>
            <a:r>
              <a:rPr lang="en-US" dirty="0" smtClean="0"/>
              <a:t>in 1987.</a:t>
            </a:r>
          </a:p>
          <a:p>
            <a:endParaRPr lang="en-US" dirty="0" smtClean="0"/>
          </a:p>
          <a:p>
            <a:r>
              <a:rPr lang="en-US" dirty="0" smtClean="0"/>
              <a:t>This technique actively identifies an </a:t>
            </a:r>
            <a:r>
              <a:rPr lang="en-US" dirty="0"/>
              <a:t>unknown regular </a:t>
            </a:r>
            <a:r>
              <a:rPr lang="en-US" dirty="0" smtClean="0"/>
              <a:t>language, and generates </a:t>
            </a:r>
            <a:r>
              <a:rPr lang="en-US" dirty="0"/>
              <a:t>a </a:t>
            </a:r>
            <a:r>
              <a:rPr lang="en-US" b="1" dirty="0" smtClean="0"/>
              <a:t>minimum state</a:t>
            </a:r>
            <a:r>
              <a:rPr lang="en-US" dirty="0" smtClean="0"/>
              <a:t> Deterministic Finite Automata (</a:t>
            </a:r>
            <a:r>
              <a:rPr lang="en-US" b="1" dirty="0" smtClean="0"/>
              <a:t>DFA</a:t>
            </a:r>
            <a:r>
              <a:rPr lang="en-US" dirty="0" smtClean="0"/>
              <a:t>).</a:t>
            </a:r>
          </a:p>
          <a:p>
            <a:endParaRPr lang="en-US" dirty="0" smtClean="0"/>
          </a:p>
          <a:p>
            <a:r>
              <a:rPr lang="en-US" dirty="0" smtClean="0"/>
              <a:t>It is assumed that the regular set is available to a minimally adequate Teacher which can answer the learners questions and validate the model.</a:t>
            </a:r>
          </a:p>
          <a:p>
            <a:endParaRPr lang="en-US" dirty="0"/>
          </a:p>
          <a:p>
            <a:r>
              <a:rPr lang="en-US" dirty="0" smtClean="0"/>
              <a:t>The learner actively asks queries during the learning process to build an observation table and eventually comes up with conjecture set and DFSM.</a:t>
            </a:r>
          </a:p>
        </p:txBody>
      </p:sp>
      <p:sp>
        <p:nvSpPr>
          <p:cNvPr id="4" name="Slide Number Placeholder 3"/>
          <p:cNvSpPr>
            <a:spLocks noGrp="1"/>
          </p:cNvSpPr>
          <p:nvPr>
            <p:ph type="sldNum" sz="quarter" idx="12"/>
          </p:nvPr>
        </p:nvSpPr>
        <p:spPr/>
        <p:txBody>
          <a:bodyPr/>
          <a:lstStyle/>
          <a:p>
            <a:fld id="{0E4B5C36-04F8-4543-9292-1914567E5C2A}" type="slidenum">
              <a:rPr lang="en-US" smtClean="0"/>
              <a:t>16</a:t>
            </a:fld>
            <a:endParaRPr lang="en-US"/>
          </a:p>
        </p:txBody>
      </p:sp>
    </p:spTree>
    <p:extLst>
      <p:ext uri="{BB962C8B-B14F-4D97-AF65-F5344CB8AC3E}">
        <p14:creationId xmlns:p14="http://schemas.microsoft.com/office/powerpoint/2010/main" val="2967423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a:t>
            </a:r>
            <a:r>
              <a:rPr lang="en-US" baseline="30000" dirty="0" err="1" smtClean="0"/>
              <a:t>star</a:t>
            </a:r>
            <a:r>
              <a:rPr lang="en-US" dirty="0" smtClean="0"/>
              <a:t> learning</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b="1" dirty="0" smtClean="0"/>
                  <a:t>Queries:</a:t>
                </a:r>
              </a:p>
              <a:p>
                <a:pPr marL="411480" lvl="1" indent="0">
                  <a:buNone/>
                </a:pPr>
                <a:r>
                  <a:rPr lang="en-US" dirty="0"/>
                  <a:t>Two </a:t>
                </a:r>
                <a:r>
                  <a:rPr lang="en-US" dirty="0" smtClean="0"/>
                  <a:t>types of queries </a:t>
                </a:r>
                <a:r>
                  <a:rPr lang="en-US" dirty="0"/>
                  <a:t>are </a:t>
                </a:r>
                <a:r>
                  <a:rPr lang="en-US" dirty="0" smtClean="0"/>
                  <a:t>asked by learner:</a:t>
                </a:r>
              </a:p>
              <a:p>
                <a:pPr marL="850392" lvl="1" indent="-457200">
                  <a:buFont typeface="+mj-lt"/>
                  <a:buAutoNum type="arabicPeriod"/>
                </a:pPr>
                <a:r>
                  <a:rPr lang="en-US" i="1" dirty="0"/>
                  <a:t>Membership </a:t>
                </a:r>
                <a:r>
                  <a:rPr lang="en-US" i="1" dirty="0" smtClean="0"/>
                  <a:t>queries</a:t>
                </a:r>
              </a:p>
              <a:p>
                <a:pPr lvl="2"/>
                <a:r>
                  <a:rPr lang="en-US" dirty="0"/>
                  <a:t>whether a certain input sequence is contained in </a:t>
                </a:r>
                <a:r>
                  <a:rPr lang="en-US" i="1" dirty="0"/>
                  <a:t>U</a:t>
                </a:r>
                <a:endParaRPr lang="en-US" i="1" dirty="0" smtClean="0"/>
              </a:p>
              <a:p>
                <a:pPr marL="850392" lvl="1" indent="-457200">
                  <a:buFont typeface="+mj-lt"/>
                  <a:buAutoNum type="arabicPeriod"/>
                </a:pPr>
                <a:r>
                  <a:rPr lang="en-US" i="1" dirty="0"/>
                  <a:t>Equivalence </a:t>
                </a:r>
                <a:r>
                  <a:rPr lang="en-US" i="1" dirty="0" smtClean="0"/>
                  <a:t>queries</a:t>
                </a:r>
              </a:p>
              <a:p>
                <a:pPr lvl="2"/>
                <a:r>
                  <a:rPr lang="en-US" dirty="0"/>
                  <a:t>whether the constructed DFA </a:t>
                </a:r>
                <a:r>
                  <a:rPr lang="en-US" i="1" dirty="0"/>
                  <a:t>M </a:t>
                </a:r>
                <a:r>
                  <a:rPr lang="en-US" dirty="0"/>
                  <a:t>is </a:t>
                </a:r>
                <a:r>
                  <a:rPr lang="en-US" dirty="0" smtClean="0"/>
                  <a:t>correct, if not, learner asks for counter example.</a:t>
                </a:r>
              </a:p>
              <a:p>
                <a:pPr lvl="2"/>
                <a:endParaRPr lang="en-US" dirty="0" smtClean="0"/>
              </a:p>
              <a:p>
                <a:r>
                  <a:rPr lang="en-US" b="1" dirty="0" smtClean="0"/>
                  <a:t>Counter example:</a:t>
                </a:r>
                <a:endParaRPr lang="en-US" sz="2200" b="1" dirty="0" smtClean="0"/>
              </a:p>
              <a:p>
                <a:pPr lvl="1"/>
                <a:r>
                  <a:rPr lang="en-US" dirty="0" smtClean="0"/>
                  <a:t>Those strings where are either are in system </a:t>
                </a:r>
                <a:r>
                  <a:rPr lang="en-US" dirty="0"/>
                  <a:t>but not in marked language or vise </a:t>
                </a:r>
                <a:r>
                  <a:rPr lang="en-US" dirty="0" smtClean="0"/>
                  <a:t>versa, are provided to the learner as counter example of the Automata: </a:t>
                </a:r>
                <a:endParaRPr lang="en-US" b="0" i="1" dirty="0" smtClean="0">
                  <a:latin typeface="Cambria Math"/>
                </a:endParaRPr>
              </a:p>
              <a:p>
                <a:pPr marL="777240" lvl="2" indent="0">
                  <a:buNone/>
                </a:pPr>
                <a14:m>
                  <m:oMathPara xmlns:m="http://schemas.openxmlformats.org/officeDocument/2006/math">
                    <m:oMathParaPr>
                      <m:jc m:val="center"/>
                    </m:oMathParaPr>
                    <m:oMath xmlns:m="http://schemas.openxmlformats.org/officeDocument/2006/math">
                      <m:r>
                        <a:rPr lang="en-US" b="0" i="1" smtClean="0">
                          <a:latin typeface="Cambria Math"/>
                        </a:rPr>
                        <m:t>𝐶</m:t>
                      </m:r>
                      <m:r>
                        <a:rPr lang="en-US" b="0" i="1" smtClean="0">
                          <a:latin typeface="Cambria Math"/>
                        </a:rPr>
                        <m:t>={∀</m:t>
                      </m:r>
                      <m:r>
                        <a:rPr lang="en-US" i="1">
                          <a:latin typeface="Cambria Math"/>
                          <a:ea typeface="Cambria Math"/>
                        </a:rPr>
                        <m:t>𝑡</m:t>
                      </m:r>
                      <m:r>
                        <a:rPr lang="en-US" i="1">
                          <a:latin typeface="Cambria Math"/>
                          <a:ea typeface="Cambria Math"/>
                        </a:rPr>
                        <m:t>∈</m:t>
                      </m:r>
                      <m:r>
                        <a:rPr lang="en-US" i="1">
                          <a:latin typeface="Cambria Math"/>
                          <a:ea typeface="Cambria Math"/>
                        </a:rPr>
                        <m:t>𝑄</m:t>
                      </m:r>
                      <m:r>
                        <a:rPr lang="en-US" i="1">
                          <a:latin typeface="Cambria Math"/>
                          <a:ea typeface="Cambria Math"/>
                        </a:rPr>
                        <m:t>|</m:t>
                      </m:r>
                      <m:r>
                        <a:rPr lang="en-US" i="1">
                          <a:latin typeface="Cambria Math"/>
                          <a:ea typeface="Cambria Math"/>
                        </a:rPr>
                        <m:t>𝑡</m:t>
                      </m:r>
                      <m:r>
                        <a:rPr lang="en-US" i="1">
                          <a:latin typeface="Cambria Math"/>
                          <a:ea typeface="Cambria Math"/>
                        </a:rPr>
                        <m:t>𝜖</m:t>
                      </m:r>
                      <m:r>
                        <a:rPr lang="en-US" i="1">
                          <a:latin typeface="Cambria Math"/>
                          <a:ea typeface="Cambria Math"/>
                        </a:rPr>
                        <m:t>𝑈</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𝐿</m:t>
                          </m:r>
                        </m:e>
                        <m:sub>
                          <m:r>
                            <a:rPr lang="en-US" i="1">
                              <a:latin typeface="Cambria Math"/>
                              <a:ea typeface="Cambria Math"/>
                            </a:rPr>
                            <m:t>𝑀</m:t>
                          </m:r>
                        </m:sub>
                      </m:sSub>
                      <m:r>
                        <a:rPr lang="en-US" i="1">
                          <a:latin typeface="Cambria Math"/>
                          <a:ea typeface="Cambria Math"/>
                        </a:rPr>
                        <m:t>∧</m:t>
                      </m:r>
                      <m:r>
                        <a:rPr lang="en-US" i="1">
                          <a:latin typeface="Cambria Math"/>
                          <a:ea typeface="Cambria Math"/>
                        </a:rPr>
                        <m:t>𝑡</m:t>
                      </m:r>
                      <m:r>
                        <a:rPr lang="en-US" i="1">
                          <a:latin typeface="Cambria Math"/>
                          <a:ea typeface="Cambria Math"/>
                        </a:rPr>
                        <m:t>𝜖</m:t>
                      </m:r>
                      <m:sSub>
                        <m:sSubPr>
                          <m:ctrlPr>
                            <a:rPr lang="en-US" i="1">
                              <a:latin typeface="Cambria Math"/>
                              <a:ea typeface="Cambria Math"/>
                            </a:rPr>
                          </m:ctrlPr>
                        </m:sSubPr>
                        <m:e>
                          <m:r>
                            <a:rPr lang="en-US" i="1">
                              <a:latin typeface="Cambria Math"/>
                              <a:ea typeface="Cambria Math"/>
                            </a:rPr>
                            <m:t>𝐿</m:t>
                          </m:r>
                        </m:e>
                        <m:sub>
                          <m:r>
                            <a:rPr lang="en-US" i="1">
                              <a:latin typeface="Cambria Math"/>
                              <a:ea typeface="Cambria Math"/>
                            </a:rPr>
                            <m:t>𝑀</m:t>
                          </m:r>
                        </m:sub>
                      </m:sSub>
                      <m:r>
                        <a:rPr lang="en-US" i="1">
                          <a:latin typeface="Cambria Math"/>
                          <a:ea typeface="Cambria Math"/>
                        </a:rPr>
                        <m:t>/</m:t>
                      </m:r>
                      <m:r>
                        <a:rPr lang="en-US" i="1">
                          <a:latin typeface="Cambria Math"/>
                          <a:ea typeface="Cambria Math"/>
                        </a:rPr>
                        <m:t>𝑈</m:t>
                      </m:r>
                      <m:r>
                        <a:rPr lang="en-US" b="0" i="1" smtClean="0">
                          <a:latin typeface="Cambria Math"/>
                        </a:rPr>
                        <m:t>}</m:t>
                      </m:r>
                    </m:oMath>
                  </m:oMathPara>
                </a14:m>
                <a:endParaRPr lang="en-US" i="1"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t="-76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E4B5C36-04F8-4543-9292-1914567E5C2A}" type="slidenum">
              <a:rPr lang="en-US" smtClean="0"/>
              <a:t>17</a:t>
            </a:fld>
            <a:endParaRPr lang="en-US"/>
          </a:p>
        </p:txBody>
      </p:sp>
    </p:spTree>
    <p:extLst>
      <p:ext uri="{BB962C8B-B14F-4D97-AF65-F5344CB8AC3E}">
        <p14:creationId xmlns:p14="http://schemas.microsoft.com/office/powerpoint/2010/main" val="800189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a:t>
            </a:r>
            <a:endParaRPr lang="en-US" dirty="0"/>
          </a:p>
        </p:txBody>
      </p:sp>
      <p:sp>
        <p:nvSpPr>
          <p:cNvPr id="2" name="Content Placeholder 1"/>
          <p:cNvSpPr>
            <a:spLocks noGrp="1"/>
          </p:cNvSpPr>
          <p:nvPr>
            <p:ph idx="1"/>
          </p:nvPr>
        </p:nvSpPr>
        <p:spPr/>
        <p:txBody>
          <a:bodyPr>
            <a:normAutofit/>
          </a:bodyPr>
          <a:lstStyle/>
          <a:p>
            <a:r>
              <a:rPr lang="en-US" dirty="0"/>
              <a:t>O</a:t>
            </a:r>
            <a:r>
              <a:rPr lang="en-US" dirty="0" smtClean="0"/>
              <a:t>bservation  table consist  of  </a:t>
            </a:r>
            <a:r>
              <a:rPr lang="en-US" dirty="0"/>
              <a:t>three  </a:t>
            </a:r>
            <a:r>
              <a:rPr lang="en-US" dirty="0" smtClean="0"/>
              <a:t>sections:</a:t>
            </a:r>
          </a:p>
          <a:p>
            <a:pPr lvl="1"/>
            <a:r>
              <a:rPr lang="en-US" dirty="0" smtClean="0"/>
              <a:t>a  </a:t>
            </a:r>
            <a:r>
              <a:rPr lang="en-US" dirty="0"/>
              <a:t>nonempty  finite  prefix-closed  set  S </a:t>
            </a:r>
            <a:r>
              <a:rPr lang="en-US" dirty="0" smtClean="0"/>
              <a:t>of  strings</a:t>
            </a:r>
          </a:p>
          <a:p>
            <a:pPr lvl="1"/>
            <a:r>
              <a:rPr lang="en-US" dirty="0" smtClean="0"/>
              <a:t>a  </a:t>
            </a:r>
            <a:r>
              <a:rPr lang="en-US" dirty="0"/>
              <a:t>nonempty  finite  suffix-closed  set  E  of  </a:t>
            </a:r>
            <a:r>
              <a:rPr lang="en-US" dirty="0" smtClean="0"/>
              <a:t>strings </a:t>
            </a:r>
          </a:p>
          <a:p>
            <a:pPr lvl="1"/>
            <a:r>
              <a:rPr lang="en-US" dirty="0" smtClean="0"/>
              <a:t>a  </a:t>
            </a:r>
            <a:r>
              <a:rPr lang="en-US" dirty="0"/>
              <a:t>finite </a:t>
            </a:r>
            <a:r>
              <a:rPr lang="en-US" dirty="0" smtClean="0"/>
              <a:t>function  </a:t>
            </a:r>
            <a:r>
              <a:rPr lang="en-US" dirty="0"/>
              <a:t>T  mapping  ((</a:t>
            </a:r>
            <a:r>
              <a:rPr lang="en-US" dirty="0" smtClean="0"/>
              <a:t>S⋃S.A). </a:t>
            </a:r>
            <a:r>
              <a:rPr lang="en-US" dirty="0"/>
              <a:t>E)  to  </a:t>
            </a:r>
            <a:r>
              <a:rPr lang="en-US" dirty="0" smtClean="0"/>
              <a:t>{0,1}</a:t>
            </a:r>
          </a:p>
          <a:p>
            <a:pPr marL="109728" indent="0">
              <a:buNone/>
            </a:pPr>
            <a:r>
              <a:rPr lang="en-US" dirty="0" smtClean="0"/>
              <a:t> </a:t>
            </a:r>
          </a:p>
          <a:p>
            <a:endParaRPr lang="en-US" dirty="0"/>
          </a:p>
          <a:p>
            <a:r>
              <a:rPr lang="en-US" dirty="0"/>
              <a:t>The  interpretation  of  T  is  that  T(u)  is  1 if  and  only  if  u  is  a  member  of </a:t>
            </a:r>
            <a:r>
              <a:rPr lang="en-US" dirty="0" smtClean="0"/>
              <a:t>the  </a:t>
            </a:r>
            <a:r>
              <a:rPr lang="en-US" dirty="0"/>
              <a:t>unknown  regular  set,  U.</a:t>
            </a:r>
          </a:p>
        </p:txBody>
      </p:sp>
      <p:sp>
        <p:nvSpPr>
          <p:cNvPr id="4" name="Slide Number Placeholder 3"/>
          <p:cNvSpPr>
            <a:spLocks noGrp="1"/>
          </p:cNvSpPr>
          <p:nvPr>
            <p:ph type="sldNum" sz="quarter" idx="12"/>
          </p:nvPr>
        </p:nvSpPr>
        <p:spPr/>
        <p:txBody>
          <a:bodyPr/>
          <a:lstStyle/>
          <a:p>
            <a:fld id="{0E4B5C36-04F8-4543-9292-1914567E5C2A}" type="slidenum">
              <a:rPr lang="en-US" smtClean="0"/>
              <a:t>18</a:t>
            </a:fld>
            <a:endParaRPr lang="en-US"/>
          </a:p>
        </p:txBody>
      </p:sp>
      <p:grpSp>
        <p:nvGrpSpPr>
          <p:cNvPr id="14" name="Group 13"/>
          <p:cNvGrpSpPr/>
          <p:nvPr/>
        </p:nvGrpSpPr>
        <p:grpSpPr>
          <a:xfrm>
            <a:off x="6781800" y="76200"/>
            <a:ext cx="1371600" cy="1600200"/>
            <a:chOff x="6781800" y="76200"/>
            <a:chExt cx="1371600" cy="1600200"/>
          </a:xfrm>
        </p:grpSpPr>
        <p:sp>
          <p:nvSpPr>
            <p:cNvPr id="15" name="TextBox 14"/>
            <p:cNvSpPr txBox="1"/>
            <p:nvPr/>
          </p:nvSpPr>
          <p:spPr>
            <a:xfrm>
              <a:off x="6781800" y="1109990"/>
              <a:ext cx="402674" cy="261610"/>
            </a:xfrm>
            <a:prstGeom prst="rect">
              <a:avLst/>
            </a:prstGeom>
            <a:noFill/>
          </p:spPr>
          <p:txBody>
            <a:bodyPr wrap="none" rtlCol="0">
              <a:spAutoFit/>
            </a:bodyPr>
            <a:lstStyle/>
            <a:p>
              <a:r>
                <a:rPr lang="en-US" sz="1100" dirty="0" smtClean="0"/>
                <a:t>S.A</a:t>
              </a:r>
              <a:endParaRPr lang="en-US" sz="1100" dirty="0"/>
            </a:p>
          </p:txBody>
        </p:sp>
        <p:grpSp>
          <p:nvGrpSpPr>
            <p:cNvPr id="16" name="Group 15"/>
            <p:cNvGrpSpPr/>
            <p:nvPr/>
          </p:nvGrpSpPr>
          <p:grpSpPr>
            <a:xfrm>
              <a:off x="6902792" y="304800"/>
              <a:ext cx="1250608" cy="1371600"/>
              <a:chOff x="6902792" y="304800"/>
              <a:chExt cx="1250608" cy="1371600"/>
            </a:xfrm>
          </p:grpSpPr>
          <p:grpSp>
            <p:nvGrpSpPr>
              <p:cNvPr id="18" name="Group 17"/>
              <p:cNvGrpSpPr/>
              <p:nvPr/>
            </p:nvGrpSpPr>
            <p:grpSpPr>
              <a:xfrm>
                <a:off x="7340600" y="457200"/>
                <a:ext cx="812800" cy="1219200"/>
                <a:chOff x="6705600" y="457200"/>
                <a:chExt cx="812800" cy="1219200"/>
              </a:xfrm>
            </p:grpSpPr>
            <p:sp>
              <p:nvSpPr>
                <p:cNvPr id="23" name="Rectangle 22"/>
                <p:cNvSpPr/>
                <p:nvPr/>
              </p:nvSpPr>
              <p:spPr>
                <a:xfrm>
                  <a:off x="6705600" y="457200"/>
                  <a:ext cx="8001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18300" y="838200"/>
                  <a:ext cx="8001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Left Brace 18"/>
              <p:cNvSpPr/>
              <p:nvPr/>
            </p:nvSpPr>
            <p:spPr>
              <a:xfrm>
                <a:off x="7162800" y="838200"/>
                <a:ext cx="45719"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7162800" y="457200"/>
                <a:ext cx="45719"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902792" y="457200"/>
                <a:ext cx="260008" cy="261610"/>
              </a:xfrm>
              <a:prstGeom prst="rect">
                <a:avLst/>
              </a:prstGeom>
              <a:noFill/>
            </p:spPr>
            <p:txBody>
              <a:bodyPr wrap="none" rtlCol="0">
                <a:spAutoFit/>
              </a:bodyPr>
              <a:lstStyle/>
              <a:p>
                <a:r>
                  <a:rPr lang="en-US" sz="1100" dirty="0" smtClean="0"/>
                  <a:t>S</a:t>
                </a:r>
                <a:endParaRPr lang="en-US" sz="1100" dirty="0"/>
              </a:p>
            </p:txBody>
          </p:sp>
          <p:sp>
            <p:nvSpPr>
              <p:cNvPr id="22" name="Left Brace 21"/>
              <p:cNvSpPr/>
              <p:nvPr/>
            </p:nvSpPr>
            <p:spPr>
              <a:xfrm rot="5400000">
                <a:off x="7707700" y="-68133"/>
                <a:ext cx="60067" cy="8059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TextBox 16"/>
            <p:cNvSpPr txBox="1"/>
            <p:nvPr/>
          </p:nvSpPr>
          <p:spPr>
            <a:xfrm>
              <a:off x="7598500" y="76200"/>
              <a:ext cx="304892" cy="261610"/>
            </a:xfrm>
            <a:prstGeom prst="rect">
              <a:avLst/>
            </a:prstGeom>
            <a:noFill/>
          </p:spPr>
          <p:txBody>
            <a:bodyPr wrap="none" rtlCol="0">
              <a:spAutoFit/>
            </a:bodyPr>
            <a:lstStyle/>
            <a:p>
              <a:r>
                <a:rPr lang="en-US" sz="1100" dirty="0" smtClean="0"/>
                <a:t>W</a:t>
              </a:r>
              <a:endParaRPr lang="en-US" sz="1100" dirty="0"/>
            </a:p>
          </p:txBody>
        </p:sp>
      </p:grpSp>
    </p:spTree>
    <p:extLst>
      <p:ext uri="{BB962C8B-B14F-4D97-AF65-F5344CB8AC3E}">
        <p14:creationId xmlns:p14="http://schemas.microsoft.com/office/powerpoint/2010/main" val="339159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Consistency and Closeness</a:t>
            </a:r>
            <a:endParaRPr lang="en-US" dirty="0"/>
          </a:p>
        </p:txBody>
      </p:sp>
      <p:sp>
        <p:nvSpPr>
          <p:cNvPr id="4" name="Content Placeholder 3"/>
          <p:cNvSpPr>
            <a:spLocks noGrp="1"/>
          </p:cNvSpPr>
          <p:nvPr>
            <p:ph sz="half" idx="1"/>
          </p:nvPr>
        </p:nvSpPr>
        <p:spPr/>
        <p:txBody>
          <a:bodyPr>
            <a:normAutofit/>
          </a:bodyPr>
          <a:lstStyle/>
          <a:p>
            <a:r>
              <a:rPr lang="en-US" dirty="0" smtClean="0"/>
              <a:t>Consistent</a:t>
            </a:r>
          </a:p>
          <a:p>
            <a:pPr lvl="1"/>
            <a:r>
              <a:rPr lang="en-US" sz="2000" dirty="0"/>
              <a:t>An observation table is called consistent provided that whenever s</a:t>
            </a:r>
            <a:r>
              <a:rPr lang="en-US" sz="2000" baseline="-25000" dirty="0"/>
              <a:t>1</a:t>
            </a:r>
            <a:r>
              <a:rPr lang="en-US" sz="2000" dirty="0"/>
              <a:t> and s</a:t>
            </a:r>
            <a:r>
              <a:rPr lang="en-US" sz="2000" baseline="-25000" dirty="0"/>
              <a:t>2</a:t>
            </a:r>
            <a:r>
              <a:rPr lang="en-US" sz="2000" dirty="0"/>
              <a:t> are elements of S such that row(s</a:t>
            </a:r>
            <a:r>
              <a:rPr lang="en-US" sz="2000" baseline="-25000" dirty="0"/>
              <a:t>1</a:t>
            </a:r>
            <a:r>
              <a:rPr lang="en-US" sz="2000" dirty="0"/>
              <a:t>) = row(s</a:t>
            </a:r>
            <a:r>
              <a:rPr lang="en-US" sz="2000" baseline="-25000" dirty="0"/>
              <a:t>2</a:t>
            </a:r>
            <a:r>
              <a:rPr lang="en-US" sz="2000" dirty="0"/>
              <a:t>), for all a in </a:t>
            </a:r>
            <a:r>
              <a:rPr lang="en-US" sz="2000" dirty="0" smtClean="0"/>
              <a:t>A </a:t>
            </a:r>
            <a:r>
              <a:rPr lang="en-US" sz="2000" dirty="0"/>
              <a:t>.</a:t>
            </a:r>
            <a:endParaRPr lang="en-US" sz="2000" dirty="0" smtClean="0"/>
          </a:p>
        </p:txBody>
      </p:sp>
      <p:sp>
        <p:nvSpPr>
          <p:cNvPr id="6" name="Content Placeholder 5"/>
          <p:cNvSpPr>
            <a:spLocks noGrp="1"/>
          </p:cNvSpPr>
          <p:nvPr>
            <p:ph sz="half" idx="2"/>
          </p:nvPr>
        </p:nvSpPr>
        <p:spPr>
          <a:xfrm>
            <a:off x="4419600" y="1524000"/>
            <a:ext cx="3657600" cy="4590288"/>
          </a:xfrm>
        </p:spPr>
        <p:txBody>
          <a:bodyPr>
            <a:normAutofit/>
          </a:bodyPr>
          <a:lstStyle/>
          <a:p>
            <a:r>
              <a:rPr lang="en-US" dirty="0" smtClean="0"/>
              <a:t>Closed</a:t>
            </a:r>
          </a:p>
          <a:p>
            <a:pPr lvl="1"/>
            <a:r>
              <a:rPr lang="en-US" sz="2000" dirty="0" smtClean="0"/>
              <a:t>An observation table is considered closed if for </a:t>
            </a:r>
            <a:r>
              <a:rPr lang="en-US" sz="2000" dirty="0"/>
              <a:t>each t in </a:t>
            </a:r>
            <a:r>
              <a:rPr lang="en-US" sz="2000" dirty="0" smtClean="0"/>
              <a:t>S.A </a:t>
            </a:r>
            <a:r>
              <a:rPr lang="en-US" sz="2000" dirty="0"/>
              <a:t>there exists an s in S such </a:t>
            </a:r>
            <a:r>
              <a:rPr lang="en-US" sz="2000" dirty="0" smtClean="0"/>
              <a:t>that:</a:t>
            </a:r>
          </a:p>
          <a:p>
            <a:pPr lvl="1"/>
            <a:endParaRPr lang="en-US" sz="2000" dirty="0" smtClean="0"/>
          </a:p>
        </p:txBody>
      </p:sp>
      <p:sp>
        <p:nvSpPr>
          <p:cNvPr id="27" name="Slide Number Placeholder 26"/>
          <p:cNvSpPr>
            <a:spLocks noGrp="1"/>
          </p:cNvSpPr>
          <p:nvPr>
            <p:ph type="sldNum" sz="quarter" idx="12"/>
          </p:nvPr>
        </p:nvSpPr>
        <p:spPr/>
        <p:txBody>
          <a:bodyPr/>
          <a:lstStyle/>
          <a:p>
            <a:fld id="{0E4B5C36-04F8-4543-9292-1914567E5C2A}" type="slidenum">
              <a:rPr lang="en-US" smtClean="0"/>
              <a:t>19</a:t>
            </a:fld>
            <a:endParaRPr lang="en-US"/>
          </a:p>
        </p:txBody>
      </p:sp>
      <p:grpSp>
        <p:nvGrpSpPr>
          <p:cNvPr id="2" name="Group 1"/>
          <p:cNvGrpSpPr/>
          <p:nvPr/>
        </p:nvGrpSpPr>
        <p:grpSpPr>
          <a:xfrm>
            <a:off x="1295400" y="5008199"/>
            <a:ext cx="2362200" cy="1513364"/>
            <a:chOff x="990600" y="4050268"/>
            <a:chExt cx="2362200" cy="1513364"/>
          </a:xfrm>
        </p:grpSpPr>
        <p:sp>
          <p:nvSpPr>
            <p:cNvPr id="7" name="Oval 6"/>
            <p:cNvSpPr/>
            <p:nvPr/>
          </p:nvSpPr>
          <p:spPr>
            <a:xfrm>
              <a:off x="990600" y="4495800"/>
              <a:ext cx="685800" cy="685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1</a:t>
              </a:r>
              <a:endParaRPr lang="en-US" dirty="0">
                <a:solidFill>
                  <a:schemeClr val="tx2"/>
                </a:solidFill>
              </a:endParaRPr>
            </a:p>
          </p:txBody>
        </p:sp>
        <p:cxnSp>
          <p:nvCxnSpPr>
            <p:cNvPr id="13" name="Elbow Connector 12"/>
            <p:cNvCxnSpPr>
              <a:stCxn id="7" idx="6"/>
            </p:cNvCxnSpPr>
            <p:nvPr/>
          </p:nvCxnSpPr>
          <p:spPr>
            <a:xfrm>
              <a:off x="1676400" y="4838700"/>
              <a:ext cx="1066800" cy="34290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6"/>
            </p:cNvCxnSpPr>
            <p:nvPr/>
          </p:nvCxnSpPr>
          <p:spPr>
            <a:xfrm flipV="1">
              <a:off x="1676400" y="4419600"/>
              <a:ext cx="1066800" cy="41910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3200" y="4095750"/>
              <a:ext cx="609600" cy="6477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2</a:t>
              </a:r>
              <a:endParaRPr lang="en-US" dirty="0">
                <a:solidFill>
                  <a:schemeClr val="tx2"/>
                </a:solidFill>
              </a:endParaRPr>
            </a:p>
          </p:txBody>
        </p:sp>
        <p:sp>
          <p:nvSpPr>
            <p:cNvPr id="21" name="Oval 20"/>
            <p:cNvSpPr/>
            <p:nvPr/>
          </p:nvSpPr>
          <p:spPr>
            <a:xfrm>
              <a:off x="2743200" y="4857750"/>
              <a:ext cx="609600" cy="6477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3</a:t>
              </a:r>
              <a:endParaRPr lang="en-US" dirty="0">
                <a:solidFill>
                  <a:schemeClr val="tx2"/>
                </a:solidFill>
              </a:endParaRPr>
            </a:p>
          </p:txBody>
        </p:sp>
        <p:sp>
          <p:nvSpPr>
            <p:cNvPr id="18" name="TextBox 17"/>
            <p:cNvSpPr txBox="1"/>
            <p:nvPr/>
          </p:nvSpPr>
          <p:spPr>
            <a:xfrm>
              <a:off x="2209800" y="5194300"/>
              <a:ext cx="317716"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2209800" y="4050268"/>
              <a:ext cx="317716" cy="369332"/>
            </a:xfrm>
            <a:prstGeom prst="rect">
              <a:avLst/>
            </a:prstGeom>
            <a:noFill/>
          </p:spPr>
          <p:txBody>
            <a:bodyPr wrap="none" rtlCol="0">
              <a:spAutoFit/>
            </a:bodyPr>
            <a:lstStyle/>
            <a:p>
              <a:r>
                <a:rPr lang="en-US" dirty="0" smtClean="0"/>
                <a:t>A</a:t>
              </a:r>
              <a:endParaRPr lang="en-US" dirty="0"/>
            </a:p>
          </p:txBody>
        </p:sp>
        <p:sp>
          <p:nvSpPr>
            <p:cNvPr id="16" name="TextBox 15"/>
            <p:cNvSpPr txBox="1"/>
            <p:nvPr/>
          </p:nvSpPr>
          <p:spPr>
            <a:xfrm>
              <a:off x="2232150" y="4640818"/>
              <a:ext cx="292068" cy="369332"/>
            </a:xfrm>
            <a:prstGeom prst="rect">
              <a:avLst/>
            </a:prstGeom>
            <a:noFill/>
          </p:spPr>
          <p:txBody>
            <a:bodyPr wrap="none" rtlCol="0">
              <a:spAutoFit/>
            </a:bodyPr>
            <a:lstStyle/>
            <a:p>
              <a:r>
                <a:rPr lang="en-US" dirty="0" smtClean="0"/>
                <a:t>?</a:t>
              </a:r>
              <a:endParaRPr lang="en-US" dirty="0"/>
            </a:p>
          </p:txBody>
        </p:sp>
      </p:grpSp>
      <p:grpSp>
        <p:nvGrpSpPr>
          <p:cNvPr id="29" name="Group 28"/>
          <p:cNvGrpSpPr/>
          <p:nvPr/>
        </p:nvGrpSpPr>
        <p:grpSpPr>
          <a:xfrm>
            <a:off x="6781800" y="76200"/>
            <a:ext cx="1371600" cy="1600200"/>
            <a:chOff x="6781800" y="76200"/>
            <a:chExt cx="1371600" cy="1600200"/>
          </a:xfrm>
        </p:grpSpPr>
        <p:sp>
          <p:nvSpPr>
            <p:cNvPr id="24" name="TextBox 23"/>
            <p:cNvSpPr txBox="1"/>
            <p:nvPr/>
          </p:nvSpPr>
          <p:spPr>
            <a:xfrm>
              <a:off x="6781800" y="1109990"/>
              <a:ext cx="402674" cy="261610"/>
            </a:xfrm>
            <a:prstGeom prst="rect">
              <a:avLst/>
            </a:prstGeom>
            <a:noFill/>
          </p:spPr>
          <p:txBody>
            <a:bodyPr wrap="none" rtlCol="0">
              <a:spAutoFit/>
            </a:bodyPr>
            <a:lstStyle/>
            <a:p>
              <a:r>
                <a:rPr lang="en-US" sz="1100" dirty="0" smtClean="0"/>
                <a:t>S.A</a:t>
              </a:r>
              <a:endParaRPr lang="en-US" sz="1100" dirty="0"/>
            </a:p>
          </p:txBody>
        </p:sp>
        <p:grpSp>
          <p:nvGrpSpPr>
            <p:cNvPr id="28" name="Group 27"/>
            <p:cNvGrpSpPr/>
            <p:nvPr/>
          </p:nvGrpSpPr>
          <p:grpSpPr>
            <a:xfrm>
              <a:off x="6902792" y="304800"/>
              <a:ext cx="1250608" cy="1371600"/>
              <a:chOff x="6902792" y="304800"/>
              <a:chExt cx="1250608" cy="1371600"/>
            </a:xfrm>
          </p:grpSpPr>
          <p:grpSp>
            <p:nvGrpSpPr>
              <p:cNvPr id="10" name="Group 9"/>
              <p:cNvGrpSpPr/>
              <p:nvPr/>
            </p:nvGrpSpPr>
            <p:grpSpPr>
              <a:xfrm>
                <a:off x="7340600" y="457200"/>
                <a:ext cx="812800" cy="1219200"/>
                <a:chOff x="6705600" y="457200"/>
                <a:chExt cx="812800" cy="1219200"/>
              </a:xfrm>
            </p:grpSpPr>
            <p:sp>
              <p:nvSpPr>
                <p:cNvPr id="9" name="Rectangle 8"/>
                <p:cNvSpPr/>
                <p:nvPr/>
              </p:nvSpPr>
              <p:spPr>
                <a:xfrm>
                  <a:off x="6705600" y="457200"/>
                  <a:ext cx="8001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718300" y="838200"/>
                  <a:ext cx="8001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Left Brace 10"/>
              <p:cNvSpPr/>
              <p:nvPr/>
            </p:nvSpPr>
            <p:spPr>
              <a:xfrm>
                <a:off x="7162800" y="838200"/>
                <a:ext cx="45719"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7162800" y="457200"/>
                <a:ext cx="45719"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902792" y="457200"/>
                <a:ext cx="260008" cy="261610"/>
              </a:xfrm>
              <a:prstGeom prst="rect">
                <a:avLst/>
              </a:prstGeom>
              <a:noFill/>
            </p:spPr>
            <p:txBody>
              <a:bodyPr wrap="none" rtlCol="0">
                <a:spAutoFit/>
              </a:bodyPr>
              <a:lstStyle/>
              <a:p>
                <a:r>
                  <a:rPr lang="en-US" sz="1100" dirty="0" smtClean="0"/>
                  <a:t>S</a:t>
                </a:r>
                <a:endParaRPr lang="en-US" sz="1100" dirty="0"/>
              </a:p>
            </p:txBody>
          </p:sp>
          <p:sp>
            <p:nvSpPr>
              <p:cNvPr id="25" name="Left Brace 24"/>
              <p:cNvSpPr/>
              <p:nvPr/>
            </p:nvSpPr>
            <p:spPr>
              <a:xfrm rot="5400000">
                <a:off x="7707700" y="-68133"/>
                <a:ext cx="60067" cy="8059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p:cNvSpPr txBox="1"/>
            <p:nvPr/>
          </p:nvSpPr>
          <p:spPr>
            <a:xfrm>
              <a:off x="7598500" y="76200"/>
              <a:ext cx="304892" cy="261610"/>
            </a:xfrm>
            <a:prstGeom prst="rect">
              <a:avLst/>
            </a:prstGeom>
            <a:noFill/>
          </p:spPr>
          <p:txBody>
            <a:bodyPr wrap="none" rtlCol="0">
              <a:spAutoFit/>
            </a:bodyPr>
            <a:lstStyle/>
            <a:p>
              <a:r>
                <a:rPr lang="en-US" sz="1100" dirty="0" smtClean="0"/>
                <a:t>W</a:t>
              </a:r>
              <a:endParaRPr lang="en-US" sz="1100" dirty="0"/>
            </a:p>
          </p:txBody>
        </p:sp>
      </p:grpSp>
      <p:grpSp>
        <p:nvGrpSpPr>
          <p:cNvPr id="5120" name="Group 5119"/>
          <p:cNvGrpSpPr/>
          <p:nvPr/>
        </p:nvGrpSpPr>
        <p:grpSpPr>
          <a:xfrm>
            <a:off x="5514975" y="5453731"/>
            <a:ext cx="2286000" cy="685800"/>
            <a:chOff x="5514975" y="5453731"/>
            <a:chExt cx="2286000" cy="685800"/>
          </a:xfrm>
        </p:grpSpPr>
        <p:grpSp>
          <p:nvGrpSpPr>
            <p:cNvPr id="5" name="Group 4"/>
            <p:cNvGrpSpPr/>
            <p:nvPr/>
          </p:nvGrpSpPr>
          <p:grpSpPr>
            <a:xfrm>
              <a:off x="5514975" y="5453731"/>
              <a:ext cx="2286000" cy="685800"/>
              <a:chOff x="5257800" y="4495800"/>
              <a:chExt cx="2286000" cy="685800"/>
            </a:xfrm>
          </p:grpSpPr>
          <p:sp>
            <p:nvSpPr>
              <p:cNvPr id="14" name="Oval 13"/>
              <p:cNvSpPr/>
              <p:nvPr/>
            </p:nvSpPr>
            <p:spPr>
              <a:xfrm>
                <a:off x="5257800" y="4495800"/>
                <a:ext cx="685800" cy="685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1</a:t>
                </a:r>
                <a:endParaRPr lang="en-US" dirty="0">
                  <a:solidFill>
                    <a:schemeClr val="tx2"/>
                  </a:solidFill>
                </a:endParaRPr>
              </a:p>
            </p:txBody>
          </p:sp>
          <p:cxnSp>
            <p:nvCxnSpPr>
              <p:cNvPr id="8" name="Straight Arrow Connector 7"/>
              <p:cNvCxnSpPr>
                <a:stCxn id="14" idx="6"/>
                <a:endCxn id="20" idx="2"/>
              </p:cNvCxnSpPr>
              <p:nvPr/>
            </p:nvCxnSpPr>
            <p:spPr>
              <a:xfrm>
                <a:off x="5943600" y="4838700"/>
                <a:ext cx="9144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0" y="4495800"/>
                <a:ext cx="685800" cy="685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pic>
          <p:nvPicPr>
            <p:cNvPr id="5122" name="Picture 2" descr="http://hasznaltruhaker.hu/shop_ordered/5201/pic/pipa.jp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7312163" y="5638800"/>
              <a:ext cx="384037" cy="432316"/>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30" name="Rectangle 29"/>
              <p:cNvSpPr/>
              <p:nvPr/>
            </p:nvSpPr>
            <p:spPr>
              <a:xfrm>
                <a:off x="457200" y="4046109"/>
                <a:ext cx="4343399" cy="518283"/>
              </a:xfrm>
              <a:prstGeom prst="rect">
                <a:avLst/>
              </a:prstGeom>
            </p:spPr>
            <p:txBody>
              <a:bodyPr wrap="square">
                <a:spAutoFit/>
              </a:bodyPr>
              <a:lstStyle/>
              <a:p>
                <a:pPr indent="-45720" algn="ctr"/>
                <a14:m>
                  <m:oMathPara xmlns:m="http://schemas.openxmlformats.org/officeDocument/2006/math">
                    <m:oMathParaPr>
                      <m:jc m:val="left"/>
                    </m:oMathParaPr>
                    <m:oMath xmlns:m="http://schemas.openxmlformats.org/officeDocument/2006/math">
                      <m:d>
                        <m:dPr>
                          <m:begChr m:val="{"/>
                          <m:endChr m:val="|"/>
                          <m:ctrlPr>
                            <a:rPr lang="en-US" sz="1400" b="1" i="1" smtClean="0">
                              <a:latin typeface="Cambria Math"/>
                            </a:rPr>
                          </m:ctrlPr>
                        </m:dPr>
                        <m:e>
                          <m:sSub>
                            <m:sSubPr>
                              <m:ctrlPr>
                                <a:rPr lang="en-US" sz="1400" b="1" i="1">
                                  <a:latin typeface="Cambria Math"/>
                                </a:rPr>
                              </m:ctrlPr>
                            </m:sSubPr>
                            <m:e>
                              <m:r>
                                <a:rPr lang="en-US" sz="1400" b="1" i="1">
                                  <a:latin typeface="Cambria Math" panose="02040503050406030204" pitchFamily="18" charset="0"/>
                                </a:rPr>
                                <m:t>𝒔</m:t>
                              </m:r>
                            </m:e>
                            <m:sub>
                              <m:r>
                                <a:rPr lang="en-US" sz="1400" b="1" i="1">
                                  <a:latin typeface="Cambria Math" panose="02040503050406030204" pitchFamily="18" charset="0"/>
                                </a:rPr>
                                <m:t>𝟏</m:t>
                              </m:r>
                            </m:sub>
                          </m:sSub>
                          <m:r>
                            <a:rPr lang="en-US" sz="1400" b="1" i="1">
                              <a:latin typeface="Cambria Math" panose="02040503050406030204" pitchFamily="18" charset="0"/>
                            </a:rPr>
                            <m:t>,</m:t>
                          </m:r>
                          <m:sSub>
                            <m:sSubPr>
                              <m:ctrlPr>
                                <a:rPr lang="en-US" sz="1400" b="1" i="1">
                                  <a:latin typeface="Cambria Math"/>
                                </a:rPr>
                              </m:ctrlPr>
                            </m:sSubPr>
                            <m:e>
                              <m:r>
                                <a:rPr lang="en-US" sz="1400" b="1" i="1">
                                  <a:latin typeface="Cambria Math" panose="02040503050406030204" pitchFamily="18" charset="0"/>
                                </a:rPr>
                                <m:t>𝒔</m:t>
                              </m:r>
                            </m:e>
                            <m:sub>
                              <m:r>
                                <a:rPr lang="en-US" sz="1400" b="1" i="1">
                                  <a:latin typeface="Cambria Math" panose="02040503050406030204" pitchFamily="18" charset="0"/>
                                </a:rPr>
                                <m:t>𝟐</m:t>
                              </m:r>
                            </m:sub>
                          </m:sSub>
                          <m:r>
                            <a:rPr lang="en-US" sz="1400" b="1" i="1">
                              <a:latin typeface="Cambria Math" panose="02040503050406030204" pitchFamily="18" charset="0"/>
                              <a:ea typeface="Cambria Math"/>
                            </a:rPr>
                            <m:t>∈</m:t>
                          </m:r>
                          <m:r>
                            <a:rPr lang="en-US" sz="1400" b="1" i="1">
                              <a:latin typeface="Cambria Math" panose="02040503050406030204" pitchFamily="18" charset="0"/>
                              <a:ea typeface="Cambria Math"/>
                            </a:rPr>
                            <m:t>𝑺</m:t>
                          </m:r>
                          <m:r>
                            <a:rPr lang="en-US" sz="1400" b="1" i="1">
                              <a:latin typeface="Cambria Math" panose="02040503050406030204" pitchFamily="18" charset="0"/>
                              <a:ea typeface="Cambria Math"/>
                            </a:rPr>
                            <m:t> , </m:t>
                          </m:r>
                          <m:r>
                            <a:rPr lang="en-US" sz="1400" b="1" i="1">
                              <a:latin typeface="Cambria Math" panose="02040503050406030204" pitchFamily="18" charset="0"/>
                              <a:ea typeface="Cambria Math"/>
                            </a:rPr>
                            <m:t>𝒂</m:t>
                          </m:r>
                          <m:r>
                            <a:rPr lang="en-US" sz="1400" b="1" i="1">
                              <a:latin typeface="Cambria Math" panose="02040503050406030204" pitchFamily="18" charset="0"/>
                              <a:ea typeface="Cambria Math"/>
                            </a:rPr>
                            <m:t>∈</m:t>
                          </m:r>
                          <m:r>
                            <a:rPr lang="en-US" sz="1400" b="1" i="1">
                              <a:latin typeface="Cambria Math" panose="02040503050406030204" pitchFamily="18" charset="0"/>
                              <a:ea typeface="Cambria Math"/>
                            </a:rPr>
                            <m:t>𝑨</m:t>
                          </m:r>
                          <m:r>
                            <a:rPr lang="en-US" sz="1400" b="1" i="1">
                              <a:latin typeface="Cambria Math" panose="02040503050406030204" pitchFamily="18" charset="0"/>
                              <a:ea typeface="Cambria Math"/>
                            </a:rPr>
                            <m:t>, </m:t>
                          </m:r>
                          <m:r>
                            <a:rPr lang="en-US" sz="1400" b="1" i="1">
                              <a:latin typeface="Cambria Math" panose="02040503050406030204" pitchFamily="18" charset="0"/>
                              <a:ea typeface="Cambria Math"/>
                            </a:rPr>
                            <m:t>𝒘</m:t>
                          </m:r>
                          <m:r>
                            <a:rPr lang="en-US" sz="1400" b="1" i="1">
                              <a:latin typeface="Cambria Math" panose="02040503050406030204" pitchFamily="18" charset="0"/>
                              <a:ea typeface="Cambria Math"/>
                            </a:rPr>
                            <m:t>∈</m:t>
                          </m:r>
                          <m:r>
                            <a:rPr lang="en-US" sz="1400" b="1" i="1">
                              <a:latin typeface="Cambria Math" panose="02040503050406030204" pitchFamily="18" charset="0"/>
                              <a:ea typeface="Cambria Math"/>
                            </a:rPr>
                            <m:t>𝑾</m:t>
                          </m:r>
                        </m:e>
                      </m:d>
                    </m:oMath>
                  </m:oMathPara>
                </a14:m>
                <a:endParaRPr lang="en-US" sz="1400" b="1" i="1" dirty="0" smtClean="0">
                  <a:latin typeface="Cambria Math"/>
                  <a:ea typeface="Cambria Math"/>
                </a:endParaRPr>
              </a:p>
              <a:p>
                <a:pPr marL="411480" lvl="1" indent="0" algn="ctr">
                  <a:buNone/>
                </a:pPr>
                <a14:m>
                  <m:oMathPara xmlns:m="http://schemas.openxmlformats.org/officeDocument/2006/math">
                    <m:oMathParaPr>
                      <m:jc m:val="left"/>
                    </m:oMathParaPr>
                    <m:oMath xmlns:m="http://schemas.openxmlformats.org/officeDocument/2006/math">
                      <m:r>
                        <a:rPr lang="en-US" sz="1400" b="1">
                          <a:latin typeface="Cambria Math" panose="02040503050406030204" pitchFamily="18" charset="0"/>
                          <a:ea typeface="Cambria Math"/>
                        </a:rPr>
                        <m:t>𝐫𝐨𝐰</m:t>
                      </m:r>
                      <m:d>
                        <m:dPr>
                          <m:ctrlPr>
                            <a:rPr lang="en-US" sz="1400" b="1" i="1">
                              <a:latin typeface="Cambria Math"/>
                              <a:ea typeface="Cambria Math"/>
                            </a:rPr>
                          </m:ctrlPr>
                        </m:dPr>
                        <m:e>
                          <m:sSub>
                            <m:sSubPr>
                              <m:ctrlPr>
                                <a:rPr lang="en-US" sz="1400" b="1" i="1">
                                  <a:latin typeface="Cambria Math"/>
                                  <a:ea typeface="Cambria Math"/>
                                </a:rPr>
                              </m:ctrlPr>
                            </m:sSubPr>
                            <m:e>
                              <m:r>
                                <a:rPr lang="en-US" sz="1400" b="1">
                                  <a:latin typeface="Cambria Math" panose="02040503050406030204" pitchFamily="18" charset="0"/>
                                  <a:ea typeface="Cambria Math"/>
                                </a:rPr>
                                <m:t>𝐬</m:t>
                              </m:r>
                            </m:e>
                            <m:sub>
                              <m:r>
                                <a:rPr lang="en-US" sz="1400" b="1">
                                  <a:latin typeface="Cambria Math" panose="02040503050406030204" pitchFamily="18" charset="0"/>
                                  <a:ea typeface="Cambria Math"/>
                                </a:rPr>
                                <m:t>𝟏</m:t>
                              </m:r>
                            </m:sub>
                          </m:sSub>
                        </m:e>
                      </m:d>
                      <m:r>
                        <a:rPr lang="en-US" sz="1400" b="1" i="0" smtClean="0">
                          <a:latin typeface="Cambria Math" panose="02040503050406030204" pitchFamily="18" charset="0"/>
                          <a:ea typeface="Cambria Math"/>
                        </a:rPr>
                        <m:t>=</m:t>
                      </m:r>
                      <m:r>
                        <a:rPr lang="en-US" sz="1400" b="1">
                          <a:latin typeface="Cambria Math" panose="02040503050406030204" pitchFamily="18" charset="0"/>
                          <a:ea typeface="Cambria Math"/>
                        </a:rPr>
                        <m:t>𝐫𝐨𝐰</m:t>
                      </m:r>
                      <m:d>
                        <m:dPr>
                          <m:ctrlPr>
                            <a:rPr lang="en-US" sz="1400" b="1" i="1">
                              <a:latin typeface="Cambria Math"/>
                              <a:ea typeface="Cambria Math"/>
                            </a:rPr>
                          </m:ctrlPr>
                        </m:dPr>
                        <m:e>
                          <m:sSub>
                            <m:sSubPr>
                              <m:ctrlPr>
                                <a:rPr lang="en-US" sz="1400" b="1" i="1">
                                  <a:latin typeface="Cambria Math"/>
                                  <a:ea typeface="Cambria Math"/>
                                </a:rPr>
                              </m:ctrlPr>
                            </m:sSubPr>
                            <m:e>
                              <m:r>
                                <a:rPr lang="en-US" sz="1400" b="1">
                                  <a:latin typeface="Cambria Math" panose="02040503050406030204" pitchFamily="18" charset="0"/>
                                  <a:ea typeface="Cambria Math"/>
                                </a:rPr>
                                <m:t>𝐬</m:t>
                              </m:r>
                            </m:e>
                            <m:sub>
                              <m:r>
                                <a:rPr lang="en-US" sz="1400" b="1">
                                  <a:latin typeface="Cambria Math" panose="02040503050406030204" pitchFamily="18" charset="0"/>
                                  <a:ea typeface="Cambria Math"/>
                                </a:rPr>
                                <m:t>𝟐</m:t>
                              </m:r>
                            </m:sub>
                          </m:sSub>
                        </m:e>
                      </m:d>
                      <m:r>
                        <a:rPr lang="en-US" sz="1400" b="1" i="1">
                          <a:latin typeface="Cambria Math" panose="02040503050406030204" pitchFamily="18" charset="0"/>
                          <a:ea typeface="Cambria Math"/>
                        </a:rPr>
                        <m:t>∨  </m:t>
                      </m:r>
                      <m:r>
                        <a:rPr lang="en-US" sz="1400" b="1" i="1">
                          <a:latin typeface="Cambria Math" panose="02040503050406030204" pitchFamily="18" charset="0"/>
                          <a:ea typeface="Cambria Math"/>
                        </a:rPr>
                        <m:t>𝑻</m:t>
                      </m:r>
                      <m:d>
                        <m:dPr>
                          <m:ctrlPr>
                            <a:rPr lang="en-US" sz="1400" b="1" i="1">
                              <a:latin typeface="Cambria Math"/>
                              <a:ea typeface="Cambria Math"/>
                            </a:rPr>
                          </m:ctrlPr>
                        </m:dPr>
                        <m:e>
                          <m:sSub>
                            <m:sSubPr>
                              <m:ctrlPr>
                                <a:rPr lang="en-US" sz="1400" b="1" i="1">
                                  <a:latin typeface="Cambria Math"/>
                                  <a:ea typeface="Cambria Math"/>
                                </a:rPr>
                              </m:ctrlPr>
                            </m:sSubPr>
                            <m:e>
                              <m:r>
                                <a:rPr lang="en-US" sz="1400" b="1" i="1">
                                  <a:latin typeface="Cambria Math" panose="02040503050406030204" pitchFamily="18" charset="0"/>
                                  <a:ea typeface="Cambria Math"/>
                                </a:rPr>
                                <m:t>𝒔</m:t>
                              </m:r>
                            </m:e>
                            <m:sub>
                              <m:r>
                                <a:rPr lang="en-US" sz="1400" b="1" i="1">
                                  <a:latin typeface="Cambria Math" panose="02040503050406030204" pitchFamily="18" charset="0"/>
                                  <a:ea typeface="Cambria Math"/>
                                </a:rPr>
                                <m:t>𝟏</m:t>
                              </m:r>
                            </m:sub>
                          </m:sSub>
                          <m:r>
                            <a:rPr lang="en-US" sz="1400" b="1" i="1">
                              <a:latin typeface="Cambria Math" panose="02040503050406030204" pitchFamily="18" charset="0"/>
                              <a:ea typeface="Cambria Math"/>
                            </a:rPr>
                            <m:t>𝒂𝒘</m:t>
                          </m:r>
                        </m:e>
                      </m:d>
                      <m:r>
                        <a:rPr lang="en-US" sz="1400" b="1" i="1" smtClean="0">
                          <a:latin typeface="Cambria Math" panose="02040503050406030204" pitchFamily="18" charset="0"/>
                          <a:ea typeface="Cambria Math"/>
                        </a:rPr>
                        <m:t>=</m:t>
                      </m:r>
                      <m:r>
                        <a:rPr lang="en-US" sz="1400" b="1" i="1">
                          <a:latin typeface="Cambria Math" panose="02040503050406030204" pitchFamily="18" charset="0"/>
                          <a:ea typeface="Cambria Math"/>
                        </a:rPr>
                        <m:t>𝑻</m:t>
                      </m:r>
                      <m:r>
                        <a:rPr lang="en-US" sz="1400" b="1" i="1">
                          <a:latin typeface="Cambria Math" panose="02040503050406030204" pitchFamily="18" charset="0"/>
                          <a:ea typeface="Cambria Math"/>
                        </a:rPr>
                        <m:t>(</m:t>
                      </m:r>
                      <m:sSub>
                        <m:sSubPr>
                          <m:ctrlPr>
                            <a:rPr lang="en-US" sz="1400" b="1" i="1">
                              <a:latin typeface="Cambria Math"/>
                              <a:ea typeface="Cambria Math"/>
                            </a:rPr>
                          </m:ctrlPr>
                        </m:sSubPr>
                        <m:e>
                          <m:r>
                            <a:rPr lang="en-US" sz="1400" b="1" i="1">
                              <a:latin typeface="Cambria Math" panose="02040503050406030204" pitchFamily="18" charset="0"/>
                              <a:ea typeface="Cambria Math"/>
                            </a:rPr>
                            <m:t>𝒔</m:t>
                          </m:r>
                        </m:e>
                        <m:sub>
                          <m:r>
                            <a:rPr lang="en-US" sz="1400" b="1" i="1">
                              <a:latin typeface="Cambria Math" panose="02040503050406030204" pitchFamily="18" charset="0"/>
                              <a:ea typeface="Cambria Math"/>
                            </a:rPr>
                            <m:t>𝟐</m:t>
                          </m:r>
                        </m:sub>
                      </m:sSub>
                      <m:r>
                        <a:rPr lang="en-US" sz="1400" b="1" i="1">
                          <a:latin typeface="Cambria Math" panose="02040503050406030204" pitchFamily="18" charset="0"/>
                          <a:ea typeface="Cambria Math"/>
                        </a:rPr>
                        <m:t>𝒂𝒘</m:t>
                      </m:r>
                      <m:r>
                        <a:rPr lang="en-US" sz="1400" b="1" i="1">
                          <a:latin typeface="Cambria Math" panose="02040503050406030204" pitchFamily="18" charset="0"/>
                          <a:ea typeface="Cambria Math"/>
                        </a:rPr>
                        <m:t>)}</m:t>
                      </m:r>
                    </m:oMath>
                  </m:oMathPara>
                </a14:m>
                <a:endParaRPr lang="en-US" sz="1400" b="1" dirty="0"/>
              </a:p>
            </p:txBody>
          </p:sp>
        </mc:Choice>
        <mc:Fallback xmlns="">
          <p:sp>
            <p:nvSpPr>
              <p:cNvPr id="30" name="Rectangle 29"/>
              <p:cNvSpPr>
                <a:spLocks noRot="1" noChangeAspect="1" noMove="1" noResize="1" noEditPoints="1" noAdjustHandles="1" noChangeArrowheads="1" noChangeShapeType="1" noTextEdit="1"/>
              </p:cNvSpPr>
              <p:nvPr/>
            </p:nvSpPr>
            <p:spPr>
              <a:xfrm>
                <a:off x="457200" y="4046109"/>
                <a:ext cx="4343399" cy="518283"/>
              </a:xfrm>
              <a:prstGeom prst="rect">
                <a:avLst/>
              </a:prstGeom>
              <a:blipFill rotWithShape="1">
                <a:blip r:embed="rId4"/>
                <a:stretch>
                  <a:fillRect b="-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813497" y="4046109"/>
                <a:ext cx="2663654" cy="579133"/>
              </a:xfrm>
              <a:prstGeom prst="rect">
                <a:avLst/>
              </a:prstGeom>
            </p:spPr>
            <p:txBody>
              <a:bodyPr wrap="square">
                <a:spAutoFit/>
              </a:bodyPr>
              <a:lstStyle/>
              <a:p>
                <a:pPr indent="-64008" algn="ctr"/>
                <a14:m>
                  <m:oMathPara xmlns:m="http://schemas.openxmlformats.org/officeDocument/2006/math">
                    <m:oMathParaPr>
                      <m:jc m:val="left"/>
                    </m:oMathParaPr>
                    <m:oMath xmlns:m="http://schemas.openxmlformats.org/officeDocument/2006/math">
                      <m:d>
                        <m:dPr>
                          <m:begChr m:val="{"/>
                          <m:endChr m:val="|"/>
                          <m:ctrlPr>
                            <a:rPr lang="en-US" sz="1600" b="1" i="1" smtClean="0">
                              <a:latin typeface="Cambria Math"/>
                            </a:rPr>
                          </m:ctrlPr>
                        </m:dPr>
                        <m:e>
                          <m:r>
                            <a:rPr lang="en-US" sz="1600" b="1" i="1">
                              <a:latin typeface="Cambria Math"/>
                            </a:rPr>
                            <m:t>𝒔</m:t>
                          </m:r>
                          <m:r>
                            <a:rPr lang="en-US" sz="1600" b="1" i="1">
                              <a:latin typeface="Cambria Math"/>
                            </a:rPr>
                            <m:t> ∈</m:t>
                          </m:r>
                          <m:r>
                            <a:rPr lang="en-US" sz="1600" b="1" i="1">
                              <a:latin typeface="Cambria Math"/>
                              <a:ea typeface="Cambria Math"/>
                            </a:rPr>
                            <m:t>𝑺</m:t>
                          </m:r>
                          <m:r>
                            <a:rPr lang="en-US" sz="1600" b="1" i="1">
                              <a:latin typeface="Cambria Math"/>
                              <a:ea typeface="Cambria Math"/>
                            </a:rPr>
                            <m:t> , </m:t>
                          </m:r>
                          <m:r>
                            <a:rPr lang="en-US" sz="1600" b="1" i="1">
                              <a:latin typeface="Cambria Math"/>
                              <a:ea typeface="Cambria Math"/>
                            </a:rPr>
                            <m:t>𝒂</m:t>
                          </m:r>
                          <m:r>
                            <a:rPr lang="en-US" sz="1600" b="1" i="1">
                              <a:latin typeface="Cambria Math"/>
                              <a:ea typeface="Cambria Math"/>
                            </a:rPr>
                            <m:t>∈</m:t>
                          </m:r>
                          <m:r>
                            <a:rPr lang="en-US" sz="1600" b="1" i="1">
                              <a:latin typeface="Cambria Math"/>
                              <a:ea typeface="Cambria Math"/>
                            </a:rPr>
                            <m:t>𝑨</m:t>
                          </m:r>
                          <m:r>
                            <a:rPr lang="en-US" sz="1600" b="1" i="1">
                              <a:latin typeface="Cambria Math"/>
                              <a:ea typeface="Cambria Math"/>
                            </a:rPr>
                            <m:t>, ∀</m:t>
                          </m:r>
                          <m:r>
                            <a:rPr lang="en-US" sz="1600" b="1" i="1">
                              <a:latin typeface="Cambria Math"/>
                              <a:ea typeface="Cambria Math"/>
                            </a:rPr>
                            <m:t>𝒕</m:t>
                          </m:r>
                          <m:r>
                            <a:rPr lang="en-US" sz="1600" b="1" i="1">
                              <a:latin typeface="Cambria Math"/>
                              <a:ea typeface="Cambria Math"/>
                            </a:rPr>
                            <m:t>∈</m:t>
                          </m:r>
                          <m:r>
                            <a:rPr lang="en-US" sz="1600" b="1" i="1">
                              <a:latin typeface="Cambria Math"/>
                              <a:ea typeface="Cambria Math"/>
                            </a:rPr>
                            <m:t>𝑺</m:t>
                          </m:r>
                        </m:e>
                      </m:d>
                    </m:oMath>
                  </m:oMathPara>
                </a14:m>
                <a:endParaRPr lang="en-US" sz="1600" b="1" i="1" dirty="0" smtClean="0">
                  <a:latin typeface="Cambria Math"/>
                  <a:ea typeface="Cambria Math"/>
                </a:endParaRPr>
              </a:p>
              <a:p>
                <a:pPr marL="393192" lvl="1" algn="ctr"/>
                <a14:m>
                  <m:oMathPara xmlns:m="http://schemas.openxmlformats.org/officeDocument/2006/math">
                    <m:oMathParaPr>
                      <m:jc m:val="left"/>
                    </m:oMathParaPr>
                    <m:oMath xmlns:m="http://schemas.openxmlformats.org/officeDocument/2006/math">
                      <m:r>
                        <a:rPr lang="en-US" sz="1600" b="1">
                          <a:latin typeface="Cambria Math"/>
                          <a:ea typeface="Cambria Math"/>
                        </a:rPr>
                        <m:t>𝐫𝐨𝐰</m:t>
                      </m:r>
                      <m:d>
                        <m:dPr>
                          <m:ctrlPr>
                            <a:rPr lang="en-US" sz="1600" b="1" i="1">
                              <a:latin typeface="Cambria Math"/>
                              <a:ea typeface="Cambria Math"/>
                            </a:rPr>
                          </m:ctrlPr>
                        </m:dPr>
                        <m:e>
                          <m:r>
                            <a:rPr lang="en-US" sz="1600" b="1" i="1">
                              <a:latin typeface="Cambria Math"/>
                              <a:ea typeface="Cambria Math"/>
                            </a:rPr>
                            <m:t>𝒔𝒂</m:t>
                          </m:r>
                        </m:e>
                      </m:d>
                      <m:r>
                        <a:rPr lang="en-US" sz="1600" b="1" i="1">
                          <a:latin typeface="Cambria Math" panose="02040503050406030204" pitchFamily="18" charset="0"/>
                          <a:ea typeface="Cambria Math"/>
                        </a:rPr>
                        <m:t>=</m:t>
                      </m:r>
                      <m:r>
                        <a:rPr lang="en-US" sz="1600" b="1">
                          <a:latin typeface="Cambria Math"/>
                          <a:ea typeface="Cambria Math"/>
                        </a:rPr>
                        <m:t>𝐫𝐨𝐰</m:t>
                      </m:r>
                      <m:d>
                        <m:dPr>
                          <m:ctrlPr>
                            <a:rPr lang="en-US" sz="1600" b="1" i="1">
                              <a:latin typeface="Cambria Math"/>
                              <a:ea typeface="Cambria Math"/>
                            </a:rPr>
                          </m:ctrlPr>
                        </m:dPr>
                        <m:e>
                          <m:r>
                            <a:rPr lang="en-US" sz="1600" b="1">
                              <a:latin typeface="Cambria Math"/>
                              <a:ea typeface="Cambria Math"/>
                            </a:rPr>
                            <m:t>𝐭</m:t>
                          </m:r>
                        </m:e>
                      </m:d>
                      <m:r>
                        <a:rPr lang="en-US" sz="1600" b="1" i="1">
                          <a:latin typeface="Cambria Math"/>
                          <a:ea typeface="Cambria Math"/>
                        </a:rPr>
                        <m:t>}</m:t>
                      </m:r>
                    </m:oMath>
                  </m:oMathPara>
                </a14:m>
                <a:endParaRPr lang="en-US" sz="1600" dirty="0"/>
              </a:p>
            </p:txBody>
          </p:sp>
        </mc:Choice>
        <mc:Fallback xmlns="">
          <p:sp>
            <p:nvSpPr>
              <p:cNvPr id="31" name="Rectangle 30"/>
              <p:cNvSpPr>
                <a:spLocks noRot="1" noChangeAspect="1" noMove="1" noResize="1" noEditPoints="1" noAdjustHandles="1" noChangeArrowheads="1" noChangeShapeType="1" noTextEdit="1"/>
              </p:cNvSpPr>
              <p:nvPr/>
            </p:nvSpPr>
            <p:spPr>
              <a:xfrm>
                <a:off x="4813497" y="4046109"/>
                <a:ext cx="2663654" cy="579133"/>
              </a:xfrm>
              <a:prstGeom prst="rect">
                <a:avLst/>
              </a:prstGeom>
              <a:blipFill rotWithShape="1">
                <a:blip r:embed="rId5"/>
                <a:stretch>
                  <a:fillRect b="-6316"/>
                </a:stretch>
              </a:blipFill>
            </p:spPr>
            <p:txBody>
              <a:bodyPr/>
              <a:lstStyle/>
              <a:p>
                <a:r>
                  <a:rPr lang="en-US">
                    <a:noFill/>
                  </a:rPr>
                  <a:t> </a:t>
                </a:r>
              </a:p>
            </p:txBody>
          </p:sp>
        </mc:Fallback>
      </mc:AlternateContent>
    </p:spTree>
    <p:extLst>
      <p:ext uri="{BB962C8B-B14F-4D97-AF65-F5344CB8AC3E}">
        <p14:creationId xmlns:p14="http://schemas.microsoft.com/office/powerpoint/2010/main" val="4178367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a:t>
            </a:r>
            <a:endParaRPr lang="en-US" dirty="0"/>
          </a:p>
        </p:txBody>
      </p:sp>
      <p:sp>
        <p:nvSpPr>
          <p:cNvPr id="2" name="Content Placeholder 1"/>
          <p:cNvSpPr>
            <a:spLocks noGrp="1"/>
          </p:cNvSpPr>
          <p:nvPr>
            <p:ph idx="1"/>
          </p:nvPr>
        </p:nvSpPr>
        <p:spPr/>
        <p:txBody>
          <a:bodyPr>
            <a:normAutofit fontScale="92500" lnSpcReduction="20000"/>
          </a:bodyPr>
          <a:lstStyle/>
          <a:p>
            <a:pPr marL="624078" indent="-514350">
              <a:buFont typeface="+mj-lt"/>
              <a:buAutoNum type="arabicPeriod"/>
            </a:pPr>
            <a:r>
              <a:rPr lang="en-US" dirty="0" smtClean="0"/>
              <a:t>Discrete Event Systems</a:t>
            </a:r>
          </a:p>
          <a:p>
            <a:pPr lvl="1"/>
            <a:r>
              <a:rPr lang="en-US" dirty="0"/>
              <a:t>Definitions </a:t>
            </a:r>
            <a:endParaRPr lang="en-US" dirty="0" smtClean="0"/>
          </a:p>
          <a:p>
            <a:pPr lvl="1"/>
            <a:r>
              <a:rPr lang="en-US" dirty="0" smtClean="0"/>
              <a:t>Applications</a:t>
            </a:r>
          </a:p>
          <a:p>
            <a:pPr marL="624078" indent="-514350">
              <a:buFont typeface="+mj-lt"/>
              <a:buAutoNum type="arabicPeriod"/>
            </a:pPr>
            <a:r>
              <a:rPr lang="en-US" dirty="0" smtClean="0"/>
              <a:t>Automata Theory</a:t>
            </a:r>
          </a:p>
          <a:p>
            <a:pPr lvl="1"/>
            <a:r>
              <a:rPr lang="en-US" dirty="0" smtClean="0"/>
              <a:t>Language</a:t>
            </a:r>
          </a:p>
          <a:p>
            <a:pPr lvl="1"/>
            <a:r>
              <a:rPr lang="en-US" dirty="0" smtClean="0"/>
              <a:t>Regular Language</a:t>
            </a:r>
            <a:endParaRPr lang="en-US" dirty="0"/>
          </a:p>
          <a:p>
            <a:pPr lvl="1"/>
            <a:r>
              <a:rPr lang="en-US" dirty="0" smtClean="0"/>
              <a:t>Automata Representation</a:t>
            </a:r>
          </a:p>
          <a:p>
            <a:pPr lvl="1"/>
            <a:r>
              <a:rPr lang="en-US" dirty="0" smtClean="0"/>
              <a:t>Modeling in Automata</a:t>
            </a:r>
          </a:p>
          <a:p>
            <a:pPr marL="624078" indent="-514350">
              <a:buFont typeface="+mj-lt"/>
              <a:buAutoNum type="arabicPeriod"/>
            </a:pPr>
            <a:r>
              <a:rPr lang="en-US" dirty="0" smtClean="0"/>
              <a:t>L</a:t>
            </a:r>
            <a:r>
              <a:rPr lang="en-US" baseline="30000" dirty="0" smtClean="0"/>
              <a:t>star</a:t>
            </a:r>
            <a:r>
              <a:rPr lang="en-US" dirty="0" smtClean="0"/>
              <a:t> Learning</a:t>
            </a:r>
          </a:p>
          <a:p>
            <a:pPr lvl="1"/>
            <a:r>
              <a:rPr lang="en-US" sz="2100" dirty="0"/>
              <a:t>Definitions</a:t>
            </a:r>
          </a:p>
          <a:p>
            <a:pPr lvl="1"/>
            <a:r>
              <a:rPr lang="en-US" dirty="0"/>
              <a:t>Algorithm </a:t>
            </a:r>
            <a:endParaRPr lang="en-US" dirty="0" smtClean="0"/>
          </a:p>
          <a:p>
            <a:pPr lvl="1"/>
            <a:r>
              <a:rPr lang="en-US" dirty="0" smtClean="0"/>
              <a:t>UAV Example</a:t>
            </a:r>
          </a:p>
          <a:p>
            <a:pPr marL="624078" indent="-514350">
              <a:buFont typeface="+mj-lt"/>
              <a:buAutoNum type="arabicPeriod"/>
            </a:pPr>
            <a:r>
              <a:rPr lang="en-US" dirty="0" smtClean="0"/>
              <a:t>L</a:t>
            </a:r>
            <a:r>
              <a:rPr lang="en-US" baseline="30000" dirty="0" smtClean="0"/>
              <a:t>star</a:t>
            </a:r>
            <a:r>
              <a:rPr lang="en-US" dirty="0" smtClean="0"/>
              <a:t> Features</a:t>
            </a:r>
          </a:p>
          <a:p>
            <a:pPr marL="624078" indent="-514350">
              <a:buFont typeface="+mj-lt"/>
              <a:buAutoNum type="arabicPeriod"/>
            </a:pPr>
            <a:r>
              <a:rPr lang="en-US" dirty="0" smtClean="0"/>
              <a:t>L</a:t>
            </a:r>
            <a:r>
              <a:rPr lang="en-US" baseline="30000" dirty="0" smtClean="0"/>
              <a:t>star</a:t>
            </a:r>
            <a:r>
              <a:rPr lang="en-US" dirty="0" smtClean="0"/>
              <a:t> </a:t>
            </a:r>
            <a:r>
              <a:rPr lang="en-US" dirty="0" err="1" smtClean="0"/>
              <a:t>Matlab</a:t>
            </a:r>
            <a:r>
              <a:rPr lang="en-US" dirty="0" smtClean="0"/>
              <a:t> Toolbox</a:t>
            </a:r>
          </a:p>
          <a:p>
            <a:pPr marL="624078" indent="-514350">
              <a:buFont typeface="+mj-lt"/>
              <a:buAutoNum type="arabicPeriod"/>
            </a:pPr>
            <a:r>
              <a:rPr lang="en-US" dirty="0" smtClean="0"/>
              <a:t>Conclusion</a:t>
            </a:r>
          </a:p>
          <a:p>
            <a:endParaRPr lang="en-US" dirty="0"/>
          </a:p>
        </p:txBody>
      </p:sp>
      <p:sp>
        <p:nvSpPr>
          <p:cNvPr id="4" name="Slide Number Placeholder 3"/>
          <p:cNvSpPr>
            <a:spLocks noGrp="1"/>
          </p:cNvSpPr>
          <p:nvPr>
            <p:ph type="sldNum" sz="quarter" idx="12"/>
          </p:nvPr>
        </p:nvSpPr>
        <p:spPr/>
        <p:txBody>
          <a:bodyPr/>
          <a:lstStyle/>
          <a:p>
            <a:fld id="{5665DA7D-7116-4DF3-A795-217407DB2559}" type="slidenum">
              <a:rPr lang="en-US" smtClean="0"/>
              <a:pPr/>
              <a:t>2</a:t>
            </a:fld>
            <a:endParaRPr lang="en-US" dirty="0" smtClean="0"/>
          </a:p>
        </p:txBody>
      </p:sp>
      <p:sp>
        <p:nvSpPr>
          <p:cNvPr id="6" name="Down Arrow 5"/>
          <p:cNvSpPr/>
          <p:nvPr/>
        </p:nvSpPr>
        <p:spPr>
          <a:xfrm>
            <a:off x="5334000" y="1447800"/>
            <a:ext cx="1600200" cy="4800600"/>
          </a:xfrm>
          <a:prstGeom prst="down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relaxedInset"/>
            </a:sp3d>
          </a:bodyPr>
          <a:lstStyle/>
          <a:p>
            <a:pPr algn="ctr"/>
            <a:endParaRPr lang="en-US">
              <a:solidFill>
                <a:srgbClr val="FFFFFF"/>
              </a:solidFill>
            </a:endParaRPr>
          </a:p>
        </p:txBody>
      </p:sp>
    </p:spTree>
    <p:extLst>
      <p:ext uri="{BB962C8B-B14F-4D97-AF65-F5344CB8AC3E}">
        <p14:creationId xmlns:p14="http://schemas.microsoft.com/office/powerpoint/2010/main" val="3580146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b="1" dirty="0" smtClean="0">
                    <a:solidFill>
                      <a:srgbClr val="C00000"/>
                    </a:solidFill>
                  </a:rPr>
                  <a:t>Not </a:t>
                </a:r>
                <a:r>
                  <a:rPr lang="en-US" b="1" dirty="0" smtClean="0"/>
                  <a:t>Consistent</a:t>
                </a:r>
              </a:p>
              <a:p>
                <a:pPr lvl="1"/>
                <a:r>
                  <a:rPr lang="en-US" dirty="0"/>
                  <a:t> </a:t>
                </a:r>
                <a:r>
                  <a:rPr lang="en-US" sz="2000" dirty="0" smtClean="0"/>
                  <a:t>If the </a:t>
                </a:r>
                <a:r>
                  <a:rPr lang="en-US" sz="2000" dirty="0"/>
                  <a:t>observation table is </a:t>
                </a:r>
                <a:r>
                  <a:rPr lang="en-US" sz="2000" dirty="0" smtClean="0"/>
                  <a:t>not </a:t>
                </a:r>
                <a:r>
                  <a:rPr lang="en-US" sz="2000" dirty="0"/>
                  <a:t>consistent: </a:t>
                </a:r>
                <a:endParaRPr lang="en-US" sz="2000" dirty="0" smtClean="0"/>
              </a:p>
              <a:p>
                <a:pPr lvl="1" algn="ctr"/>
                <a:endParaRPr lang="en-US" sz="1600" b="1" i="1" dirty="0" smtClean="0">
                  <a:latin typeface="+mj-lt"/>
                </a:endParaRPr>
              </a:p>
              <a:p>
                <a:pPr marL="411480" lvl="1" indent="0" algn="ctr">
                  <a:buNone/>
                </a:pPr>
                <a14:m>
                  <m:oMathPara xmlns:m="http://schemas.openxmlformats.org/officeDocument/2006/math">
                    <m:oMathParaPr>
                      <m:jc m:val="centerGroup"/>
                    </m:oMathParaPr>
                    <m:oMath xmlns:m="http://schemas.openxmlformats.org/officeDocument/2006/math">
                      <m:r>
                        <a:rPr lang="en-US" sz="1600" b="1" i="1">
                          <a:latin typeface="Cambria Math" panose="02040503050406030204" pitchFamily="18" charset="0"/>
                        </a:rPr>
                        <m:t>𝒂𝒘</m:t>
                      </m:r>
                      <m:r>
                        <a:rPr lang="en-US" sz="1600" b="1">
                          <a:latin typeface="Cambria Math" panose="02040503050406030204" pitchFamily="18" charset="0"/>
                        </a:rPr>
                        <m:t>=</m:t>
                      </m:r>
                      <m:d>
                        <m:dPr>
                          <m:begChr m:val="{"/>
                          <m:endChr m:val="|"/>
                          <m:ctrlPr>
                            <a:rPr lang="en-US" sz="1600" b="1" i="1">
                              <a:latin typeface="Cambria Math"/>
                            </a:rPr>
                          </m:ctrlPr>
                        </m:dPr>
                        <m:e>
                          <m:sSub>
                            <m:sSubPr>
                              <m:ctrlPr>
                                <a:rPr lang="en-US" sz="1600" b="1" i="1">
                                  <a:latin typeface="Cambria Math"/>
                                </a:rPr>
                              </m:ctrlPr>
                            </m:sSubPr>
                            <m:e>
                              <m:r>
                                <a:rPr lang="en-US" sz="1600" b="1" i="1">
                                  <a:latin typeface="Cambria Math" panose="02040503050406030204" pitchFamily="18" charset="0"/>
                                </a:rPr>
                                <m:t>𝒔</m:t>
                              </m:r>
                            </m:e>
                            <m:sub>
                              <m:r>
                                <a:rPr lang="en-US" sz="1600" b="1" i="1">
                                  <a:latin typeface="Cambria Math" panose="02040503050406030204" pitchFamily="18" charset="0"/>
                                </a:rPr>
                                <m:t>𝟏</m:t>
                              </m:r>
                            </m:sub>
                          </m:sSub>
                          <m:r>
                            <a:rPr lang="en-US" sz="1600" b="1" i="1">
                              <a:latin typeface="Cambria Math" panose="02040503050406030204" pitchFamily="18" charset="0"/>
                            </a:rPr>
                            <m:t>,</m:t>
                          </m:r>
                          <m:sSub>
                            <m:sSubPr>
                              <m:ctrlPr>
                                <a:rPr lang="en-US" sz="1600" b="1" i="1">
                                  <a:latin typeface="Cambria Math"/>
                                </a:rPr>
                              </m:ctrlPr>
                            </m:sSubPr>
                            <m:e>
                              <m:r>
                                <a:rPr lang="en-US" sz="1600" b="1" i="1">
                                  <a:latin typeface="Cambria Math" panose="02040503050406030204" pitchFamily="18" charset="0"/>
                                </a:rPr>
                                <m:t>𝒔</m:t>
                              </m:r>
                            </m:e>
                            <m:sub>
                              <m:r>
                                <a:rPr lang="en-US" sz="1600" b="1" i="1">
                                  <a:latin typeface="Cambria Math" panose="02040503050406030204" pitchFamily="18" charset="0"/>
                                </a:rPr>
                                <m:t>𝟐</m:t>
                              </m:r>
                            </m:sub>
                          </m:sSub>
                          <m:r>
                            <a:rPr lang="en-US" sz="1600" b="1" i="1">
                              <a:latin typeface="Cambria Math" panose="02040503050406030204" pitchFamily="18" charset="0"/>
                              <a:ea typeface="Cambria Math"/>
                            </a:rPr>
                            <m:t>∈</m:t>
                          </m:r>
                          <m:r>
                            <a:rPr lang="en-US" sz="1600" b="1" i="1">
                              <a:latin typeface="Cambria Math" panose="02040503050406030204" pitchFamily="18" charset="0"/>
                              <a:ea typeface="Cambria Math"/>
                            </a:rPr>
                            <m:t>𝑺</m:t>
                          </m:r>
                          <m:r>
                            <a:rPr lang="en-US" sz="1600" b="1" i="1">
                              <a:latin typeface="Cambria Math" panose="02040503050406030204" pitchFamily="18" charset="0"/>
                              <a:ea typeface="Cambria Math"/>
                            </a:rPr>
                            <m:t> , </m:t>
                          </m:r>
                          <m:r>
                            <a:rPr lang="en-US" sz="1600" b="1" i="1">
                              <a:latin typeface="Cambria Math" panose="02040503050406030204" pitchFamily="18" charset="0"/>
                              <a:ea typeface="Cambria Math"/>
                            </a:rPr>
                            <m:t>𝒂</m:t>
                          </m:r>
                          <m:r>
                            <a:rPr lang="en-US" sz="1600" b="1" i="1">
                              <a:latin typeface="Cambria Math" panose="02040503050406030204" pitchFamily="18" charset="0"/>
                              <a:ea typeface="Cambria Math"/>
                            </a:rPr>
                            <m:t>∈</m:t>
                          </m:r>
                          <m:r>
                            <a:rPr lang="en-US" sz="1600" b="1" i="1">
                              <a:latin typeface="Cambria Math" panose="02040503050406030204" pitchFamily="18" charset="0"/>
                              <a:ea typeface="Cambria Math"/>
                            </a:rPr>
                            <m:t>𝑨</m:t>
                          </m:r>
                          <m:r>
                            <a:rPr lang="en-US" sz="1600" b="1" i="1">
                              <a:latin typeface="Cambria Math" panose="02040503050406030204" pitchFamily="18" charset="0"/>
                              <a:ea typeface="Cambria Math"/>
                            </a:rPr>
                            <m:t>, </m:t>
                          </m:r>
                          <m:r>
                            <a:rPr lang="en-US" sz="1600" b="1" i="1">
                              <a:latin typeface="Cambria Math" panose="02040503050406030204" pitchFamily="18" charset="0"/>
                              <a:ea typeface="Cambria Math"/>
                            </a:rPr>
                            <m:t>𝒘</m:t>
                          </m:r>
                          <m:r>
                            <a:rPr lang="en-US" sz="1600" b="1" i="1">
                              <a:latin typeface="Cambria Math" panose="02040503050406030204" pitchFamily="18" charset="0"/>
                              <a:ea typeface="Cambria Math"/>
                            </a:rPr>
                            <m:t>∈</m:t>
                          </m:r>
                          <m:r>
                            <a:rPr lang="en-US" sz="1600" b="1" i="1">
                              <a:latin typeface="Cambria Math" panose="02040503050406030204" pitchFamily="18" charset="0"/>
                              <a:ea typeface="Cambria Math"/>
                            </a:rPr>
                            <m:t>𝑾</m:t>
                          </m:r>
                        </m:e>
                      </m:d>
                      <m:r>
                        <a:rPr lang="en-US" sz="1600" b="1">
                          <a:latin typeface="Cambria Math" panose="02040503050406030204" pitchFamily="18" charset="0"/>
                          <a:ea typeface="Cambria Math"/>
                        </a:rPr>
                        <m:t>𝐫𝐨𝐰</m:t>
                      </m:r>
                      <m:d>
                        <m:dPr>
                          <m:ctrlPr>
                            <a:rPr lang="en-US" sz="1600" b="1" i="1">
                              <a:latin typeface="Cambria Math"/>
                              <a:ea typeface="Cambria Math"/>
                            </a:rPr>
                          </m:ctrlPr>
                        </m:dPr>
                        <m:e>
                          <m:sSub>
                            <m:sSubPr>
                              <m:ctrlPr>
                                <a:rPr lang="en-US" sz="1600" b="1" i="1">
                                  <a:latin typeface="Cambria Math"/>
                                  <a:ea typeface="Cambria Math"/>
                                </a:rPr>
                              </m:ctrlPr>
                            </m:sSubPr>
                            <m:e>
                              <m:r>
                                <a:rPr lang="en-US" sz="1600" b="1">
                                  <a:latin typeface="Cambria Math" panose="02040503050406030204" pitchFamily="18" charset="0"/>
                                  <a:ea typeface="Cambria Math"/>
                                </a:rPr>
                                <m:t>𝐬</m:t>
                              </m:r>
                            </m:e>
                            <m:sub>
                              <m:r>
                                <a:rPr lang="en-US" sz="1600" b="1">
                                  <a:latin typeface="Cambria Math" panose="02040503050406030204" pitchFamily="18" charset="0"/>
                                  <a:ea typeface="Cambria Math"/>
                                </a:rPr>
                                <m:t>𝟏</m:t>
                              </m:r>
                            </m:sub>
                          </m:sSub>
                        </m:e>
                      </m:d>
                      <m:r>
                        <a:rPr lang="en-US" sz="1600" b="1">
                          <a:latin typeface="Cambria Math" panose="02040503050406030204" pitchFamily="18" charset="0"/>
                          <a:ea typeface="Cambria Math"/>
                        </a:rPr>
                        <m:t>=</m:t>
                      </m:r>
                      <m:r>
                        <a:rPr lang="en-US" sz="1600" b="1">
                          <a:latin typeface="Cambria Math" panose="02040503050406030204" pitchFamily="18" charset="0"/>
                          <a:ea typeface="Cambria Math"/>
                        </a:rPr>
                        <m:t>𝐫𝐨𝐰</m:t>
                      </m:r>
                      <m:d>
                        <m:dPr>
                          <m:ctrlPr>
                            <a:rPr lang="en-US" sz="1600" b="1" i="1">
                              <a:latin typeface="Cambria Math"/>
                              <a:ea typeface="Cambria Math"/>
                            </a:rPr>
                          </m:ctrlPr>
                        </m:dPr>
                        <m:e>
                          <m:sSub>
                            <m:sSubPr>
                              <m:ctrlPr>
                                <a:rPr lang="en-US" sz="1600" b="1" i="1">
                                  <a:latin typeface="Cambria Math"/>
                                  <a:ea typeface="Cambria Math"/>
                                </a:rPr>
                              </m:ctrlPr>
                            </m:sSubPr>
                            <m:e>
                              <m:r>
                                <a:rPr lang="en-US" sz="1600" b="1">
                                  <a:latin typeface="Cambria Math" panose="02040503050406030204" pitchFamily="18" charset="0"/>
                                  <a:ea typeface="Cambria Math"/>
                                </a:rPr>
                                <m:t>𝐬</m:t>
                              </m:r>
                            </m:e>
                            <m:sub>
                              <m:r>
                                <a:rPr lang="en-US" sz="1600" b="1">
                                  <a:latin typeface="Cambria Math" panose="02040503050406030204" pitchFamily="18" charset="0"/>
                                  <a:ea typeface="Cambria Math"/>
                                </a:rPr>
                                <m:t>𝟐</m:t>
                              </m:r>
                            </m:sub>
                          </m:sSub>
                        </m:e>
                      </m:d>
                      <m:r>
                        <a:rPr lang="en-US" sz="1600" b="1" i="1">
                          <a:latin typeface="Cambria Math" panose="02040503050406030204" pitchFamily="18" charset="0"/>
                          <a:ea typeface="Cambria Math"/>
                        </a:rPr>
                        <m:t>∨  </m:t>
                      </m:r>
                      <m:r>
                        <a:rPr lang="en-US" sz="1600" b="1" i="1">
                          <a:latin typeface="Cambria Math" panose="02040503050406030204" pitchFamily="18" charset="0"/>
                          <a:ea typeface="Cambria Math"/>
                        </a:rPr>
                        <m:t>𝑻</m:t>
                      </m:r>
                      <m:r>
                        <a:rPr lang="en-US" sz="1600" b="1" i="1">
                          <a:latin typeface="Cambria Math" panose="02040503050406030204" pitchFamily="18" charset="0"/>
                          <a:ea typeface="Cambria Math"/>
                        </a:rPr>
                        <m:t>(</m:t>
                      </m:r>
                      <m:sSub>
                        <m:sSubPr>
                          <m:ctrlPr>
                            <a:rPr lang="en-US" sz="1600" b="1" i="1">
                              <a:latin typeface="Cambria Math"/>
                              <a:ea typeface="Cambria Math"/>
                            </a:rPr>
                          </m:ctrlPr>
                        </m:sSubPr>
                        <m:e>
                          <m:r>
                            <a:rPr lang="en-US" sz="1600" b="1" i="1">
                              <a:latin typeface="Cambria Math" panose="02040503050406030204" pitchFamily="18" charset="0"/>
                              <a:ea typeface="Cambria Math"/>
                            </a:rPr>
                            <m:t>𝒔</m:t>
                          </m:r>
                        </m:e>
                        <m:sub>
                          <m:r>
                            <a:rPr lang="en-US" sz="1600" b="1" i="1">
                              <a:latin typeface="Cambria Math" panose="02040503050406030204" pitchFamily="18" charset="0"/>
                              <a:ea typeface="Cambria Math"/>
                            </a:rPr>
                            <m:t>𝟏</m:t>
                          </m:r>
                        </m:sub>
                      </m:sSub>
                      <m:r>
                        <a:rPr lang="en-US" sz="1600" b="1" i="1">
                          <a:latin typeface="Cambria Math" panose="02040503050406030204" pitchFamily="18" charset="0"/>
                          <a:ea typeface="Cambria Math"/>
                        </a:rPr>
                        <m:t>𝒂𝒘</m:t>
                      </m:r>
                      <m:r>
                        <a:rPr lang="en-US" sz="1600" b="1" i="1">
                          <a:latin typeface="Cambria Math" panose="02040503050406030204" pitchFamily="18" charset="0"/>
                          <a:ea typeface="Cambria Math"/>
                        </a:rPr>
                        <m:t>)≠</m:t>
                      </m:r>
                      <m:r>
                        <a:rPr lang="en-US" sz="1600" b="1" i="1">
                          <a:latin typeface="Cambria Math" panose="02040503050406030204" pitchFamily="18" charset="0"/>
                          <a:ea typeface="Cambria Math"/>
                        </a:rPr>
                        <m:t>𝑻</m:t>
                      </m:r>
                      <m:r>
                        <a:rPr lang="en-US" sz="1600" b="1" i="1">
                          <a:latin typeface="Cambria Math" panose="02040503050406030204" pitchFamily="18" charset="0"/>
                          <a:ea typeface="Cambria Math"/>
                        </a:rPr>
                        <m:t>(</m:t>
                      </m:r>
                      <m:sSub>
                        <m:sSubPr>
                          <m:ctrlPr>
                            <a:rPr lang="en-US" sz="1600" b="1" i="1">
                              <a:latin typeface="Cambria Math"/>
                              <a:ea typeface="Cambria Math"/>
                            </a:rPr>
                          </m:ctrlPr>
                        </m:sSubPr>
                        <m:e>
                          <m:r>
                            <a:rPr lang="en-US" sz="1600" b="1" i="1">
                              <a:latin typeface="Cambria Math" panose="02040503050406030204" pitchFamily="18" charset="0"/>
                              <a:ea typeface="Cambria Math"/>
                            </a:rPr>
                            <m:t>𝒔</m:t>
                          </m:r>
                        </m:e>
                        <m:sub>
                          <m:r>
                            <a:rPr lang="en-US" sz="1600" b="1" i="1">
                              <a:latin typeface="Cambria Math" panose="02040503050406030204" pitchFamily="18" charset="0"/>
                              <a:ea typeface="Cambria Math"/>
                            </a:rPr>
                            <m:t>𝟐</m:t>
                          </m:r>
                        </m:sub>
                      </m:sSub>
                      <m:r>
                        <a:rPr lang="en-US" sz="1600" b="1" i="1">
                          <a:latin typeface="Cambria Math" panose="02040503050406030204" pitchFamily="18" charset="0"/>
                          <a:ea typeface="Cambria Math"/>
                        </a:rPr>
                        <m:t>𝒂𝒘</m:t>
                      </m:r>
                      <m:r>
                        <a:rPr lang="en-US" sz="1600" b="1" i="1">
                          <a:latin typeface="Cambria Math" panose="02040503050406030204" pitchFamily="18" charset="0"/>
                          <a:ea typeface="Cambria Math"/>
                        </a:rPr>
                        <m:t>)}</m:t>
                      </m:r>
                    </m:oMath>
                  </m:oMathPara>
                </a14:m>
                <a:endParaRPr lang="en-US" sz="1600" b="1" dirty="0" smtClean="0">
                  <a:latin typeface="+mj-lt"/>
                </a:endParaRPr>
              </a:p>
              <a:p>
                <a:pPr marL="411480" lvl="1" indent="0" algn="ctr">
                  <a:buNone/>
                </a:pPr>
                <a:endParaRPr lang="en-US" sz="1600" b="1" dirty="0">
                  <a:latin typeface="+mj-lt"/>
                </a:endParaRPr>
              </a:p>
              <a:p>
                <a:r>
                  <a:rPr lang="en-US" sz="2000" i="1" dirty="0" smtClean="0"/>
                  <a:t>aw</a:t>
                </a:r>
                <a:r>
                  <a:rPr lang="en-US" sz="2000" dirty="0" smtClean="0"/>
                  <a:t> </a:t>
                </a:r>
                <a:r>
                  <a:rPr lang="en-US" sz="2000" dirty="0"/>
                  <a:t>is added to </a:t>
                </a:r>
                <a:r>
                  <a:rPr lang="en-US" sz="2000" i="1" dirty="0" smtClean="0"/>
                  <a:t>W</a:t>
                </a:r>
                <a:r>
                  <a:rPr lang="en-US" sz="2000" dirty="0" smtClean="0"/>
                  <a:t> and update the observation table.</a:t>
                </a:r>
              </a:p>
              <a:p>
                <a:endParaRPr lang="en-US" sz="2000" dirty="0" smtClean="0"/>
              </a:p>
              <a:p>
                <a:r>
                  <a:rPr lang="en-US" b="1" dirty="0">
                    <a:solidFill>
                      <a:srgbClr val="C00000"/>
                    </a:solidFill>
                  </a:rPr>
                  <a:t>Not </a:t>
                </a:r>
                <a:r>
                  <a:rPr lang="en-US" b="1" dirty="0"/>
                  <a:t>Closed</a:t>
                </a:r>
              </a:p>
              <a:p>
                <a:pPr lvl="1"/>
                <a:r>
                  <a:rPr lang="en-US" dirty="0" smtClean="0"/>
                  <a:t>If the observation table is not closed:</a:t>
                </a:r>
              </a:p>
              <a:p>
                <a:pPr lvl="1"/>
                <a14:m>
                  <m:oMath xmlns:m="http://schemas.openxmlformats.org/officeDocument/2006/math">
                    <m:r>
                      <a:rPr lang="en-US" b="1" i="1">
                        <a:latin typeface="Cambria Math"/>
                      </a:rPr>
                      <m:t>𝒔𝒂</m:t>
                    </m:r>
                    <m:r>
                      <a:rPr lang="en-US" b="1">
                        <a:latin typeface="Cambria Math"/>
                      </a:rPr>
                      <m:t>=</m:t>
                    </m:r>
                    <m:d>
                      <m:dPr>
                        <m:begChr m:val="{"/>
                        <m:endChr m:val="|"/>
                        <m:ctrlPr>
                          <a:rPr lang="en-US" b="1" i="1">
                            <a:latin typeface="Cambria Math"/>
                          </a:rPr>
                        </m:ctrlPr>
                      </m:dPr>
                      <m:e>
                        <m:r>
                          <a:rPr lang="en-US" b="1" i="1">
                            <a:latin typeface="Cambria Math"/>
                          </a:rPr>
                          <m:t>𝒔</m:t>
                        </m:r>
                        <m:r>
                          <a:rPr lang="en-US" b="1" i="1">
                            <a:latin typeface="Cambria Math"/>
                          </a:rPr>
                          <m:t> ∈</m:t>
                        </m:r>
                        <m:r>
                          <a:rPr lang="en-US" b="1" i="1">
                            <a:latin typeface="Cambria Math"/>
                            <a:ea typeface="Cambria Math"/>
                          </a:rPr>
                          <m:t>𝑺</m:t>
                        </m:r>
                        <m:r>
                          <a:rPr lang="en-US" b="1" i="1">
                            <a:latin typeface="Cambria Math"/>
                            <a:ea typeface="Cambria Math"/>
                          </a:rPr>
                          <m:t> , </m:t>
                        </m:r>
                        <m:r>
                          <a:rPr lang="en-US" b="1" i="1">
                            <a:latin typeface="Cambria Math"/>
                            <a:ea typeface="Cambria Math"/>
                          </a:rPr>
                          <m:t>𝒂</m:t>
                        </m:r>
                        <m:r>
                          <a:rPr lang="en-US" b="1" i="1">
                            <a:latin typeface="Cambria Math"/>
                            <a:ea typeface="Cambria Math"/>
                          </a:rPr>
                          <m:t>∈</m:t>
                        </m:r>
                        <m:r>
                          <a:rPr lang="en-US" b="1" i="1">
                            <a:latin typeface="Cambria Math"/>
                            <a:ea typeface="Cambria Math"/>
                          </a:rPr>
                          <m:t>𝑨</m:t>
                        </m:r>
                        <m:r>
                          <a:rPr lang="en-US" b="1" i="1">
                            <a:latin typeface="Cambria Math"/>
                            <a:ea typeface="Cambria Math"/>
                          </a:rPr>
                          <m:t>, ∀</m:t>
                        </m:r>
                        <m:r>
                          <a:rPr lang="en-US" b="1" i="1">
                            <a:latin typeface="Cambria Math"/>
                            <a:ea typeface="Cambria Math"/>
                          </a:rPr>
                          <m:t>𝒕</m:t>
                        </m:r>
                        <m:r>
                          <a:rPr lang="en-US" b="1" i="1">
                            <a:latin typeface="Cambria Math"/>
                            <a:ea typeface="Cambria Math"/>
                          </a:rPr>
                          <m:t>∈</m:t>
                        </m:r>
                        <m:r>
                          <a:rPr lang="en-US" b="1" i="1">
                            <a:latin typeface="Cambria Math"/>
                            <a:ea typeface="Cambria Math"/>
                          </a:rPr>
                          <m:t>𝑺</m:t>
                        </m:r>
                      </m:e>
                    </m:d>
                    <m:r>
                      <a:rPr lang="en-US" b="1">
                        <a:latin typeface="Cambria Math"/>
                        <a:ea typeface="Cambria Math"/>
                      </a:rPr>
                      <m:t>𝐫𝐨𝐰</m:t>
                    </m:r>
                    <m:d>
                      <m:dPr>
                        <m:ctrlPr>
                          <a:rPr lang="en-US" b="1" i="1">
                            <a:latin typeface="Cambria Math"/>
                            <a:ea typeface="Cambria Math"/>
                          </a:rPr>
                        </m:ctrlPr>
                      </m:dPr>
                      <m:e>
                        <m:r>
                          <a:rPr lang="en-US" b="1" i="1">
                            <a:latin typeface="Cambria Math"/>
                            <a:ea typeface="Cambria Math"/>
                          </a:rPr>
                          <m:t>𝒔𝒂</m:t>
                        </m:r>
                      </m:e>
                    </m:d>
                    <m:r>
                      <a:rPr lang="en-US" b="1" i="1">
                        <a:latin typeface="Cambria Math"/>
                        <a:ea typeface="Cambria Math"/>
                      </a:rPr>
                      <m:t>≠</m:t>
                    </m:r>
                    <m:r>
                      <a:rPr lang="en-US" b="1">
                        <a:latin typeface="Cambria Math"/>
                        <a:ea typeface="Cambria Math"/>
                      </a:rPr>
                      <m:t>𝐫𝐨𝐰</m:t>
                    </m:r>
                    <m:d>
                      <m:dPr>
                        <m:ctrlPr>
                          <a:rPr lang="en-US" b="1" i="1">
                            <a:latin typeface="Cambria Math"/>
                            <a:ea typeface="Cambria Math"/>
                          </a:rPr>
                        </m:ctrlPr>
                      </m:dPr>
                      <m:e>
                        <m:r>
                          <a:rPr lang="en-US" b="1">
                            <a:latin typeface="Cambria Math"/>
                            <a:ea typeface="Cambria Math"/>
                          </a:rPr>
                          <m:t>𝐭</m:t>
                        </m:r>
                      </m:e>
                    </m:d>
                    <m:r>
                      <a:rPr lang="en-US" b="1" i="1">
                        <a:latin typeface="Cambria Math"/>
                        <a:ea typeface="Cambria Math"/>
                      </a:rPr>
                      <m:t>}</m:t>
                    </m:r>
                  </m:oMath>
                </a14:m>
                <a:endParaRPr lang="en-US" b="1" dirty="0"/>
              </a:p>
              <a:p>
                <a:pPr lvl="1"/>
                <a:endParaRPr lang="en-US" dirty="0"/>
              </a:p>
              <a:p>
                <a:r>
                  <a:rPr lang="en-US" sz="2400" dirty="0" smtClean="0"/>
                  <a:t>Add </a:t>
                </a:r>
                <a:r>
                  <a:rPr lang="en-US" sz="2400" dirty="0" err="1" smtClean="0"/>
                  <a:t>sa</a:t>
                </a:r>
                <a:r>
                  <a:rPr lang="en-US" sz="2400" dirty="0" smtClean="0"/>
                  <a:t> </a:t>
                </a:r>
                <a:r>
                  <a:rPr lang="en-US" sz="2400" dirty="0"/>
                  <a:t>to </a:t>
                </a:r>
                <a:r>
                  <a:rPr lang="en-US" sz="2400" i="1" dirty="0"/>
                  <a:t>S</a:t>
                </a:r>
                <a:r>
                  <a:rPr lang="en-US" sz="2400" dirty="0"/>
                  <a:t> and add all ‘</a:t>
                </a:r>
                <a:r>
                  <a:rPr lang="en-US" sz="2400" dirty="0" err="1" smtClean="0"/>
                  <a:t>sa.w</a:t>
                </a:r>
                <a:r>
                  <a:rPr lang="en-US" sz="2400" dirty="0" smtClean="0"/>
                  <a:t>’, ∀</a:t>
                </a:r>
                <a:r>
                  <a:rPr lang="en-US" sz="2400" dirty="0" err="1" smtClean="0"/>
                  <a:t>w∊</a:t>
                </a:r>
                <a:r>
                  <a:rPr lang="en-US" sz="2400" i="1" dirty="0" err="1"/>
                  <a:t>W</a:t>
                </a:r>
                <a:r>
                  <a:rPr lang="en-US" sz="2400" dirty="0"/>
                  <a:t> to </a:t>
                </a:r>
                <a:r>
                  <a:rPr lang="en-US" sz="2400" i="1" dirty="0"/>
                  <a:t>S.A</a:t>
                </a:r>
                <a:r>
                  <a:rPr lang="en-US" sz="2400" dirty="0"/>
                  <a:t>.</a:t>
                </a:r>
              </a:p>
              <a:p>
                <a:endParaRPr lang="en-US" b="1" dirty="0" smtClean="0">
                  <a:effectLst>
                    <a:outerShdw blurRad="38100" dist="38100" dir="2700000" algn="tl">
                      <a:srgbClr val="000000">
                        <a:alpha val="43137"/>
                      </a:srgbClr>
                    </a:outerShdw>
                  </a:effectLs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t="-76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0E4B5C36-04F8-4543-9292-1914567E5C2A}" type="slidenum">
              <a:rPr lang="en-US" smtClean="0"/>
              <a:t>20</a:t>
            </a:fld>
            <a:endParaRPr lang="en-US"/>
          </a:p>
        </p:txBody>
      </p:sp>
    </p:spTree>
    <p:extLst>
      <p:ext uri="{BB962C8B-B14F-4D97-AF65-F5344CB8AC3E}">
        <p14:creationId xmlns:p14="http://schemas.microsoft.com/office/powerpoint/2010/main" val="650781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Counter Example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92500" lnSpcReduction="20000"/>
              </a:bodyPr>
              <a:lstStyle/>
              <a:p>
                <a:r>
                  <a:rPr lang="en-US" sz="2400" dirty="0" smtClean="0"/>
                  <a:t>If</a:t>
                </a:r>
                <a:r>
                  <a:rPr lang="en-US" sz="2400" baseline="0" dirty="0" smtClean="0"/>
                  <a:t> an observation table is consistent and closed, corresponding DFA is defined. </a:t>
                </a:r>
                <a:endParaRPr lang="en-US" sz="2400" baseline="0" dirty="0" smtClean="0"/>
              </a:p>
              <a:p>
                <a:endParaRPr lang="en-US" sz="2400" baseline="0" dirty="0" smtClean="0"/>
              </a:p>
              <a:p>
                <a:r>
                  <a:rPr lang="en-US" sz="2400" baseline="0" dirty="0" smtClean="0"/>
                  <a:t>M(S,E,T)=</a:t>
                </a:r>
                <a:r>
                  <a:rPr lang="en-US" sz="2400" dirty="0" smtClean="0"/>
                  <a:t>(</a:t>
                </a:r>
                <a:r>
                  <a:rPr lang="en-US" sz="2400" dirty="0"/>
                  <a:t>Q,Σ,δ,q</a:t>
                </a:r>
                <a:r>
                  <a:rPr lang="en-US" sz="2400" baseline="-25000" dirty="0"/>
                  <a:t>0</a:t>
                </a:r>
                <a:r>
                  <a:rPr lang="en-US" sz="2400" dirty="0"/>
                  <a:t>,F)</a:t>
                </a:r>
              </a:p>
              <a:p>
                <a:pPr lvl="1">
                  <a:tabLst>
                    <a:tab pos="914400" algn="l"/>
                  </a:tabLst>
                </a:pPr>
                <a:r>
                  <a:rPr lang="en-US" sz="2000" dirty="0" smtClean="0"/>
                  <a:t>Q	=  </a:t>
                </a:r>
                <a:r>
                  <a:rPr lang="en-US" sz="2000" dirty="0"/>
                  <a:t>{row(s):</a:t>
                </a:r>
                <a:r>
                  <a:rPr lang="en-US" sz="2000" dirty="0" err="1" smtClean="0"/>
                  <a:t>s∊S</a:t>
                </a:r>
                <a:r>
                  <a:rPr lang="en-US" sz="2000" dirty="0"/>
                  <a:t>}, </a:t>
                </a:r>
              </a:p>
              <a:p>
                <a:pPr lvl="1">
                  <a:tabLst>
                    <a:tab pos="914400" algn="l"/>
                  </a:tabLst>
                </a:pPr>
                <a:r>
                  <a:rPr lang="en-US" sz="2000" dirty="0" smtClean="0"/>
                  <a:t>q</a:t>
                </a:r>
                <a:r>
                  <a:rPr lang="en-US" sz="2000" baseline="-25000" dirty="0" smtClean="0"/>
                  <a:t>0</a:t>
                </a:r>
                <a:r>
                  <a:rPr lang="en-US" sz="2000" dirty="0"/>
                  <a:t>	</a:t>
                </a:r>
                <a:r>
                  <a:rPr lang="en-US" sz="2000" dirty="0" smtClean="0"/>
                  <a:t>=  row(ℇ), </a:t>
                </a:r>
                <a:endParaRPr lang="en-US" sz="2000" dirty="0"/>
              </a:p>
              <a:p>
                <a:pPr lvl="1">
                  <a:tabLst>
                    <a:tab pos="914400" algn="l"/>
                  </a:tabLst>
                </a:pPr>
                <a:r>
                  <a:rPr lang="en-US" sz="2000" dirty="0" smtClean="0"/>
                  <a:t>F	=  </a:t>
                </a:r>
                <a:r>
                  <a:rPr lang="en-US" sz="2000" dirty="0"/>
                  <a:t>{row(s</a:t>
                </a:r>
                <a:r>
                  <a:rPr lang="en-US" sz="2000" dirty="0" smtClean="0"/>
                  <a:t>) : </a:t>
                </a:r>
                <a:r>
                  <a:rPr lang="en-US" sz="2000" dirty="0" err="1" smtClean="0"/>
                  <a:t>s∊S</a:t>
                </a:r>
                <a:r>
                  <a:rPr lang="en-US" sz="2000" dirty="0" smtClean="0"/>
                  <a:t> and  </a:t>
                </a:r>
                <a:r>
                  <a:rPr lang="en-US" sz="2000" dirty="0"/>
                  <a:t>T(s</a:t>
                </a:r>
                <a:r>
                  <a:rPr lang="en-US" sz="2000" dirty="0" smtClean="0"/>
                  <a:t>)=1}, </a:t>
                </a:r>
                <a:endParaRPr lang="en-US" sz="2000" dirty="0"/>
              </a:p>
              <a:p>
                <a:pPr lvl="1"/>
                <a:r>
                  <a:rPr lang="el-GR" sz="2000" dirty="0" smtClean="0"/>
                  <a:t>δ</a:t>
                </a:r>
                <a:r>
                  <a:rPr lang="en-US" sz="2000" dirty="0" smtClean="0"/>
                  <a:t>(row(s</a:t>
                </a:r>
                <a:r>
                  <a:rPr lang="en-US" sz="2000" dirty="0"/>
                  <a:t>), </a:t>
                </a:r>
                <a:r>
                  <a:rPr lang="en-US" sz="2000" dirty="0" smtClean="0"/>
                  <a:t>a</a:t>
                </a:r>
                <a:r>
                  <a:rPr lang="en-US" sz="2000" dirty="0"/>
                  <a:t>)  =  </a:t>
                </a:r>
                <a:r>
                  <a:rPr lang="en-US" sz="2000" dirty="0" smtClean="0"/>
                  <a:t>row(</a:t>
                </a:r>
                <a:r>
                  <a:rPr lang="en-US" sz="2000" dirty="0" err="1" smtClean="0"/>
                  <a:t>s.a</a:t>
                </a:r>
                <a:r>
                  <a:rPr lang="en-US" sz="2000" dirty="0"/>
                  <a:t>). </a:t>
                </a:r>
                <a:endParaRPr lang="en-US" sz="2000" dirty="0" smtClean="0"/>
              </a:p>
              <a:p>
                <a:endParaRPr lang="en-US" sz="2400" baseline="0" dirty="0" smtClean="0"/>
              </a:p>
              <a:p>
                <a:r>
                  <a:rPr lang="en-US" sz="2400" baseline="0" dirty="0" smtClean="0"/>
                  <a:t>The teacher replies either with </a:t>
                </a:r>
                <a:r>
                  <a:rPr lang="en-US" sz="2400" i="1" baseline="0" dirty="0" smtClean="0">
                    <a:solidFill>
                      <a:srgbClr val="C00000"/>
                    </a:solidFill>
                  </a:rPr>
                  <a:t>match </a:t>
                </a:r>
                <a:r>
                  <a:rPr lang="en-US" sz="2400" baseline="0" dirty="0" smtClean="0"/>
                  <a:t>or </a:t>
                </a:r>
                <a:r>
                  <a:rPr lang="en-US" sz="2400" baseline="0" dirty="0" smtClean="0"/>
                  <a:t>replies with a counter example </a:t>
                </a:r>
                <a:r>
                  <a:rPr lang="en-US" sz="2400" i="1" baseline="0" dirty="0" smtClean="0">
                    <a:solidFill>
                      <a:srgbClr val="C00000"/>
                    </a:solidFill>
                  </a:rPr>
                  <a:t>C</a:t>
                </a:r>
                <a:r>
                  <a:rPr lang="en-US" sz="2400" baseline="0" dirty="0" smtClean="0"/>
                  <a:t>.</a:t>
                </a:r>
              </a:p>
              <a:p>
                <a:endParaRPr lang="en-US" sz="2400" baseline="0" dirty="0" smtClean="0"/>
              </a:p>
              <a:p>
                <a:pPr marL="777240" lvl="2" indent="0">
                  <a:buNone/>
                </a:pPr>
                <a14:m>
                  <m:oMathPara xmlns:m="http://schemas.openxmlformats.org/officeDocument/2006/math">
                    <m:oMathParaPr>
                      <m:jc m:val="center"/>
                    </m:oMathParaPr>
                    <m:oMath xmlns:m="http://schemas.openxmlformats.org/officeDocument/2006/math">
                      <m:r>
                        <a:rPr lang="en-US" i="1">
                          <a:latin typeface="Cambria Math"/>
                        </a:rPr>
                        <m:t>𝐶</m:t>
                      </m:r>
                      <m:r>
                        <a:rPr lang="en-US" i="1">
                          <a:latin typeface="Cambria Math"/>
                        </a:rPr>
                        <m:t>={∀</m:t>
                      </m:r>
                      <m:r>
                        <a:rPr lang="en-US" i="1">
                          <a:latin typeface="Cambria Math"/>
                          <a:ea typeface="Cambria Math"/>
                        </a:rPr>
                        <m:t>𝑡</m:t>
                      </m:r>
                      <m:r>
                        <a:rPr lang="en-US" i="1">
                          <a:latin typeface="Cambria Math"/>
                          <a:ea typeface="Cambria Math"/>
                        </a:rPr>
                        <m:t>∈</m:t>
                      </m:r>
                      <m:r>
                        <a:rPr lang="en-US" i="1">
                          <a:latin typeface="Cambria Math"/>
                          <a:ea typeface="Cambria Math"/>
                        </a:rPr>
                        <m:t>𝑄</m:t>
                      </m:r>
                      <m:r>
                        <a:rPr lang="en-US" i="1">
                          <a:latin typeface="Cambria Math"/>
                          <a:ea typeface="Cambria Math"/>
                        </a:rPr>
                        <m:t>|</m:t>
                      </m:r>
                      <m:r>
                        <a:rPr lang="en-US" i="1">
                          <a:latin typeface="Cambria Math"/>
                          <a:ea typeface="Cambria Math"/>
                        </a:rPr>
                        <m:t>𝑡</m:t>
                      </m:r>
                      <m:r>
                        <a:rPr lang="en-US" i="1">
                          <a:latin typeface="Cambria Math"/>
                          <a:ea typeface="Cambria Math"/>
                        </a:rPr>
                        <m:t>𝜖</m:t>
                      </m:r>
                      <m:r>
                        <a:rPr lang="en-US" i="1">
                          <a:latin typeface="Cambria Math"/>
                          <a:ea typeface="Cambria Math"/>
                        </a:rPr>
                        <m:t>𝑈</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𝐿</m:t>
                          </m:r>
                        </m:e>
                        <m:sub>
                          <m:r>
                            <a:rPr lang="en-US" i="1">
                              <a:latin typeface="Cambria Math"/>
                              <a:ea typeface="Cambria Math"/>
                            </a:rPr>
                            <m:t>𝑀</m:t>
                          </m:r>
                        </m:sub>
                      </m:sSub>
                      <m:r>
                        <a:rPr lang="en-US" i="1">
                          <a:latin typeface="Cambria Math"/>
                          <a:ea typeface="Cambria Math"/>
                        </a:rPr>
                        <m:t>∧</m:t>
                      </m:r>
                      <m:r>
                        <a:rPr lang="en-US" i="1">
                          <a:latin typeface="Cambria Math"/>
                          <a:ea typeface="Cambria Math"/>
                        </a:rPr>
                        <m:t>𝑡</m:t>
                      </m:r>
                      <m:r>
                        <a:rPr lang="en-US" i="1">
                          <a:latin typeface="Cambria Math"/>
                          <a:ea typeface="Cambria Math"/>
                        </a:rPr>
                        <m:t>𝜖</m:t>
                      </m:r>
                      <m:sSub>
                        <m:sSubPr>
                          <m:ctrlPr>
                            <a:rPr lang="en-US" i="1">
                              <a:latin typeface="Cambria Math"/>
                              <a:ea typeface="Cambria Math"/>
                            </a:rPr>
                          </m:ctrlPr>
                        </m:sSubPr>
                        <m:e>
                          <m:r>
                            <a:rPr lang="en-US" i="1">
                              <a:latin typeface="Cambria Math"/>
                              <a:ea typeface="Cambria Math"/>
                            </a:rPr>
                            <m:t>𝐿</m:t>
                          </m:r>
                        </m:e>
                        <m:sub>
                          <m:r>
                            <a:rPr lang="en-US" i="1">
                              <a:latin typeface="Cambria Math"/>
                              <a:ea typeface="Cambria Math"/>
                            </a:rPr>
                            <m:t>𝑀</m:t>
                          </m:r>
                        </m:sub>
                      </m:sSub>
                      <m:r>
                        <a:rPr lang="en-US" i="1">
                          <a:latin typeface="Cambria Math"/>
                          <a:ea typeface="Cambria Math"/>
                        </a:rPr>
                        <m:t>/</m:t>
                      </m:r>
                      <m:r>
                        <a:rPr lang="en-US" i="1">
                          <a:latin typeface="Cambria Math"/>
                          <a:ea typeface="Cambria Math"/>
                        </a:rPr>
                        <m:t>𝑈</m:t>
                      </m:r>
                      <m:r>
                        <a:rPr lang="en-US" i="1">
                          <a:latin typeface="Cambria Math"/>
                        </a:rPr>
                        <m:t>}</m:t>
                      </m:r>
                    </m:oMath>
                  </m:oMathPara>
                </a14:m>
                <a:endParaRPr lang="en-US" i="1" dirty="0"/>
              </a:p>
              <a:p>
                <a:pPr marL="365760" lvl="1" indent="-256032">
                  <a:spcBef>
                    <a:spcPts val="400"/>
                  </a:spcBef>
                  <a:buSzPct val="68000"/>
                  <a:buFont typeface="Wingdings 3"/>
                  <a:buChar char=""/>
                </a:pPr>
                <a:endParaRPr lang="en-US" sz="2400" baseline="-25000" dirty="0"/>
              </a:p>
              <a:p>
                <a:r>
                  <a:rPr lang="en-US" sz="2400" baseline="0" dirty="0" smtClean="0"/>
                  <a:t>Then </a:t>
                </a:r>
                <a:r>
                  <a:rPr lang="en-US" sz="2400" i="1" baseline="0" dirty="0" smtClean="0"/>
                  <a:t>C</a:t>
                </a:r>
                <a:r>
                  <a:rPr lang="en-US" sz="2400" baseline="0" dirty="0" smtClean="0"/>
                  <a:t> and all its prefixes are added to S.</a:t>
                </a:r>
              </a:p>
              <a:p>
                <a:endParaRPr lang="en-US" baseline="0" dirty="0" smtClean="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t="-2033" r="-176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0E4B5C36-04F8-4543-9292-1914567E5C2A}" type="slidenum">
              <a:rPr lang="en-US" smtClean="0"/>
              <a:t>21</a:t>
            </a:fld>
            <a:endParaRPr lang="en-US"/>
          </a:p>
        </p:txBody>
      </p:sp>
    </p:spTree>
    <p:extLst>
      <p:ext uri="{BB962C8B-B14F-4D97-AF65-F5344CB8AC3E}">
        <p14:creationId xmlns:p14="http://schemas.microsoft.com/office/powerpoint/2010/main" val="3273207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a:t>
            </a:r>
            <a:r>
              <a:rPr lang="en-US" baseline="30000" dirty="0" err="1" smtClean="0"/>
              <a:t>star</a:t>
            </a:r>
            <a:r>
              <a:rPr lang="en-US" dirty="0" smtClean="0"/>
              <a:t> Algorithm</a:t>
            </a:r>
            <a:endParaRPr lang="en-US" dirty="0"/>
          </a:p>
        </p:txBody>
      </p:sp>
      <p:sp>
        <p:nvSpPr>
          <p:cNvPr id="6" name="Slide Number Placeholder 5"/>
          <p:cNvSpPr>
            <a:spLocks noGrp="1"/>
          </p:cNvSpPr>
          <p:nvPr>
            <p:ph type="sldNum" sz="quarter" idx="12"/>
          </p:nvPr>
        </p:nvSpPr>
        <p:spPr/>
        <p:txBody>
          <a:bodyPr/>
          <a:lstStyle/>
          <a:p>
            <a:fld id="{0E4B5C36-04F8-4543-9292-1914567E5C2A}" type="slidenum">
              <a:rPr lang="en-US" smtClean="0"/>
              <a:t>22</a:t>
            </a:fld>
            <a:endParaRPr lang="en-US"/>
          </a:p>
        </p:txBody>
      </p:sp>
      <p:sp>
        <p:nvSpPr>
          <p:cNvPr id="7" name="Rectangle 6"/>
          <p:cNvSpPr/>
          <p:nvPr/>
        </p:nvSpPr>
        <p:spPr>
          <a:xfrm>
            <a:off x="3603024" y="13716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Initializing observation table</a:t>
            </a:r>
            <a:endParaRPr lang="en-US" dirty="0"/>
          </a:p>
        </p:txBody>
      </p:sp>
      <mc:AlternateContent xmlns:mc="http://schemas.openxmlformats.org/markup-compatibility/2006" xmlns:a14="http://schemas.microsoft.com/office/drawing/2010/main">
        <mc:Choice Requires="a14">
          <p:sp>
            <p:nvSpPr>
              <p:cNvPr id="15" name="Rectangle 14"/>
              <p:cNvSpPr/>
              <p:nvPr/>
            </p:nvSpPr>
            <p:spPr>
              <a:xfrm>
                <a:off x="2650524" y="2276389"/>
                <a:ext cx="3962400" cy="9288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t>*Check the consistency:  if not consistent</a:t>
                </a:r>
              </a:p>
              <a:p>
                <a:pPr algn="ctr"/>
                <a14:m>
                  <m:oMathPara xmlns:m="http://schemas.openxmlformats.org/officeDocument/2006/math">
                    <m:oMathParaPr>
                      <m:jc m:val="centerGroup"/>
                    </m:oMathParaPr>
                    <m:oMath xmlns:m="http://schemas.openxmlformats.org/officeDocument/2006/math">
                      <m:r>
                        <a:rPr lang="en-US" sz="1400" b="1" i="1">
                          <a:latin typeface="Cambria Math"/>
                        </a:rPr>
                        <m:t>𝒂</m:t>
                      </m:r>
                      <m:r>
                        <a:rPr lang="en-US" sz="1400" b="1" i="1" smtClean="0">
                          <a:latin typeface="Cambria Math"/>
                        </a:rPr>
                        <m:t>𝒘</m:t>
                      </m:r>
                      <m:r>
                        <a:rPr lang="en-US" sz="1400" b="1" i="0" smtClean="0">
                          <a:latin typeface="Cambria Math"/>
                        </a:rPr>
                        <m:t>=</m:t>
                      </m:r>
                      <m:d>
                        <m:dPr>
                          <m:begChr m:val="{"/>
                          <m:endChr m:val="|"/>
                          <m:ctrlPr>
                            <a:rPr lang="en-US" sz="1400" b="1" i="1" smtClean="0">
                              <a:latin typeface="Cambria Math"/>
                            </a:rPr>
                          </m:ctrlPr>
                        </m:dPr>
                        <m:e>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𝟏</m:t>
                              </m:r>
                            </m:sub>
                          </m:sSub>
                          <m:r>
                            <a:rPr lang="en-US" sz="1400" b="1" i="1" smtClean="0">
                              <a:latin typeface="Cambria Math"/>
                            </a:rPr>
                            <m:t>,</m:t>
                          </m:r>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𝟐</m:t>
                              </m:r>
                            </m:sub>
                          </m:sSub>
                          <m:r>
                            <a:rPr lang="en-US" sz="1400" b="1" i="1" smtClean="0">
                              <a:latin typeface="Cambria Math"/>
                              <a:ea typeface="Cambria Math"/>
                            </a:rPr>
                            <m:t>∈</m:t>
                          </m:r>
                          <m:r>
                            <a:rPr lang="en-US" sz="1400" b="1" i="1" smtClean="0">
                              <a:latin typeface="Cambria Math"/>
                              <a:ea typeface="Cambria Math"/>
                            </a:rPr>
                            <m:t>𝑺</m:t>
                          </m:r>
                          <m:r>
                            <a:rPr lang="en-US" sz="1400" b="1" i="1" smtClean="0">
                              <a:latin typeface="Cambria Math"/>
                              <a:ea typeface="Cambria Math"/>
                            </a:rPr>
                            <m:t> , </m:t>
                          </m:r>
                          <m:r>
                            <a:rPr lang="en-US" sz="1400" b="1" i="1" smtClean="0">
                              <a:latin typeface="Cambria Math"/>
                              <a:ea typeface="Cambria Math"/>
                            </a:rPr>
                            <m:t>𝒂</m:t>
                          </m:r>
                          <m:r>
                            <a:rPr lang="en-US" sz="1400" b="1" i="1" smtClean="0">
                              <a:latin typeface="Cambria Math"/>
                              <a:ea typeface="Cambria Math"/>
                            </a:rPr>
                            <m:t>∈</m:t>
                          </m:r>
                          <m:r>
                            <a:rPr lang="en-US" sz="1400" b="1" i="1" smtClean="0">
                              <a:latin typeface="Cambria Math"/>
                              <a:ea typeface="Cambria Math"/>
                            </a:rPr>
                            <m:t>𝑨</m:t>
                          </m:r>
                          <m:r>
                            <a:rPr lang="en-US" sz="1400" b="1" i="1" smtClean="0">
                              <a:latin typeface="Cambria Math"/>
                              <a:ea typeface="Cambria Math"/>
                            </a:rPr>
                            <m:t>, </m:t>
                          </m:r>
                          <m:r>
                            <a:rPr lang="en-US" sz="1400" b="1" i="1" smtClean="0">
                              <a:latin typeface="Cambria Math"/>
                              <a:ea typeface="Cambria Math"/>
                            </a:rPr>
                            <m:t>𝒘</m:t>
                          </m:r>
                          <m:r>
                            <a:rPr lang="en-US" sz="1400" b="1" i="1" smtClean="0">
                              <a:latin typeface="Cambria Math"/>
                              <a:ea typeface="Cambria Math"/>
                            </a:rPr>
                            <m:t>∈</m:t>
                          </m:r>
                          <m:r>
                            <a:rPr lang="en-US" sz="1400" b="1" i="1" smtClean="0">
                              <a:latin typeface="Cambria Math"/>
                              <a:ea typeface="Cambria Math"/>
                            </a:rPr>
                            <m:t>𝑾</m:t>
                          </m:r>
                        </m:e>
                      </m:d>
                      <m:r>
                        <a:rPr lang="en-US" sz="1400" b="1" i="0" smtClean="0">
                          <a:latin typeface="Cambria Math"/>
                          <a:ea typeface="Cambria Math"/>
                        </a:rPr>
                        <m:t>𝐫𝐨𝐰</m:t>
                      </m:r>
                      <m:d>
                        <m:dPr>
                          <m:ctrlPr>
                            <a:rPr lang="en-US" sz="1400" b="1" i="1" smtClean="0">
                              <a:latin typeface="Cambria Math"/>
                              <a:ea typeface="Cambria Math"/>
                            </a:rPr>
                          </m:ctrlPr>
                        </m:dPr>
                        <m:e>
                          <m:sSub>
                            <m:sSubPr>
                              <m:ctrlPr>
                                <a:rPr lang="en-US" sz="1400" b="1" i="1" smtClean="0">
                                  <a:latin typeface="Cambria Math"/>
                                  <a:ea typeface="Cambria Math"/>
                                </a:rPr>
                              </m:ctrlPr>
                            </m:sSubPr>
                            <m:e>
                              <m:r>
                                <a:rPr lang="en-US" sz="1400" b="1" i="0" smtClean="0">
                                  <a:latin typeface="Cambria Math"/>
                                  <a:ea typeface="Cambria Math"/>
                                </a:rPr>
                                <m:t>𝐬</m:t>
                              </m:r>
                            </m:e>
                            <m:sub>
                              <m:r>
                                <a:rPr lang="en-US" sz="1400" b="1" i="0" smtClean="0">
                                  <a:latin typeface="Cambria Math"/>
                                  <a:ea typeface="Cambria Math"/>
                                </a:rPr>
                                <m:t>𝟏</m:t>
                              </m:r>
                            </m:sub>
                          </m:sSub>
                        </m:e>
                      </m:d>
                      <m:r>
                        <a:rPr lang="en-US" sz="1400" b="1" i="0" smtClean="0">
                          <a:latin typeface="Cambria Math"/>
                          <a:ea typeface="Cambria Math"/>
                        </a:rPr>
                        <m:t>=</m:t>
                      </m:r>
                      <m:r>
                        <a:rPr lang="en-US" sz="1400" b="1" i="0" smtClean="0">
                          <a:latin typeface="Cambria Math"/>
                          <a:ea typeface="Cambria Math"/>
                        </a:rPr>
                        <m:t>𝐫𝐨𝐰</m:t>
                      </m:r>
                      <m:d>
                        <m:dPr>
                          <m:ctrlPr>
                            <a:rPr lang="en-US" sz="1400" b="1" i="1" smtClean="0">
                              <a:latin typeface="Cambria Math"/>
                              <a:ea typeface="Cambria Math"/>
                            </a:rPr>
                          </m:ctrlPr>
                        </m:dPr>
                        <m:e>
                          <m:sSub>
                            <m:sSubPr>
                              <m:ctrlPr>
                                <a:rPr lang="en-US" sz="1400" b="1" i="1" smtClean="0">
                                  <a:latin typeface="Cambria Math"/>
                                  <a:ea typeface="Cambria Math"/>
                                </a:rPr>
                              </m:ctrlPr>
                            </m:sSubPr>
                            <m:e>
                              <m:r>
                                <a:rPr lang="en-US" sz="1400" b="1" i="0" smtClean="0">
                                  <a:latin typeface="Cambria Math"/>
                                  <a:ea typeface="Cambria Math"/>
                                </a:rPr>
                                <m:t>𝐬</m:t>
                              </m:r>
                            </m:e>
                            <m:sub>
                              <m:r>
                                <a:rPr lang="en-US" sz="1400" b="1" i="0" smtClean="0">
                                  <a:latin typeface="Cambria Math"/>
                                  <a:ea typeface="Cambria Math"/>
                                </a:rPr>
                                <m:t>𝟐</m:t>
                              </m:r>
                            </m:sub>
                          </m:sSub>
                        </m:e>
                      </m:d>
                      <m:r>
                        <a:rPr lang="en-US" sz="1400" b="1" i="1" smtClean="0">
                          <a:latin typeface="Cambria Math"/>
                          <a:ea typeface="Cambria Math"/>
                        </a:rPr>
                        <m:t>∨  </m:t>
                      </m:r>
                      <m:r>
                        <a:rPr lang="en-US" sz="1400" b="1" i="1" smtClean="0">
                          <a:latin typeface="Cambria Math"/>
                          <a:ea typeface="Cambria Math"/>
                        </a:rPr>
                        <m:t>𝑻</m:t>
                      </m:r>
                      <m:r>
                        <a:rPr lang="en-US" sz="1400" b="1" i="1" smtClean="0">
                          <a:latin typeface="Cambria Math"/>
                          <a:ea typeface="Cambria Math"/>
                        </a:rPr>
                        <m:t>(</m:t>
                      </m:r>
                      <m:sSub>
                        <m:sSubPr>
                          <m:ctrlPr>
                            <a:rPr lang="en-US" sz="1400" b="1" i="1" smtClean="0">
                              <a:latin typeface="Cambria Math"/>
                              <a:ea typeface="Cambria Math"/>
                            </a:rPr>
                          </m:ctrlPr>
                        </m:sSubPr>
                        <m:e>
                          <m:r>
                            <a:rPr lang="en-US" sz="1400" b="1" i="1" smtClean="0">
                              <a:latin typeface="Cambria Math"/>
                              <a:ea typeface="Cambria Math"/>
                            </a:rPr>
                            <m:t>𝒔</m:t>
                          </m:r>
                        </m:e>
                        <m:sub>
                          <m:r>
                            <a:rPr lang="en-US" sz="1400" b="1" i="1" smtClean="0">
                              <a:latin typeface="Cambria Math"/>
                              <a:ea typeface="Cambria Math"/>
                            </a:rPr>
                            <m:t>𝟏</m:t>
                          </m:r>
                        </m:sub>
                      </m:sSub>
                      <m:r>
                        <a:rPr lang="en-US" sz="1400" b="1" i="1" smtClean="0">
                          <a:latin typeface="Cambria Math"/>
                          <a:ea typeface="Cambria Math"/>
                        </a:rPr>
                        <m:t>𝒂𝒘</m:t>
                      </m:r>
                      <m:r>
                        <a:rPr lang="en-US" sz="1400" b="1" i="1" smtClean="0">
                          <a:latin typeface="Cambria Math"/>
                          <a:ea typeface="Cambria Math"/>
                        </a:rPr>
                        <m:t>)≠</m:t>
                      </m:r>
                      <m:r>
                        <a:rPr lang="en-US" sz="1400" b="1" i="1" smtClean="0">
                          <a:latin typeface="Cambria Math"/>
                          <a:ea typeface="Cambria Math"/>
                        </a:rPr>
                        <m:t>𝑻</m:t>
                      </m:r>
                      <m:r>
                        <a:rPr lang="en-US" sz="1400" b="1" i="1" smtClean="0">
                          <a:latin typeface="Cambria Math"/>
                          <a:ea typeface="Cambria Math"/>
                        </a:rPr>
                        <m:t>(</m:t>
                      </m:r>
                      <m:sSub>
                        <m:sSubPr>
                          <m:ctrlPr>
                            <a:rPr lang="en-US" sz="1400" b="1" i="1" smtClean="0">
                              <a:latin typeface="Cambria Math"/>
                              <a:ea typeface="Cambria Math"/>
                            </a:rPr>
                          </m:ctrlPr>
                        </m:sSubPr>
                        <m:e>
                          <m:r>
                            <a:rPr lang="en-US" sz="1400" b="1" i="1" smtClean="0">
                              <a:latin typeface="Cambria Math"/>
                              <a:ea typeface="Cambria Math"/>
                            </a:rPr>
                            <m:t>𝒔</m:t>
                          </m:r>
                        </m:e>
                        <m:sub>
                          <m:r>
                            <a:rPr lang="en-US" sz="1400" b="1" i="1" smtClean="0">
                              <a:latin typeface="Cambria Math"/>
                              <a:ea typeface="Cambria Math"/>
                            </a:rPr>
                            <m:t>𝟐</m:t>
                          </m:r>
                        </m:sub>
                      </m:sSub>
                      <m:r>
                        <a:rPr lang="en-US" sz="1400" b="1" i="1" smtClean="0">
                          <a:latin typeface="Cambria Math"/>
                          <a:ea typeface="Cambria Math"/>
                        </a:rPr>
                        <m:t>𝒂𝒘</m:t>
                      </m:r>
                      <m:r>
                        <a:rPr lang="en-US" sz="1400" b="1" i="1" smtClean="0">
                          <a:latin typeface="Cambria Math"/>
                          <a:ea typeface="Cambria Math"/>
                        </a:rPr>
                        <m:t>)}</m:t>
                      </m:r>
                    </m:oMath>
                  </m:oMathPara>
                </a14:m>
                <a:endParaRPr lang="en-US" sz="1400" b="1" dirty="0" smtClean="0"/>
              </a:p>
              <a:p>
                <a:r>
                  <a:rPr lang="en-US" sz="1400" b="1" dirty="0" smtClean="0"/>
                  <a:t>*Add </a:t>
                </a:r>
                <a:r>
                  <a:rPr lang="en-US" sz="1400" b="1" i="1" dirty="0" smtClean="0"/>
                  <a:t>aw</a:t>
                </a:r>
                <a:r>
                  <a:rPr lang="en-US" sz="1400" b="1" dirty="0" smtClean="0"/>
                  <a:t> to </a:t>
                </a:r>
                <a:r>
                  <a:rPr lang="en-US" sz="1400" b="1" i="1" dirty="0" smtClean="0"/>
                  <a:t>W.</a:t>
                </a:r>
                <a:endParaRPr lang="en-US" sz="1400" b="1" i="1" dirty="0"/>
              </a:p>
            </p:txBody>
          </p:sp>
        </mc:Choice>
        <mc:Fallback xmlns="">
          <p:sp>
            <p:nvSpPr>
              <p:cNvPr id="15" name="Rectangle 14"/>
              <p:cNvSpPr>
                <a:spLocks noRot="1" noChangeAspect="1" noMove="1" noResize="1" noEditPoints="1" noAdjustHandles="1" noChangeArrowheads="1" noChangeShapeType="1" noTextEdit="1"/>
              </p:cNvSpPr>
              <p:nvPr/>
            </p:nvSpPr>
            <p:spPr>
              <a:xfrm>
                <a:off x="2650524" y="2276389"/>
                <a:ext cx="3962400" cy="928816"/>
              </a:xfrm>
              <a:prstGeom prst="rect">
                <a:avLst/>
              </a:prstGeom>
              <a:blipFill rotWithShape="1">
                <a:blip r:embed="rId3"/>
                <a:stretch>
                  <a:fillRect l="-153" b="-6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650524" y="3500394"/>
                <a:ext cx="3962400" cy="9288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t>*Check the closeness:  if not closed</a:t>
                </a:r>
              </a:p>
              <a:p>
                <a:pPr algn="ctr"/>
                <a14:m>
                  <m:oMathPara xmlns:m="http://schemas.openxmlformats.org/officeDocument/2006/math">
                    <m:oMathParaPr>
                      <m:jc m:val="centerGroup"/>
                    </m:oMathParaPr>
                    <m:oMath xmlns:m="http://schemas.openxmlformats.org/officeDocument/2006/math">
                      <m:r>
                        <a:rPr lang="en-US" sz="1400" b="1" i="1" smtClean="0">
                          <a:latin typeface="Cambria Math"/>
                        </a:rPr>
                        <m:t>𝒔𝒂</m:t>
                      </m:r>
                      <m:r>
                        <a:rPr lang="en-US" sz="1400" b="1" i="0" smtClean="0">
                          <a:latin typeface="Cambria Math"/>
                        </a:rPr>
                        <m:t>=</m:t>
                      </m:r>
                      <m:d>
                        <m:dPr>
                          <m:begChr m:val="{"/>
                          <m:endChr m:val="|"/>
                          <m:ctrlPr>
                            <a:rPr lang="en-US" sz="1400" b="1" i="1" smtClean="0">
                              <a:latin typeface="Cambria Math"/>
                            </a:rPr>
                          </m:ctrlPr>
                        </m:dPr>
                        <m:e>
                          <m:r>
                            <a:rPr lang="en-US" sz="1400" b="1" i="1" smtClean="0">
                              <a:latin typeface="Cambria Math"/>
                            </a:rPr>
                            <m:t>𝒔</m:t>
                          </m:r>
                          <m:r>
                            <a:rPr lang="en-US" sz="1400" b="1" i="1" smtClean="0">
                              <a:latin typeface="Cambria Math"/>
                            </a:rPr>
                            <m:t> ∈</m:t>
                          </m:r>
                          <m:r>
                            <a:rPr lang="en-US" sz="1400" b="1" i="1" smtClean="0">
                              <a:latin typeface="Cambria Math"/>
                              <a:ea typeface="Cambria Math"/>
                            </a:rPr>
                            <m:t>𝑺</m:t>
                          </m:r>
                          <m:r>
                            <a:rPr lang="en-US" sz="1400" b="1" i="1" smtClean="0">
                              <a:latin typeface="Cambria Math"/>
                              <a:ea typeface="Cambria Math"/>
                            </a:rPr>
                            <m:t> , </m:t>
                          </m:r>
                          <m:r>
                            <a:rPr lang="en-US" sz="1400" b="1" i="1" smtClean="0">
                              <a:latin typeface="Cambria Math"/>
                              <a:ea typeface="Cambria Math"/>
                            </a:rPr>
                            <m:t>𝒂</m:t>
                          </m:r>
                          <m:r>
                            <a:rPr lang="en-US" sz="1400" b="1" i="1" smtClean="0">
                              <a:latin typeface="Cambria Math"/>
                              <a:ea typeface="Cambria Math"/>
                            </a:rPr>
                            <m:t>∈</m:t>
                          </m:r>
                          <m:r>
                            <a:rPr lang="en-US" sz="1400" b="1" i="1" smtClean="0">
                              <a:latin typeface="Cambria Math"/>
                              <a:ea typeface="Cambria Math"/>
                            </a:rPr>
                            <m:t>𝑨</m:t>
                          </m:r>
                          <m:r>
                            <a:rPr lang="en-US" sz="1400" b="1" i="1" smtClean="0">
                              <a:latin typeface="Cambria Math"/>
                              <a:ea typeface="Cambria Math"/>
                            </a:rPr>
                            <m:t>, ∀</m:t>
                          </m:r>
                          <m:r>
                            <a:rPr lang="en-US" sz="1400" b="1" i="1" smtClean="0">
                              <a:latin typeface="Cambria Math"/>
                              <a:ea typeface="Cambria Math"/>
                            </a:rPr>
                            <m:t>𝒕</m:t>
                          </m:r>
                          <m:r>
                            <a:rPr lang="en-US" sz="1400" b="1" i="1" smtClean="0">
                              <a:latin typeface="Cambria Math"/>
                              <a:ea typeface="Cambria Math"/>
                            </a:rPr>
                            <m:t>∈</m:t>
                          </m:r>
                          <m:r>
                            <a:rPr lang="en-US" sz="1400" b="1" i="1" smtClean="0">
                              <a:latin typeface="Cambria Math"/>
                              <a:ea typeface="Cambria Math"/>
                            </a:rPr>
                            <m:t>𝑺</m:t>
                          </m:r>
                        </m:e>
                      </m:d>
                      <m:r>
                        <a:rPr lang="en-US" sz="1400" b="1" i="0" smtClean="0">
                          <a:latin typeface="Cambria Math"/>
                          <a:ea typeface="Cambria Math"/>
                        </a:rPr>
                        <m:t>𝐫𝐨𝐰</m:t>
                      </m:r>
                      <m:d>
                        <m:dPr>
                          <m:ctrlPr>
                            <a:rPr lang="en-US" sz="1400" b="1" i="1" smtClean="0">
                              <a:latin typeface="Cambria Math"/>
                              <a:ea typeface="Cambria Math"/>
                            </a:rPr>
                          </m:ctrlPr>
                        </m:dPr>
                        <m:e>
                          <m:r>
                            <a:rPr lang="en-US" sz="1400" b="1" i="1" smtClean="0">
                              <a:latin typeface="Cambria Math"/>
                              <a:ea typeface="Cambria Math"/>
                            </a:rPr>
                            <m:t>𝒔𝒂</m:t>
                          </m:r>
                        </m:e>
                      </m:d>
                      <m:r>
                        <a:rPr lang="en-US" sz="1400" b="1" i="1" smtClean="0">
                          <a:latin typeface="Cambria Math"/>
                          <a:ea typeface="Cambria Math"/>
                        </a:rPr>
                        <m:t>≠</m:t>
                      </m:r>
                      <m:r>
                        <a:rPr lang="en-US" sz="1400" b="1" i="0" smtClean="0">
                          <a:latin typeface="Cambria Math"/>
                          <a:ea typeface="Cambria Math"/>
                        </a:rPr>
                        <m:t>𝐫𝐨𝐰</m:t>
                      </m:r>
                      <m:d>
                        <m:dPr>
                          <m:ctrlPr>
                            <a:rPr lang="en-US" sz="1400" b="1" i="1" smtClean="0">
                              <a:latin typeface="Cambria Math"/>
                              <a:ea typeface="Cambria Math"/>
                            </a:rPr>
                          </m:ctrlPr>
                        </m:dPr>
                        <m:e>
                          <m:r>
                            <a:rPr lang="en-US" sz="1400" b="1" i="0" smtClean="0">
                              <a:latin typeface="Cambria Math"/>
                              <a:ea typeface="Cambria Math"/>
                            </a:rPr>
                            <m:t>𝐭</m:t>
                          </m:r>
                        </m:e>
                      </m:d>
                      <m:r>
                        <a:rPr lang="en-US" sz="1400" b="1" i="1" smtClean="0">
                          <a:latin typeface="Cambria Math"/>
                          <a:ea typeface="Cambria Math"/>
                        </a:rPr>
                        <m:t>}</m:t>
                      </m:r>
                    </m:oMath>
                  </m:oMathPara>
                </a14:m>
                <a:endParaRPr lang="en-US" sz="1400" b="1" dirty="0" smtClean="0"/>
              </a:p>
              <a:p>
                <a:r>
                  <a:rPr lang="en-US" sz="1400" b="1" dirty="0" smtClean="0"/>
                  <a:t>*Add </a:t>
                </a:r>
                <a:r>
                  <a:rPr lang="en-US" sz="1400" b="1" dirty="0" err="1" smtClean="0"/>
                  <a:t>s</a:t>
                </a:r>
                <a:r>
                  <a:rPr lang="en-US" sz="1400" b="1" i="1" dirty="0" err="1" smtClean="0"/>
                  <a:t>a</a:t>
                </a:r>
                <a:r>
                  <a:rPr lang="en-US" sz="1400" b="1" dirty="0" smtClean="0"/>
                  <a:t> to </a:t>
                </a:r>
                <a:r>
                  <a:rPr lang="en-US" sz="1400" b="1" i="1" dirty="0" smtClean="0"/>
                  <a:t>S.</a:t>
                </a:r>
                <a:endParaRPr lang="en-US" sz="1400" b="1" i="1" dirty="0"/>
              </a:p>
            </p:txBody>
          </p:sp>
        </mc:Choice>
        <mc:Fallback xmlns="">
          <p:sp>
            <p:nvSpPr>
              <p:cNvPr id="17" name="Rectangle 16"/>
              <p:cNvSpPr>
                <a:spLocks noRot="1" noChangeAspect="1" noMove="1" noResize="1" noEditPoints="1" noAdjustHandles="1" noChangeArrowheads="1" noChangeShapeType="1" noTextEdit="1"/>
              </p:cNvSpPr>
              <p:nvPr/>
            </p:nvSpPr>
            <p:spPr>
              <a:xfrm>
                <a:off x="2650524" y="3500394"/>
                <a:ext cx="3962400" cy="928816"/>
              </a:xfrm>
              <a:prstGeom prst="rect">
                <a:avLst/>
              </a:prstGeom>
              <a:blipFill rotWithShape="1">
                <a:blip r:embed="rId4"/>
                <a:stretch>
                  <a:fillRect l="-1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650524" y="4724400"/>
                <a:ext cx="3962400" cy="9288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t>*Construct DFSM and check for counter example.</a:t>
                </a:r>
              </a:p>
              <a:p>
                <a:pPr marL="777240" lvl="2" indent="0">
                  <a:buNone/>
                </a:pPr>
                <a14:m>
                  <m:oMathPara xmlns:m="http://schemas.openxmlformats.org/officeDocument/2006/math">
                    <m:oMathParaPr>
                      <m:jc m:val="center"/>
                    </m:oMathParaPr>
                    <m:oMath xmlns:m="http://schemas.openxmlformats.org/officeDocument/2006/math">
                      <m:r>
                        <a:rPr lang="en-US" sz="1400" i="1">
                          <a:latin typeface="Cambria Math"/>
                        </a:rPr>
                        <m:t>𝐶</m:t>
                      </m:r>
                      <m:r>
                        <a:rPr lang="en-US" sz="1400" i="1">
                          <a:latin typeface="Cambria Math"/>
                        </a:rPr>
                        <m:t>={∀</m:t>
                      </m:r>
                      <m:r>
                        <a:rPr lang="en-US" sz="1400" i="1">
                          <a:latin typeface="Cambria Math"/>
                          <a:ea typeface="Cambria Math"/>
                        </a:rPr>
                        <m:t>𝑡</m:t>
                      </m:r>
                      <m:r>
                        <a:rPr lang="en-US" sz="1400" i="1">
                          <a:latin typeface="Cambria Math"/>
                          <a:ea typeface="Cambria Math"/>
                        </a:rPr>
                        <m:t>∈</m:t>
                      </m:r>
                      <m:r>
                        <a:rPr lang="en-US" sz="1400" i="1">
                          <a:latin typeface="Cambria Math"/>
                          <a:ea typeface="Cambria Math"/>
                        </a:rPr>
                        <m:t>𝑄</m:t>
                      </m:r>
                      <m:r>
                        <a:rPr lang="en-US" sz="1400" i="1">
                          <a:latin typeface="Cambria Math"/>
                          <a:ea typeface="Cambria Math"/>
                        </a:rPr>
                        <m:t>|</m:t>
                      </m:r>
                      <m:r>
                        <a:rPr lang="en-US" sz="1400" i="1">
                          <a:latin typeface="Cambria Math"/>
                          <a:ea typeface="Cambria Math"/>
                        </a:rPr>
                        <m:t>𝑡</m:t>
                      </m:r>
                      <m:r>
                        <a:rPr lang="en-US" sz="1400" i="1">
                          <a:latin typeface="Cambria Math"/>
                          <a:ea typeface="Cambria Math"/>
                        </a:rPr>
                        <m:t>𝜖</m:t>
                      </m:r>
                      <m:r>
                        <a:rPr lang="en-US" sz="1400" i="1">
                          <a:latin typeface="Cambria Math"/>
                          <a:ea typeface="Cambria Math"/>
                        </a:rPr>
                        <m:t>𝑈</m:t>
                      </m:r>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𝐿</m:t>
                          </m:r>
                        </m:e>
                        <m:sub>
                          <m:r>
                            <a:rPr lang="en-US" sz="1400" i="1">
                              <a:latin typeface="Cambria Math"/>
                              <a:ea typeface="Cambria Math"/>
                            </a:rPr>
                            <m:t>𝑀</m:t>
                          </m:r>
                        </m:sub>
                      </m:sSub>
                      <m:r>
                        <a:rPr lang="en-US" sz="1400" i="1">
                          <a:latin typeface="Cambria Math"/>
                          <a:ea typeface="Cambria Math"/>
                        </a:rPr>
                        <m:t>∧</m:t>
                      </m:r>
                      <m:r>
                        <a:rPr lang="en-US" sz="1400" i="1">
                          <a:latin typeface="Cambria Math"/>
                          <a:ea typeface="Cambria Math"/>
                        </a:rPr>
                        <m:t>𝑡</m:t>
                      </m:r>
                      <m:r>
                        <a:rPr lang="en-US" sz="1400" i="1">
                          <a:latin typeface="Cambria Math"/>
                          <a:ea typeface="Cambria Math"/>
                        </a:rPr>
                        <m:t>𝜖</m:t>
                      </m:r>
                      <m:sSub>
                        <m:sSubPr>
                          <m:ctrlPr>
                            <a:rPr lang="en-US" sz="1400" i="1">
                              <a:latin typeface="Cambria Math"/>
                              <a:ea typeface="Cambria Math"/>
                            </a:rPr>
                          </m:ctrlPr>
                        </m:sSubPr>
                        <m:e>
                          <m:r>
                            <a:rPr lang="en-US" sz="1400" i="1">
                              <a:latin typeface="Cambria Math"/>
                              <a:ea typeface="Cambria Math"/>
                            </a:rPr>
                            <m:t>𝐿</m:t>
                          </m:r>
                        </m:e>
                        <m:sub>
                          <m:r>
                            <a:rPr lang="en-US" sz="1400" i="1">
                              <a:latin typeface="Cambria Math"/>
                              <a:ea typeface="Cambria Math"/>
                            </a:rPr>
                            <m:t>𝑀</m:t>
                          </m:r>
                        </m:sub>
                      </m:sSub>
                      <m:r>
                        <a:rPr lang="en-US" sz="1400" i="1">
                          <a:latin typeface="Cambria Math"/>
                          <a:ea typeface="Cambria Math"/>
                        </a:rPr>
                        <m:t>/</m:t>
                      </m:r>
                      <m:r>
                        <a:rPr lang="en-US" sz="1400" i="1">
                          <a:latin typeface="Cambria Math"/>
                          <a:ea typeface="Cambria Math"/>
                        </a:rPr>
                        <m:t>𝑈</m:t>
                      </m:r>
                      <m:r>
                        <a:rPr lang="en-US" sz="1400" i="1">
                          <a:latin typeface="Cambria Math"/>
                        </a:rPr>
                        <m:t>}</m:t>
                      </m:r>
                    </m:oMath>
                  </m:oMathPara>
                </a14:m>
                <a:endParaRPr lang="en-US" sz="1400" i="1" dirty="0"/>
              </a:p>
              <a:p>
                <a:r>
                  <a:rPr lang="en-US" sz="1400" b="1" dirty="0" smtClean="0"/>
                  <a:t>*Add </a:t>
                </a:r>
                <a:r>
                  <a:rPr lang="en-US" sz="1400" b="1" i="1" dirty="0" smtClean="0"/>
                  <a:t>C</a:t>
                </a:r>
                <a:r>
                  <a:rPr lang="en-US" sz="1400" b="1" dirty="0" smtClean="0"/>
                  <a:t> and its prefix to </a:t>
                </a:r>
                <a:r>
                  <a:rPr lang="en-US" sz="1400" b="1" i="1" dirty="0" smtClean="0"/>
                  <a:t>S</a:t>
                </a:r>
                <a:r>
                  <a:rPr lang="en-US" sz="1400" b="1" dirty="0" smtClean="0"/>
                  <a:t>.</a:t>
                </a:r>
                <a:endParaRPr lang="en-US" sz="1400" b="1" i="1" dirty="0"/>
              </a:p>
            </p:txBody>
          </p:sp>
        </mc:Choice>
        <mc:Fallback xmlns="">
          <p:sp>
            <p:nvSpPr>
              <p:cNvPr id="18" name="Rectangle 17"/>
              <p:cNvSpPr>
                <a:spLocks noRot="1" noChangeAspect="1" noMove="1" noResize="1" noEditPoints="1" noAdjustHandles="1" noChangeArrowheads="1" noChangeShapeType="1" noTextEdit="1"/>
              </p:cNvSpPr>
              <p:nvPr/>
            </p:nvSpPr>
            <p:spPr>
              <a:xfrm>
                <a:off x="2650524" y="4724400"/>
                <a:ext cx="3962400" cy="928816"/>
              </a:xfrm>
              <a:prstGeom prst="rect">
                <a:avLst/>
              </a:prstGeom>
              <a:blipFill rotWithShape="1">
                <a:blip r:embed="rId5"/>
                <a:stretch>
                  <a:fillRect l="-153"/>
                </a:stretch>
              </a:blipFill>
            </p:spPr>
            <p:txBody>
              <a:bodyPr/>
              <a:lstStyle/>
              <a:p>
                <a:r>
                  <a:rPr lang="en-US">
                    <a:noFill/>
                  </a:rPr>
                  <a:t> </a:t>
                </a:r>
              </a:p>
            </p:txBody>
          </p:sp>
        </mc:Fallback>
      </mc:AlternateContent>
      <p:cxnSp>
        <p:nvCxnSpPr>
          <p:cNvPr id="19" name="Straight Arrow Connector 18"/>
          <p:cNvCxnSpPr>
            <a:stCxn id="7" idx="2"/>
            <a:endCxn id="15" idx="0"/>
          </p:cNvCxnSpPr>
          <p:nvPr/>
        </p:nvCxnSpPr>
        <p:spPr>
          <a:xfrm>
            <a:off x="4631724" y="1981200"/>
            <a:ext cx="0" cy="2951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2"/>
            <a:endCxn id="17" idx="0"/>
          </p:cNvCxnSpPr>
          <p:nvPr/>
        </p:nvCxnSpPr>
        <p:spPr>
          <a:xfrm>
            <a:off x="4631724" y="3205205"/>
            <a:ext cx="0" cy="2951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7" idx="2"/>
            <a:endCxn id="18" idx="0"/>
          </p:cNvCxnSpPr>
          <p:nvPr/>
        </p:nvCxnSpPr>
        <p:spPr>
          <a:xfrm>
            <a:off x="4631724" y="4429210"/>
            <a:ext cx="0" cy="29519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Straight Connector 26"/>
          <p:cNvCxnSpPr>
            <a:stCxn id="18" idx="1"/>
          </p:cNvCxnSpPr>
          <p:nvPr/>
        </p:nvCxnSpPr>
        <p:spPr>
          <a:xfrm flipH="1">
            <a:off x="2286000" y="5188808"/>
            <a:ext cx="36452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26" name="Straight Connector 1025"/>
          <p:cNvCxnSpPr/>
          <p:nvPr/>
        </p:nvCxnSpPr>
        <p:spPr>
          <a:xfrm flipV="1">
            <a:off x="2286000" y="2740797"/>
            <a:ext cx="0" cy="2448011"/>
          </a:xfrm>
          <a:prstGeom prst="line">
            <a:avLst/>
          </a:prstGeom>
          <a:ln w="28575"/>
        </p:spPr>
        <p:style>
          <a:lnRef idx="1">
            <a:schemeClr val="dk1"/>
          </a:lnRef>
          <a:fillRef idx="0">
            <a:schemeClr val="dk1"/>
          </a:fillRef>
          <a:effectRef idx="0">
            <a:schemeClr val="dk1"/>
          </a:effectRef>
          <a:fontRef idx="minor">
            <a:schemeClr val="tx1"/>
          </a:fontRef>
        </p:style>
      </p:cxnSp>
      <p:cxnSp>
        <p:nvCxnSpPr>
          <p:cNvPr id="1028" name="Straight Arrow Connector 1027"/>
          <p:cNvCxnSpPr>
            <a:endCxn id="15" idx="1"/>
          </p:cNvCxnSpPr>
          <p:nvPr/>
        </p:nvCxnSpPr>
        <p:spPr>
          <a:xfrm>
            <a:off x="2286000" y="2740797"/>
            <a:ext cx="36452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621426" y="5653216"/>
            <a:ext cx="0" cy="29519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061252" y="5944287"/>
            <a:ext cx="1120348"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DFSM</a:t>
            </a:r>
            <a:endParaRPr lang="en-US" dirty="0"/>
          </a:p>
        </p:txBody>
      </p:sp>
      <p:sp>
        <p:nvSpPr>
          <p:cNvPr id="2" name="TextBox 1"/>
          <p:cNvSpPr txBox="1"/>
          <p:nvPr/>
        </p:nvSpPr>
        <p:spPr>
          <a:xfrm rot="16200000">
            <a:off x="720796" y="3810912"/>
            <a:ext cx="2391745" cy="307777"/>
          </a:xfrm>
          <a:prstGeom prst="rect">
            <a:avLst/>
          </a:prstGeom>
          <a:noFill/>
        </p:spPr>
        <p:txBody>
          <a:bodyPr wrap="none" rtlCol="0">
            <a:spAutoFit/>
          </a:bodyPr>
          <a:lstStyle/>
          <a:p>
            <a:r>
              <a:rPr lang="en-US" sz="1400" dirty="0" smtClean="0"/>
              <a:t>If counter example is provided</a:t>
            </a:r>
            <a:endParaRPr lang="en-US" sz="1400" dirty="0"/>
          </a:p>
        </p:txBody>
      </p:sp>
      <p:cxnSp>
        <p:nvCxnSpPr>
          <p:cNvPr id="20" name="Straight Connector 19"/>
          <p:cNvCxnSpPr/>
          <p:nvPr/>
        </p:nvCxnSpPr>
        <p:spPr>
          <a:xfrm>
            <a:off x="6612924" y="3964800"/>
            <a:ext cx="39747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7010400" y="2740797"/>
            <a:ext cx="0" cy="1224003"/>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6612924" y="2740797"/>
            <a:ext cx="397476"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rot="5400000">
            <a:off x="6399026" y="3091188"/>
            <a:ext cx="1793440" cy="523220"/>
          </a:xfrm>
          <a:prstGeom prst="rect">
            <a:avLst/>
          </a:prstGeom>
          <a:noFill/>
        </p:spPr>
        <p:txBody>
          <a:bodyPr wrap="none" rtlCol="0">
            <a:spAutoFit/>
          </a:bodyPr>
          <a:lstStyle/>
          <a:p>
            <a:r>
              <a:rPr lang="en-US" sz="1400" dirty="0" smtClean="0"/>
              <a:t>Until the OT is</a:t>
            </a:r>
          </a:p>
          <a:p>
            <a:r>
              <a:rPr lang="en-US" sz="1400" dirty="0" smtClean="0"/>
              <a:t> consistent and closed</a:t>
            </a:r>
            <a:endParaRPr lang="en-US" sz="1400" dirty="0"/>
          </a:p>
        </p:txBody>
      </p:sp>
    </p:spTree>
    <p:extLst>
      <p:ext uri="{BB962C8B-B14F-4D97-AF65-F5344CB8AC3E}">
        <p14:creationId xmlns:p14="http://schemas.microsoft.com/office/powerpoint/2010/main" val="1831883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UAV- Example</a:t>
            </a:r>
            <a:endParaRPr lang="en-US" dirty="0"/>
          </a:p>
        </p:txBody>
      </p:sp>
      <p:sp>
        <p:nvSpPr>
          <p:cNvPr id="3" name="Content Placeholder 2"/>
          <p:cNvSpPr>
            <a:spLocks noGrp="1"/>
          </p:cNvSpPr>
          <p:nvPr>
            <p:ph idx="1"/>
          </p:nvPr>
        </p:nvSpPr>
        <p:spPr/>
        <p:txBody>
          <a:bodyPr/>
          <a:lstStyle/>
          <a:p>
            <a:r>
              <a:rPr lang="en-US" dirty="0" smtClean="0"/>
              <a:t>Consider the following example of UAV, Quadrator mission operation model. UAV receives commands to start its mission and return to hangar. But during the mission it may face with emergency condition and need to get back to hangar.</a:t>
            </a:r>
          </a:p>
          <a:p>
            <a:r>
              <a:rPr lang="en-US" dirty="0" smtClean="0"/>
              <a:t>Assuming we don’t know the system, we will try to use </a:t>
            </a:r>
            <a:r>
              <a:rPr lang="en-US" dirty="0" err="1" smtClean="0"/>
              <a:t>Lstar</a:t>
            </a:r>
            <a:r>
              <a:rPr lang="en-US" dirty="0" smtClean="0"/>
              <a:t> learning to actively generate corresponding Automata.</a:t>
            </a:r>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23</a:t>
            </a:fld>
            <a:endParaRPr lang="en-US"/>
          </a:p>
        </p:txBody>
      </p:sp>
      <p:grpSp>
        <p:nvGrpSpPr>
          <p:cNvPr id="27" name="Group 26"/>
          <p:cNvGrpSpPr/>
          <p:nvPr/>
        </p:nvGrpSpPr>
        <p:grpSpPr>
          <a:xfrm>
            <a:off x="322579" y="3956763"/>
            <a:ext cx="5264785" cy="2201506"/>
            <a:chOff x="533400" y="4510761"/>
            <a:chExt cx="5264785" cy="2201506"/>
          </a:xfrm>
        </p:grpSpPr>
        <p:sp>
          <p:nvSpPr>
            <p:cNvPr id="26" name="Oval 25"/>
            <p:cNvSpPr/>
            <p:nvPr/>
          </p:nvSpPr>
          <p:spPr>
            <a:xfrm>
              <a:off x="4785993" y="5074818"/>
              <a:ext cx="913130" cy="852254"/>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46386" y="5059680"/>
              <a:ext cx="913130" cy="852254"/>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85545" y="5072139"/>
              <a:ext cx="913130" cy="852254"/>
            </a:xfrm>
            <a:prstGeom prst="ellipse">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1604009" y="4563546"/>
              <a:ext cx="1790699" cy="1243012"/>
            </a:xfrm>
            <a:prstGeom prst="arc">
              <a:avLst>
                <a:gd name="adj1" fmla="val 11260639"/>
                <a:gd name="adj2" fmla="val 2112916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0800000">
              <a:off x="1604008" y="5196960"/>
              <a:ext cx="1790699" cy="1075251"/>
            </a:xfrm>
            <a:prstGeom prst="arc">
              <a:avLst>
                <a:gd name="adj1" fmla="val 11525283"/>
                <a:gd name="adj2" fmla="val 20914985"/>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3733800" y="5296970"/>
              <a:ext cx="228600" cy="509588"/>
            </a:xfrm>
            <a:prstGeom prst="arc">
              <a:avLst>
                <a:gd name="adj1" fmla="val 14840480"/>
                <a:gd name="adj2" fmla="val 822860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rot="10800000">
              <a:off x="990600" y="5230455"/>
              <a:ext cx="228600" cy="509588"/>
            </a:xfrm>
            <a:prstGeom prst="arc">
              <a:avLst>
                <a:gd name="adj1" fmla="val 14150017"/>
                <a:gd name="adj2" fmla="val 7689734"/>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388868" y="4537153"/>
              <a:ext cx="45719" cy="369332"/>
            </a:xfrm>
            <a:prstGeom prst="rect">
              <a:avLst/>
            </a:prstGeom>
            <a:noFill/>
          </p:spPr>
          <p:txBody>
            <a:bodyPr wrap="square" rtlCol="0">
              <a:spAutoFit/>
            </a:bodyPr>
            <a:lstStyle/>
            <a:p>
              <a:r>
                <a:rPr lang="en-US" dirty="0" smtClean="0"/>
                <a:t>S</a:t>
              </a:r>
              <a:endParaRPr lang="en-US" dirty="0"/>
            </a:p>
          </p:txBody>
        </p:sp>
        <p:sp>
          <p:nvSpPr>
            <p:cNvPr id="13" name="TextBox 12"/>
            <p:cNvSpPr txBox="1"/>
            <p:nvPr/>
          </p:nvSpPr>
          <p:spPr>
            <a:xfrm>
              <a:off x="2453638" y="5927072"/>
              <a:ext cx="45719" cy="369332"/>
            </a:xfrm>
            <a:prstGeom prst="rect">
              <a:avLst/>
            </a:prstGeom>
            <a:noFill/>
          </p:spPr>
          <p:txBody>
            <a:bodyPr wrap="square" rtlCol="0">
              <a:spAutoFit/>
            </a:bodyPr>
            <a:lstStyle/>
            <a:p>
              <a:r>
                <a:rPr lang="en-US" dirty="0" smtClean="0"/>
                <a:t>R</a:t>
              </a:r>
              <a:endParaRPr lang="en-US" dirty="0"/>
            </a:p>
          </p:txBody>
        </p:sp>
        <p:sp>
          <p:nvSpPr>
            <p:cNvPr id="14" name="TextBox 13"/>
            <p:cNvSpPr txBox="1"/>
            <p:nvPr/>
          </p:nvSpPr>
          <p:spPr>
            <a:xfrm>
              <a:off x="533400" y="5325466"/>
              <a:ext cx="731519" cy="369332"/>
            </a:xfrm>
            <a:prstGeom prst="rect">
              <a:avLst/>
            </a:prstGeom>
            <a:noFill/>
          </p:spPr>
          <p:txBody>
            <a:bodyPr wrap="square" rtlCol="0">
              <a:spAutoFit/>
            </a:bodyPr>
            <a:lstStyle/>
            <a:p>
              <a:r>
                <a:rPr lang="en-US" dirty="0" smtClean="0"/>
                <a:t>L,R</a:t>
              </a:r>
              <a:endParaRPr lang="en-US" dirty="0"/>
            </a:p>
          </p:txBody>
        </p:sp>
        <p:sp>
          <p:nvSpPr>
            <p:cNvPr id="15" name="TextBox 14"/>
            <p:cNvSpPr txBox="1"/>
            <p:nvPr/>
          </p:nvSpPr>
          <p:spPr>
            <a:xfrm>
              <a:off x="3962400" y="5325466"/>
              <a:ext cx="731519" cy="369332"/>
            </a:xfrm>
            <a:prstGeom prst="rect">
              <a:avLst/>
            </a:prstGeom>
            <a:noFill/>
          </p:spPr>
          <p:txBody>
            <a:bodyPr wrap="square" rtlCol="0">
              <a:spAutoFit/>
            </a:bodyPr>
            <a:lstStyle/>
            <a:p>
              <a:r>
                <a:rPr lang="en-US" dirty="0" smtClean="0"/>
                <a:t>S</a:t>
              </a:r>
              <a:endParaRPr lang="en-US" dirty="0"/>
            </a:p>
          </p:txBody>
        </p:sp>
        <p:sp>
          <p:nvSpPr>
            <p:cNvPr id="16" name="TextBox 15"/>
            <p:cNvSpPr txBox="1"/>
            <p:nvPr/>
          </p:nvSpPr>
          <p:spPr>
            <a:xfrm>
              <a:off x="2987039" y="5299564"/>
              <a:ext cx="731519" cy="461665"/>
            </a:xfrm>
            <a:prstGeom prst="rect">
              <a:avLst/>
            </a:prstGeom>
            <a:noFill/>
          </p:spPr>
          <p:txBody>
            <a:bodyPr wrap="square" rtlCol="0">
              <a:spAutoFit/>
            </a:bodyPr>
            <a:lstStyle/>
            <a:p>
              <a:r>
                <a:rPr lang="en-US" sz="1200" b="1" dirty="0" smtClean="0"/>
                <a:t>Mission Mode</a:t>
              </a:r>
              <a:endParaRPr lang="en-US" sz="1200" b="1" dirty="0"/>
            </a:p>
          </p:txBody>
        </p:sp>
        <p:sp>
          <p:nvSpPr>
            <p:cNvPr id="17" name="TextBox 16"/>
            <p:cNvSpPr txBox="1"/>
            <p:nvPr/>
          </p:nvSpPr>
          <p:spPr>
            <a:xfrm>
              <a:off x="1367156" y="5299564"/>
              <a:ext cx="731519" cy="461665"/>
            </a:xfrm>
            <a:prstGeom prst="rect">
              <a:avLst/>
            </a:prstGeom>
            <a:noFill/>
          </p:spPr>
          <p:txBody>
            <a:bodyPr wrap="square" rtlCol="0">
              <a:spAutoFit/>
            </a:bodyPr>
            <a:lstStyle/>
            <a:p>
              <a:r>
                <a:rPr lang="en-US" sz="1200" b="1" dirty="0" smtClean="0"/>
                <a:t>Hangar Mode</a:t>
              </a:r>
              <a:endParaRPr lang="en-US" sz="1200" b="1" dirty="0"/>
            </a:p>
          </p:txBody>
        </p:sp>
        <p:sp>
          <p:nvSpPr>
            <p:cNvPr id="19" name="TextBox 18"/>
            <p:cNvSpPr txBox="1"/>
            <p:nvPr/>
          </p:nvSpPr>
          <p:spPr>
            <a:xfrm>
              <a:off x="4876800" y="5299564"/>
              <a:ext cx="921385" cy="461665"/>
            </a:xfrm>
            <a:prstGeom prst="rect">
              <a:avLst/>
            </a:prstGeom>
            <a:noFill/>
          </p:spPr>
          <p:txBody>
            <a:bodyPr wrap="square" rtlCol="0">
              <a:spAutoFit/>
            </a:bodyPr>
            <a:lstStyle/>
            <a:p>
              <a:r>
                <a:rPr lang="en-US" sz="1200" b="1" dirty="0" smtClean="0"/>
                <a:t>Emergency  Mode</a:t>
              </a:r>
              <a:endParaRPr lang="en-US" sz="1200" b="1" dirty="0"/>
            </a:p>
          </p:txBody>
        </p:sp>
        <p:sp>
          <p:nvSpPr>
            <p:cNvPr id="20" name="Arc 19"/>
            <p:cNvSpPr/>
            <p:nvPr/>
          </p:nvSpPr>
          <p:spPr>
            <a:xfrm rot="10800000">
              <a:off x="1642109" y="5090336"/>
              <a:ext cx="3600449" cy="1615263"/>
            </a:xfrm>
            <a:prstGeom prst="arc">
              <a:avLst>
                <a:gd name="adj1" fmla="val 10856105"/>
                <a:gd name="adj2" fmla="val 2153832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3116581" y="6342935"/>
              <a:ext cx="731519" cy="369332"/>
            </a:xfrm>
            <a:prstGeom prst="rect">
              <a:avLst/>
            </a:prstGeom>
            <a:noFill/>
          </p:spPr>
          <p:txBody>
            <a:bodyPr wrap="square" rtlCol="0">
              <a:spAutoFit/>
            </a:bodyPr>
            <a:lstStyle/>
            <a:p>
              <a:r>
                <a:rPr lang="en-US" dirty="0" smtClean="0"/>
                <a:t>L,S,R</a:t>
              </a:r>
              <a:endParaRPr lang="en-US" dirty="0"/>
            </a:p>
          </p:txBody>
        </p:sp>
        <p:sp>
          <p:nvSpPr>
            <p:cNvPr id="22" name="Arc 21"/>
            <p:cNvSpPr/>
            <p:nvPr/>
          </p:nvSpPr>
          <p:spPr>
            <a:xfrm>
              <a:off x="3352799" y="4510761"/>
              <a:ext cx="1889759" cy="1255157"/>
            </a:xfrm>
            <a:prstGeom prst="arc">
              <a:avLst>
                <a:gd name="adj1" fmla="val 11235105"/>
                <a:gd name="adj2" fmla="val 2147678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191000" y="4537153"/>
              <a:ext cx="45719" cy="369332"/>
            </a:xfrm>
            <a:prstGeom prst="rect">
              <a:avLst/>
            </a:prstGeom>
            <a:noFill/>
          </p:spPr>
          <p:txBody>
            <a:bodyPr wrap="square" rtlCol="0">
              <a:spAutoFit/>
            </a:bodyPr>
            <a:lstStyle/>
            <a:p>
              <a:r>
                <a:rPr lang="en-US" dirty="0"/>
                <a:t>L</a:t>
              </a:r>
            </a:p>
          </p:txBody>
        </p:sp>
        <p:sp>
          <p:nvSpPr>
            <p:cNvPr id="24" name="Oval 23"/>
            <p:cNvSpPr/>
            <p:nvPr/>
          </p:nvSpPr>
          <p:spPr>
            <a:xfrm>
              <a:off x="1257291" y="5136507"/>
              <a:ext cx="769638" cy="718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6025978" y="5511938"/>
            <a:ext cx="2133600" cy="923330"/>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S: Start mission </a:t>
            </a:r>
          </a:p>
          <a:p>
            <a:r>
              <a:rPr lang="en-US" b="1" dirty="0" smtClean="0"/>
              <a:t>R: Return to hangar</a:t>
            </a:r>
          </a:p>
          <a:p>
            <a:r>
              <a:rPr lang="en-US" b="1" dirty="0" smtClean="0"/>
              <a:t>L: Low fuel alarm</a:t>
            </a:r>
            <a:endParaRPr lang="en-US" b="1" dirty="0"/>
          </a:p>
        </p:txBody>
      </p:sp>
      <p:pic>
        <p:nvPicPr>
          <p:cNvPr id="4100" name="Picture 4" descr="http://www.nasa.gov/centers/dryden/images/content/734880main_ED13-0016-17.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25978" y="0"/>
            <a:ext cx="2307249" cy="17182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35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UAV, Example:</a:t>
            </a:r>
            <a:endParaRPr lang="en-US" dirty="0"/>
          </a:p>
        </p:txBody>
      </p:sp>
      <p:sp>
        <p:nvSpPr>
          <p:cNvPr id="28" name="Content Placeholder 27"/>
          <p:cNvSpPr>
            <a:spLocks noGrp="1"/>
          </p:cNvSpPr>
          <p:nvPr>
            <p:ph idx="1"/>
          </p:nvPr>
        </p:nvSpPr>
        <p:spPr/>
        <p:txBody>
          <a:bodyPr/>
          <a:lstStyle/>
          <a:p>
            <a:r>
              <a:rPr lang="en-US" dirty="0" smtClean="0"/>
              <a:t>Step 1:</a:t>
            </a:r>
          </a:p>
          <a:p>
            <a:pPr lvl="1"/>
            <a:r>
              <a:rPr lang="en-US" i="1" dirty="0" smtClean="0"/>
              <a:t>S</a:t>
            </a:r>
            <a:r>
              <a:rPr lang="en-US" dirty="0" smtClean="0"/>
              <a:t>:</a:t>
            </a:r>
          </a:p>
          <a:p>
            <a:pPr lvl="2"/>
            <a:r>
              <a:rPr lang="en-US" dirty="0" smtClean="0"/>
              <a:t>Starting with the initial observation table with empty string.</a:t>
            </a:r>
          </a:p>
          <a:p>
            <a:pPr lvl="2"/>
            <a:r>
              <a:rPr lang="en-US" i="1" dirty="0" smtClean="0"/>
              <a:t>S</a:t>
            </a:r>
            <a:r>
              <a:rPr lang="en-US" dirty="0" smtClean="0"/>
              <a:t>={</a:t>
            </a:r>
            <a:r>
              <a:rPr lang="el-GR" dirty="0" smtClean="0"/>
              <a:t>λ</a:t>
            </a:r>
            <a:r>
              <a:rPr lang="en-US" dirty="0" smtClean="0"/>
              <a:t>}</a:t>
            </a:r>
          </a:p>
          <a:p>
            <a:pPr lvl="1"/>
            <a:r>
              <a:rPr lang="en-US" i="1" dirty="0" smtClean="0"/>
              <a:t>S.A</a:t>
            </a:r>
            <a:r>
              <a:rPr lang="en-US" dirty="0" smtClean="0"/>
              <a:t>:</a:t>
            </a:r>
          </a:p>
          <a:p>
            <a:pPr lvl="2"/>
            <a:r>
              <a:rPr lang="en-US" dirty="0" smtClean="0"/>
              <a:t>Considering A={S, L, R} the </a:t>
            </a:r>
            <a:r>
              <a:rPr lang="en-US" i="1" dirty="0" smtClean="0"/>
              <a:t>S.A</a:t>
            </a:r>
            <a:r>
              <a:rPr lang="en-US" dirty="0" smtClean="0"/>
              <a:t> is :</a:t>
            </a:r>
          </a:p>
          <a:p>
            <a:pPr lvl="2"/>
            <a:r>
              <a:rPr lang="en-US" i="1" dirty="0" smtClean="0"/>
              <a:t>S.A</a:t>
            </a:r>
            <a:r>
              <a:rPr lang="en-US" dirty="0" smtClean="0"/>
              <a:t>={S, L, R}</a:t>
            </a:r>
          </a:p>
          <a:p>
            <a:pPr lvl="1"/>
            <a:r>
              <a:rPr lang="en-US" dirty="0" smtClean="0"/>
              <a:t>Analyze:</a:t>
            </a:r>
          </a:p>
          <a:p>
            <a:pPr lvl="2"/>
            <a:r>
              <a:rPr lang="en-US" dirty="0" smtClean="0"/>
              <a:t>Table is not closed due to the row(S) from </a:t>
            </a:r>
            <a:r>
              <a:rPr lang="en-US" i="1" dirty="0" smtClean="0"/>
              <a:t>S.A</a:t>
            </a:r>
            <a:r>
              <a:rPr lang="en-US" dirty="0" smtClean="0"/>
              <a:t> which does not have similar row in </a:t>
            </a:r>
            <a:r>
              <a:rPr lang="en-US" i="1" dirty="0" smtClean="0"/>
              <a:t>S</a:t>
            </a:r>
            <a:r>
              <a:rPr lang="en-US" dirty="0" smtClean="0"/>
              <a:t>.</a:t>
            </a:r>
          </a:p>
          <a:p>
            <a:pPr lvl="1"/>
            <a:r>
              <a:rPr lang="en-US" b="1" dirty="0" smtClean="0">
                <a:solidFill>
                  <a:srgbClr val="C00000"/>
                </a:solidFill>
              </a:rPr>
              <a:t>Action:</a:t>
            </a:r>
          </a:p>
          <a:p>
            <a:pPr lvl="2"/>
            <a:r>
              <a:rPr lang="en-US" dirty="0" smtClean="0"/>
              <a:t>Adding row(S) to </a:t>
            </a:r>
            <a:r>
              <a:rPr lang="en-US" i="1" dirty="0" smtClean="0"/>
              <a:t>S</a:t>
            </a:r>
          </a:p>
        </p:txBody>
      </p:sp>
      <p:sp>
        <p:nvSpPr>
          <p:cNvPr id="5" name="Slide Number Placeholder 4"/>
          <p:cNvSpPr>
            <a:spLocks noGrp="1"/>
          </p:cNvSpPr>
          <p:nvPr>
            <p:ph type="sldNum" sz="quarter" idx="12"/>
          </p:nvPr>
        </p:nvSpPr>
        <p:spPr/>
        <p:txBody>
          <a:bodyPr/>
          <a:lstStyle/>
          <a:p>
            <a:fld id="{0E4B5C36-04F8-4543-9292-1914567E5C2A}" type="slidenum">
              <a:rPr lang="en-US" smtClean="0"/>
              <a:pPr/>
              <a:t>24</a:t>
            </a:fld>
            <a:endParaRPr lang="en-US"/>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927" y="4953000"/>
            <a:ext cx="1734583" cy="16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5724525" y="76200"/>
            <a:ext cx="2647199" cy="1524000"/>
            <a:chOff x="4687882" y="0"/>
            <a:chExt cx="3764005" cy="1982794"/>
          </a:xfrm>
        </p:grpSpPr>
        <p:pic>
          <p:nvPicPr>
            <p:cNvPr id="1031" name="Picture 7" descr="http://thumb1.shutterstock.com/display_pic_with_logo/1022056/117032008/stock-vector-cloud-icon-texts-box-idea-box-vector-117032008.jpg"/>
            <p:cNvPicPr>
              <a:picLocks noChangeAspect="1" noChangeArrowheads="1"/>
            </p:cNvPicPr>
            <p:nvPr/>
          </p:nvPicPr>
          <p:blipFill rotWithShape="1">
            <a:blip r:embed="rId4">
              <a:extLst>
                <a:ext uri="{28A0092B-C50C-407E-A947-70E740481C1C}">
                  <a14:useLocalDpi xmlns:a14="http://schemas.microsoft.com/office/drawing/2010/main" val="0"/>
                </a:ext>
              </a:extLst>
            </a:blip>
            <a:srcRect l="64978" t="58102" r="4000" b="13897"/>
            <a:stretch/>
          </p:blipFill>
          <p:spPr bwMode="auto">
            <a:xfrm>
              <a:off x="5029200" y="0"/>
              <a:ext cx="3422687" cy="15229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6402" y="204590"/>
              <a:ext cx="2333944" cy="100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www.payamafraz.com/wp-content/uploads/2014/11/icon-ch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7882" y="1063112"/>
              <a:ext cx="919682" cy="9196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5855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UAV, Example:</a:t>
            </a:r>
            <a:endParaRPr lang="en-US" dirty="0"/>
          </a:p>
        </p:txBody>
      </p:sp>
      <p:sp>
        <p:nvSpPr>
          <p:cNvPr id="7" name="Content Placeholder 6"/>
          <p:cNvSpPr>
            <a:spLocks noGrp="1"/>
          </p:cNvSpPr>
          <p:nvPr>
            <p:ph idx="1"/>
          </p:nvPr>
        </p:nvSpPr>
        <p:spPr/>
        <p:txBody>
          <a:bodyPr/>
          <a:lstStyle/>
          <a:p>
            <a:r>
              <a:rPr lang="en-US" dirty="0"/>
              <a:t>Step </a:t>
            </a:r>
            <a:r>
              <a:rPr lang="en-US" dirty="0" smtClean="0"/>
              <a:t>2:</a:t>
            </a:r>
            <a:endParaRPr lang="en-US" dirty="0"/>
          </a:p>
          <a:p>
            <a:pPr lvl="1"/>
            <a:r>
              <a:rPr lang="en-US" i="1" dirty="0"/>
              <a:t>S</a:t>
            </a:r>
            <a:r>
              <a:rPr lang="en-US" dirty="0"/>
              <a:t>:</a:t>
            </a:r>
          </a:p>
          <a:p>
            <a:pPr lvl="2"/>
            <a:r>
              <a:rPr lang="en-US" dirty="0" smtClean="0"/>
              <a:t>String S is added</a:t>
            </a:r>
          </a:p>
          <a:p>
            <a:pPr lvl="2"/>
            <a:r>
              <a:rPr lang="en-US" i="1" dirty="0" smtClean="0"/>
              <a:t>S</a:t>
            </a:r>
            <a:r>
              <a:rPr lang="en-US" dirty="0"/>
              <a:t>={</a:t>
            </a:r>
            <a:r>
              <a:rPr lang="el-GR" dirty="0" smtClean="0"/>
              <a:t>λ</a:t>
            </a:r>
            <a:r>
              <a:rPr lang="en-US" dirty="0" smtClean="0"/>
              <a:t>, S}</a:t>
            </a:r>
            <a:endParaRPr lang="en-US" dirty="0"/>
          </a:p>
          <a:p>
            <a:pPr lvl="1"/>
            <a:r>
              <a:rPr lang="en-US" i="1" dirty="0"/>
              <a:t>S.A</a:t>
            </a:r>
            <a:r>
              <a:rPr lang="en-US" dirty="0"/>
              <a:t>:</a:t>
            </a:r>
          </a:p>
          <a:p>
            <a:pPr lvl="2"/>
            <a:r>
              <a:rPr lang="en-US" i="1" dirty="0" smtClean="0"/>
              <a:t>S.A</a:t>
            </a:r>
            <a:r>
              <a:rPr lang="en-US" dirty="0" smtClean="0"/>
              <a:t>={L</a:t>
            </a:r>
            <a:r>
              <a:rPr lang="en-US" dirty="0"/>
              <a:t>, </a:t>
            </a:r>
            <a:r>
              <a:rPr lang="en-US" dirty="0" smtClean="0"/>
              <a:t>R, SL, SS, SR}</a:t>
            </a:r>
            <a:endParaRPr lang="en-US" dirty="0"/>
          </a:p>
          <a:p>
            <a:pPr lvl="1"/>
            <a:r>
              <a:rPr lang="en-US" dirty="0"/>
              <a:t>Analyze:</a:t>
            </a:r>
          </a:p>
          <a:p>
            <a:pPr lvl="2"/>
            <a:r>
              <a:rPr lang="en-US" dirty="0" smtClean="0"/>
              <a:t>Table is now closed and consistent.</a:t>
            </a:r>
            <a:endParaRPr lang="en-US" dirty="0"/>
          </a:p>
          <a:p>
            <a:pPr lvl="1"/>
            <a:r>
              <a:rPr lang="en-US" b="1" dirty="0">
                <a:solidFill>
                  <a:srgbClr val="C00000"/>
                </a:solidFill>
              </a:rPr>
              <a:t>Action:</a:t>
            </a:r>
          </a:p>
          <a:p>
            <a:pPr lvl="2"/>
            <a:r>
              <a:rPr lang="en-US" dirty="0" smtClean="0"/>
              <a:t>Generating the DFSM and asking for any existing counter example.</a:t>
            </a:r>
          </a:p>
          <a:p>
            <a:pPr lvl="1"/>
            <a:r>
              <a:rPr lang="en-US" dirty="0" smtClean="0"/>
              <a:t>Counter example:</a:t>
            </a:r>
          </a:p>
          <a:p>
            <a:pPr lvl="2"/>
            <a:r>
              <a:rPr lang="en-US" dirty="0" smtClean="0"/>
              <a:t>C={SLL}</a:t>
            </a:r>
            <a:endParaRPr lang="en-US" dirty="0"/>
          </a:p>
        </p:txBody>
      </p:sp>
      <p:sp>
        <p:nvSpPr>
          <p:cNvPr id="5" name="Slide Number Placeholder 4"/>
          <p:cNvSpPr>
            <a:spLocks noGrp="1"/>
          </p:cNvSpPr>
          <p:nvPr>
            <p:ph type="sldNum" sz="quarter" idx="12"/>
          </p:nvPr>
        </p:nvSpPr>
        <p:spPr/>
        <p:txBody>
          <a:bodyPr/>
          <a:lstStyle/>
          <a:p>
            <a:fld id="{0E4B5C36-04F8-4543-9292-1914567E5C2A}" type="slidenum">
              <a:rPr lang="en-US" smtClean="0"/>
              <a:pPr/>
              <a:t>25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368" y="1752600"/>
            <a:ext cx="168355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546986" y="5008503"/>
            <a:ext cx="3703319" cy="1893332"/>
            <a:chOff x="765809" y="4563546"/>
            <a:chExt cx="3703319" cy="1893332"/>
          </a:xfrm>
        </p:grpSpPr>
        <p:grpSp>
          <p:nvGrpSpPr>
            <p:cNvPr id="17" name="Group 16"/>
            <p:cNvGrpSpPr/>
            <p:nvPr/>
          </p:nvGrpSpPr>
          <p:grpSpPr>
            <a:xfrm>
              <a:off x="765809" y="4563546"/>
              <a:ext cx="3703319" cy="1893332"/>
              <a:chOff x="838200" y="4724400"/>
              <a:chExt cx="3703319" cy="1893332"/>
            </a:xfrm>
          </p:grpSpPr>
          <p:sp>
            <p:nvSpPr>
              <p:cNvPr id="8" name="Oval 7"/>
              <p:cNvSpPr/>
              <p:nvPr/>
            </p:nvSpPr>
            <p:spPr>
              <a:xfrm>
                <a:off x="1447801" y="5410200"/>
                <a:ext cx="533400" cy="497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24200" y="5410200"/>
                <a:ext cx="533400" cy="497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a:off x="1676400" y="5053012"/>
                <a:ext cx="1790699" cy="914400"/>
              </a:xfrm>
              <a:prstGeom prst="arc">
                <a:avLst>
                  <a:gd name="adj1" fmla="val 11167603"/>
                  <a:gd name="adj2" fmla="val 212741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1676400" y="5357815"/>
                <a:ext cx="1790699" cy="914400"/>
              </a:xfrm>
              <a:prstGeom prst="arc">
                <a:avLst>
                  <a:gd name="adj1" fmla="val 11167603"/>
                  <a:gd name="adj2" fmla="val 212741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3595687" y="5457824"/>
                <a:ext cx="228600" cy="509588"/>
              </a:xfrm>
              <a:prstGeom prst="arc">
                <a:avLst>
                  <a:gd name="adj1" fmla="val 14840480"/>
                  <a:gd name="adj2" fmla="val 822860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0800000">
                <a:off x="1276352" y="5391309"/>
                <a:ext cx="228600" cy="509588"/>
              </a:xfrm>
              <a:prstGeom prst="arc">
                <a:avLst>
                  <a:gd name="adj1" fmla="val 14150017"/>
                  <a:gd name="adj2" fmla="val 7689734"/>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2461259" y="4724400"/>
                <a:ext cx="45719" cy="369332"/>
              </a:xfrm>
              <a:prstGeom prst="rect">
                <a:avLst/>
              </a:prstGeom>
              <a:noFill/>
            </p:spPr>
            <p:txBody>
              <a:bodyPr wrap="square" rtlCol="0">
                <a:spAutoFit/>
              </a:bodyPr>
              <a:lstStyle/>
              <a:p>
                <a:r>
                  <a:rPr lang="en-US" dirty="0" smtClean="0"/>
                  <a:t>S</a:t>
                </a:r>
                <a:endParaRPr lang="en-US" dirty="0"/>
              </a:p>
            </p:txBody>
          </p:sp>
          <p:sp>
            <p:nvSpPr>
              <p:cNvPr id="23" name="TextBox 22"/>
              <p:cNvSpPr txBox="1"/>
              <p:nvPr/>
            </p:nvSpPr>
            <p:spPr>
              <a:xfrm>
                <a:off x="2506978" y="6248400"/>
                <a:ext cx="45719" cy="369332"/>
              </a:xfrm>
              <a:prstGeom prst="rect">
                <a:avLst/>
              </a:prstGeom>
              <a:noFill/>
            </p:spPr>
            <p:txBody>
              <a:bodyPr wrap="square" rtlCol="0">
                <a:spAutoFit/>
              </a:bodyPr>
              <a:lstStyle/>
              <a:p>
                <a:r>
                  <a:rPr lang="en-US" dirty="0" smtClean="0"/>
                  <a:t>R</a:t>
                </a:r>
                <a:endParaRPr lang="en-US" dirty="0"/>
              </a:p>
            </p:txBody>
          </p:sp>
          <p:sp>
            <p:nvSpPr>
              <p:cNvPr id="24" name="TextBox 23"/>
              <p:cNvSpPr txBox="1"/>
              <p:nvPr/>
            </p:nvSpPr>
            <p:spPr>
              <a:xfrm>
                <a:off x="838200" y="5415201"/>
                <a:ext cx="731519" cy="369332"/>
              </a:xfrm>
              <a:prstGeom prst="rect">
                <a:avLst/>
              </a:prstGeom>
              <a:noFill/>
            </p:spPr>
            <p:txBody>
              <a:bodyPr wrap="square" rtlCol="0">
                <a:spAutoFit/>
              </a:bodyPr>
              <a:lstStyle/>
              <a:p>
                <a:r>
                  <a:rPr lang="en-US" dirty="0" smtClean="0"/>
                  <a:t>L,R</a:t>
                </a:r>
                <a:endParaRPr lang="en-US" dirty="0"/>
              </a:p>
            </p:txBody>
          </p:sp>
          <p:sp>
            <p:nvSpPr>
              <p:cNvPr id="25" name="TextBox 24"/>
              <p:cNvSpPr txBox="1"/>
              <p:nvPr/>
            </p:nvSpPr>
            <p:spPr>
              <a:xfrm>
                <a:off x="3810000" y="5498068"/>
                <a:ext cx="731519" cy="369332"/>
              </a:xfrm>
              <a:prstGeom prst="rect">
                <a:avLst/>
              </a:prstGeom>
              <a:noFill/>
            </p:spPr>
            <p:txBody>
              <a:bodyPr wrap="square" rtlCol="0">
                <a:spAutoFit/>
              </a:bodyPr>
              <a:lstStyle/>
              <a:p>
                <a:r>
                  <a:rPr lang="en-US" dirty="0" smtClean="0"/>
                  <a:t>L,S</a:t>
                </a:r>
                <a:endParaRPr lang="en-US" dirty="0"/>
              </a:p>
            </p:txBody>
          </p:sp>
          <p:sp>
            <p:nvSpPr>
              <p:cNvPr id="26" name="TextBox 25"/>
              <p:cNvSpPr txBox="1"/>
              <p:nvPr/>
            </p:nvSpPr>
            <p:spPr>
              <a:xfrm>
                <a:off x="3124200" y="5538689"/>
                <a:ext cx="731519" cy="246221"/>
              </a:xfrm>
              <a:prstGeom prst="rect">
                <a:avLst/>
              </a:prstGeom>
              <a:noFill/>
            </p:spPr>
            <p:txBody>
              <a:bodyPr wrap="square" rtlCol="0">
                <a:spAutoFit/>
              </a:bodyPr>
              <a:lstStyle/>
              <a:p>
                <a:r>
                  <a:rPr lang="en-US" sz="1000" dirty="0" smtClean="0"/>
                  <a:t>State 2</a:t>
                </a:r>
                <a:endParaRPr lang="en-US" sz="1000" dirty="0"/>
              </a:p>
            </p:txBody>
          </p:sp>
          <p:sp>
            <p:nvSpPr>
              <p:cNvPr id="27" name="TextBox 26"/>
              <p:cNvSpPr txBox="1"/>
              <p:nvPr/>
            </p:nvSpPr>
            <p:spPr>
              <a:xfrm>
                <a:off x="1451610" y="5538689"/>
                <a:ext cx="731519" cy="246221"/>
              </a:xfrm>
              <a:prstGeom prst="rect">
                <a:avLst/>
              </a:prstGeom>
              <a:noFill/>
            </p:spPr>
            <p:txBody>
              <a:bodyPr wrap="square" rtlCol="0">
                <a:spAutoFit/>
              </a:bodyPr>
              <a:lstStyle/>
              <a:p>
                <a:r>
                  <a:rPr lang="en-US" sz="1000" dirty="0" smtClean="0"/>
                  <a:t>State 1</a:t>
                </a:r>
                <a:endParaRPr lang="en-US" sz="1000" dirty="0"/>
              </a:p>
            </p:txBody>
          </p:sp>
        </p:grpSp>
        <p:sp>
          <p:nvSpPr>
            <p:cNvPr id="29" name="Oval 28"/>
            <p:cNvSpPr/>
            <p:nvPr/>
          </p:nvSpPr>
          <p:spPr>
            <a:xfrm>
              <a:off x="1417320" y="5285867"/>
              <a:ext cx="449580" cy="4196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724525" y="76200"/>
            <a:ext cx="2647199" cy="1524000"/>
            <a:chOff x="4687882" y="0"/>
            <a:chExt cx="3764005" cy="1982794"/>
          </a:xfrm>
        </p:grpSpPr>
        <p:pic>
          <p:nvPicPr>
            <p:cNvPr id="1031" name="Picture 7" descr="http://thumb1.shutterstock.com/display_pic_with_logo/1022056/117032008/stock-vector-cloud-icon-texts-box-idea-box-vector-117032008.jpg"/>
            <p:cNvPicPr>
              <a:picLocks noChangeAspect="1" noChangeArrowheads="1"/>
            </p:cNvPicPr>
            <p:nvPr/>
          </p:nvPicPr>
          <p:blipFill rotWithShape="1">
            <a:blip r:embed="rId4">
              <a:extLst>
                <a:ext uri="{28A0092B-C50C-407E-A947-70E740481C1C}">
                  <a14:useLocalDpi xmlns:a14="http://schemas.microsoft.com/office/drawing/2010/main" val="0"/>
                </a:ext>
              </a:extLst>
            </a:blip>
            <a:srcRect l="64978" t="58102" r="4000" b="13897"/>
            <a:stretch/>
          </p:blipFill>
          <p:spPr bwMode="auto">
            <a:xfrm>
              <a:off x="5029200" y="0"/>
              <a:ext cx="3422687" cy="15229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6402" y="204590"/>
              <a:ext cx="2333944" cy="100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www.payamafraz.com/wp-content/uploads/2014/11/icon-ch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7882" y="1063112"/>
              <a:ext cx="919682" cy="9196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05447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 Cont.</a:t>
            </a:r>
            <a:endParaRPr lang="en-US" dirty="0"/>
          </a:p>
        </p:txBody>
      </p:sp>
      <p:sp>
        <p:nvSpPr>
          <p:cNvPr id="7" name="Content Placeholder 6"/>
          <p:cNvSpPr>
            <a:spLocks noGrp="1"/>
          </p:cNvSpPr>
          <p:nvPr>
            <p:ph idx="1"/>
          </p:nvPr>
        </p:nvSpPr>
        <p:spPr/>
        <p:txBody>
          <a:bodyPr/>
          <a:lstStyle/>
          <a:p>
            <a:r>
              <a:rPr lang="en-US" dirty="0"/>
              <a:t>Step </a:t>
            </a:r>
            <a:r>
              <a:rPr lang="en-US" dirty="0" smtClean="0"/>
              <a:t>3:</a:t>
            </a:r>
            <a:endParaRPr lang="en-US" dirty="0"/>
          </a:p>
          <a:p>
            <a:pPr lvl="1"/>
            <a:r>
              <a:rPr lang="en-US" i="1" dirty="0"/>
              <a:t>S</a:t>
            </a:r>
            <a:r>
              <a:rPr lang="en-US" dirty="0"/>
              <a:t>:</a:t>
            </a:r>
          </a:p>
          <a:p>
            <a:pPr lvl="2"/>
            <a:r>
              <a:rPr lang="en-US" dirty="0"/>
              <a:t>String </a:t>
            </a:r>
            <a:r>
              <a:rPr lang="en-US" dirty="0" smtClean="0"/>
              <a:t>SLL and its prefix strings are </a:t>
            </a:r>
            <a:r>
              <a:rPr lang="en-US" dirty="0"/>
              <a:t>added</a:t>
            </a:r>
          </a:p>
          <a:p>
            <a:pPr lvl="2"/>
            <a:r>
              <a:rPr lang="en-US" i="1" dirty="0"/>
              <a:t>S</a:t>
            </a:r>
            <a:r>
              <a:rPr lang="en-US" dirty="0"/>
              <a:t>={</a:t>
            </a:r>
            <a:r>
              <a:rPr lang="el-GR" dirty="0"/>
              <a:t>λ</a:t>
            </a:r>
            <a:r>
              <a:rPr lang="en-US" dirty="0"/>
              <a:t>, </a:t>
            </a:r>
            <a:r>
              <a:rPr lang="en-US" dirty="0" smtClean="0"/>
              <a:t>S, SL, SLL}</a:t>
            </a:r>
            <a:endParaRPr lang="en-US" dirty="0"/>
          </a:p>
          <a:p>
            <a:pPr lvl="1"/>
            <a:r>
              <a:rPr lang="en-US" i="1" dirty="0"/>
              <a:t>S.A</a:t>
            </a:r>
            <a:r>
              <a:rPr lang="en-US" dirty="0"/>
              <a:t>:</a:t>
            </a:r>
          </a:p>
          <a:p>
            <a:pPr lvl="2"/>
            <a:r>
              <a:rPr lang="en-US" i="1" dirty="0"/>
              <a:t>S.A</a:t>
            </a:r>
            <a:r>
              <a:rPr lang="en-US" dirty="0"/>
              <a:t>={L, R, SL, SS, </a:t>
            </a:r>
            <a:r>
              <a:rPr lang="en-US" dirty="0" smtClean="0"/>
              <a:t>SR, SLS, SLR, SLLL, SLLS, SLLR}</a:t>
            </a:r>
            <a:endParaRPr lang="en-US" dirty="0"/>
          </a:p>
          <a:p>
            <a:pPr lvl="1"/>
            <a:r>
              <a:rPr lang="en-US" dirty="0"/>
              <a:t>Analyze:</a:t>
            </a:r>
          </a:p>
          <a:p>
            <a:pPr lvl="2"/>
            <a:r>
              <a:rPr lang="en-US" dirty="0"/>
              <a:t>Table is </a:t>
            </a:r>
            <a:r>
              <a:rPr lang="en-US" dirty="0" smtClean="0"/>
              <a:t>not consistent :</a:t>
            </a:r>
          </a:p>
          <a:p>
            <a:pPr lvl="3"/>
            <a:r>
              <a:rPr lang="en-US" dirty="0" smtClean="0"/>
              <a:t>row(S) = row(SL) but T(SL) </a:t>
            </a:r>
            <a:r>
              <a:rPr lang="en-US" dirty="0"/>
              <a:t>≠ </a:t>
            </a:r>
            <a:r>
              <a:rPr lang="en-US" dirty="0" smtClean="0"/>
              <a:t>T(SLL).</a:t>
            </a:r>
            <a:endParaRPr lang="en-US" dirty="0"/>
          </a:p>
          <a:p>
            <a:pPr lvl="1"/>
            <a:r>
              <a:rPr lang="en-US" b="1" dirty="0" smtClean="0">
                <a:solidFill>
                  <a:srgbClr val="C00000"/>
                </a:solidFill>
              </a:rPr>
              <a:t>Action</a:t>
            </a:r>
            <a:r>
              <a:rPr lang="en-US" b="1" dirty="0">
                <a:solidFill>
                  <a:srgbClr val="C00000"/>
                </a:solidFill>
              </a:rPr>
              <a:t>:</a:t>
            </a:r>
          </a:p>
          <a:p>
            <a:pPr lvl="3"/>
            <a:r>
              <a:rPr lang="en-US" dirty="0" smtClean="0"/>
              <a:t>Adding L to event column and update the table.</a:t>
            </a:r>
            <a:endParaRPr lang="en-US" dirty="0"/>
          </a:p>
          <a:p>
            <a:endParaRPr lang="en-US" dirty="0"/>
          </a:p>
        </p:txBody>
      </p:sp>
      <p:sp>
        <p:nvSpPr>
          <p:cNvPr id="5" name="Slide Number Placeholder 4"/>
          <p:cNvSpPr>
            <a:spLocks noGrp="1"/>
          </p:cNvSpPr>
          <p:nvPr>
            <p:ph type="sldNum" sz="quarter" idx="12"/>
          </p:nvPr>
        </p:nvSpPr>
        <p:spPr/>
        <p:txBody>
          <a:bodyPr/>
          <a:lstStyle/>
          <a:p>
            <a:fld id="{0E4B5C36-04F8-4543-9292-1914567E5C2A}" type="slidenum">
              <a:rPr lang="en-US" smtClean="0"/>
              <a:pPr/>
              <a:t>26</a:t>
            </a:fld>
            <a:endParaRPr lang="en-US"/>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133600"/>
            <a:ext cx="1639194" cy="3824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5724525" y="76200"/>
            <a:ext cx="2647199" cy="1524000"/>
            <a:chOff x="4687882" y="0"/>
            <a:chExt cx="3764005" cy="1982794"/>
          </a:xfrm>
        </p:grpSpPr>
        <p:pic>
          <p:nvPicPr>
            <p:cNvPr id="14" name="Picture 7" descr="http://thumb1.shutterstock.com/display_pic_with_logo/1022056/117032008/stock-vector-cloud-icon-texts-box-idea-box-vector-117032008.jpg"/>
            <p:cNvPicPr>
              <a:picLocks noChangeAspect="1" noChangeArrowheads="1"/>
            </p:cNvPicPr>
            <p:nvPr/>
          </p:nvPicPr>
          <p:blipFill rotWithShape="1">
            <a:blip r:embed="rId4">
              <a:extLst>
                <a:ext uri="{28A0092B-C50C-407E-A947-70E740481C1C}">
                  <a14:useLocalDpi xmlns:a14="http://schemas.microsoft.com/office/drawing/2010/main" val="0"/>
                </a:ext>
              </a:extLst>
            </a:blip>
            <a:srcRect l="64978" t="58102" r="4000" b="13897"/>
            <a:stretch/>
          </p:blipFill>
          <p:spPr bwMode="auto">
            <a:xfrm>
              <a:off x="5029200" y="0"/>
              <a:ext cx="3422687" cy="15229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6402" y="204590"/>
              <a:ext cx="2333944" cy="100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descr="http://www.payamafraz.com/wp-content/uploads/2014/11/icon-ch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7882" y="1063112"/>
              <a:ext cx="919682" cy="9196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76296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 Cont.</a:t>
            </a:r>
            <a:endParaRPr lang="en-US" dirty="0"/>
          </a:p>
        </p:txBody>
      </p:sp>
      <p:sp>
        <p:nvSpPr>
          <p:cNvPr id="28" name="Content Placeholder 27"/>
          <p:cNvSpPr>
            <a:spLocks noGrp="1"/>
          </p:cNvSpPr>
          <p:nvPr>
            <p:ph idx="1"/>
          </p:nvPr>
        </p:nvSpPr>
        <p:spPr/>
        <p:txBody>
          <a:bodyPr/>
          <a:lstStyle/>
          <a:p>
            <a:r>
              <a:rPr lang="en-US" dirty="0"/>
              <a:t>Step 2:</a:t>
            </a:r>
          </a:p>
          <a:p>
            <a:pPr lvl="1"/>
            <a:r>
              <a:rPr lang="en-US" i="1" dirty="0"/>
              <a:t>S</a:t>
            </a:r>
            <a:r>
              <a:rPr lang="en-US" dirty="0"/>
              <a:t>:</a:t>
            </a:r>
          </a:p>
          <a:p>
            <a:pPr lvl="2"/>
            <a:r>
              <a:rPr lang="en-US" i="1" dirty="0" smtClean="0"/>
              <a:t>No change.</a:t>
            </a:r>
            <a:endParaRPr lang="en-US" dirty="0"/>
          </a:p>
          <a:p>
            <a:pPr lvl="1"/>
            <a:r>
              <a:rPr lang="en-US" i="1" dirty="0"/>
              <a:t>S.A</a:t>
            </a:r>
            <a:r>
              <a:rPr lang="en-US" dirty="0"/>
              <a:t>:</a:t>
            </a:r>
          </a:p>
          <a:p>
            <a:pPr lvl="2"/>
            <a:r>
              <a:rPr lang="en-US" i="1" dirty="0" smtClean="0"/>
              <a:t>No change.</a:t>
            </a:r>
            <a:endParaRPr lang="en-US" dirty="0"/>
          </a:p>
          <a:p>
            <a:pPr lvl="1"/>
            <a:r>
              <a:rPr lang="en-US" dirty="0"/>
              <a:t>Analyze:</a:t>
            </a:r>
          </a:p>
          <a:p>
            <a:pPr lvl="2"/>
            <a:r>
              <a:rPr lang="en-US" dirty="0"/>
              <a:t>Table is now closed and consistent.</a:t>
            </a:r>
          </a:p>
          <a:p>
            <a:pPr lvl="1"/>
            <a:r>
              <a:rPr lang="en-US" b="1" dirty="0">
                <a:solidFill>
                  <a:srgbClr val="C00000"/>
                </a:solidFill>
              </a:rPr>
              <a:t>Action:</a:t>
            </a:r>
          </a:p>
          <a:p>
            <a:pPr lvl="2"/>
            <a:r>
              <a:rPr lang="en-US" dirty="0"/>
              <a:t>Generating the DFSM and </a:t>
            </a:r>
            <a:r>
              <a:rPr lang="en-US" dirty="0" smtClean="0"/>
              <a:t>teacher approves the </a:t>
            </a:r>
            <a:r>
              <a:rPr lang="en-US" dirty="0" smtClean="0"/>
              <a:t>model, replies </a:t>
            </a:r>
            <a:r>
              <a:rPr lang="en-US" dirty="0" smtClean="0">
                <a:solidFill>
                  <a:srgbClr val="C00000"/>
                </a:solidFill>
              </a:rPr>
              <a:t>match</a:t>
            </a:r>
            <a:r>
              <a:rPr lang="en-US" dirty="0" smtClean="0"/>
              <a:t>.</a:t>
            </a:r>
            <a:endParaRPr lang="en-US" dirty="0"/>
          </a:p>
          <a:p>
            <a:endParaRPr lang="en-US" dirty="0"/>
          </a:p>
        </p:txBody>
      </p:sp>
      <p:sp>
        <p:nvSpPr>
          <p:cNvPr id="5" name="Slide Number Placeholder 4"/>
          <p:cNvSpPr>
            <a:spLocks noGrp="1"/>
          </p:cNvSpPr>
          <p:nvPr>
            <p:ph type="sldNum" sz="quarter" idx="12"/>
          </p:nvPr>
        </p:nvSpPr>
        <p:spPr/>
        <p:txBody>
          <a:bodyPr/>
          <a:lstStyle/>
          <a:p>
            <a:fld id="{0E4B5C36-04F8-4543-9292-1914567E5C2A}" type="slidenum">
              <a:rPr lang="en-US" smtClean="0"/>
              <a:pPr/>
              <a:t>27</a:t>
            </a:fld>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0200"/>
            <a:ext cx="18383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276601" y="4748288"/>
            <a:ext cx="4763492" cy="2099132"/>
            <a:chOff x="765809" y="4510761"/>
            <a:chExt cx="4941569" cy="2383552"/>
          </a:xfrm>
        </p:grpSpPr>
        <p:sp>
          <p:nvSpPr>
            <p:cNvPr id="9" name="Oval 8"/>
            <p:cNvSpPr/>
            <p:nvPr/>
          </p:nvSpPr>
          <p:spPr>
            <a:xfrm>
              <a:off x="1375410" y="5249346"/>
              <a:ext cx="533400" cy="497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51809" y="5249346"/>
              <a:ext cx="533400" cy="497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p:cNvSpPr/>
            <p:nvPr/>
          </p:nvSpPr>
          <p:spPr>
            <a:xfrm>
              <a:off x="1604009" y="4892158"/>
              <a:ext cx="1790699" cy="914400"/>
            </a:xfrm>
            <a:prstGeom prst="arc">
              <a:avLst>
                <a:gd name="adj1" fmla="val 11167603"/>
                <a:gd name="adj2" fmla="val 212741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rot="10800000">
              <a:off x="1604009" y="5196961"/>
              <a:ext cx="1790699" cy="914400"/>
            </a:xfrm>
            <a:prstGeom prst="arc">
              <a:avLst>
                <a:gd name="adj1" fmla="val 11167603"/>
                <a:gd name="adj2" fmla="val 212741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3523296" y="5296970"/>
              <a:ext cx="228600" cy="509588"/>
            </a:xfrm>
            <a:prstGeom prst="arc">
              <a:avLst>
                <a:gd name="adj1" fmla="val 14840480"/>
                <a:gd name="adj2" fmla="val 822860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rot="10800000">
              <a:off x="1203961" y="5230455"/>
              <a:ext cx="228600" cy="509588"/>
            </a:xfrm>
            <a:prstGeom prst="arc">
              <a:avLst>
                <a:gd name="adj1" fmla="val 14150017"/>
                <a:gd name="adj2" fmla="val 7689734"/>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2388868" y="4563546"/>
              <a:ext cx="45719" cy="369332"/>
            </a:xfrm>
            <a:prstGeom prst="rect">
              <a:avLst/>
            </a:prstGeom>
            <a:noFill/>
          </p:spPr>
          <p:txBody>
            <a:bodyPr wrap="square" rtlCol="0">
              <a:spAutoFit/>
            </a:bodyPr>
            <a:lstStyle/>
            <a:p>
              <a:r>
                <a:rPr lang="en-US" dirty="0" smtClean="0"/>
                <a:t>S</a:t>
              </a:r>
              <a:endParaRPr lang="en-US" dirty="0"/>
            </a:p>
          </p:txBody>
        </p:sp>
        <p:sp>
          <p:nvSpPr>
            <p:cNvPr id="16" name="TextBox 15"/>
            <p:cNvSpPr txBox="1"/>
            <p:nvPr/>
          </p:nvSpPr>
          <p:spPr>
            <a:xfrm>
              <a:off x="2434587" y="6087546"/>
              <a:ext cx="45719" cy="369332"/>
            </a:xfrm>
            <a:prstGeom prst="rect">
              <a:avLst/>
            </a:prstGeom>
            <a:noFill/>
          </p:spPr>
          <p:txBody>
            <a:bodyPr wrap="square" rtlCol="0">
              <a:spAutoFit/>
            </a:bodyPr>
            <a:lstStyle/>
            <a:p>
              <a:r>
                <a:rPr lang="en-US" dirty="0" smtClean="0"/>
                <a:t>R</a:t>
              </a:r>
              <a:endParaRPr lang="en-US" dirty="0"/>
            </a:p>
          </p:txBody>
        </p:sp>
        <p:sp>
          <p:nvSpPr>
            <p:cNvPr id="17" name="TextBox 16"/>
            <p:cNvSpPr txBox="1"/>
            <p:nvPr/>
          </p:nvSpPr>
          <p:spPr>
            <a:xfrm>
              <a:off x="765809" y="5254347"/>
              <a:ext cx="731519" cy="369332"/>
            </a:xfrm>
            <a:prstGeom prst="rect">
              <a:avLst/>
            </a:prstGeom>
            <a:noFill/>
          </p:spPr>
          <p:txBody>
            <a:bodyPr wrap="square" rtlCol="0">
              <a:spAutoFit/>
            </a:bodyPr>
            <a:lstStyle/>
            <a:p>
              <a:r>
                <a:rPr lang="en-US" dirty="0" smtClean="0"/>
                <a:t>L,R</a:t>
              </a:r>
              <a:endParaRPr lang="en-US" dirty="0"/>
            </a:p>
          </p:txBody>
        </p:sp>
        <p:sp>
          <p:nvSpPr>
            <p:cNvPr id="18" name="TextBox 17"/>
            <p:cNvSpPr txBox="1"/>
            <p:nvPr/>
          </p:nvSpPr>
          <p:spPr>
            <a:xfrm>
              <a:off x="3737609" y="5337214"/>
              <a:ext cx="731519" cy="369332"/>
            </a:xfrm>
            <a:prstGeom prst="rect">
              <a:avLst/>
            </a:prstGeom>
            <a:noFill/>
          </p:spPr>
          <p:txBody>
            <a:bodyPr wrap="square" rtlCol="0">
              <a:spAutoFit/>
            </a:bodyPr>
            <a:lstStyle/>
            <a:p>
              <a:r>
                <a:rPr lang="en-US" dirty="0" smtClean="0"/>
                <a:t>S</a:t>
              </a:r>
              <a:endParaRPr lang="en-US" dirty="0"/>
            </a:p>
          </p:txBody>
        </p:sp>
        <p:sp>
          <p:nvSpPr>
            <p:cNvPr id="19" name="TextBox 18"/>
            <p:cNvSpPr txBox="1"/>
            <p:nvPr/>
          </p:nvSpPr>
          <p:spPr>
            <a:xfrm>
              <a:off x="3051809" y="5377835"/>
              <a:ext cx="731519" cy="246221"/>
            </a:xfrm>
            <a:prstGeom prst="rect">
              <a:avLst/>
            </a:prstGeom>
            <a:noFill/>
          </p:spPr>
          <p:txBody>
            <a:bodyPr wrap="square" rtlCol="0">
              <a:spAutoFit/>
            </a:bodyPr>
            <a:lstStyle/>
            <a:p>
              <a:r>
                <a:rPr lang="en-US" sz="1000" dirty="0" smtClean="0"/>
                <a:t>State 2</a:t>
              </a:r>
              <a:endParaRPr lang="en-US" sz="1000" dirty="0"/>
            </a:p>
          </p:txBody>
        </p:sp>
        <p:sp>
          <p:nvSpPr>
            <p:cNvPr id="20" name="TextBox 19"/>
            <p:cNvSpPr txBox="1"/>
            <p:nvPr/>
          </p:nvSpPr>
          <p:spPr>
            <a:xfrm>
              <a:off x="1379219" y="5377835"/>
              <a:ext cx="731519" cy="246221"/>
            </a:xfrm>
            <a:prstGeom prst="rect">
              <a:avLst/>
            </a:prstGeom>
            <a:noFill/>
          </p:spPr>
          <p:txBody>
            <a:bodyPr wrap="square" rtlCol="0">
              <a:spAutoFit/>
            </a:bodyPr>
            <a:lstStyle/>
            <a:p>
              <a:r>
                <a:rPr lang="en-US" sz="1000" dirty="0" smtClean="0"/>
                <a:t>State 1</a:t>
              </a:r>
              <a:endParaRPr lang="en-US" sz="1000" dirty="0"/>
            </a:p>
          </p:txBody>
        </p:sp>
        <p:sp>
          <p:nvSpPr>
            <p:cNvPr id="21" name="Oval 20"/>
            <p:cNvSpPr/>
            <p:nvPr/>
          </p:nvSpPr>
          <p:spPr>
            <a:xfrm>
              <a:off x="4975859" y="5308718"/>
              <a:ext cx="533400" cy="497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975859" y="5437207"/>
              <a:ext cx="731519" cy="246221"/>
            </a:xfrm>
            <a:prstGeom prst="rect">
              <a:avLst/>
            </a:prstGeom>
            <a:noFill/>
          </p:spPr>
          <p:txBody>
            <a:bodyPr wrap="square" rtlCol="0">
              <a:spAutoFit/>
            </a:bodyPr>
            <a:lstStyle/>
            <a:p>
              <a:r>
                <a:rPr lang="en-US" sz="1000" dirty="0" smtClean="0"/>
                <a:t>State 3</a:t>
              </a:r>
              <a:endParaRPr lang="en-US" sz="1000" dirty="0"/>
            </a:p>
          </p:txBody>
        </p:sp>
        <p:sp>
          <p:nvSpPr>
            <p:cNvPr id="23" name="Arc 22"/>
            <p:cNvSpPr/>
            <p:nvPr/>
          </p:nvSpPr>
          <p:spPr>
            <a:xfrm rot="10800000">
              <a:off x="1642110" y="5090337"/>
              <a:ext cx="3600449" cy="1432439"/>
            </a:xfrm>
            <a:prstGeom prst="arc">
              <a:avLst>
                <a:gd name="adj1" fmla="val 10838884"/>
                <a:gd name="adj2" fmla="val 8440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157536" y="6460808"/>
              <a:ext cx="1140141" cy="433505"/>
            </a:xfrm>
            <a:prstGeom prst="rect">
              <a:avLst/>
            </a:prstGeom>
            <a:noFill/>
          </p:spPr>
          <p:txBody>
            <a:bodyPr wrap="square" rtlCol="0">
              <a:spAutoFit/>
            </a:bodyPr>
            <a:lstStyle/>
            <a:p>
              <a:r>
                <a:rPr lang="en-US" dirty="0" smtClean="0"/>
                <a:t>L,S,R</a:t>
              </a:r>
              <a:endParaRPr lang="en-US" dirty="0"/>
            </a:p>
          </p:txBody>
        </p:sp>
        <p:sp>
          <p:nvSpPr>
            <p:cNvPr id="25" name="Arc 24"/>
            <p:cNvSpPr/>
            <p:nvPr/>
          </p:nvSpPr>
          <p:spPr>
            <a:xfrm>
              <a:off x="3352799" y="4851518"/>
              <a:ext cx="1889759" cy="914400"/>
            </a:xfrm>
            <a:prstGeom prst="arc">
              <a:avLst>
                <a:gd name="adj1" fmla="val 11051394"/>
                <a:gd name="adj2" fmla="val 1933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191000" y="4510761"/>
              <a:ext cx="45719" cy="369332"/>
            </a:xfrm>
            <a:prstGeom prst="rect">
              <a:avLst/>
            </a:prstGeom>
            <a:noFill/>
          </p:spPr>
          <p:txBody>
            <a:bodyPr wrap="square" rtlCol="0">
              <a:spAutoFit/>
            </a:bodyPr>
            <a:lstStyle/>
            <a:p>
              <a:r>
                <a:rPr lang="en-US" dirty="0"/>
                <a:t>L</a:t>
              </a:r>
            </a:p>
          </p:txBody>
        </p:sp>
        <p:sp>
          <p:nvSpPr>
            <p:cNvPr id="27" name="Oval 26"/>
            <p:cNvSpPr/>
            <p:nvPr/>
          </p:nvSpPr>
          <p:spPr>
            <a:xfrm>
              <a:off x="1417320" y="5285867"/>
              <a:ext cx="449580" cy="4196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5724525" y="76200"/>
            <a:ext cx="2647199" cy="1524000"/>
            <a:chOff x="4687882" y="0"/>
            <a:chExt cx="3764005" cy="1982794"/>
          </a:xfrm>
        </p:grpSpPr>
        <p:pic>
          <p:nvPicPr>
            <p:cNvPr id="31" name="Picture 7" descr="http://thumb1.shutterstock.com/display_pic_with_logo/1022056/117032008/stock-vector-cloud-icon-texts-box-idea-box-vector-117032008.jpg"/>
            <p:cNvPicPr>
              <a:picLocks noChangeAspect="1" noChangeArrowheads="1"/>
            </p:cNvPicPr>
            <p:nvPr/>
          </p:nvPicPr>
          <p:blipFill rotWithShape="1">
            <a:blip r:embed="rId4">
              <a:extLst>
                <a:ext uri="{28A0092B-C50C-407E-A947-70E740481C1C}">
                  <a14:useLocalDpi xmlns:a14="http://schemas.microsoft.com/office/drawing/2010/main" val="0"/>
                </a:ext>
              </a:extLst>
            </a:blip>
            <a:srcRect l="64978" t="58102" r="4000" b="13897"/>
            <a:stretch/>
          </p:blipFill>
          <p:spPr bwMode="auto">
            <a:xfrm>
              <a:off x="5029200" y="0"/>
              <a:ext cx="3422687" cy="152295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6402" y="204590"/>
              <a:ext cx="2333944" cy="100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5" descr="http://www.payamafraz.com/wp-content/uploads/2014/11/icon-ch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7882" y="1063112"/>
              <a:ext cx="919682" cy="9196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76296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a:t>
            </a:r>
            <a:br>
              <a:rPr lang="en-US" dirty="0" smtClean="0"/>
            </a:br>
            <a:r>
              <a:rPr lang="en-US" dirty="0" err="1" smtClean="0"/>
              <a:t>L</a:t>
            </a:r>
            <a:r>
              <a:rPr lang="en-US" baseline="30000" dirty="0" err="1" smtClean="0"/>
              <a:t>star</a:t>
            </a:r>
            <a:r>
              <a:rPr lang="en-US" dirty="0" smtClean="0"/>
              <a:t> Learning Features</a:t>
            </a:r>
            <a:endParaRPr lang="en-US" dirty="0"/>
          </a:p>
        </p:txBody>
      </p:sp>
      <p:sp>
        <p:nvSpPr>
          <p:cNvPr id="3" name="Text Placeholder 2"/>
          <p:cNvSpPr>
            <a:spLocks noGrp="1"/>
          </p:cNvSpPr>
          <p:nvPr>
            <p:ph type="body" idx="1"/>
          </p:nvPr>
        </p:nvSpPr>
        <p:spPr/>
        <p:txBody>
          <a:bodyPr/>
          <a:lstStyle/>
          <a:p>
            <a:r>
              <a:rPr lang="en-US" dirty="0" smtClean="0"/>
              <a:t>Theorems and Proofs</a:t>
            </a:r>
            <a:endParaRPr lang="en-US" dirty="0"/>
          </a:p>
        </p:txBody>
      </p:sp>
      <p:sp>
        <p:nvSpPr>
          <p:cNvPr id="5" name="Slide Number Placeholder 4"/>
          <p:cNvSpPr>
            <a:spLocks noGrp="1"/>
          </p:cNvSpPr>
          <p:nvPr>
            <p:ph type="sldNum" sz="quarter" idx="12"/>
          </p:nvPr>
        </p:nvSpPr>
        <p:spPr/>
        <p:txBody>
          <a:bodyPr/>
          <a:lstStyle/>
          <a:p>
            <a:fld id="{0E4B5C36-04F8-4543-9292-1914567E5C2A}" type="slidenum">
              <a:rPr lang="en-US" smtClean="0"/>
              <a:t>28</a:t>
            </a:fld>
            <a:endParaRPr lang="en-US"/>
          </a:p>
        </p:txBody>
      </p:sp>
      <p:sp>
        <p:nvSpPr>
          <p:cNvPr id="4" name="Rectangle 3"/>
          <p:cNvSpPr/>
          <p:nvPr/>
        </p:nvSpPr>
        <p:spPr>
          <a:xfrm>
            <a:off x="28575" y="-2292"/>
            <a:ext cx="3248025" cy="3385542"/>
          </a:xfrm>
          <a:prstGeom prst="rect">
            <a:avLst/>
          </a:prstGeom>
        </p:spPr>
        <p:txBody>
          <a:bodyPr wrap="square">
            <a:spAutoFit/>
          </a:bodyPr>
          <a:lstStyle/>
          <a:p>
            <a:pPr marL="624078" indent="-514350">
              <a:buFont typeface="+mj-lt"/>
              <a:buAutoNum type="arabicPeriod"/>
            </a:pPr>
            <a:r>
              <a:rPr lang="en-US" sz="1400" dirty="0">
                <a:solidFill>
                  <a:schemeClr val="bg1">
                    <a:lumMod val="65000"/>
                  </a:schemeClr>
                </a:solidFill>
              </a:rPr>
              <a:t>Discrete Event Systems</a:t>
            </a:r>
          </a:p>
          <a:p>
            <a:pPr lvl="1"/>
            <a:r>
              <a:rPr lang="en-US" sz="1400" dirty="0">
                <a:solidFill>
                  <a:schemeClr val="bg1">
                    <a:lumMod val="65000"/>
                  </a:schemeClr>
                </a:solidFill>
              </a:rPr>
              <a:t>Definitions </a:t>
            </a:r>
          </a:p>
          <a:p>
            <a:pPr lvl="1"/>
            <a:r>
              <a:rPr lang="en-US" sz="1400" dirty="0">
                <a:solidFill>
                  <a:schemeClr val="bg1">
                    <a:lumMod val="65000"/>
                  </a:schemeClr>
                </a:solidFill>
              </a:rPr>
              <a:t>Applications</a:t>
            </a:r>
          </a:p>
          <a:p>
            <a:pPr marL="624078" indent="-514350">
              <a:buFont typeface="+mj-lt"/>
              <a:buAutoNum type="arabicPeriod"/>
            </a:pPr>
            <a:r>
              <a:rPr lang="en-US" sz="1400" dirty="0">
                <a:solidFill>
                  <a:schemeClr val="bg1">
                    <a:lumMod val="65000"/>
                  </a:schemeClr>
                </a:solidFill>
              </a:rPr>
              <a:t>Automata Theory</a:t>
            </a:r>
          </a:p>
          <a:p>
            <a:pPr lvl="1"/>
            <a:r>
              <a:rPr lang="en-US" sz="1400" dirty="0">
                <a:solidFill>
                  <a:schemeClr val="bg1">
                    <a:lumMod val="65000"/>
                  </a:schemeClr>
                </a:solidFill>
              </a:rPr>
              <a:t>Language</a:t>
            </a:r>
          </a:p>
          <a:p>
            <a:pPr lvl="1"/>
            <a:r>
              <a:rPr lang="en-US" sz="1400" dirty="0">
                <a:solidFill>
                  <a:schemeClr val="bg1">
                    <a:lumMod val="65000"/>
                  </a:schemeClr>
                </a:solidFill>
              </a:rPr>
              <a:t>Regular Language</a:t>
            </a:r>
          </a:p>
          <a:p>
            <a:pPr lvl="1"/>
            <a:r>
              <a:rPr lang="en-US" sz="1400" dirty="0">
                <a:solidFill>
                  <a:schemeClr val="bg1">
                    <a:lumMod val="65000"/>
                  </a:schemeClr>
                </a:solidFill>
              </a:rPr>
              <a:t>Automata Representation</a:t>
            </a:r>
          </a:p>
          <a:p>
            <a:pPr lvl="1"/>
            <a:r>
              <a:rPr lang="en-US" sz="1400" dirty="0">
                <a:solidFill>
                  <a:schemeClr val="bg1">
                    <a:lumMod val="65000"/>
                  </a:schemeClr>
                </a:solidFill>
              </a:rPr>
              <a:t>Modeling in Automata</a:t>
            </a:r>
          </a:p>
          <a:p>
            <a:pPr marL="624078" indent="-514350">
              <a:buFont typeface="+mj-lt"/>
              <a:buAutoNum type="arabicPeriod"/>
            </a:pPr>
            <a:r>
              <a:rPr lang="en-US" sz="1400" dirty="0">
                <a:solidFill>
                  <a:schemeClr val="bg1">
                    <a:lumMod val="65000"/>
                  </a:schemeClr>
                </a:solidFill>
              </a:rPr>
              <a:t>L</a:t>
            </a:r>
            <a:r>
              <a:rPr lang="en-US" sz="1400" baseline="30000" dirty="0">
                <a:solidFill>
                  <a:schemeClr val="bg1">
                    <a:lumMod val="65000"/>
                  </a:schemeClr>
                </a:solidFill>
              </a:rPr>
              <a:t>star</a:t>
            </a:r>
            <a:r>
              <a:rPr lang="en-US" sz="1400" dirty="0">
                <a:solidFill>
                  <a:schemeClr val="bg1">
                    <a:lumMod val="65000"/>
                  </a:schemeClr>
                </a:solidFill>
              </a:rPr>
              <a:t> Learning</a:t>
            </a:r>
          </a:p>
          <a:p>
            <a:pPr lvl="1"/>
            <a:r>
              <a:rPr lang="en-US" sz="1400" dirty="0">
                <a:solidFill>
                  <a:schemeClr val="bg1">
                    <a:lumMod val="65000"/>
                  </a:schemeClr>
                </a:solidFill>
              </a:rPr>
              <a:t>Definitions</a:t>
            </a:r>
            <a:endParaRPr lang="en-US" dirty="0">
              <a:solidFill>
                <a:schemeClr val="bg1">
                  <a:lumMod val="65000"/>
                </a:schemeClr>
              </a:solidFill>
            </a:endParaRPr>
          </a:p>
          <a:p>
            <a:pPr lvl="1"/>
            <a:r>
              <a:rPr lang="en-US" sz="1400" dirty="0">
                <a:solidFill>
                  <a:schemeClr val="bg1">
                    <a:lumMod val="65000"/>
                  </a:schemeClr>
                </a:solidFill>
              </a:rPr>
              <a:t>Algorithm </a:t>
            </a:r>
          </a:p>
          <a:p>
            <a:pPr lvl="1"/>
            <a:r>
              <a:rPr lang="en-US" sz="1400" dirty="0">
                <a:solidFill>
                  <a:schemeClr val="bg1">
                    <a:lumMod val="65000"/>
                  </a:schemeClr>
                </a:solidFill>
              </a:rPr>
              <a:t>UAV Example</a:t>
            </a:r>
          </a:p>
          <a:p>
            <a:pPr marL="624078" indent="-514350">
              <a:buFont typeface="+mj-lt"/>
              <a:buAutoNum type="arabicPeriod"/>
            </a:pPr>
            <a:r>
              <a:rPr lang="en-US" sz="1400" dirty="0"/>
              <a:t>L</a:t>
            </a:r>
            <a:r>
              <a:rPr lang="en-US" sz="1400" baseline="30000" dirty="0"/>
              <a:t>star</a:t>
            </a:r>
            <a:r>
              <a:rPr lang="en-US" sz="1400" dirty="0"/>
              <a:t> Features</a:t>
            </a:r>
          </a:p>
          <a:p>
            <a:pPr marL="624078" indent="-514350">
              <a:buFont typeface="+mj-lt"/>
              <a:buAutoNum type="arabicPeriod"/>
            </a:pPr>
            <a:r>
              <a:rPr lang="en-US" sz="1400" dirty="0"/>
              <a:t>L</a:t>
            </a:r>
            <a:r>
              <a:rPr lang="en-US" sz="1400" baseline="30000" dirty="0"/>
              <a:t>star</a:t>
            </a:r>
            <a:r>
              <a:rPr lang="en-US" sz="1400" dirty="0"/>
              <a:t> </a:t>
            </a:r>
            <a:r>
              <a:rPr lang="en-US" sz="1400" dirty="0" err="1"/>
              <a:t>Matlab</a:t>
            </a:r>
            <a:r>
              <a:rPr lang="en-US" sz="1400" dirty="0"/>
              <a:t> Toolbox</a:t>
            </a:r>
          </a:p>
          <a:p>
            <a:pPr marL="624078" indent="-514350">
              <a:buFont typeface="+mj-lt"/>
              <a:buAutoNum type="arabicPeriod"/>
            </a:pPr>
            <a:r>
              <a:rPr lang="en-US" sz="1400" dirty="0"/>
              <a:t>Conclusion</a:t>
            </a:r>
            <a:endParaRPr lang="en-US" sz="1400" dirty="0"/>
          </a:p>
        </p:txBody>
      </p:sp>
    </p:spTree>
    <p:extLst>
      <p:ext uri="{BB962C8B-B14F-4D97-AF65-F5344CB8AC3E}">
        <p14:creationId xmlns:p14="http://schemas.microsoft.com/office/powerpoint/2010/main" val="267429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t>
            </a:r>
            <a:r>
              <a:rPr lang="en-US" baseline="30000" dirty="0" smtClean="0"/>
              <a:t>star</a:t>
            </a:r>
            <a:r>
              <a:rPr lang="en-US" dirty="0" smtClean="0"/>
              <a:t> Learning Features</a:t>
            </a:r>
            <a:endParaRPr lang="en-US" dirty="0"/>
          </a:p>
        </p:txBody>
      </p:sp>
      <p:sp>
        <p:nvSpPr>
          <p:cNvPr id="2" name="Content Placeholder 1"/>
          <p:cNvSpPr>
            <a:spLocks noGrp="1"/>
          </p:cNvSpPr>
          <p:nvPr>
            <p:ph idx="1"/>
          </p:nvPr>
        </p:nvSpPr>
        <p:spPr/>
        <p:txBody>
          <a:bodyPr>
            <a:normAutofit lnSpcReduction="10000"/>
          </a:bodyPr>
          <a:lstStyle/>
          <a:p>
            <a:r>
              <a:rPr lang="en-US" dirty="0" smtClean="0"/>
              <a:t>Constructed DFA with L</a:t>
            </a:r>
            <a:r>
              <a:rPr lang="en-US" baseline="30000" dirty="0" smtClean="0"/>
              <a:t>star</a:t>
            </a:r>
            <a:r>
              <a:rPr lang="en-US" dirty="0" smtClean="0"/>
              <a:t> learning is </a:t>
            </a:r>
            <a:r>
              <a:rPr lang="en-US" b="1" dirty="0" smtClean="0"/>
              <a:t>minimal</a:t>
            </a:r>
            <a:r>
              <a:rPr lang="en-US" dirty="0" smtClean="0"/>
              <a:t>. Any other DFA consistent with T, would have more than or equal number of states.</a:t>
            </a:r>
          </a:p>
          <a:p>
            <a:pPr lvl="1"/>
            <a:endParaRPr lang="en-US" dirty="0" smtClean="0"/>
          </a:p>
          <a:p>
            <a:r>
              <a:rPr lang="en-US" dirty="0" smtClean="0"/>
              <a:t>Any DFA consistent with T, with the same number of states is </a:t>
            </a:r>
            <a:r>
              <a:rPr lang="en-US" b="1" dirty="0" smtClean="0"/>
              <a:t>isomorphic</a:t>
            </a:r>
            <a:r>
              <a:rPr lang="en-US" dirty="0" smtClean="0"/>
              <a:t> with M.</a:t>
            </a:r>
          </a:p>
          <a:p>
            <a:endParaRPr lang="en-US" dirty="0" smtClean="0"/>
          </a:p>
          <a:p>
            <a:pPr marL="342900" lvl="1">
              <a:buClr>
                <a:schemeClr val="accent1"/>
              </a:buClr>
            </a:pPr>
            <a:r>
              <a:rPr lang="en-US" sz="2400" dirty="0"/>
              <a:t>Total number of </a:t>
            </a:r>
            <a:r>
              <a:rPr lang="en-US" sz="2400" b="1" dirty="0"/>
              <a:t>operation</a:t>
            </a:r>
            <a:r>
              <a:rPr lang="en-US" sz="2400" dirty="0"/>
              <a:t> </a:t>
            </a:r>
            <a:r>
              <a:rPr lang="en-US" sz="2400" dirty="0" smtClean="0"/>
              <a:t>is at </a:t>
            </a:r>
            <a:r>
              <a:rPr lang="en-US" sz="2400" dirty="0"/>
              <a:t>most </a:t>
            </a:r>
            <a:r>
              <a:rPr lang="en-US" sz="2400" i="1" dirty="0" smtClean="0"/>
              <a:t>n-1</a:t>
            </a:r>
            <a:endParaRPr lang="en-US" sz="2400" dirty="0" smtClean="0"/>
          </a:p>
          <a:p>
            <a:pPr marL="708660" lvl="2">
              <a:buClr>
                <a:schemeClr val="accent1"/>
              </a:buClr>
            </a:pPr>
            <a:r>
              <a:rPr lang="en-US" sz="2200" dirty="0" smtClean="0"/>
              <a:t> </a:t>
            </a:r>
            <a:r>
              <a:rPr lang="en-US" sz="2200" dirty="0"/>
              <a:t>since there is initially at least one value of row(s) and there cannot be more than </a:t>
            </a:r>
            <a:r>
              <a:rPr lang="en-US" sz="2200" i="1" dirty="0"/>
              <a:t>n</a:t>
            </a:r>
            <a:r>
              <a:rPr lang="en-US" sz="2200" dirty="0" smtClean="0"/>
              <a:t>. (</a:t>
            </a:r>
            <a:r>
              <a:rPr lang="en-US" sz="2200" i="1" dirty="0" smtClean="0"/>
              <a:t>n</a:t>
            </a:r>
            <a:r>
              <a:rPr lang="en-US" sz="2200" dirty="0" smtClean="0"/>
              <a:t> is number of states)</a:t>
            </a:r>
            <a:endParaRPr lang="en-US" sz="2200" dirty="0" smtClean="0"/>
          </a:p>
          <a:p>
            <a:pPr marL="708660" lvl="2">
              <a:buClr>
                <a:schemeClr val="accent1"/>
              </a:buClr>
            </a:pPr>
            <a:endParaRPr lang="en-US" sz="2200" dirty="0"/>
          </a:p>
          <a:p>
            <a:pPr marL="342900" lvl="1">
              <a:buClr>
                <a:schemeClr val="accent1"/>
              </a:buClr>
            </a:pPr>
            <a:r>
              <a:rPr lang="en-US" sz="2200" dirty="0"/>
              <a:t>L</a:t>
            </a:r>
            <a:r>
              <a:rPr lang="en-US" sz="2200" baseline="30000" dirty="0"/>
              <a:t>*</a:t>
            </a:r>
            <a:r>
              <a:rPr lang="en-US" sz="2200" dirty="0"/>
              <a:t> </a:t>
            </a:r>
            <a:r>
              <a:rPr lang="en-US" sz="2200" b="1" dirty="0" smtClean="0"/>
              <a:t>terminates</a:t>
            </a:r>
            <a:r>
              <a:rPr lang="en-US" sz="2200" dirty="0" smtClean="0"/>
              <a:t> </a:t>
            </a:r>
            <a:r>
              <a:rPr lang="en-US" sz="2200" dirty="0"/>
              <a:t>after making at most </a:t>
            </a:r>
            <a:r>
              <a:rPr lang="en-US" sz="2200" i="1" dirty="0"/>
              <a:t>n</a:t>
            </a:r>
            <a:r>
              <a:rPr lang="en-US" sz="2200" dirty="0"/>
              <a:t> conjectures and executing its main loop a total of at most </a:t>
            </a:r>
            <a:r>
              <a:rPr lang="en-US" sz="2200" i="1" dirty="0"/>
              <a:t>n - 1 </a:t>
            </a:r>
            <a:r>
              <a:rPr lang="en-US" sz="2200" dirty="0"/>
              <a:t>times.</a:t>
            </a:r>
            <a:endParaRPr lang="en-US" sz="2600" dirty="0"/>
          </a:p>
          <a:p>
            <a:pPr marL="708660" lvl="2">
              <a:buClr>
                <a:schemeClr val="accent1"/>
              </a:buClr>
            </a:pPr>
            <a:endParaRPr lang="en-US" sz="2200" dirty="0"/>
          </a:p>
          <a:p>
            <a:endParaRPr lang="en-US" dirty="0"/>
          </a:p>
        </p:txBody>
      </p:sp>
      <p:sp>
        <p:nvSpPr>
          <p:cNvPr id="4" name="Slide Number Placeholder 3"/>
          <p:cNvSpPr>
            <a:spLocks noGrp="1"/>
          </p:cNvSpPr>
          <p:nvPr>
            <p:ph type="sldNum" sz="quarter" idx="12"/>
          </p:nvPr>
        </p:nvSpPr>
        <p:spPr/>
        <p:txBody>
          <a:bodyPr/>
          <a:lstStyle/>
          <a:p>
            <a:fld id="{0E4B5C36-04F8-4543-9292-1914567E5C2A}" type="slidenum">
              <a:rPr lang="en-US" smtClean="0"/>
              <a:t>29</a:t>
            </a:fld>
            <a:endParaRPr lang="en-US"/>
          </a:p>
        </p:txBody>
      </p:sp>
      <p:sp>
        <p:nvSpPr>
          <p:cNvPr id="3" name="Rectangle 2"/>
          <p:cNvSpPr/>
          <p:nvPr/>
        </p:nvSpPr>
        <p:spPr>
          <a:xfrm>
            <a:off x="533400" y="6248400"/>
            <a:ext cx="7315200" cy="461665"/>
          </a:xfrm>
          <a:prstGeom prst="rect">
            <a:avLst/>
          </a:prstGeom>
        </p:spPr>
        <p:txBody>
          <a:bodyPr wrap="square">
            <a:spAutoFit/>
          </a:bodyPr>
          <a:lstStyle/>
          <a:p>
            <a:r>
              <a:rPr lang="en-US" sz="1200" dirty="0" err="1">
                <a:solidFill>
                  <a:schemeClr val="tx2"/>
                </a:solidFill>
              </a:rPr>
              <a:t>Angluin</a:t>
            </a:r>
            <a:r>
              <a:rPr lang="en-US" sz="1200" dirty="0">
                <a:solidFill>
                  <a:schemeClr val="tx2"/>
                </a:solidFill>
              </a:rPr>
              <a:t>, Dana. "Learning regular sets from queries and </a:t>
            </a:r>
            <a:r>
              <a:rPr lang="en-US" sz="1200" dirty="0" smtClean="0">
                <a:solidFill>
                  <a:schemeClr val="tx2"/>
                </a:solidFill>
              </a:rPr>
              <a:t>counter examples. "Information</a:t>
            </a:r>
            <a:r>
              <a:rPr lang="en-US" sz="1200" i="1" dirty="0" smtClean="0">
                <a:solidFill>
                  <a:schemeClr val="tx2"/>
                </a:solidFill>
              </a:rPr>
              <a:t> </a:t>
            </a:r>
            <a:r>
              <a:rPr lang="en-US" sz="1200" i="1" dirty="0">
                <a:solidFill>
                  <a:schemeClr val="tx2"/>
                </a:solidFill>
              </a:rPr>
              <a:t>and computation</a:t>
            </a:r>
            <a:r>
              <a:rPr lang="en-US" sz="1200" dirty="0">
                <a:solidFill>
                  <a:schemeClr val="tx2"/>
                </a:solidFill>
              </a:rPr>
              <a:t> 75.2 (1987): 87-106.</a:t>
            </a:r>
          </a:p>
        </p:txBody>
      </p:sp>
    </p:spTree>
    <p:extLst>
      <p:ext uri="{BB962C8B-B14F-4D97-AF65-F5344CB8AC3E}">
        <p14:creationId xmlns:p14="http://schemas.microsoft.com/office/powerpoint/2010/main" val="2062068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Section 1:</a:t>
            </a:r>
            <a:br>
              <a:rPr lang="en-US" dirty="0" smtClean="0"/>
            </a:br>
            <a:r>
              <a:rPr lang="en-US" dirty="0" smtClean="0"/>
              <a:t>Discrete Event Systems</a:t>
            </a:r>
            <a:endParaRPr lang="en-US" dirty="0"/>
          </a:p>
        </p:txBody>
      </p:sp>
      <p:sp>
        <p:nvSpPr>
          <p:cNvPr id="7" name="Text Placeholder 6"/>
          <p:cNvSpPr>
            <a:spLocks noGrp="1"/>
          </p:cNvSpPr>
          <p:nvPr>
            <p:ph type="body" idx="1"/>
          </p:nvPr>
        </p:nvSpPr>
        <p:spPr/>
        <p:txBody>
          <a:bodyPr/>
          <a:lstStyle/>
          <a:p>
            <a:r>
              <a:rPr lang="en-US" dirty="0" smtClean="0"/>
              <a:t>Definitions and Applications</a:t>
            </a:r>
            <a:endParaRPr lang="en-US" dirty="0"/>
          </a:p>
        </p:txBody>
      </p:sp>
      <p:sp>
        <p:nvSpPr>
          <p:cNvPr id="4" name="Slide Number Placeholder 3"/>
          <p:cNvSpPr>
            <a:spLocks noGrp="1"/>
          </p:cNvSpPr>
          <p:nvPr>
            <p:ph type="sldNum" sz="quarter" idx="12"/>
          </p:nvPr>
        </p:nvSpPr>
        <p:spPr/>
        <p:txBody>
          <a:bodyPr/>
          <a:lstStyle/>
          <a:p>
            <a:fld id="{0E4B5C36-04F8-4543-9292-1914567E5C2A}" type="slidenum">
              <a:rPr lang="en-US" smtClean="0"/>
              <a:t>3</a:t>
            </a:fld>
            <a:endParaRPr lang="en-US"/>
          </a:p>
        </p:txBody>
      </p:sp>
    </p:spTree>
    <p:extLst>
      <p:ext uri="{BB962C8B-B14F-4D97-AF65-F5344CB8AC3E}">
        <p14:creationId xmlns:p14="http://schemas.microsoft.com/office/powerpoint/2010/main" val="2700679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solidFill>
                  <a:srgbClr val="C00000"/>
                </a:solidFill>
                <a:effectLst>
                  <a:outerShdw blurRad="38100" dist="38100" dir="2700000" algn="tl">
                    <a:srgbClr val="000000">
                      <a:alpha val="43137"/>
                    </a:srgbClr>
                  </a:outerShdw>
                </a:effectLst>
              </a:rPr>
              <a:t>Proof:</a:t>
            </a:r>
          </a:p>
          <a:p>
            <a:endParaRPr lang="en-US" sz="2400" b="1" dirty="0" smtClean="0">
              <a:solidFill>
                <a:srgbClr val="C00000"/>
              </a:solidFill>
              <a:effectLst>
                <a:outerShdw blurRad="38100" dist="38100" dir="2700000" algn="tl">
                  <a:srgbClr val="000000">
                    <a:alpha val="43137"/>
                  </a:srgbClr>
                </a:outerShdw>
              </a:effectLst>
            </a:endParaRPr>
          </a:p>
          <a:p>
            <a:r>
              <a:rPr lang="en-US" dirty="0" smtClean="0"/>
              <a:t>Proof is by contradiction, we assume that there exists a closed and consistent acceptor M’ has less than or equal number of states</a:t>
            </a:r>
          </a:p>
          <a:p>
            <a:endParaRPr lang="en-US" dirty="0" smtClean="0"/>
          </a:p>
          <a:p>
            <a:r>
              <a:rPr lang="en-US" dirty="0" smtClean="0"/>
              <a:t>We will show in order for M’ to be </a:t>
            </a:r>
            <a:r>
              <a:rPr lang="en-US" u="sng" dirty="0" smtClean="0"/>
              <a:t>consistent </a:t>
            </a:r>
            <a:r>
              <a:rPr lang="en-US" u="sng" dirty="0"/>
              <a:t>with T </a:t>
            </a:r>
            <a:r>
              <a:rPr lang="en-US" dirty="0" smtClean="0"/>
              <a:t>it must have at least </a:t>
            </a:r>
            <a:r>
              <a:rPr lang="en-US" b="1" i="1" dirty="0" smtClean="0">
                <a:solidFill>
                  <a:srgbClr val="C00000"/>
                </a:solidFill>
              </a:rPr>
              <a:t>n</a:t>
            </a:r>
            <a:r>
              <a:rPr lang="en-US" dirty="0" smtClean="0"/>
              <a:t> states</a:t>
            </a:r>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0E4B5C36-04F8-4543-9292-1914567E5C2A}" type="slidenum">
              <a:rPr lang="en-US" smtClean="0"/>
              <a:t>30</a:t>
            </a:fld>
            <a:endParaRPr lang="en-US"/>
          </a:p>
        </p:txBody>
      </p:sp>
      <p:sp>
        <p:nvSpPr>
          <p:cNvPr id="5" name="Title 4"/>
          <p:cNvSpPr>
            <a:spLocks noGrp="1"/>
          </p:cNvSpPr>
          <p:nvPr>
            <p:ph type="title"/>
          </p:nvPr>
        </p:nvSpPr>
        <p:spPr/>
        <p:txBody>
          <a:bodyPr/>
          <a:lstStyle/>
          <a:p>
            <a:r>
              <a:rPr lang="en-US" sz="2800" dirty="0"/>
              <a:t>Any other DFA consistent with T, would have more than or equal number of states.</a:t>
            </a:r>
          </a:p>
        </p:txBody>
      </p:sp>
    </p:spTree>
    <p:extLst>
      <p:ext uri="{BB962C8B-B14F-4D97-AF65-F5344CB8AC3E}">
        <p14:creationId xmlns:p14="http://schemas.microsoft.com/office/powerpoint/2010/main" val="312127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 M’ is consistent with T,</a:t>
                </a:r>
              </a:p>
              <a:p>
                <a:pPr lvl="1"/>
                <a:endParaRPr lang="en-US" dirty="0"/>
              </a:p>
              <a:p>
                <a:pPr marL="393192" lvl="1" indent="0">
                  <a:buNone/>
                </a:pPr>
                <a14:m>
                  <m:oMathPara xmlns:m="http://schemas.openxmlformats.org/officeDocument/2006/math">
                    <m:oMathParaPr>
                      <m:jc m:val="centerGroup"/>
                    </m:oMathParaPr>
                    <m:oMath xmlns:m="http://schemas.openxmlformats.org/officeDocument/2006/math">
                      <m:r>
                        <a:rPr lang="en-US" i="1" dirty="0">
                          <a:latin typeface="Cambria Math"/>
                        </a:rPr>
                        <m:t>{∀</m:t>
                      </m:r>
                      <m:r>
                        <a:rPr lang="en-US" i="1" dirty="0" err="1">
                          <a:latin typeface="Cambria Math"/>
                        </a:rPr>
                        <m:t>𝑠</m:t>
                      </m:r>
                      <m:r>
                        <a:rPr lang="en-US" i="1" dirty="0" err="1">
                          <a:latin typeface="Cambria Math"/>
                        </a:rPr>
                        <m:t>∊</m:t>
                      </m:r>
                      <m:r>
                        <a:rPr lang="en-US" i="1" dirty="0" err="1">
                          <a:latin typeface="Cambria Math"/>
                        </a:rPr>
                        <m:t>𝑆</m:t>
                      </m:r>
                      <m:r>
                        <a:rPr lang="en-US" i="1" dirty="0" err="1">
                          <a:latin typeface="Cambria Math"/>
                        </a:rPr>
                        <m:t>.</m:t>
                      </m:r>
                      <m:r>
                        <a:rPr lang="en-US" i="1" dirty="0" err="1">
                          <a:latin typeface="Cambria Math"/>
                        </a:rPr>
                        <m:t>𝐴</m:t>
                      </m:r>
                      <m:r>
                        <a:rPr lang="en-US" i="1" dirty="0">
                          <a:latin typeface="Cambria Math"/>
                        </a:rPr>
                        <m:t> </m:t>
                      </m:r>
                      <m:r>
                        <a:rPr lang="en-US" i="1" dirty="0">
                          <a:latin typeface="Cambria Math"/>
                          <a:ea typeface="Cambria Math"/>
                        </a:rPr>
                        <m:t>⋀</m:t>
                      </m:r>
                      <m:r>
                        <a:rPr lang="en-US" i="1" dirty="0">
                          <a:latin typeface="Cambria Math"/>
                        </a:rPr>
                        <m:t> </m:t>
                      </m:r>
                      <m:r>
                        <a:rPr lang="en-US" i="1" dirty="0" err="1">
                          <a:latin typeface="Cambria Math"/>
                        </a:rPr>
                        <m:t>𝑒</m:t>
                      </m:r>
                      <m:r>
                        <a:rPr lang="en-US" i="1" dirty="0" err="1">
                          <a:latin typeface="Cambria Math"/>
                        </a:rPr>
                        <m:t>∊</m:t>
                      </m:r>
                      <m:r>
                        <a:rPr lang="en-US" i="1" dirty="0" err="1">
                          <a:latin typeface="Cambria Math"/>
                        </a:rPr>
                        <m:t>𝐸</m:t>
                      </m:r>
                      <m:r>
                        <a:rPr lang="en-US" i="1" dirty="0">
                          <a:latin typeface="Cambria Math"/>
                        </a:rPr>
                        <m:t>| </m:t>
                      </m:r>
                      <m:r>
                        <a:rPr lang="el-GR" i="1" dirty="0">
                          <a:latin typeface="Cambria Math"/>
                        </a:rPr>
                        <m:t>𝛿</m:t>
                      </m:r>
                      <m:r>
                        <a:rPr lang="en-US" i="1" dirty="0">
                          <a:latin typeface="Cambria Math"/>
                        </a:rPr>
                        <m:t>’(</m:t>
                      </m:r>
                      <m:r>
                        <a:rPr lang="en-US" i="1" dirty="0">
                          <a:latin typeface="Cambria Math"/>
                        </a:rPr>
                        <m:t>𝑞</m:t>
                      </m:r>
                      <m:r>
                        <a:rPr lang="en-US" i="1" baseline="-25000" dirty="0">
                          <a:latin typeface="Cambria Math"/>
                        </a:rPr>
                        <m:t>0</m:t>
                      </m:r>
                      <m:r>
                        <a:rPr lang="en-US" i="1" dirty="0">
                          <a:latin typeface="Cambria Math"/>
                        </a:rPr>
                        <m:t>’, </m:t>
                      </m:r>
                      <m:r>
                        <a:rPr lang="en-US" i="1" dirty="0" err="1">
                          <a:latin typeface="Cambria Math"/>
                        </a:rPr>
                        <m:t>𝑆</m:t>
                      </m:r>
                      <m:r>
                        <a:rPr lang="en-US" i="1" dirty="0" err="1">
                          <a:latin typeface="Cambria Math"/>
                        </a:rPr>
                        <m:t>.</m:t>
                      </m:r>
                      <m:r>
                        <a:rPr lang="en-US" i="1" dirty="0" err="1">
                          <a:latin typeface="Cambria Math"/>
                        </a:rPr>
                        <m:t>𝑒</m:t>
                      </m:r>
                      <m:r>
                        <a:rPr lang="en-US" i="1" dirty="0">
                          <a:latin typeface="Cambria Math"/>
                        </a:rPr>
                        <m:t>) </m:t>
                      </m:r>
                      <m:r>
                        <a:rPr lang="en-US" i="1" dirty="0">
                          <a:latin typeface="Cambria Math"/>
                          <a:ea typeface="Cambria Math"/>
                        </a:rPr>
                        <m:t>∈</m:t>
                      </m:r>
                      <m:r>
                        <a:rPr lang="en-US" i="1" dirty="0">
                          <a:latin typeface="Cambria Math"/>
                        </a:rPr>
                        <m:t> </m:t>
                      </m:r>
                      <m:r>
                        <a:rPr lang="en-US" i="1" dirty="0">
                          <a:latin typeface="Cambria Math"/>
                        </a:rPr>
                        <m:t>𝐹</m:t>
                      </m:r>
                      <m:r>
                        <a:rPr lang="en-US" i="1" dirty="0">
                          <a:latin typeface="Cambria Math"/>
                        </a:rPr>
                        <m:t>’ ⟺</m:t>
                      </m:r>
                      <m:r>
                        <a:rPr lang="en-US" i="1" dirty="0">
                          <a:latin typeface="Cambria Math"/>
                        </a:rPr>
                        <m:t>𝑇</m:t>
                      </m:r>
                      <m:r>
                        <a:rPr lang="en-US" i="1" dirty="0">
                          <a:latin typeface="Cambria Math"/>
                        </a:rPr>
                        <m:t>(</m:t>
                      </m:r>
                      <m:r>
                        <a:rPr lang="en-US" i="1" dirty="0" err="1">
                          <a:latin typeface="Cambria Math"/>
                        </a:rPr>
                        <m:t>𝑠</m:t>
                      </m:r>
                      <m:r>
                        <a:rPr lang="en-US" i="1" dirty="0" err="1">
                          <a:latin typeface="Cambria Math"/>
                        </a:rPr>
                        <m:t>.</m:t>
                      </m:r>
                      <m:r>
                        <a:rPr lang="en-US" i="1" dirty="0" err="1">
                          <a:latin typeface="Cambria Math"/>
                        </a:rPr>
                        <m:t>𝑒</m:t>
                      </m:r>
                      <m:r>
                        <a:rPr lang="en-US" i="1" dirty="0">
                          <a:latin typeface="Cambria Math"/>
                        </a:rPr>
                        <m:t>)=1}</m:t>
                      </m:r>
                    </m:oMath>
                  </m:oMathPara>
                </a14:m>
                <a:endParaRPr lang="en-US" dirty="0"/>
              </a:p>
              <a:p>
                <a:pPr marL="393192" lvl="1" indent="0">
                  <a:buNone/>
                </a:pPr>
                <a:endParaRPr lang="en-US" dirty="0">
                  <a:latin typeface="Cambria Math"/>
                </a:endParaRPr>
              </a:p>
              <a:p>
                <a:pPr marL="393192" lvl="1" indent="0">
                  <a:buNone/>
                </a:pPr>
                <a:r>
                  <a:rPr lang="en-US" dirty="0">
                    <a:latin typeface="Cambria Math"/>
                  </a:rPr>
                  <a:t>Where :</a:t>
                </a:r>
              </a:p>
              <a:p>
                <a:pPr marL="393192" lvl="1" indent="0">
                  <a:buNone/>
                </a:pPr>
                <a:endParaRPr lang="en-US" dirty="0">
                  <a:latin typeface="Cambria Math"/>
                </a:endParaRPr>
              </a:p>
              <a:p>
                <a:pPr marL="393192" lvl="1" indent="0">
                  <a:buNone/>
                </a:pPr>
                <a14:m>
                  <m:oMathPara xmlns:m="http://schemas.openxmlformats.org/officeDocument/2006/math">
                    <m:oMathParaPr>
                      <m:jc m:val="centerGroup"/>
                    </m:oMathParaPr>
                    <m:oMath xmlns:m="http://schemas.openxmlformats.org/officeDocument/2006/math">
                      <m:r>
                        <m:rPr>
                          <m:sty m:val="p"/>
                        </m:rPr>
                        <a:rPr lang="el-GR" dirty="0">
                          <a:latin typeface="Cambria Math"/>
                        </a:rPr>
                        <m:t>δ</m:t>
                      </m:r>
                      <m:r>
                        <a:rPr lang="en-US" dirty="0">
                          <a:latin typeface="Cambria Math"/>
                        </a:rPr>
                        <m:t>’</m:t>
                      </m:r>
                      <m:d>
                        <m:dPr>
                          <m:ctrlPr>
                            <a:rPr lang="en-US" i="1" dirty="0">
                              <a:latin typeface="Cambria Math"/>
                            </a:rPr>
                          </m:ctrlPr>
                        </m:dPr>
                        <m:e>
                          <m:r>
                            <a:rPr lang="en-US" i="1" dirty="0">
                              <a:latin typeface="Cambria Math"/>
                            </a:rPr>
                            <m:t>𝑞</m:t>
                          </m:r>
                          <m:r>
                            <a:rPr lang="en-US" i="1" baseline="-25000" dirty="0">
                              <a:latin typeface="Cambria Math"/>
                            </a:rPr>
                            <m:t>0</m:t>
                          </m:r>
                          <m:r>
                            <a:rPr lang="en-US" i="1" dirty="0">
                              <a:latin typeface="Cambria Math"/>
                            </a:rPr>
                            <m:t>’, </m:t>
                          </m:r>
                          <m:r>
                            <a:rPr lang="en-US" i="1" dirty="0">
                              <a:latin typeface="Cambria Math"/>
                            </a:rPr>
                            <m:t>𝑠</m:t>
                          </m:r>
                          <m:r>
                            <a:rPr lang="en-US" i="1" dirty="0" err="1">
                              <a:latin typeface="Cambria Math"/>
                            </a:rPr>
                            <m:t>.</m:t>
                          </m:r>
                          <m:r>
                            <a:rPr lang="en-US" i="1" dirty="0" err="1">
                              <a:latin typeface="Cambria Math"/>
                            </a:rPr>
                            <m:t>𝑒</m:t>
                          </m:r>
                        </m:e>
                      </m:d>
                      <m:r>
                        <a:rPr lang="en-US" dirty="0">
                          <a:latin typeface="Cambria Math"/>
                        </a:rPr>
                        <m:t>=</m:t>
                      </m:r>
                      <m:r>
                        <a:rPr lang="el-GR" i="1" dirty="0">
                          <a:latin typeface="Cambria Math"/>
                        </a:rPr>
                        <m:t>𝛿</m:t>
                      </m:r>
                      <m:r>
                        <a:rPr lang="en-US" i="1" dirty="0">
                          <a:latin typeface="Cambria Math"/>
                        </a:rPr>
                        <m:t>’(</m:t>
                      </m:r>
                      <m:r>
                        <a:rPr lang="el-GR" i="1" dirty="0">
                          <a:latin typeface="Cambria Math"/>
                        </a:rPr>
                        <m:t>𝛿</m:t>
                      </m:r>
                      <m:r>
                        <a:rPr lang="en-US" i="1" dirty="0">
                          <a:latin typeface="Cambria Math"/>
                        </a:rPr>
                        <m:t>’(</m:t>
                      </m:r>
                      <m:r>
                        <a:rPr lang="en-US" i="1" dirty="0">
                          <a:latin typeface="Cambria Math"/>
                        </a:rPr>
                        <m:t>𝑞</m:t>
                      </m:r>
                      <m:r>
                        <a:rPr lang="en-US" i="1" baseline="-25000" dirty="0">
                          <a:latin typeface="Cambria Math"/>
                        </a:rPr>
                        <m:t>0</m:t>
                      </m:r>
                      <m:r>
                        <a:rPr lang="en-US" i="1" dirty="0">
                          <a:latin typeface="Cambria Math"/>
                        </a:rPr>
                        <m:t>’, </m:t>
                      </m:r>
                      <m:r>
                        <a:rPr lang="en-US" i="1" dirty="0">
                          <a:latin typeface="Cambria Math"/>
                        </a:rPr>
                        <m:t>𝑠</m:t>
                      </m:r>
                      <m:r>
                        <a:rPr lang="en-US" i="1" dirty="0">
                          <a:latin typeface="Cambria Math"/>
                        </a:rPr>
                        <m:t>),</m:t>
                      </m:r>
                      <m:r>
                        <a:rPr lang="en-US" i="1" dirty="0">
                          <a:latin typeface="Cambria Math"/>
                        </a:rPr>
                        <m:t>𝑒</m:t>
                      </m:r>
                      <m:r>
                        <a:rPr lang="en-US" i="1" dirty="0">
                          <a:latin typeface="Cambria Math"/>
                        </a:rPr>
                        <m:t>) </m:t>
                      </m:r>
                    </m:oMath>
                  </m:oMathPara>
                </a14:m>
                <a:endParaRPr lang="en-US" dirty="0" smtClean="0"/>
              </a:p>
              <a:p>
                <a:pPr marL="393192" lvl="1" indent="0">
                  <a:buNone/>
                </a:pPr>
                <a:endParaRPr lang="en-US" dirty="0"/>
              </a:p>
              <a:p>
                <a:r>
                  <a:rPr lang="en-US" dirty="0"/>
                  <a:t>Also from M, it is consistent with T:</a:t>
                </a:r>
              </a:p>
              <a:p>
                <a:pPr marL="393192" lvl="1" indent="0">
                  <a:buNone/>
                </a:pPr>
                <a:endParaRPr lang="en-US" i="1" dirty="0">
                  <a:latin typeface="Cambria Math"/>
                </a:endParaRPr>
              </a:p>
              <a:p>
                <a:pPr marL="393192" lvl="1" indent="0">
                  <a:buNone/>
                </a:pPr>
                <a14:m>
                  <m:oMathPara xmlns:m="http://schemas.openxmlformats.org/officeDocument/2006/math">
                    <m:oMathParaPr>
                      <m:jc m:val="centerGroup"/>
                    </m:oMathParaPr>
                    <m:oMath xmlns:m="http://schemas.openxmlformats.org/officeDocument/2006/math">
                      <m:r>
                        <a:rPr lang="en-US" i="1" dirty="0">
                          <a:latin typeface="Cambria Math"/>
                        </a:rPr>
                        <m:t>{∀</m:t>
                      </m:r>
                      <m:r>
                        <a:rPr lang="en-US" i="1" dirty="0" err="1">
                          <a:latin typeface="Cambria Math"/>
                        </a:rPr>
                        <m:t>𝑠</m:t>
                      </m:r>
                      <m:r>
                        <a:rPr lang="en-US" i="1" dirty="0" err="1">
                          <a:latin typeface="Cambria Math"/>
                        </a:rPr>
                        <m:t>∊</m:t>
                      </m:r>
                      <m:r>
                        <a:rPr lang="en-US" i="1" dirty="0" err="1">
                          <a:latin typeface="Cambria Math"/>
                        </a:rPr>
                        <m:t>𝑆</m:t>
                      </m:r>
                      <m:r>
                        <a:rPr lang="en-US" i="1" dirty="0" err="1">
                          <a:latin typeface="Cambria Math"/>
                        </a:rPr>
                        <m:t>.</m:t>
                      </m:r>
                      <m:r>
                        <a:rPr lang="en-US" i="1" dirty="0" err="1">
                          <a:latin typeface="Cambria Math"/>
                        </a:rPr>
                        <m:t>𝐴</m:t>
                      </m:r>
                      <m:r>
                        <a:rPr lang="en-US" i="1" dirty="0">
                          <a:latin typeface="Cambria Math"/>
                        </a:rPr>
                        <m:t> </m:t>
                      </m:r>
                      <m:r>
                        <a:rPr lang="en-US" i="1" dirty="0">
                          <a:latin typeface="Cambria Math"/>
                        </a:rPr>
                        <m:t>𝑎𝑛𝑑</m:t>
                      </m:r>
                      <m:r>
                        <a:rPr lang="en-US" i="1" dirty="0">
                          <a:latin typeface="Cambria Math"/>
                        </a:rPr>
                        <m:t> </m:t>
                      </m:r>
                      <m:r>
                        <a:rPr lang="en-US" i="1" dirty="0" err="1">
                          <a:latin typeface="Cambria Math"/>
                        </a:rPr>
                        <m:t>𝑒</m:t>
                      </m:r>
                      <m:r>
                        <a:rPr lang="en-US" i="1" dirty="0" err="1">
                          <a:latin typeface="Cambria Math"/>
                        </a:rPr>
                        <m:t>∊</m:t>
                      </m:r>
                      <m:r>
                        <a:rPr lang="en-US" i="1" dirty="0" err="1">
                          <a:latin typeface="Cambria Math"/>
                        </a:rPr>
                        <m:t>𝐸</m:t>
                      </m:r>
                      <m:r>
                        <a:rPr lang="en-US" i="1" dirty="0">
                          <a:latin typeface="Cambria Math"/>
                        </a:rPr>
                        <m:t>|</m:t>
                      </m:r>
                      <m:r>
                        <a:rPr lang="en-US" i="1" dirty="0">
                          <a:latin typeface="Cambria Math"/>
                        </a:rPr>
                        <m:t>𝑇</m:t>
                      </m:r>
                      <m:r>
                        <a:rPr lang="en-US" i="1" dirty="0">
                          <a:latin typeface="Cambria Math"/>
                        </a:rPr>
                        <m:t>(</m:t>
                      </m:r>
                      <m:r>
                        <a:rPr lang="en-US" i="1" dirty="0" err="1">
                          <a:latin typeface="Cambria Math"/>
                        </a:rPr>
                        <m:t>𝑠</m:t>
                      </m:r>
                      <m:r>
                        <a:rPr lang="en-US" i="1" dirty="0" err="1">
                          <a:latin typeface="Cambria Math"/>
                        </a:rPr>
                        <m:t>.</m:t>
                      </m:r>
                      <m:r>
                        <a:rPr lang="en-US" i="1" dirty="0" err="1">
                          <a:latin typeface="Cambria Math"/>
                        </a:rPr>
                        <m:t>𝑒</m:t>
                      </m:r>
                      <m:r>
                        <a:rPr lang="en-US" i="1" dirty="0">
                          <a:latin typeface="Cambria Math"/>
                        </a:rPr>
                        <m:t>)=1</m:t>
                      </m:r>
                      <m:r>
                        <a:rPr lang="en-US" i="1" dirty="0">
                          <a:latin typeface="Cambria Math"/>
                          <a:ea typeface="Cambria Math"/>
                        </a:rPr>
                        <m:t>⟺</m:t>
                      </m:r>
                      <m:r>
                        <a:rPr lang="el-GR" i="1" dirty="0">
                          <a:latin typeface="Cambria Math"/>
                        </a:rPr>
                        <m:t>𝛿</m:t>
                      </m:r>
                      <m:r>
                        <a:rPr lang="en-US" i="1" dirty="0">
                          <a:latin typeface="Cambria Math"/>
                        </a:rPr>
                        <m:t>(</m:t>
                      </m:r>
                      <m:r>
                        <a:rPr lang="en-US" i="1" dirty="0">
                          <a:latin typeface="Cambria Math"/>
                        </a:rPr>
                        <m:t>𝑞</m:t>
                      </m:r>
                      <m:r>
                        <a:rPr lang="en-US" i="1" baseline="-25000" dirty="0">
                          <a:latin typeface="Cambria Math"/>
                        </a:rPr>
                        <m:t>0</m:t>
                      </m:r>
                      <m:r>
                        <a:rPr lang="en-US" i="1" dirty="0">
                          <a:latin typeface="Cambria Math"/>
                        </a:rPr>
                        <m:t>, </m:t>
                      </m:r>
                      <m:r>
                        <a:rPr lang="en-US" i="1" dirty="0" err="1">
                          <a:latin typeface="Cambria Math"/>
                        </a:rPr>
                        <m:t>𝑆</m:t>
                      </m:r>
                      <m:r>
                        <a:rPr lang="en-US" i="1" dirty="0" err="1">
                          <a:latin typeface="Cambria Math"/>
                        </a:rPr>
                        <m:t>.</m:t>
                      </m:r>
                      <m:r>
                        <a:rPr lang="en-US" i="1" dirty="0" err="1">
                          <a:latin typeface="Cambria Math"/>
                        </a:rPr>
                        <m:t>𝑒</m:t>
                      </m:r>
                      <m:r>
                        <a:rPr lang="en-US" i="1" dirty="0">
                          <a:latin typeface="Cambria Math"/>
                        </a:rPr>
                        <m:t>) </m:t>
                      </m:r>
                      <m:r>
                        <a:rPr lang="en-US" i="1" dirty="0">
                          <a:latin typeface="Cambria Math"/>
                          <a:ea typeface="Cambria Math"/>
                        </a:rPr>
                        <m:t>∈</m:t>
                      </m:r>
                      <m:r>
                        <a:rPr lang="en-US" i="1" dirty="0">
                          <a:latin typeface="Cambria Math"/>
                        </a:rPr>
                        <m:t>𝐹</m:t>
                      </m:r>
                      <m:r>
                        <a:rPr lang="en-US" i="1" dirty="0">
                          <a:latin typeface="Cambria Math"/>
                        </a:rPr>
                        <m:t>}</m:t>
                      </m:r>
                    </m:oMath>
                  </m:oMathPara>
                </a14:m>
                <a:endParaRPr lang="en-US" dirty="0"/>
              </a:p>
              <a:p>
                <a:pPr lvl="1"/>
                <a:endParaRPr lang="en-US" dirty="0"/>
              </a:p>
              <a:p>
                <a:pPr lvl="1"/>
                <a:r>
                  <a:rPr lang="en-US" dirty="0"/>
                  <a:t>We can also say:</a:t>
                </a:r>
              </a:p>
              <a:p>
                <a:pPr marL="393192" lvl="1" indent="0">
                  <a:buNone/>
                </a:pPr>
                <a:endParaRPr lang="en-US" dirty="0"/>
              </a:p>
              <a:p>
                <a:pPr marL="393192" lvl="1" indent="0">
                  <a:buNone/>
                </a:pPr>
                <a14:m>
                  <m:oMathPara xmlns:m="http://schemas.openxmlformats.org/officeDocument/2006/math">
                    <m:oMathParaPr>
                      <m:jc m:val="centerGroup"/>
                    </m:oMathParaPr>
                    <m:oMath xmlns:m="http://schemas.openxmlformats.org/officeDocument/2006/math">
                      <m:r>
                        <m:rPr>
                          <m:sty m:val="p"/>
                        </m:rPr>
                        <a:rPr lang="el-GR" dirty="0">
                          <a:latin typeface="Cambria Math"/>
                        </a:rPr>
                        <m:t>δ</m:t>
                      </m:r>
                      <m:d>
                        <m:dPr>
                          <m:ctrlPr>
                            <a:rPr lang="en-US" i="1" dirty="0">
                              <a:latin typeface="Cambria Math"/>
                            </a:rPr>
                          </m:ctrlPr>
                        </m:dPr>
                        <m:e>
                          <m:r>
                            <a:rPr lang="en-US" i="1" dirty="0">
                              <a:latin typeface="Cambria Math"/>
                            </a:rPr>
                            <m:t>𝑞</m:t>
                          </m:r>
                          <m:r>
                            <a:rPr lang="en-US" i="1" baseline="-25000" dirty="0">
                              <a:latin typeface="Cambria Math"/>
                            </a:rPr>
                            <m:t>0</m:t>
                          </m:r>
                          <m:r>
                            <a:rPr lang="en-US" i="1" dirty="0">
                              <a:latin typeface="Cambria Math"/>
                            </a:rPr>
                            <m:t>, </m:t>
                          </m:r>
                          <m:r>
                            <a:rPr lang="en-US" i="1" dirty="0">
                              <a:latin typeface="Cambria Math"/>
                            </a:rPr>
                            <m:t>𝑠</m:t>
                          </m:r>
                          <m:r>
                            <a:rPr lang="en-US" i="1" dirty="0" err="1">
                              <a:latin typeface="Cambria Math"/>
                            </a:rPr>
                            <m:t>.</m:t>
                          </m:r>
                          <m:r>
                            <a:rPr lang="en-US" i="1" dirty="0" err="1">
                              <a:latin typeface="Cambria Math"/>
                            </a:rPr>
                            <m:t>𝑒</m:t>
                          </m:r>
                        </m:e>
                      </m:d>
                      <m:r>
                        <a:rPr lang="en-US" dirty="0">
                          <a:latin typeface="Cambria Math"/>
                        </a:rPr>
                        <m:t>=</m:t>
                      </m:r>
                      <m:r>
                        <a:rPr lang="el-GR" i="1" dirty="0">
                          <a:latin typeface="Cambria Math"/>
                        </a:rPr>
                        <m:t>𝛿</m:t>
                      </m:r>
                      <m:r>
                        <a:rPr lang="en-US" i="1" dirty="0">
                          <a:latin typeface="Cambria Math"/>
                        </a:rPr>
                        <m:t>(</m:t>
                      </m:r>
                      <m:r>
                        <a:rPr lang="el-GR" i="1" dirty="0">
                          <a:latin typeface="Cambria Math"/>
                        </a:rPr>
                        <m:t>𝛿</m:t>
                      </m:r>
                      <m:r>
                        <a:rPr lang="en-US" i="1" dirty="0">
                          <a:latin typeface="Cambria Math"/>
                        </a:rPr>
                        <m:t>(</m:t>
                      </m:r>
                      <m:r>
                        <a:rPr lang="en-US" i="1" dirty="0">
                          <a:latin typeface="Cambria Math"/>
                        </a:rPr>
                        <m:t>𝑞</m:t>
                      </m:r>
                      <m:r>
                        <a:rPr lang="en-US" i="1" baseline="-25000" dirty="0">
                          <a:latin typeface="Cambria Math"/>
                        </a:rPr>
                        <m:t>0</m:t>
                      </m:r>
                      <m:r>
                        <a:rPr lang="en-US" i="1" dirty="0">
                          <a:latin typeface="Cambria Math"/>
                        </a:rPr>
                        <m:t>, </m:t>
                      </m:r>
                      <m:r>
                        <a:rPr lang="en-US" i="1" dirty="0">
                          <a:latin typeface="Cambria Math"/>
                        </a:rPr>
                        <m:t>𝑠</m:t>
                      </m:r>
                      <m:r>
                        <a:rPr lang="en-US" i="1" dirty="0">
                          <a:latin typeface="Cambria Math"/>
                        </a:rPr>
                        <m:t>),</m:t>
                      </m:r>
                      <m:r>
                        <a:rPr lang="en-US" i="1" dirty="0">
                          <a:latin typeface="Cambria Math"/>
                        </a:rPr>
                        <m:t>𝑒</m:t>
                      </m:r>
                      <m:r>
                        <a:rPr lang="en-US" i="1" dirty="0">
                          <a:latin typeface="Cambria Math"/>
                        </a:rPr>
                        <m:t>) </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006E844-D187-4957-85AB-87809EC37503}" type="slidenum">
              <a:rPr lang="en-US" smtClean="0"/>
              <a:pPr/>
              <a:t>31</a:t>
            </a:fld>
            <a:endParaRPr lang="en-US"/>
          </a:p>
        </p:txBody>
      </p:sp>
    </p:spTree>
    <p:extLst>
      <p:ext uri="{BB962C8B-B14F-4D97-AF65-F5344CB8AC3E}">
        <p14:creationId xmlns:p14="http://schemas.microsoft.com/office/powerpoint/2010/main" val="226708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fade">
                                      <p:cBhvr>
                                        <p:cTn id="1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Therefore:</a:t>
                </a:r>
              </a:p>
              <a:p>
                <a:pPr marL="393192" lvl="1"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𝑅𝑜𝑤</m:t>
                      </m:r>
                      <m:r>
                        <a:rPr lang="en-US" i="1" dirty="0" smtClean="0">
                          <a:latin typeface="Cambria Math"/>
                        </a:rPr>
                        <m:t> (</m:t>
                      </m:r>
                      <m:r>
                        <a:rPr lang="en-US" i="1" dirty="0" smtClean="0">
                          <a:latin typeface="Cambria Math"/>
                        </a:rPr>
                        <m:t>𝑠</m:t>
                      </m:r>
                      <m:r>
                        <a:rPr lang="en-US" i="1" dirty="0" smtClean="0">
                          <a:latin typeface="Cambria Math"/>
                        </a:rPr>
                        <m:t>)=</m:t>
                      </m:r>
                      <m:r>
                        <a:rPr lang="en-US" i="1" dirty="0" smtClean="0">
                          <a:latin typeface="Cambria Math"/>
                        </a:rPr>
                        <m:t>𝑟𝑜𝑤</m:t>
                      </m:r>
                      <m:r>
                        <a:rPr lang="en-US" i="1" dirty="0" smtClean="0">
                          <a:latin typeface="Cambria Math"/>
                        </a:rPr>
                        <m:t>(</m:t>
                      </m:r>
                      <m:r>
                        <a:rPr lang="el-GR" i="1" dirty="0">
                          <a:latin typeface="Cambria Math"/>
                        </a:rPr>
                        <m:t>𝛿</m:t>
                      </m:r>
                      <m:r>
                        <a:rPr lang="en-US" i="1" dirty="0">
                          <a:latin typeface="Cambria Math"/>
                        </a:rPr>
                        <m:t>’(</m:t>
                      </m:r>
                      <m:r>
                        <a:rPr lang="en-US" i="1" dirty="0">
                          <a:latin typeface="Cambria Math"/>
                        </a:rPr>
                        <m:t>𝑞</m:t>
                      </m:r>
                      <m:r>
                        <a:rPr lang="en-US" i="1" baseline="-25000" dirty="0">
                          <a:latin typeface="Cambria Math"/>
                        </a:rPr>
                        <m:t>0</m:t>
                      </m:r>
                      <m:r>
                        <a:rPr lang="en-US" i="1" dirty="0">
                          <a:latin typeface="Cambria Math"/>
                        </a:rPr>
                        <m:t>’, </m:t>
                      </m:r>
                      <m:r>
                        <a:rPr lang="en-US" i="1" dirty="0">
                          <a:latin typeface="Cambria Math"/>
                        </a:rPr>
                        <m:t>𝑠</m:t>
                      </m:r>
                      <m:r>
                        <a:rPr lang="en-US" i="1" dirty="0">
                          <a:latin typeface="Cambria Math"/>
                        </a:rPr>
                        <m:t>))</m:t>
                      </m:r>
                    </m:oMath>
                  </m:oMathPara>
                </a14:m>
                <a:endParaRPr lang="en-US" dirty="0" smtClean="0"/>
              </a:p>
              <a:p>
                <a:pPr marL="393192" lvl="1" indent="0">
                  <a:buNone/>
                </a:pPr>
                <a:endParaRPr lang="en-US" dirty="0"/>
              </a:p>
              <a:p>
                <a:pPr lvl="1"/>
                <a:endParaRPr lang="en-US" dirty="0" smtClean="0"/>
              </a:p>
              <a:p>
                <a:r>
                  <a:rPr lang="en-US" dirty="0" smtClean="0"/>
                  <a:t>As </a:t>
                </a:r>
                <a:r>
                  <a:rPr lang="en-US" b="1" i="1" dirty="0">
                    <a:solidFill>
                      <a:srgbClr val="C00000"/>
                    </a:solidFill>
                  </a:rPr>
                  <a:t>s</a:t>
                </a:r>
                <a:r>
                  <a:rPr lang="en-US" i="1" dirty="0"/>
                  <a:t> </a:t>
                </a:r>
                <a:r>
                  <a:rPr lang="en-US" b="1" dirty="0"/>
                  <a:t>ranges over </a:t>
                </a:r>
                <a:r>
                  <a:rPr lang="en-US" b="1" dirty="0">
                    <a:solidFill>
                      <a:srgbClr val="C00000"/>
                    </a:solidFill>
                  </a:rPr>
                  <a:t>n</a:t>
                </a:r>
                <a:r>
                  <a:rPr lang="en-US" b="1" dirty="0"/>
                  <a:t> </a:t>
                </a:r>
                <a:r>
                  <a:rPr lang="en-US" dirty="0"/>
                  <a:t>different states, there are </a:t>
                </a:r>
                <a:r>
                  <a:rPr lang="en-US" b="1" i="1" dirty="0">
                    <a:solidFill>
                      <a:srgbClr val="C00000"/>
                    </a:solidFill>
                  </a:rPr>
                  <a:t>n</a:t>
                </a:r>
                <a:r>
                  <a:rPr lang="en-US" dirty="0"/>
                  <a:t> different row(s) and as result </a:t>
                </a:r>
                <a:r>
                  <a:rPr lang="en-US" b="1" i="1" dirty="0">
                    <a:solidFill>
                      <a:srgbClr val="C00000"/>
                    </a:solidFill>
                  </a:rPr>
                  <a:t>n</a:t>
                </a:r>
                <a:r>
                  <a:rPr lang="en-US" dirty="0"/>
                  <a:t> different row(</a:t>
                </a:r>
                <a:r>
                  <a:rPr lang="el-GR" dirty="0"/>
                  <a:t>δ</a:t>
                </a:r>
                <a:r>
                  <a:rPr lang="en-US" dirty="0"/>
                  <a:t>’(q</a:t>
                </a:r>
                <a:r>
                  <a:rPr lang="en-US" baseline="-25000" dirty="0"/>
                  <a:t>0</a:t>
                </a:r>
                <a:r>
                  <a:rPr lang="en-US" dirty="0"/>
                  <a:t>’, s)) in Q’. Which </a:t>
                </a:r>
                <a:r>
                  <a:rPr lang="en-US" b="1" dirty="0">
                    <a:solidFill>
                      <a:srgbClr val="C00000"/>
                    </a:solidFill>
                  </a:rPr>
                  <a:t>contradicts</a:t>
                </a:r>
                <a:r>
                  <a:rPr lang="en-US" dirty="0">
                    <a:solidFill>
                      <a:srgbClr val="C00000"/>
                    </a:solidFill>
                  </a:rPr>
                  <a:t> </a:t>
                </a:r>
                <a:r>
                  <a:rPr lang="en-US" dirty="0"/>
                  <a:t>with the earlier assumption that M’ has less than </a:t>
                </a:r>
                <a:r>
                  <a:rPr lang="en-US" b="1" i="1" dirty="0">
                    <a:solidFill>
                      <a:srgbClr val="C00000"/>
                    </a:solidFill>
                  </a:rPr>
                  <a:t>n</a:t>
                </a:r>
                <a:r>
                  <a:rPr lang="en-US" dirty="0"/>
                  <a:t> states.</a:t>
                </a:r>
              </a:p>
              <a:p>
                <a:pPr lvl="1"/>
                <a:endParaRPr lang="en-US" dirty="0"/>
              </a:p>
              <a:p>
                <a:r>
                  <a:rPr lang="en-US" b="1" dirty="0" smtClean="0">
                    <a:solidFill>
                      <a:srgbClr val="C00000"/>
                    </a:solidFill>
                    <a:effectLst>
                      <a:outerShdw blurRad="38100" dist="38100" dir="2700000" algn="tl">
                        <a:srgbClr val="000000">
                          <a:alpha val="43137"/>
                        </a:srgbClr>
                      </a:outerShdw>
                    </a:effectLst>
                  </a:rPr>
                  <a:t>Conclusion:</a:t>
                </a:r>
              </a:p>
              <a:p>
                <a:pPr lvl="1"/>
                <a:r>
                  <a:rPr lang="en-US" dirty="0" smtClean="0"/>
                  <a:t>any </a:t>
                </a:r>
                <a:r>
                  <a:rPr lang="en-US" dirty="0"/>
                  <a:t>M’ consistent with T has at least </a:t>
                </a:r>
                <a:r>
                  <a:rPr lang="en-US" b="1" i="1" dirty="0">
                    <a:solidFill>
                      <a:srgbClr val="C00000"/>
                    </a:solidFill>
                  </a:rPr>
                  <a:t>n</a:t>
                </a:r>
                <a:r>
                  <a:rPr lang="en-US" dirty="0"/>
                  <a:t> states.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r="-1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006E844-D187-4957-85AB-87809EC37503}" type="slidenum">
              <a:rPr lang="en-US" smtClean="0"/>
              <a:pPr/>
              <a:t>32</a:t>
            </a:fld>
            <a:endParaRPr lang="en-US"/>
          </a:p>
        </p:txBody>
      </p:sp>
    </p:spTree>
    <p:extLst>
      <p:ext uri="{BB962C8B-B14F-4D97-AF65-F5344CB8AC3E}">
        <p14:creationId xmlns:p14="http://schemas.microsoft.com/office/powerpoint/2010/main" val="74696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a:t>
            </a:r>
            <a:br>
              <a:rPr lang="en-US" dirty="0" smtClean="0"/>
            </a:br>
            <a:r>
              <a:rPr lang="en-US" dirty="0" err="1" smtClean="0"/>
              <a:t>L</a:t>
            </a:r>
            <a:r>
              <a:rPr lang="en-US" baseline="30000" dirty="0" err="1" smtClean="0"/>
              <a:t>star</a:t>
            </a:r>
            <a:r>
              <a:rPr lang="en-US" dirty="0" smtClean="0"/>
              <a:t> Learning Toolbox</a:t>
            </a:r>
            <a:endParaRPr lang="en-US" dirty="0"/>
          </a:p>
        </p:txBody>
      </p:sp>
      <p:sp>
        <p:nvSpPr>
          <p:cNvPr id="3" name="Text Placeholder 2"/>
          <p:cNvSpPr>
            <a:spLocks noGrp="1"/>
          </p:cNvSpPr>
          <p:nvPr>
            <p:ph type="body" idx="1"/>
          </p:nvPr>
        </p:nvSpPr>
        <p:spPr/>
        <p:txBody>
          <a:bodyPr/>
          <a:lstStyle/>
          <a:p>
            <a:r>
              <a:rPr lang="en-US" dirty="0" smtClean="0"/>
              <a:t>Theorems and Proofs</a:t>
            </a:r>
            <a:endParaRPr lang="en-US" dirty="0"/>
          </a:p>
        </p:txBody>
      </p:sp>
      <p:sp>
        <p:nvSpPr>
          <p:cNvPr id="5" name="Slide Number Placeholder 4"/>
          <p:cNvSpPr>
            <a:spLocks noGrp="1"/>
          </p:cNvSpPr>
          <p:nvPr>
            <p:ph type="sldNum" sz="quarter" idx="12"/>
          </p:nvPr>
        </p:nvSpPr>
        <p:spPr/>
        <p:txBody>
          <a:bodyPr/>
          <a:lstStyle/>
          <a:p>
            <a:fld id="{0E4B5C36-04F8-4543-9292-1914567E5C2A}" type="slidenum">
              <a:rPr lang="en-US" smtClean="0"/>
              <a:t>33</a:t>
            </a:fld>
            <a:endParaRPr lang="en-US"/>
          </a:p>
        </p:txBody>
      </p:sp>
    </p:spTree>
    <p:extLst>
      <p:ext uri="{BB962C8B-B14F-4D97-AF65-F5344CB8AC3E}">
        <p14:creationId xmlns:p14="http://schemas.microsoft.com/office/powerpoint/2010/main" val="2058460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Toolbox</a:t>
            </a:r>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34</a:t>
            </a:fld>
            <a:endParaRPr lang="en-US"/>
          </a:p>
        </p:txBody>
      </p:sp>
      <p:sp>
        <p:nvSpPr>
          <p:cNvPr id="6" name="Content Placeholder 5"/>
          <p:cNvSpPr>
            <a:spLocks noGrp="1"/>
          </p:cNvSpPr>
          <p:nvPr>
            <p:ph idx="1"/>
          </p:nvPr>
        </p:nvSpPr>
        <p:spPr/>
        <p:txBody>
          <a:bodyPr/>
          <a:lstStyle/>
          <a:p>
            <a:r>
              <a:rPr lang="en-US" dirty="0" smtClean="0"/>
              <a:t>We developed a L</a:t>
            </a:r>
            <a:r>
              <a:rPr lang="en-US" baseline="30000" dirty="0" smtClean="0"/>
              <a:t>star</a:t>
            </a:r>
            <a:r>
              <a:rPr lang="en-US" dirty="0" smtClean="0"/>
              <a:t> </a:t>
            </a:r>
            <a:r>
              <a:rPr lang="en-US" dirty="0"/>
              <a:t>learning </a:t>
            </a:r>
            <a:r>
              <a:rPr lang="en-US" dirty="0" err="1" smtClean="0"/>
              <a:t>Matlab</a:t>
            </a:r>
            <a:r>
              <a:rPr lang="en-US" dirty="0" smtClean="0"/>
              <a:t> toolbox.</a:t>
            </a:r>
          </a:p>
          <a:p>
            <a:r>
              <a:rPr lang="en-US" b="1" dirty="0" smtClean="0"/>
              <a:t>UAV example </a:t>
            </a:r>
          </a:p>
          <a:p>
            <a:pPr lvl="1"/>
            <a:r>
              <a:rPr lang="en-US" dirty="0" smtClean="0"/>
              <a:t>We have used the developed toolbox and came up with DFSM of the UAV system.</a:t>
            </a:r>
            <a:endParaRPr lang="en-US" dirty="0"/>
          </a:p>
        </p:txBody>
      </p:sp>
      <p:pic>
        <p:nvPicPr>
          <p:cNvPr id="9" name="Picture 8"/>
          <p:cNvPicPr>
            <a:picLocks noChangeAspect="1"/>
          </p:cNvPicPr>
          <p:nvPr/>
        </p:nvPicPr>
        <p:blipFill>
          <a:blip r:embed="rId3"/>
          <a:stretch>
            <a:fillRect/>
          </a:stretch>
        </p:blipFill>
        <p:spPr>
          <a:xfrm>
            <a:off x="2133600" y="3157737"/>
            <a:ext cx="4560352" cy="3425625"/>
          </a:xfrm>
          <a:prstGeom prst="rect">
            <a:avLst/>
          </a:prstGeom>
        </p:spPr>
      </p:pic>
      <p:grpSp>
        <p:nvGrpSpPr>
          <p:cNvPr id="7" name="Group 6"/>
          <p:cNvGrpSpPr/>
          <p:nvPr/>
        </p:nvGrpSpPr>
        <p:grpSpPr>
          <a:xfrm>
            <a:off x="5724525" y="76200"/>
            <a:ext cx="2647199" cy="1524000"/>
            <a:chOff x="4687882" y="0"/>
            <a:chExt cx="3764005" cy="1982794"/>
          </a:xfrm>
        </p:grpSpPr>
        <p:pic>
          <p:nvPicPr>
            <p:cNvPr id="8" name="Picture 7" descr="http://thumb1.shutterstock.com/display_pic_with_logo/1022056/117032008/stock-vector-cloud-icon-texts-box-idea-box-vector-117032008.jpg"/>
            <p:cNvPicPr>
              <a:picLocks noChangeAspect="1" noChangeArrowheads="1"/>
            </p:cNvPicPr>
            <p:nvPr/>
          </p:nvPicPr>
          <p:blipFill rotWithShape="1">
            <a:blip r:embed="rId4">
              <a:extLst>
                <a:ext uri="{28A0092B-C50C-407E-A947-70E740481C1C}">
                  <a14:useLocalDpi xmlns:a14="http://schemas.microsoft.com/office/drawing/2010/main" val="0"/>
                </a:ext>
              </a:extLst>
            </a:blip>
            <a:srcRect l="64978" t="58102" r="4000" b="13897"/>
            <a:stretch/>
          </p:blipFill>
          <p:spPr bwMode="auto">
            <a:xfrm>
              <a:off x="5029200" y="0"/>
              <a:ext cx="3422687" cy="15229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6402" y="204590"/>
              <a:ext cx="2333944" cy="100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http://www.payamafraz.com/wp-content/uploads/2014/11/icon-ch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7882" y="1063112"/>
              <a:ext cx="919682" cy="9196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63018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Section 5:</a:t>
            </a:r>
            <a:br>
              <a:rPr lang="en-US" dirty="0" smtClean="0"/>
            </a:br>
            <a:r>
              <a:rPr lang="en-US" dirty="0" smtClean="0"/>
              <a:t>Conclusion</a:t>
            </a:r>
            <a:endParaRPr lang="en-US" dirty="0"/>
          </a:p>
        </p:txBody>
      </p:sp>
      <p:sp>
        <p:nvSpPr>
          <p:cNvPr id="7" name="Text Placeholder 6"/>
          <p:cNvSpPr>
            <a:spLocks noGrp="1"/>
          </p:cNvSpPr>
          <p:nvPr>
            <p:ph type="body" idx="1"/>
          </p:nvPr>
        </p:nvSpPr>
        <p:spPr/>
        <p:txBody>
          <a:bodyPr/>
          <a:lstStyle/>
          <a:p>
            <a:r>
              <a:rPr lang="en-US" dirty="0" smtClean="0"/>
              <a:t>Summary and Future Work</a:t>
            </a:r>
            <a:endParaRPr lang="en-US" dirty="0"/>
          </a:p>
        </p:txBody>
      </p:sp>
      <p:sp>
        <p:nvSpPr>
          <p:cNvPr id="4" name="Slide Number Placeholder 3"/>
          <p:cNvSpPr>
            <a:spLocks noGrp="1"/>
          </p:cNvSpPr>
          <p:nvPr>
            <p:ph type="sldNum" sz="quarter" idx="12"/>
          </p:nvPr>
        </p:nvSpPr>
        <p:spPr/>
        <p:txBody>
          <a:bodyPr/>
          <a:lstStyle/>
          <a:p>
            <a:fld id="{0E4B5C36-04F8-4543-9292-1914567E5C2A}" type="slidenum">
              <a:rPr lang="en-US" smtClean="0"/>
              <a:t>35</a:t>
            </a:fld>
            <a:endParaRPr lang="en-US"/>
          </a:p>
        </p:txBody>
      </p:sp>
    </p:spTree>
    <p:extLst>
      <p:ext uri="{BB962C8B-B14F-4D97-AF65-F5344CB8AC3E}">
        <p14:creationId xmlns:p14="http://schemas.microsoft.com/office/powerpoint/2010/main" val="791130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2" name="Content Placeholder 1"/>
          <p:cNvSpPr>
            <a:spLocks noGrp="1"/>
          </p:cNvSpPr>
          <p:nvPr>
            <p:ph idx="1"/>
          </p:nvPr>
        </p:nvSpPr>
        <p:spPr/>
        <p:txBody>
          <a:bodyPr>
            <a:normAutofit fontScale="92500" lnSpcReduction="20000"/>
          </a:bodyPr>
          <a:lstStyle/>
          <a:p>
            <a:pPr>
              <a:buFont typeface="Wingdings" panose="05000000000000000000" pitchFamily="2" charset="2"/>
              <a:buChar char="ü"/>
            </a:pPr>
            <a:r>
              <a:rPr lang="en-US" dirty="0" smtClean="0"/>
              <a:t>We introduced discrete event systems and their vast area of applications.</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 We provided different aspect of modeling techniques used for identifying DES systems.</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We provided information about Automata representation</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We discussed an application example of Automata for an UAV system.</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We introduced Lstar Learning as an effective active learning approach for DES systems</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Lstar </a:t>
            </a:r>
            <a:r>
              <a:rPr lang="en-US" dirty="0" err="1" smtClean="0"/>
              <a:t>Matlab</a:t>
            </a:r>
            <a:r>
              <a:rPr lang="en-US" dirty="0" smtClean="0"/>
              <a:t> toolbox is provided and tested with UAV example.</a:t>
            </a:r>
          </a:p>
        </p:txBody>
      </p:sp>
      <p:sp>
        <p:nvSpPr>
          <p:cNvPr id="4" name="Slide Number Placeholder 3"/>
          <p:cNvSpPr>
            <a:spLocks noGrp="1"/>
          </p:cNvSpPr>
          <p:nvPr>
            <p:ph type="sldNum" sz="quarter" idx="12"/>
          </p:nvPr>
        </p:nvSpPr>
        <p:spPr/>
        <p:txBody>
          <a:bodyPr/>
          <a:lstStyle/>
          <a:p>
            <a:fld id="{0E4B5C36-04F8-4543-9292-1914567E5C2A}" type="slidenum">
              <a:rPr lang="en-US" smtClean="0"/>
              <a:pPr/>
              <a:t>36</a:t>
            </a:fld>
            <a:endParaRPr lang="en-US"/>
          </a:p>
        </p:txBody>
      </p:sp>
    </p:spTree>
    <p:extLst>
      <p:ext uri="{BB962C8B-B14F-4D97-AF65-F5344CB8AC3E}">
        <p14:creationId xmlns:p14="http://schemas.microsoft.com/office/powerpoint/2010/main" val="3643158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Future Work</a:t>
            </a:r>
            <a:endParaRPr lang="en-US" dirty="0"/>
          </a:p>
        </p:txBody>
      </p:sp>
      <p:sp>
        <p:nvSpPr>
          <p:cNvPr id="7" name="Content Placeholder 6"/>
          <p:cNvSpPr>
            <a:spLocks noGrp="1"/>
          </p:cNvSpPr>
          <p:nvPr>
            <p:ph idx="1"/>
          </p:nvPr>
        </p:nvSpPr>
        <p:spPr/>
        <p:txBody>
          <a:bodyPr/>
          <a:lstStyle/>
          <a:p>
            <a:pPr>
              <a:buFont typeface="Wingdings" panose="05000000000000000000" pitchFamily="2" charset="2"/>
              <a:buChar char="Ø"/>
            </a:pPr>
            <a:r>
              <a:rPr lang="en-US" b="1" dirty="0" smtClean="0"/>
              <a:t>Developing a learning technique for diagnosis of DES. </a:t>
            </a:r>
          </a:p>
          <a:p>
            <a:pPr lvl="1">
              <a:buFont typeface="Wingdings" panose="05000000000000000000" pitchFamily="2" charset="2"/>
              <a:buChar char="Ø"/>
            </a:pPr>
            <a:r>
              <a:rPr lang="en-US" dirty="0" smtClean="0"/>
              <a:t>All of the existing techniques for fault diagnosis of DES assume perfect knowledge about the system. </a:t>
            </a:r>
          </a:p>
          <a:p>
            <a:pPr lvl="1">
              <a:buFont typeface="Wingdings" panose="05000000000000000000" pitchFamily="2" charset="2"/>
              <a:buChar char="Ø"/>
            </a:pPr>
            <a:r>
              <a:rPr lang="en-US" dirty="0" smtClean="0"/>
              <a:t>We will try to develop a learning-based technique for diagnosis of unknown DES.</a:t>
            </a:r>
          </a:p>
          <a:p>
            <a:pPr lvl="1">
              <a:buFont typeface="Wingdings" panose="05000000000000000000" pitchFamily="2" charset="2"/>
              <a:buChar char="Ø"/>
            </a:pPr>
            <a:endParaRPr lang="en-US" dirty="0" smtClean="0"/>
          </a:p>
          <a:p>
            <a:pPr>
              <a:buFont typeface="Wingdings" panose="05000000000000000000" pitchFamily="2" charset="2"/>
              <a:buChar char="Ø"/>
            </a:pPr>
            <a:r>
              <a:rPr lang="en-US" b="1" dirty="0" smtClean="0"/>
              <a:t>Developing learning technique for NFSM and corresponding fault diagnosing.</a:t>
            </a:r>
            <a:endParaRPr lang="en-US" b="1" dirty="0"/>
          </a:p>
        </p:txBody>
      </p:sp>
      <p:sp>
        <p:nvSpPr>
          <p:cNvPr id="8" name="Slide Number Placeholder 7"/>
          <p:cNvSpPr>
            <a:spLocks noGrp="1"/>
          </p:cNvSpPr>
          <p:nvPr>
            <p:ph type="sldNum" sz="quarter" idx="12"/>
          </p:nvPr>
        </p:nvSpPr>
        <p:spPr/>
        <p:txBody>
          <a:bodyPr/>
          <a:lstStyle/>
          <a:p>
            <a:fld id="{0E4B5C36-04F8-4543-9292-1914567E5C2A}" type="slidenum">
              <a:rPr lang="en-US" smtClean="0"/>
              <a:pPr/>
              <a:t>37</a:t>
            </a:fld>
            <a:endParaRPr lang="en-US"/>
          </a:p>
        </p:txBody>
      </p:sp>
    </p:spTree>
    <p:extLst>
      <p:ext uri="{BB962C8B-B14F-4D97-AF65-F5344CB8AC3E}">
        <p14:creationId xmlns:p14="http://schemas.microsoft.com/office/powerpoint/2010/main" val="4187778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dirty="0" err="1"/>
              <a:t>Angluin</a:t>
            </a:r>
            <a:r>
              <a:rPr lang="en-US" dirty="0"/>
              <a:t>, Dana. "Learning regular sets from queries and </a:t>
            </a:r>
            <a:r>
              <a:rPr lang="en-US" dirty="0" smtClean="0"/>
              <a:t>counter </a:t>
            </a:r>
            <a:r>
              <a:rPr lang="en-US" dirty="0" err="1" smtClean="0"/>
              <a:t>examples</a:t>
            </a:r>
            <a:r>
              <a:rPr lang="en-US" dirty="0" err="1"/>
              <a:t>."</a:t>
            </a:r>
            <a:r>
              <a:rPr lang="en-US" i="1" dirty="0" err="1"/>
              <a:t>Information</a:t>
            </a:r>
            <a:r>
              <a:rPr lang="en-US" i="1" dirty="0"/>
              <a:t> and computation</a:t>
            </a:r>
            <a:r>
              <a:rPr lang="en-US" dirty="0"/>
              <a:t> 75.2 (1987): 87-106</a:t>
            </a:r>
            <a:r>
              <a:rPr lang="en-US" dirty="0" smtClean="0"/>
              <a:t>.</a:t>
            </a:r>
          </a:p>
          <a:p>
            <a:endParaRPr lang="en-US" dirty="0" smtClean="0"/>
          </a:p>
          <a:p>
            <a:r>
              <a:rPr lang="en-US" dirty="0" smtClean="0"/>
              <a:t>Kumar</a:t>
            </a:r>
            <a:r>
              <a:rPr lang="en-US" dirty="0"/>
              <a:t>, </a:t>
            </a:r>
            <a:r>
              <a:rPr lang="en-US" dirty="0" err="1"/>
              <a:t>Ratnesh</a:t>
            </a:r>
            <a:r>
              <a:rPr lang="en-US" dirty="0"/>
              <a:t>, and Vijay K. Garg. </a:t>
            </a:r>
            <a:r>
              <a:rPr lang="en-US" i="1" dirty="0"/>
              <a:t>Modeling and control of logical discrete event systems</a:t>
            </a:r>
            <a:r>
              <a:rPr lang="en-US" dirty="0"/>
              <a:t>. Vol. 300. Springer Science &amp; Business Media, 2012</a:t>
            </a:r>
            <a:r>
              <a:rPr lang="en-US" dirty="0" smtClean="0"/>
              <a:t>.</a:t>
            </a:r>
          </a:p>
          <a:p>
            <a:endParaRPr lang="en-US" dirty="0"/>
          </a:p>
          <a:p>
            <a:r>
              <a:rPr lang="en-US" dirty="0" err="1"/>
              <a:t>Karimoddini</a:t>
            </a:r>
            <a:r>
              <a:rPr lang="en-US" dirty="0"/>
              <a:t>, Ali, et al. "Hybrid formation control of the unmanned aerial vehicles." </a:t>
            </a:r>
            <a:r>
              <a:rPr lang="en-US" i="1" dirty="0"/>
              <a:t>Mechatronics</a:t>
            </a:r>
            <a:r>
              <a:rPr lang="en-US" dirty="0"/>
              <a:t> 21.5 (2011): 886-898</a:t>
            </a:r>
            <a:r>
              <a:rPr lang="en-US" dirty="0" smtClean="0"/>
              <a:t>.</a:t>
            </a:r>
          </a:p>
          <a:p>
            <a:endParaRPr lang="en-US" dirty="0"/>
          </a:p>
          <a:p>
            <a:r>
              <a:rPr lang="en-US" dirty="0" err="1" smtClean="0"/>
              <a:t>Lohstroh</a:t>
            </a:r>
            <a:r>
              <a:rPr lang="en-US" dirty="0" smtClean="0"/>
              <a:t>, Marten, Lee, Edward A., “</a:t>
            </a:r>
            <a:r>
              <a:rPr lang="en-US" dirty="0"/>
              <a:t>An Interface Theory for the Internet of </a:t>
            </a:r>
            <a:r>
              <a:rPr lang="en-US" dirty="0" smtClean="0"/>
              <a:t>Things.” </a:t>
            </a:r>
            <a:r>
              <a:rPr lang="en-US" dirty="0"/>
              <a:t>13th International Conference </a:t>
            </a:r>
            <a:r>
              <a:rPr lang="en-US" dirty="0" err="1" smtClean="0"/>
              <a:t>onSoftware</a:t>
            </a:r>
            <a:r>
              <a:rPr lang="en-US" dirty="0" smtClean="0"/>
              <a:t> </a:t>
            </a:r>
            <a:r>
              <a:rPr lang="en-US" dirty="0"/>
              <a:t>Engineering and Formal Methods (</a:t>
            </a:r>
            <a:r>
              <a:rPr lang="en-US" dirty="0" smtClean="0"/>
              <a:t>SEFM), 2015.</a:t>
            </a:r>
            <a:endParaRPr lang="en-US" dirty="0"/>
          </a:p>
          <a:p>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38</a:t>
            </a:fld>
            <a:endParaRPr lang="en-US"/>
          </a:p>
        </p:txBody>
      </p:sp>
    </p:spTree>
    <p:extLst>
      <p:ext uri="{BB962C8B-B14F-4D97-AF65-F5344CB8AC3E}">
        <p14:creationId xmlns:p14="http://schemas.microsoft.com/office/powerpoint/2010/main" val="1750046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Cassandras, Christos G. </a:t>
            </a:r>
            <a:r>
              <a:rPr lang="en-US" i="1" dirty="0"/>
              <a:t>Introduction to discrete event systems</a:t>
            </a:r>
            <a:r>
              <a:rPr lang="en-US" dirty="0"/>
              <a:t>. Springer Science &amp; Business Media, 2008</a:t>
            </a:r>
            <a:r>
              <a:rPr lang="en-US" dirty="0" smtClean="0"/>
              <a:t>.</a:t>
            </a:r>
          </a:p>
          <a:p>
            <a:endParaRPr lang="en-US" dirty="0"/>
          </a:p>
          <a:p>
            <a:r>
              <a:rPr lang="en-US" dirty="0"/>
              <a:t>Lee, Edward Ashford, and </a:t>
            </a:r>
            <a:r>
              <a:rPr lang="en-US" dirty="0" err="1"/>
              <a:t>Sanjit</a:t>
            </a:r>
            <a:r>
              <a:rPr lang="en-US" dirty="0"/>
              <a:t> </a:t>
            </a:r>
            <a:r>
              <a:rPr lang="en-US" dirty="0" err="1"/>
              <a:t>Arunkumar</a:t>
            </a:r>
            <a:r>
              <a:rPr lang="en-US" dirty="0"/>
              <a:t> </a:t>
            </a:r>
            <a:r>
              <a:rPr lang="en-US" dirty="0" err="1"/>
              <a:t>Seshia</a:t>
            </a:r>
            <a:r>
              <a:rPr lang="en-US" dirty="0"/>
              <a:t>. </a:t>
            </a:r>
            <a:r>
              <a:rPr lang="en-US" dirty="0" smtClean="0"/>
              <a:t>”</a:t>
            </a:r>
            <a:r>
              <a:rPr lang="en-US" i="1" dirty="0" smtClean="0"/>
              <a:t>Introduction </a:t>
            </a:r>
            <a:r>
              <a:rPr lang="en-US" i="1" dirty="0"/>
              <a:t>to embedded systems: A cyber-physical systems approach</a:t>
            </a:r>
            <a:r>
              <a:rPr lang="en-US" dirty="0" smtClean="0"/>
              <a:t>.” </a:t>
            </a:r>
            <a:r>
              <a:rPr lang="en-US" dirty="0"/>
              <a:t>Lee &amp; </a:t>
            </a:r>
            <a:r>
              <a:rPr lang="en-US" dirty="0" err="1"/>
              <a:t>Seshia</a:t>
            </a:r>
            <a:r>
              <a:rPr lang="en-US" dirty="0"/>
              <a:t>, 2011.</a:t>
            </a:r>
            <a:endParaRPr lang="en-US" dirty="0" smtClean="0"/>
          </a:p>
          <a:p>
            <a:endParaRPr lang="en-US" dirty="0"/>
          </a:p>
          <a:p>
            <a:r>
              <a:rPr lang="en-US" dirty="0" smtClean="0"/>
              <a:t>Nam</a:t>
            </a:r>
            <a:r>
              <a:rPr lang="en-US" dirty="0"/>
              <a:t>, </a:t>
            </a:r>
            <a:r>
              <a:rPr lang="en-US" dirty="0" err="1"/>
              <a:t>Wonhong</a:t>
            </a:r>
            <a:r>
              <a:rPr lang="en-US" dirty="0"/>
              <a:t>, P. </a:t>
            </a:r>
            <a:r>
              <a:rPr lang="en-US" dirty="0" err="1"/>
              <a:t>Madhusudan</a:t>
            </a:r>
            <a:r>
              <a:rPr lang="en-US" dirty="0"/>
              <a:t>, and Rajeev </a:t>
            </a:r>
            <a:r>
              <a:rPr lang="en-US" dirty="0" err="1"/>
              <a:t>Alur</a:t>
            </a:r>
            <a:r>
              <a:rPr lang="en-US" dirty="0"/>
              <a:t>. "Automatic symbolic compositional verification by learning assumptions." </a:t>
            </a:r>
            <a:r>
              <a:rPr lang="en-US" i="1" dirty="0"/>
              <a:t>Formal Methods in System Design</a:t>
            </a:r>
            <a:r>
              <a:rPr lang="en-US" dirty="0"/>
              <a:t> 32.3 (2008): 207-234</a:t>
            </a:r>
            <a:r>
              <a:rPr lang="en-US" dirty="0" smtClean="0"/>
              <a:t>.</a:t>
            </a:r>
          </a:p>
          <a:p>
            <a:endParaRPr lang="en-US" dirty="0" smtClean="0"/>
          </a:p>
          <a:p>
            <a:r>
              <a:rPr lang="en-US" dirty="0" err="1"/>
              <a:t>Ipate</a:t>
            </a:r>
            <a:r>
              <a:rPr lang="en-US" dirty="0"/>
              <a:t>, </a:t>
            </a:r>
            <a:r>
              <a:rPr lang="en-US" dirty="0" err="1"/>
              <a:t>Florentin</a:t>
            </a:r>
            <a:r>
              <a:rPr lang="en-US" dirty="0"/>
              <a:t>. "Learning finite cover automata from queries." </a:t>
            </a:r>
            <a:r>
              <a:rPr lang="en-US" i="1" dirty="0"/>
              <a:t>Journal of Computer and System Sciences</a:t>
            </a:r>
            <a:r>
              <a:rPr lang="en-US" dirty="0"/>
              <a:t> 78.1 (2012): 221-244</a:t>
            </a:r>
            <a:r>
              <a:rPr lang="en-US" dirty="0" smtClean="0"/>
              <a:t>.</a:t>
            </a:r>
          </a:p>
          <a:p>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39</a:t>
            </a:fld>
            <a:endParaRPr lang="en-US"/>
          </a:p>
        </p:txBody>
      </p:sp>
    </p:spTree>
    <p:extLst>
      <p:ext uri="{BB962C8B-B14F-4D97-AF65-F5344CB8AC3E}">
        <p14:creationId xmlns:p14="http://schemas.microsoft.com/office/powerpoint/2010/main" val="4003390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 DES?</a:t>
            </a:r>
          </a:p>
        </p:txBody>
      </p:sp>
      <p:sp>
        <p:nvSpPr>
          <p:cNvPr id="4" name="Slide Number Placeholder 3"/>
          <p:cNvSpPr>
            <a:spLocks noGrp="1"/>
          </p:cNvSpPr>
          <p:nvPr>
            <p:ph type="sldNum" sz="quarter" idx="12"/>
          </p:nvPr>
        </p:nvSpPr>
        <p:spPr/>
        <p:txBody>
          <a:bodyPr/>
          <a:lstStyle/>
          <a:p>
            <a:fld id="{0E4B5C36-04F8-4543-9292-1914567E5C2A}" type="slidenum">
              <a:rPr lang="en-US" smtClean="0"/>
              <a:t>4</a:t>
            </a:fld>
            <a:endParaRPr lang="en-US"/>
          </a:p>
        </p:txBody>
      </p:sp>
      <p:sp>
        <p:nvSpPr>
          <p:cNvPr id="6" name="TextBox 5"/>
          <p:cNvSpPr txBox="1"/>
          <p:nvPr/>
        </p:nvSpPr>
        <p:spPr>
          <a:xfrm>
            <a:off x="304800" y="1743432"/>
            <a:ext cx="7772400" cy="2308324"/>
          </a:xfrm>
          <a:prstGeom prst="rect">
            <a:avLst/>
          </a:prstGeom>
          <a:noFill/>
        </p:spPr>
        <p:txBody>
          <a:bodyPr wrap="square" rtlCol="0">
            <a:spAutoFit/>
          </a:bodyPr>
          <a:lstStyle/>
          <a:p>
            <a:pPr marL="0" lvl="1" algn="just"/>
            <a:r>
              <a:rPr lang="en-US" sz="2400" dirty="0" smtClean="0">
                <a:solidFill>
                  <a:srgbClr val="FF0000"/>
                </a:solidFill>
                <a:effectLst>
                  <a:outerShdw blurRad="38100" dist="38100" dir="2700000" algn="tl">
                    <a:srgbClr val="000000">
                      <a:alpha val="43137"/>
                    </a:srgbClr>
                  </a:outerShdw>
                </a:effectLst>
              </a:rPr>
              <a:t>Discrete Event Systems: </a:t>
            </a:r>
          </a:p>
          <a:p>
            <a:pPr marL="0" lvl="1" algn="just"/>
            <a:r>
              <a:rPr lang="en-US" sz="2400" dirty="0" smtClean="0">
                <a:solidFill>
                  <a:srgbClr val="FF0000"/>
                </a:solidFill>
                <a:effectLst>
                  <a:outerShdw blurRad="38100" dist="38100" dir="2700000" algn="tl">
                    <a:srgbClr val="000000">
                      <a:alpha val="43137"/>
                    </a:srgbClr>
                  </a:outerShdw>
                </a:effectLst>
              </a:rPr>
              <a:t>Deﬁnition</a:t>
            </a:r>
            <a:r>
              <a:rPr lang="en-US" sz="2400" b="1" dirty="0"/>
              <a:t>: </a:t>
            </a:r>
            <a:r>
              <a:rPr lang="en-US" sz="2400" dirty="0"/>
              <a:t>A Discrete Event System (DES) is a </a:t>
            </a:r>
            <a:r>
              <a:rPr lang="en-US" sz="2400" u="sng" dirty="0"/>
              <a:t>discrete-state</a:t>
            </a:r>
            <a:r>
              <a:rPr lang="en-US" sz="2400" dirty="0"/>
              <a:t>, </a:t>
            </a:r>
            <a:r>
              <a:rPr lang="en-US" sz="2400" u="sng" dirty="0"/>
              <a:t>event-driven</a:t>
            </a:r>
            <a:r>
              <a:rPr lang="en-US" sz="2400" dirty="0"/>
              <a:t> system, that is, its state evolution depends entirely on the occurrence of </a:t>
            </a:r>
            <a:r>
              <a:rPr lang="en-US" sz="2400" u="sng" dirty="0"/>
              <a:t>asynchronous</a:t>
            </a:r>
            <a:r>
              <a:rPr lang="en-US" sz="2400" dirty="0"/>
              <a:t> discrete events over </a:t>
            </a:r>
            <a:r>
              <a:rPr lang="en-US" sz="2400" dirty="0" smtClean="0"/>
              <a:t>time.</a:t>
            </a:r>
          </a:p>
          <a:p>
            <a:pPr marL="0" lvl="1" algn="just"/>
            <a:endParaRPr lang="en-US" sz="2400" dirty="0" smtClean="0"/>
          </a:p>
        </p:txBody>
      </p:sp>
      <p:grpSp>
        <p:nvGrpSpPr>
          <p:cNvPr id="13" name="Group 12"/>
          <p:cNvGrpSpPr/>
          <p:nvPr/>
        </p:nvGrpSpPr>
        <p:grpSpPr>
          <a:xfrm>
            <a:off x="304800" y="3914001"/>
            <a:ext cx="5264785" cy="2470972"/>
            <a:chOff x="533400" y="4241295"/>
            <a:chExt cx="5264785" cy="2470972"/>
          </a:xfrm>
        </p:grpSpPr>
        <p:sp>
          <p:nvSpPr>
            <p:cNvPr id="18" name="Oval 17"/>
            <p:cNvSpPr/>
            <p:nvPr/>
          </p:nvSpPr>
          <p:spPr>
            <a:xfrm>
              <a:off x="4785993" y="5074818"/>
              <a:ext cx="913130" cy="852254"/>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46386" y="5059680"/>
              <a:ext cx="913130" cy="852254"/>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85545" y="5072139"/>
              <a:ext cx="913130" cy="852254"/>
            </a:xfrm>
            <a:prstGeom prst="ellipse">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604009" y="4563546"/>
              <a:ext cx="1790699" cy="1243012"/>
            </a:xfrm>
            <a:prstGeom prst="arc">
              <a:avLst>
                <a:gd name="adj1" fmla="val 11260639"/>
                <a:gd name="adj2" fmla="val 2112916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0800000">
              <a:off x="1604008" y="5196960"/>
              <a:ext cx="1790699" cy="1075251"/>
            </a:xfrm>
            <a:prstGeom prst="arc">
              <a:avLst>
                <a:gd name="adj1" fmla="val 11525283"/>
                <a:gd name="adj2" fmla="val 20914985"/>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3733800" y="5296970"/>
              <a:ext cx="228600" cy="509588"/>
            </a:xfrm>
            <a:prstGeom prst="arc">
              <a:avLst>
                <a:gd name="adj1" fmla="val 14840480"/>
                <a:gd name="adj2" fmla="val 822860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rot="10800000">
              <a:off x="990600" y="5230455"/>
              <a:ext cx="228600" cy="509588"/>
            </a:xfrm>
            <a:prstGeom prst="arc">
              <a:avLst>
                <a:gd name="adj1" fmla="val 14150017"/>
                <a:gd name="adj2" fmla="val 7689734"/>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026929" y="4241295"/>
              <a:ext cx="1017906" cy="276999"/>
            </a:xfrm>
            <a:prstGeom prst="rect">
              <a:avLst/>
            </a:prstGeom>
            <a:noFill/>
          </p:spPr>
          <p:txBody>
            <a:bodyPr wrap="square" rtlCol="0">
              <a:spAutoFit/>
            </a:bodyPr>
            <a:lstStyle/>
            <a:p>
              <a:r>
                <a:rPr lang="en-US" sz="1200" b="1" dirty="0" smtClean="0">
                  <a:solidFill>
                    <a:srgbClr val="C00000"/>
                  </a:solidFill>
                </a:rPr>
                <a:t>S</a:t>
              </a:r>
              <a:r>
                <a:rPr lang="en-US" sz="1200" dirty="0" smtClean="0"/>
                <a:t>tart mission</a:t>
              </a:r>
              <a:endParaRPr lang="en-US" sz="1200" dirty="0"/>
            </a:p>
          </p:txBody>
        </p:sp>
        <p:sp>
          <p:nvSpPr>
            <p:cNvPr id="26" name="TextBox 25"/>
            <p:cNvSpPr txBox="1"/>
            <p:nvPr/>
          </p:nvSpPr>
          <p:spPr>
            <a:xfrm>
              <a:off x="1828800" y="5889894"/>
              <a:ext cx="1264920" cy="276999"/>
            </a:xfrm>
            <a:prstGeom prst="rect">
              <a:avLst/>
            </a:prstGeom>
            <a:noFill/>
          </p:spPr>
          <p:txBody>
            <a:bodyPr wrap="square" rtlCol="0">
              <a:spAutoFit/>
            </a:bodyPr>
            <a:lstStyle/>
            <a:p>
              <a:r>
                <a:rPr lang="en-US" sz="1200" b="1" dirty="0" smtClean="0">
                  <a:solidFill>
                    <a:srgbClr val="C00000"/>
                  </a:solidFill>
                </a:rPr>
                <a:t>R</a:t>
              </a:r>
              <a:r>
                <a:rPr lang="en-US" sz="1200" dirty="0" smtClean="0"/>
                <a:t>eturn to Hangar</a:t>
              </a:r>
              <a:endParaRPr lang="en-US" sz="1200" dirty="0"/>
            </a:p>
          </p:txBody>
        </p:sp>
        <p:sp>
          <p:nvSpPr>
            <p:cNvPr id="27" name="TextBox 26"/>
            <p:cNvSpPr txBox="1"/>
            <p:nvPr/>
          </p:nvSpPr>
          <p:spPr>
            <a:xfrm>
              <a:off x="533400" y="5325466"/>
              <a:ext cx="731519" cy="369332"/>
            </a:xfrm>
            <a:prstGeom prst="rect">
              <a:avLst/>
            </a:prstGeom>
            <a:noFill/>
          </p:spPr>
          <p:txBody>
            <a:bodyPr wrap="square" rtlCol="0">
              <a:spAutoFit/>
            </a:bodyPr>
            <a:lstStyle/>
            <a:p>
              <a:r>
                <a:rPr lang="en-US" dirty="0" smtClean="0"/>
                <a:t>L,R</a:t>
              </a:r>
              <a:endParaRPr lang="en-US" dirty="0"/>
            </a:p>
          </p:txBody>
        </p:sp>
        <p:sp>
          <p:nvSpPr>
            <p:cNvPr id="28" name="TextBox 27"/>
            <p:cNvSpPr txBox="1"/>
            <p:nvPr/>
          </p:nvSpPr>
          <p:spPr>
            <a:xfrm>
              <a:off x="3962400" y="5325466"/>
              <a:ext cx="731519" cy="369332"/>
            </a:xfrm>
            <a:prstGeom prst="rect">
              <a:avLst/>
            </a:prstGeom>
            <a:noFill/>
          </p:spPr>
          <p:txBody>
            <a:bodyPr wrap="square" rtlCol="0">
              <a:spAutoFit/>
            </a:bodyPr>
            <a:lstStyle/>
            <a:p>
              <a:r>
                <a:rPr lang="en-US" dirty="0" smtClean="0"/>
                <a:t>S</a:t>
              </a:r>
              <a:endParaRPr lang="en-US" dirty="0"/>
            </a:p>
          </p:txBody>
        </p:sp>
        <p:sp>
          <p:nvSpPr>
            <p:cNvPr id="29" name="TextBox 28"/>
            <p:cNvSpPr txBox="1"/>
            <p:nvPr/>
          </p:nvSpPr>
          <p:spPr>
            <a:xfrm>
              <a:off x="2987039" y="5299564"/>
              <a:ext cx="731519" cy="461665"/>
            </a:xfrm>
            <a:prstGeom prst="rect">
              <a:avLst/>
            </a:prstGeom>
            <a:noFill/>
          </p:spPr>
          <p:txBody>
            <a:bodyPr wrap="square" rtlCol="0">
              <a:spAutoFit/>
            </a:bodyPr>
            <a:lstStyle/>
            <a:p>
              <a:r>
                <a:rPr lang="en-US" sz="1200" b="1" dirty="0" smtClean="0"/>
                <a:t>Mission Mode</a:t>
              </a:r>
              <a:endParaRPr lang="en-US" sz="1200" b="1" dirty="0"/>
            </a:p>
          </p:txBody>
        </p:sp>
        <p:sp>
          <p:nvSpPr>
            <p:cNvPr id="30" name="TextBox 29"/>
            <p:cNvSpPr txBox="1"/>
            <p:nvPr/>
          </p:nvSpPr>
          <p:spPr>
            <a:xfrm>
              <a:off x="1367156" y="5299564"/>
              <a:ext cx="731519" cy="461665"/>
            </a:xfrm>
            <a:prstGeom prst="rect">
              <a:avLst/>
            </a:prstGeom>
            <a:noFill/>
          </p:spPr>
          <p:txBody>
            <a:bodyPr wrap="square" rtlCol="0">
              <a:spAutoFit/>
            </a:bodyPr>
            <a:lstStyle/>
            <a:p>
              <a:r>
                <a:rPr lang="en-US" sz="1200" b="1" dirty="0" smtClean="0"/>
                <a:t>Hangar Mode</a:t>
              </a:r>
              <a:endParaRPr lang="en-US" sz="1200" b="1" dirty="0"/>
            </a:p>
          </p:txBody>
        </p:sp>
        <p:sp>
          <p:nvSpPr>
            <p:cNvPr id="31" name="TextBox 30"/>
            <p:cNvSpPr txBox="1"/>
            <p:nvPr/>
          </p:nvSpPr>
          <p:spPr>
            <a:xfrm>
              <a:off x="4876800" y="5299564"/>
              <a:ext cx="921385" cy="461665"/>
            </a:xfrm>
            <a:prstGeom prst="rect">
              <a:avLst/>
            </a:prstGeom>
            <a:noFill/>
          </p:spPr>
          <p:txBody>
            <a:bodyPr wrap="square" rtlCol="0">
              <a:spAutoFit/>
            </a:bodyPr>
            <a:lstStyle/>
            <a:p>
              <a:r>
                <a:rPr lang="en-US" sz="1200" b="1" dirty="0" smtClean="0"/>
                <a:t>Emergency  Mode</a:t>
              </a:r>
              <a:endParaRPr lang="en-US" sz="1200" b="1" dirty="0"/>
            </a:p>
          </p:txBody>
        </p:sp>
        <p:sp>
          <p:nvSpPr>
            <p:cNvPr id="32" name="Arc 31"/>
            <p:cNvSpPr/>
            <p:nvPr/>
          </p:nvSpPr>
          <p:spPr>
            <a:xfrm rot="10800000">
              <a:off x="1642109" y="5090336"/>
              <a:ext cx="3600449" cy="1615263"/>
            </a:xfrm>
            <a:prstGeom prst="arc">
              <a:avLst>
                <a:gd name="adj1" fmla="val 10856105"/>
                <a:gd name="adj2" fmla="val 2153832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116581" y="6342935"/>
              <a:ext cx="731519" cy="369332"/>
            </a:xfrm>
            <a:prstGeom prst="rect">
              <a:avLst/>
            </a:prstGeom>
            <a:noFill/>
          </p:spPr>
          <p:txBody>
            <a:bodyPr wrap="square" rtlCol="0">
              <a:spAutoFit/>
            </a:bodyPr>
            <a:lstStyle/>
            <a:p>
              <a:r>
                <a:rPr lang="en-US" dirty="0" smtClean="0"/>
                <a:t>L,S,R</a:t>
              </a:r>
              <a:endParaRPr lang="en-US" dirty="0"/>
            </a:p>
          </p:txBody>
        </p:sp>
        <p:sp>
          <p:nvSpPr>
            <p:cNvPr id="34" name="Arc 33"/>
            <p:cNvSpPr/>
            <p:nvPr/>
          </p:nvSpPr>
          <p:spPr>
            <a:xfrm>
              <a:off x="3352799" y="4510761"/>
              <a:ext cx="1889759" cy="1255157"/>
            </a:xfrm>
            <a:prstGeom prst="arc">
              <a:avLst>
                <a:gd name="adj1" fmla="val 11235105"/>
                <a:gd name="adj2" fmla="val 2147678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3962402" y="4241295"/>
              <a:ext cx="731518" cy="276999"/>
            </a:xfrm>
            <a:prstGeom prst="rect">
              <a:avLst/>
            </a:prstGeom>
            <a:noFill/>
          </p:spPr>
          <p:txBody>
            <a:bodyPr wrap="square" rtlCol="0">
              <a:spAutoFit/>
            </a:bodyPr>
            <a:lstStyle/>
            <a:p>
              <a:r>
                <a:rPr lang="en-US" sz="1200" b="1" dirty="0" smtClean="0">
                  <a:solidFill>
                    <a:srgbClr val="C00000"/>
                  </a:solidFill>
                </a:rPr>
                <a:t>L</a:t>
              </a:r>
              <a:r>
                <a:rPr lang="en-US" sz="1200" dirty="0" smtClean="0"/>
                <a:t>ow fuel</a:t>
              </a:r>
              <a:endParaRPr lang="en-US" sz="1200" dirty="0"/>
            </a:p>
          </p:txBody>
        </p:sp>
        <p:sp>
          <p:nvSpPr>
            <p:cNvPr id="36" name="Oval 35"/>
            <p:cNvSpPr/>
            <p:nvPr/>
          </p:nvSpPr>
          <p:spPr>
            <a:xfrm>
              <a:off x="1257291" y="5136507"/>
              <a:ext cx="769638" cy="718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www.nasa.gov/centers/dryden/images/content/734880main_ED13-0016-17.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769951" y="4432625"/>
            <a:ext cx="2307249" cy="17182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77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E4B5C36-04F8-4543-9292-1914567E5C2A}" type="slidenum">
              <a:rPr lang="en-US" smtClean="0"/>
              <a:pPr/>
              <a:t>40</a:t>
            </a:fld>
            <a:endParaRPr lang="en-US"/>
          </a:p>
        </p:txBody>
      </p:sp>
      <p:grpSp>
        <p:nvGrpSpPr>
          <p:cNvPr id="10" name="Group 9"/>
          <p:cNvGrpSpPr/>
          <p:nvPr/>
        </p:nvGrpSpPr>
        <p:grpSpPr>
          <a:xfrm>
            <a:off x="5722320" y="0"/>
            <a:ext cx="2286000" cy="2438400"/>
            <a:chOff x="5722320" y="0"/>
            <a:chExt cx="2286000" cy="2438400"/>
          </a:xfrm>
        </p:grpSpPr>
        <p:grpSp>
          <p:nvGrpSpPr>
            <p:cNvPr id="5" name="Group 4"/>
            <p:cNvGrpSpPr/>
            <p:nvPr/>
          </p:nvGrpSpPr>
          <p:grpSpPr>
            <a:xfrm>
              <a:off x="5722320" y="0"/>
              <a:ext cx="2286000" cy="2039034"/>
              <a:chOff x="5722320" y="0"/>
              <a:chExt cx="2286000" cy="2039034"/>
            </a:xfrm>
          </p:grpSpPr>
          <p:pic>
            <p:nvPicPr>
              <p:cNvPr id="7" name="Picture 2" descr="http://upload.wikimedia.org/wikipedia/en/2/2a/Logo_NCAT_w1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20" y="0"/>
                <a:ext cx="1447800" cy="1447800"/>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320" y="1520688"/>
                <a:ext cx="2286000" cy="518346"/>
              </a:xfrm>
              <a:prstGeom prst="rect">
                <a:avLst/>
              </a:prstGeom>
              <a:effectLst/>
            </p:spPr>
          </p:pic>
        </p:grpSp>
        <p:pic>
          <p:nvPicPr>
            <p:cNvPr id="1027" name="Picture 3" descr="C:\Users\mmkarimi\Desktop\techlavwhite.png"/>
            <p:cNvPicPr>
              <a:picLocks noChangeAspect="1" noChangeArrowheads="1"/>
            </p:cNvPicPr>
            <p:nvPr/>
          </p:nvPicPr>
          <p:blipFill>
            <a:blip r:embed="rId4" cstate="print">
              <a:clrChange>
                <a:clrFrom>
                  <a:srgbClr val="000000">
                    <a:alpha val="0"/>
                  </a:srgbClr>
                </a:clrFrom>
                <a:clrTo>
                  <a:srgbClr val="000000">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5797047" y="2205037"/>
              <a:ext cx="2211273" cy="23336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itle 5"/>
          <p:cNvSpPr>
            <a:spLocks noGrp="1"/>
          </p:cNvSpPr>
          <p:nvPr>
            <p:ph type="ctrTitle"/>
          </p:nvPr>
        </p:nvSpPr>
        <p:spPr/>
        <p:txBody>
          <a:bodyPr/>
          <a:lstStyle/>
          <a:p>
            <a:r>
              <a:rPr lang="en-US" dirty="0" smtClean="0"/>
              <a:t>Thank you</a:t>
            </a:r>
            <a:endParaRPr lang="en-US" dirty="0"/>
          </a:p>
        </p:txBody>
      </p:sp>
      <p:sp>
        <p:nvSpPr>
          <p:cNvPr id="11" name="Subtitle 2"/>
          <p:cNvSpPr txBox="1">
            <a:spLocks/>
          </p:cNvSpPr>
          <p:nvPr/>
        </p:nvSpPr>
        <p:spPr>
          <a:xfrm>
            <a:off x="685800" y="4572000"/>
            <a:ext cx="6461760" cy="1371600"/>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2400" b="1" dirty="0" smtClean="0">
                <a:solidFill>
                  <a:srgbClr val="029090"/>
                </a:solidFill>
              </a:rPr>
              <a:t>Mohammad Mahdi </a:t>
            </a:r>
            <a:r>
              <a:rPr lang="en-US" sz="2400" b="1" dirty="0" err="1" smtClean="0">
                <a:solidFill>
                  <a:srgbClr val="029090"/>
                </a:solidFill>
              </a:rPr>
              <a:t>Karimi</a:t>
            </a:r>
            <a:endParaRPr lang="en-US" sz="2400" b="1" dirty="0" smtClean="0">
              <a:solidFill>
                <a:srgbClr val="029090"/>
              </a:solidFill>
            </a:endParaRPr>
          </a:p>
          <a:p>
            <a:r>
              <a:rPr lang="en-US" sz="1800" dirty="0" smtClean="0">
                <a:solidFill>
                  <a:srgbClr val="029090"/>
                </a:solidFill>
              </a:rPr>
              <a:t>PhD. Candidate, ECE</a:t>
            </a:r>
          </a:p>
          <a:p>
            <a:r>
              <a:rPr lang="en-US" sz="1800" dirty="0" smtClean="0">
                <a:solidFill>
                  <a:srgbClr val="029090"/>
                </a:solidFill>
              </a:rPr>
              <a:t>Supervisor: </a:t>
            </a:r>
            <a:r>
              <a:rPr lang="en-US" sz="1800" dirty="0" err="1" smtClean="0">
                <a:solidFill>
                  <a:srgbClr val="029090"/>
                </a:solidFill>
              </a:rPr>
              <a:t>Dr</a:t>
            </a:r>
            <a:r>
              <a:rPr lang="en-US" sz="1800" dirty="0" smtClean="0">
                <a:solidFill>
                  <a:srgbClr val="029090"/>
                </a:solidFill>
              </a:rPr>
              <a:t> Ali </a:t>
            </a:r>
            <a:r>
              <a:rPr lang="en-US" sz="1800" dirty="0" err="1" smtClean="0">
                <a:solidFill>
                  <a:srgbClr val="029090"/>
                </a:solidFill>
              </a:rPr>
              <a:t>Karimoddini</a:t>
            </a:r>
            <a:endParaRPr lang="en-US" sz="1800" dirty="0" smtClean="0">
              <a:solidFill>
                <a:srgbClr val="029090"/>
              </a:solidFill>
            </a:endParaRPr>
          </a:p>
          <a:p>
            <a:r>
              <a:rPr lang="en-US" dirty="0" smtClean="0">
                <a:solidFill>
                  <a:srgbClr val="029090"/>
                </a:solidFill>
              </a:rPr>
              <a:t>mmkarimi@aggies.ncat.edu</a:t>
            </a:r>
          </a:p>
          <a:p>
            <a:endParaRPr lang="en-US" sz="1800" dirty="0" smtClean="0"/>
          </a:p>
          <a:p>
            <a:endParaRPr lang="en-US" sz="2400" b="1" dirty="0" smtClean="0"/>
          </a:p>
          <a:p>
            <a:endParaRPr lang="en-US" sz="2400" b="1" dirty="0" smtClean="0"/>
          </a:p>
        </p:txBody>
      </p:sp>
    </p:spTree>
    <p:extLst>
      <p:ext uri="{BB962C8B-B14F-4D97-AF65-F5344CB8AC3E}">
        <p14:creationId xmlns:p14="http://schemas.microsoft.com/office/powerpoint/2010/main" val="3583121827"/>
      </p:ext>
    </p:extLst>
  </p:cSld>
  <p:clrMapOvr>
    <a:masterClrMapping/>
  </p:clrMapOvr>
  <mc:AlternateContent xmlns:mc="http://schemas.openxmlformats.org/markup-compatibility/2006" xmlns:p14="http://schemas.microsoft.com/office/powerpoint/2010/main">
    <mc:Choice Requires="p14">
      <p:transition spd="slow" p14:dur="2000" advTm="8545"/>
    </mc:Choice>
    <mc:Fallback xmlns="">
      <p:transition spd="slow" advTm="854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 Why DES?</a:t>
            </a:r>
            <a:endParaRPr lang="en-US" dirty="0"/>
          </a:p>
        </p:txBody>
      </p:sp>
      <p:sp>
        <p:nvSpPr>
          <p:cNvPr id="2" name="Content Placeholder 1"/>
          <p:cNvSpPr>
            <a:spLocks noGrp="1"/>
          </p:cNvSpPr>
          <p:nvPr>
            <p:ph idx="1"/>
          </p:nvPr>
        </p:nvSpPr>
        <p:spPr/>
        <p:txBody>
          <a:bodyPr>
            <a:normAutofit fontScale="92500"/>
          </a:bodyPr>
          <a:lstStyle/>
          <a:p>
            <a:pPr algn="just"/>
            <a:endParaRPr lang="en-US" sz="2700" dirty="0" smtClean="0"/>
          </a:p>
          <a:p>
            <a:pPr algn="just"/>
            <a:r>
              <a:rPr lang="en-US" sz="2700" dirty="0" smtClean="0"/>
              <a:t>To treat large-scale systems we need an abstract and simple tool: </a:t>
            </a:r>
          </a:p>
          <a:p>
            <a:pPr lvl="1" algn="just"/>
            <a:r>
              <a:rPr lang="en-US" sz="2500" dirty="0" smtClean="0"/>
              <a:t>DES can effectively model </a:t>
            </a:r>
            <a:r>
              <a:rPr lang="en-US" sz="2500" u="sng" dirty="0">
                <a:solidFill>
                  <a:srgbClr val="FF0000"/>
                </a:solidFill>
              </a:rPr>
              <a:t>large scale systems</a:t>
            </a:r>
            <a:r>
              <a:rPr lang="en-US" sz="2500" dirty="0"/>
              <a:t> in an abstract mathematical </a:t>
            </a:r>
            <a:r>
              <a:rPr lang="en-US" sz="2500" dirty="0" smtClean="0"/>
              <a:t>fashion.</a:t>
            </a:r>
          </a:p>
          <a:p>
            <a:pPr algn="just"/>
            <a:endParaRPr lang="en-US" sz="2700" dirty="0"/>
          </a:p>
          <a:p>
            <a:pPr algn="just"/>
            <a:r>
              <a:rPr lang="en-US" sz="2700" dirty="0" smtClean="0"/>
              <a:t>DES  can capture system’s logics and rules and used for constructing the </a:t>
            </a:r>
            <a:r>
              <a:rPr lang="en-US" sz="2700" u="sng" dirty="0">
                <a:solidFill>
                  <a:srgbClr val="FF0000"/>
                </a:solidFill>
              </a:rPr>
              <a:t>decision making</a:t>
            </a:r>
            <a:r>
              <a:rPr lang="en-US" sz="2700" dirty="0"/>
              <a:t> </a:t>
            </a:r>
            <a:r>
              <a:rPr lang="en-US" sz="2700" dirty="0" smtClean="0"/>
              <a:t>units of systems.</a:t>
            </a:r>
          </a:p>
          <a:p>
            <a:pPr algn="just"/>
            <a:endParaRPr lang="en-US" sz="2700" dirty="0"/>
          </a:p>
          <a:p>
            <a:pPr algn="just"/>
            <a:r>
              <a:rPr lang="en-US" sz="2700" dirty="0" smtClean="0"/>
              <a:t>Many </a:t>
            </a:r>
            <a:r>
              <a:rPr lang="en-US" sz="2700" dirty="0"/>
              <a:t>systems are inherently DES </a:t>
            </a:r>
            <a:r>
              <a:rPr lang="en-US" sz="2700" dirty="0" smtClean="0"/>
              <a:t>(Ex. Queuing system) </a:t>
            </a:r>
          </a:p>
          <a:p>
            <a:pPr algn="just"/>
            <a:r>
              <a:rPr lang="en-US" sz="2700" dirty="0" smtClean="0"/>
              <a:t>Many </a:t>
            </a:r>
            <a:r>
              <a:rPr lang="en-US" sz="2700" dirty="0"/>
              <a:t>others can be abstracted to </a:t>
            </a:r>
            <a:r>
              <a:rPr lang="en-US" sz="2700" dirty="0" smtClean="0"/>
              <a:t>DES (Ex. Robotic)</a:t>
            </a:r>
            <a:endParaRPr lang="en-US" sz="2700" dirty="0"/>
          </a:p>
          <a:p>
            <a:pPr algn="just" rtl="0" eaLnBrk="1" latinLnBrk="0" hangingPunct="1"/>
            <a:endParaRPr kumimoji="0" lang="en-US" sz="2700" kern="1200" dirty="0" smtClean="0">
              <a:solidFill>
                <a:schemeClr val="tx1"/>
              </a:solidFill>
              <a:effectLst/>
              <a:latin typeface="+mn-lt"/>
              <a:ea typeface="+mn-ea"/>
              <a:cs typeface="+mn-cs"/>
            </a:endParaRPr>
          </a:p>
          <a:p>
            <a:pPr algn="just" rtl="0" eaLnBrk="1" latinLnBrk="0" hangingPunct="1"/>
            <a:endParaRPr lang="en-US" sz="2700" dirty="0" smtClean="0">
              <a:effectLst/>
            </a:endParaRPr>
          </a:p>
          <a:p>
            <a:pPr marL="114300" indent="0" algn="just" rtl="0" eaLnBrk="1" latinLnBrk="0" hangingPunct="1">
              <a:buNone/>
            </a:pPr>
            <a:endParaRPr kumimoji="0" lang="en-US" sz="27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2"/>
          </p:nvPr>
        </p:nvSpPr>
        <p:spPr/>
        <p:txBody>
          <a:bodyPr/>
          <a:lstStyle/>
          <a:p>
            <a:fld id="{0E4B5C36-04F8-4543-9292-1914567E5C2A}" type="slidenum">
              <a:rPr lang="en-US" smtClean="0"/>
              <a:t>5</a:t>
            </a:fld>
            <a:endParaRPr lang="en-US"/>
          </a:p>
        </p:txBody>
      </p:sp>
    </p:spTree>
    <p:extLst>
      <p:ext uri="{BB962C8B-B14F-4D97-AF65-F5344CB8AC3E}">
        <p14:creationId xmlns:p14="http://schemas.microsoft.com/office/powerpoint/2010/main" val="136312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71675" y="1272972"/>
            <a:ext cx="6019799" cy="2460828"/>
            <a:chOff x="2642401" y="1828800"/>
            <a:chExt cx="6019799" cy="2460828"/>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401" y="2362200"/>
              <a:ext cx="3228975" cy="1927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5943600" y="1828800"/>
              <a:ext cx="27186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4"/>
          <p:cNvGrpSpPr/>
          <p:nvPr/>
        </p:nvGrpSpPr>
        <p:grpSpPr>
          <a:xfrm>
            <a:off x="2249640" y="3233737"/>
            <a:ext cx="5902020" cy="2524125"/>
            <a:chOff x="4442461" y="2743200"/>
            <a:chExt cx="5902020" cy="2524125"/>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461" y="3505200"/>
              <a:ext cx="2975492"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5401" y="2743200"/>
              <a:ext cx="2749080" cy="192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Title 2"/>
          <p:cNvSpPr>
            <a:spLocks noGrp="1"/>
          </p:cNvSpPr>
          <p:nvPr>
            <p:ph type="title"/>
          </p:nvPr>
        </p:nvSpPr>
        <p:spPr/>
        <p:txBody>
          <a:bodyPr/>
          <a:lstStyle/>
          <a:p>
            <a:r>
              <a:rPr lang="en-US" dirty="0" smtClean="0"/>
              <a:t>Some DES</a:t>
            </a:r>
            <a:r>
              <a:rPr lang="en-US" baseline="0" dirty="0" smtClean="0"/>
              <a:t> Examples</a:t>
            </a:r>
            <a:endParaRPr lang="en-US" dirty="0"/>
          </a:p>
        </p:txBody>
      </p:sp>
      <p:sp>
        <p:nvSpPr>
          <p:cNvPr id="2" name="Content Placeholder 1"/>
          <p:cNvSpPr>
            <a:spLocks noGrp="1"/>
          </p:cNvSpPr>
          <p:nvPr>
            <p:ph idx="1"/>
          </p:nvPr>
        </p:nvSpPr>
        <p:spPr/>
        <p:txBody>
          <a:bodyPr/>
          <a:lstStyle/>
          <a:p>
            <a:pPr lvl="0"/>
            <a:r>
              <a:rPr lang="en-US" dirty="0" smtClean="0"/>
              <a:t>Unmanned Arial Vehicles</a:t>
            </a:r>
          </a:p>
          <a:p>
            <a:pPr lvl="0"/>
            <a:endParaRPr lang="en-US" dirty="0" smtClean="0"/>
          </a:p>
          <a:p>
            <a:pPr lvl="0"/>
            <a:endParaRPr lang="en-US" dirty="0"/>
          </a:p>
          <a:p>
            <a:pPr lvl="0"/>
            <a:endParaRPr lang="en-US" dirty="0" smtClean="0"/>
          </a:p>
          <a:p>
            <a:pPr lvl="0"/>
            <a:endParaRPr lang="en-US" dirty="0" smtClean="0"/>
          </a:p>
          <a:p>
            <a:pPr lvl="0"/>
            <a:r>
              <a:rPr lang="en-US" dirty="0" smtClean="0"/>
              <a:t>Robotic applications</a:t>
            </a:r>
          </a:p>
          <a:p>
            <a:pPr lvl="0"/>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0E4B5C36-04F8-4543-9292-1914567E5C2A}" type="slidenum">
              <a:rPr lang="en-US" smtClean="0"/>
              <a:t>6</a:t>
            </a:fld>
            <a:endParaRPr lang="en-US"/>
          </a:p>
        </p:txBody>
      </p:sp>
      <p:sp>
        <p:nvSpPr>
          <p:cNvPr id="7" name="TextBox 6"/>
          <p:cNvSpPr txBox="1"/>
          <p:nvPr/>
        </p:nvSpPr>
        <p:spPr>
          <a:xfrm>
            <a:off x="381000" y="6211669"/>
            <a:ext cx="7770660" cy="600164"/>
          </a:xfrm>
          <a:prstGeom prst="rect">
            <a:avLst/>
          </a:prstGeom>
          <a:noFill/>
        </p:spPr>
        <p:txBody>
          <a:bodyPr wrap="square" rtlCol="0">
            <a:spAutoFit/>
          </a:bodyPr>
          <a:lstStyle/>
          <a:p>
            <a:r>
              <a:rPr lang="en-US" sz="1100" dirty="0" smtClean="0">
                <a:solidFill>
                  <a:schemeClr val="tx2"/>
                </a:solidFill>
              </a:rPr>
              <a:t>-</a:t>
            </a:r>
            <a:r>
              <a:rPr lang="en-US" sz="1100" dirty="0" err="1" smtClean="0">
                <a:solidFill>
                  <a:schemeClr val="tx2"/>
                </a:solidFill>
              </a:rPr>
              <a:t>Karimoddini</a:t>
            </a:r>
            <a:r>
              <a:rPr lang="en-US" sz="1100" dirty="0">
                <a:solidFill>
                  <a:schemeClr val="tx2"/>
                </a:solidFill>
              </a:rPr>
              <a:t>, Ali, et al. "Hybrid formation control of the unmanned aerial vehicles." </a:t>
            </a:r>
            <a:r>
              <a:rPr lang="en-US" sz="1100" i="1" dirty="0">
                <a:solidFill>
                  <a:schemeClr val="tx2"/>
                </a:solidFill>
              </a:rPr>
              <a:t>Mechatronics</a:t>
            </a:r>
            <a:r>
              <a:rPr lang="en-US" sz="1100" dirty="0">
                <a:solidFill>
                  <a:schemeClr val="tx2"/>
                </a:solidFill>
              </a:rPr>
              <a:t> 21.5 (2011): 886-898.</a:t>
            </a:r>
          </a:p>
          <a:p>
            <a:r>
              <a:rPr lang="en-US" sz="1100" dirty="0" smtClean="0">
                <a:solidFill>
                  <a:schemeClr val="tx2"/>
                </a:solidFill>
              </a:rPr>
              <a:t>-</a:t>
            </a:r>
            <a:r>
              <a:rPr lang="en-US" sz="1100" dirty="0" err="1" smtClean="0">
                <a:solidFill>
                  <a:schemeClr val="tx2"/>
                </a:solidFill>
              </a:rPr>
              <a:t>Tzionas</a:t>
            </a:r>
            <a:r>
              <a:rPr lang="en-US" sz="1100" dirty="0">
                <a:solidFill>
                  <a:schemeClr val="tx2"/>
                </a:solidFill>
              </a:rPr>
              <a:t>, </a:t>
            </a:r>
            <a:r>
              <a:rPr lang="en-US" sz="1100" dirty="0" err="1">
                <a:solidFill>
                  <a:schemeClr val="tx2"/>
                </a:solidFill>
              </a:rPr>
              <a:t>Panagiotis</a:t>
            </a:r>
            <a:r>
              <a:rPr lang="en-US" sz="1100" dirty="0">
                <a:solidFill>
                  <a:schemeClr val="tx2"/>
                </a:solidFill>
              </a:rPr>
              <a:t> G., </a:t>
            </a:r>
            <a:r>
              <a:rPr lang="en-US" sz="1100" dirty="0" err="1">
                <a:solidFill>
                  <a:schemeClr val="tx2"/>
                </a:solidFill>
              </a:rPr>
              <a:t>Adonios</a:t>
            </a:r>
            <a:r>
              <a:rPr lang="en-US" sz="1100" dirty="0">
                <a:solidFill>
                  <a:schemeClr val="tx2"/>
                </a:solidFill>
              </a:rPr>
              <a:t> </a:t>
            </a:r>
            <a:r>
              <a:rPr lang="en-US" sz="1100" dirty="0" err="1">
                <a:solidFill>
                  <a:schemeClr val="tx2"/>
                </a:solidFill>
              </a:rPr>
              <a:t>Thanailakis</a:t>
            </a:r>
            <a:r>
              <a:rPr lang="en-US" sz="1100" dirty="0">
                <a:solidFill>
                  <a:schemeClr val="tx2"/>
                </a:solidFill>
              </a:rPr>
              <a:t>, and </a:t>
            </a:r>
            <a:r>
              <a:rPr lang="en-US" sz="1100" dirty="0" err="1">
                <a:solidFill>
                  <a:schemeClr val="tx2"/>
                </a:solidFill>
              </a:rPr>
              <a:t>Philippos</a:t>
            </a:r>
            <a:r>
              <a:rPr lang="en-US" sz="1100" dirty="0">
                <a:solidFill>
                  <a:schemeClr val="tx2"/>
                </a:solidFill>
              </a:rPr>
              <a:t> G. </a:t>
            </a:r>
            <a:r>
              <a:rPr lang="en-US" sz="1100" dirty="0" err="1">
                <a:solidFill>
                  <a:schemeClr val="tx2"/>
                </a:solidFill>
              </a:rPr>
              <a:t>Tsalides</a:t>
            </a:r>
            <a:r>
              <a:rPr lang="en-US" sz="1100" dirty="0">
                <a:solidFill>
                  <a:schemeClr val="tx2"/>
                </a:solidFill>
              </a:rPr>
              <a:t>. "Collision-free path planning for a diamond-shaped robot using two-dimensional cellular automata." Robotics and Automation, IEEE Transactions on 13.2 (1997): 237-250.</a:t>
            </a:r>
          </a:p>
        </p:txBody>
      </p:sp>
    </p:spTree>
    <p:extLst>
      <p:ext uri="{BB962C8B-B14F-4D97-AF65-F5344CB8AC3E}">
        <p14:creationId xmlns:p14="http://schemas.microsoft.com/office/powerpoint/2010/main" val="2193150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DES</a:t>
            </a:r>
            <a:r>
              <a:rPr lang="en-US" baseline="0" dirty="0" smtClean="0"/>
              <a:t> Applications</a:t>
            </a:r>
            <a:endParaRPr lang="en-US" dirty="0"/>
          </a:p>
        </p:txBody>
      </p:sp>
      <p:sp>
        <p:nvSpPr>
          <p:cNvPr id="2" name="Content Placeholder 1"/>
          <p:cNvSpPr>
            <a:spLocks noGrp="1"/>
          </p:cNvSpPr>
          <p:nvPr>
            <p:ph idx="1"/>
          </p:nvPr>
        </p:nvSpPr>
        <p:spPr/>
        <p:txBody>
          <a:bodyPr/>
          <a:lstStyle/>
          <a:p>
            <a:r>
              <a:rPr lang="en-US" dirty="0" smtClean="0"/>
              <a:t>Power-train Specification</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a:p>
            <a:pPr lvl="0"/>
            <a:r>
              <a:rPr lang="en-US" dirty="0" smtClean="0"/>
              <a:t>Internet Of Things(IOT):</a:t>
            </a:r>
          </a:p>
          <a:p>
            <a:pPr lvl="0"/>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0E4B5C36-04F8-4543-9292-1914567E5C2A}" type="slidenum">
              <a:rPr lang="en-US" smtClean="0"/>
              <a:t>7</a:t>
            </a:fld>
            <a:endParaRPr lang="en-US" dirty="0"/>
          </a:p>
        </p:txBody>
      </p:sp>
      <p:sp>
        <p:nvSpPr>
          <p:cNvPr id="4" name="Rectangle 3"/>
          <p:cNvSpPr/>
          <p:nvPr/>
        </p:nvSpPr>
        <p:spPr>
          <a:xfrm>
            <a:off x="304799" y="6027003"/>
            <a:ext cx="8197177" cy="830997"/>
          </a:xfrm>
          <a:prstGeom prst="rect">
            <a:avLst/>
          </a:prstGeom>
        </p:spPr>
        <p:txBody>
          <a:bodyPr wrap="square">
            <a:spAutoFit/>
          </a:bodyPr>
          <a:lstStyle/>
          <a:p>
            <a:r>
              <a:rPr lang="en-US" sz="1200" dirty="0" err="1">
                <a:solidFill>
                  <a:schemeClr val="tx2"/>
                </a:solidFill>
              </a:rPr>
              <a:t>Balluchi</a:t>
            </a:r>
            <a:r>
              <a:rPr lang="en-US" sz="1200" dirty="0">
                <a:solidFill>
                  <a:schemeClr val="tx2"/>
                </a:solidFill>
              </a:rPr>
              <a:t>, Andrea, et al. "Automotive engine control and hybrid systems: Challenges and opportunities." </a:t>
            </a:r>
            <a:r>
              <a:rPr lang="en-US" sz="1200" i="1" dirty="0">
                <a:solidFill>
                  <a:schemeClr val="tx2"/>
                </a:solidFill>
              </a:rPr>
              <a:t>Proceedings of the IEEE</a:t>
            </a:r>
            <a:r>
              <a:rPr lang="en-US" sz="1200" dirty="0">
                <a:solidFill>
                  <a:schemeClr val="tx2"/>
                </a:solidFill>
              </a:rPr>
              <a:t> 88.7 (2000): 888-912</a:t>
            </a:r>
            <a:r>
              <a:rPr lang="en-US" sz="1200" dirty="0" smtClean="0">
                <a:solidFill>
                  <a:schemeClr val="tx2"/>
                </a:solidFill>
              </a:rPr>
              <a:t>.</a:t>
            </a:r>
          </a:p>
          <a:p>
            <a:r>
              <a:rPr lang="en-US" sz="1200" dirty="0" err="1" smtClean="0">
                <a:solidFill>
                  <a:schemeClr val="tx2"/>
                </a:solidFill>
              </a:rPr>
              <a:t>Lohstroh</a:t>
            </a:r>
            <a:r>
              <a:rPr lang="en-US" sz="1200" dirty="0">
                <a:solidFill>
                  <a:schemeClr val="tx2"/>
                </a:solidFill>
              </a:rPr>
              <a:t>, Marten, Lee, Edward A., “An Interface Theory for the Internet of Things.” 13th International Conference </a:t>
            </a:r>
            <a:r>
              <a:rPr lang="en-US" sz="1200" dirty="0" smtClean="0">
                <a:solidFill>
                  <a:schemeClr val="tx2"/>
                </a:solidFill>
              </a:rPr>
              <a:t>on Software </a:t>
            </a:r>
            <a:r>
              <a:rPr lang="en-US" sz="1200" dirty="0">
                <a:solidFill>
                  <a:schemeClr val="tx2"/>
                </a:solidFill>
              </a:rPr>
              <a:t>Engineering and Formal Methods (SEFM), 2015</a:t>
            </a:r>
            <a:r>
              <a:rPr lang="en-US" sz="1200" dirty="0" smtClean="0">
                <a:solidFill>
                  <a:schemeClr val="tx2"/>
                </a:solidFill>
              </a:rPr>
              <a:t>.</a:t>
            </a:r>
            <a:endParaRPr lang="en-US" sz="1200"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36938"/>
            <a:ext cx="3806114" cy="227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143000"/>
            <a:ext cx="3806114" cy="279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2592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Theory</a:t>
            </a:r>
            <a:endParaRPr lang="en-US" dirty="0"/>
          </a:p>
        </p:txBody>
      </p:sp>
      <p:sp>
        <p:nvSpPr>
          <p:cNvPr id="3" name="Text Placeholder 2"/>
          <p:cNvSpPr>
            <a:spLocks noGrp="1"/>
          </p:cNvSpPr>
          <p:nvPr>
            <p:ph type="body" idx="1"/>
          </p:nvPr>
        </p:nvSpPr>
        <p:spPr/>
        <p:txBody>
          <a:bodyPr/>
          <a:lstStyle/>
          <a:p>
            <a:r>
              <a:rPr lang="en-US" dirty="0" smtClean="0"/>
              <a:t>Language and Automata</a:t>
            </a:r>
            <a:endParaRPr lang="en-US" dirty="0"/>
          </a:p>
        </p:txBody>
      </p:sp>
      <p:sp>
        <p:nvSpPr>
          <p:cNvPr id="4" name="Slide Number Placeholder 3"/>
          <p:cNvSpPr>
            <a:spLocks noGrp="1"/>
          </p:cNvSpPr>
          <p:nvPr>
            <p:ph type="sldNum" sz="quarter" idx="12"/>
          </p:nvPr>
        </p:nvSpPr>
        <p:spPr/>
        <p:txBody>
          <a:bodyPr/>
          <a:lstStyle/>
          <a:p>
            <a:fld id="{C006E844-D187-4957-85AB-87809EC37503}" type="slidenum">
              <a:rPr lang="en-US" smtClean="0"/>
              <a:pPr/>
              <a:t>8</a:t>
            </a:fld>
            <a:endParaRPr lang="en-US"/>
          </a:p>
        </p:txBody>
      </p:sp>
      <p:sp>
        <p:nvSpPr>
          <p:cNvPr id="5" name="Rectangle 4"/>
          <p:cNvSpPr/>
          <p:nvPr/>
        </p:nvSpPr>
        <p:spPr>
          <a:xfrm>
            <a:off x="21771" y="0"/>
            <a:ext cx="3248025" cy="338554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4078" indent="-514350">
              <a:buFont typeface="+mj-lt"/>
              <a:buAutoNum type="arabicPeriod"/>
            </a:pPr>
            <a:r>
              <a:rPr lang="en-US" sz="1400" dirty="0">
                <a:solidFill>
                  <a:schemeClr val="bg1">
                    <a:lumMod val="65000"/>
                  </a:schemeClr>
                </a:solidFill>
              </a:rPr>
              <a:t>Discrete Event Systems</a:t>
            </a:r>
          </a:p>
          <a:p>
            <a:pPr lvl="1"/>
            <a:r>
              <a:rPr lang="en-US" sz="1400" dirty="0">
                <a:solidFill>
                  <a:schemeClr val="bg1">
                    <a:lumMod val="65000"/>
                  </a:schemeClr>
                </a:solidFill>
              </a:rPr>
              <a:t>Definitions </a:t>
            </a:r>
          </a:p>
          <a:p>
            <a:pPr lvl="1"/>
            <a:r>
              <a:rPr lang="en-US" sz="1400" dirty="0">
                <a:solidFill>
                  <a:schemeClr val="bg1">
                    <a:lumMod val="65000"/>
                  </a:schemeClr>
                </a:solidFill>
              </a:rPr>
              <a:t>Applications</a:t>
            </a:r>
          </a:p>
          <a:p>
            <a:pPr marL="624078" indent="-514350">
              <a:buFont typeface="+mj-lt"/>
              <a:buAutoNum type="arabicPeriod"/>
            </a:pPr>
            <a:r>
              <a:rPr lang="en-US" sz="1400" dirty="0"/>
              <a:t>Automata Theory</a:t>
            </a:r>
          </a:p>
          <a:p>
            <a:pPr lvl="1"/>
            <a:r>
              <a:rPr lang="en-US" sz="1400" dirty="0"/>
              <a:t>Language</a:t>
            </a:r>
          </a:p>
          <a:p>
            <a:pPr lvl="1"/>
            <a:r>
              <a:rPr lang="en-US" sz="1400" dirty="0"/>
              <a:t>Regular Language</a:t>
            </a:r>
          </a:p>
          <a:p>
            <a:pPr lvl="1"/>
            <a:r>
              <a:rPr lang="en-US" sz="1400" dirty="0"/>
              <a:t>Automata Representation</a:t>
            </a:r>
          </a:p>
          <a:p>
            <a:pPr lvl="1"/>
            <a:r>
              <a:rPr lang="en-US" sz="1400" dirty="0"/>
              <a:t>Modeling in Automata</a:t>
            </a:r>
          </a:p>
          <a:p>
            <a:pPr marL="624078" indent="-514350">
              <a:buFont typeface="+mj-lt"/>
              <a:buAutoNum type="arabicPeriod"/>
            </a:pPr>
            <a:r>
              <a:rPr lang="en-US" sz="1400" dirty="0"/>
              <a:t>L</a:t>
            </a:r>
            <a:r>
              <a:rPr lang="en-US" sz="1400" baseline="30000" dirty="0"/>
              <a:t>star</a:t>
            </a:r>
            <a:r>
              <a:rPr lang="en-US" sz="1400" dirty="0"/>
              <a:t> Learning</a:t>
            </a:r>
          </a:p>
          <a:p>
            <a:pPr lvl="1"/>
            <a:r>
              <a:rPr lang="en-US" sz="1400" dirty="0"/>
              <a:t>Definitions</a:t>
            </a:r>
            <a:endParaRPr lang="en-US" dirty="0"/>
          </a:p>
          <a:p>
            <a:pPr lvl="1"/>
            <a:r>
              <a:rPr lang="en-US" sz="1400" dirty="0"/>
              <a:t>Algorithm </a:t>
            </a:r>
          </a:p>
          <a:p>
            <a:pPr lvl="1"/>
            <a:r>
              <a:rPr lang="en-US" sz="1400" dirty="0"/>
              <a:t>UAV Example</a:t>
            </a:r>
          </a:p>
          <a:p>
            <a:pPr marL="624078" indent="-514350">
              <a:buFont typeface="+mj-lt"/>
              <a:buAutoNum type="arabicPeriod"/>
            </a:pPr>
            <a:r>
              <a:rPr lang="en-US" sz="1400" dirty="0"/>
              <a:t>L</a:t>
            </a:r>
            <a:r>
              <a:rPr lang="en-US" sz="1400" baseline="30000" dirty="0"/>
              <a:t>star</a:t>
            </a:r>
            <a:r>
              <a:rPr lang="en-US" sz="1400" dirty="0"/>
              <a:t> Features</a:t>
            </a:r>
          </a:p>
          <a:p>
            <a:pPr marL="624078" indent="-514350">
              <a:buFont typeface="+mj-lt"/>
              <a:buAutoNum type="arabicPeriod"/>
            </a:pPr>
            <a:r>
              <a:rPr lang="en-US" sz="1400" dirty="0"/>
              <a:t>L</a:t>
            </a:r>
            <a:r>
              <a:rPr lang="en-US" sz="1400" baseline="30000" dirty="0"/>
              <a:t>star</a:t>
            </a:r>
            <a:r>
              <a:rPr lang="en-US" sz="1400" dirty="0"/>
              <a:t> </a:t>
            </a:r>
            <a:r>
              <a:rPr lang="en-US" sz="1400" dirty="0" err="1"/>
              <a:t>Matlab</a:t>
            </a:r>
            <a:r>
              <a:rPr lang="en-US" sz="1400" dirty="0"/>
              <a:t> Toolbox</a:t>
            </a:r>
          </a:p>
          <a:p>
            <a:pPr marL="624078" indent="-514350">
              <a:buFont typeface="+mj-lt"/>
              <a:buAutoNum type="arabicPeriod"/>
            </a:pPr>
            <a:r>
              <a:rPr lang="en-US" sz="1400" dirty="0"/>
              <a:t>Conclusion</a:t>
            </a:r>
          </a:p>
        </p:txBody>
      </p:sp>
    </p:spTree>
    <p:extLst>
      <p:ext uri="{BB962C8B-B14F-4D97-AF65-F5344CB8AC3E}">
        <p14:creationId xmlns:p14="http://schemas.microsoft.com/office/powerpoint/2010/main" val="227009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 Language?</a:t>
            </a:r>
            <a:endParaRPr lang="en-US" dirty="0"/>
          </a:p>
        </p:txBody>
      </p:sp>
      <p:sp>
        <p:nvSpPr>
          <p:cNvPr id="2" name="Content Placeholder 1"/>
          <p:cNvSpPr>
            <a:spLocks noGrp="1"/>
          </p:cNvSpPr>
          <p:nvPr>
            <p:ph idx="1"/>
          </p:nvPr>
        </p:nvSpPr>
        <p:spPr/>
        <p:txBody>
          <a:bodyPr>
            <a:normAutofit/>
          </a:bodyPr>
          <a:lstStyle/>
          <a:p>
            <a:r>
              <a:rPr lang="en-US" sz="2000" dirty="0"/>
              <a:t>Behavior of a deterministic DES can be equivalently described by the set of all possible sequences of </a:t>
            </a:r>
            <a:r>
              <a:rPr lang="en-US" sz="2000" b="1" dirty="0"/>
              <a:t>events</a:t>
            </a:r>
            <a:r>
              <a:rPr lang="en-US" sz="2000" dirty="0"/>
              <a:t>:</a:t>
            </a:r>
          </a:p>
          <a:p>
            <a:pPr marL="114300" indent="0" algn="ctr">
              <a:buNone/>
            </a:pPr>
            <a:r>
              <a:rPr lang="en-US" sz="2000" dirty="0"/>
              <a:t>σ</a:t>
            </a:r>
            <a:r>
              <a:rPr lang="en-US" sz="2000" baseline="-25000" dirty="0"/>
              <a:t>1</a:t>
            </a:r>
            <a:r>
              <a:rPr lang="en-US" sz="2000" dirty="0"/>
              <a:t>σ</a:t>
            </a:r>
            <a:r>
              <a:rPr lang="en-US" sz="2000" baseline="-25000" dirty="0"/>
              <a:t>2</a:t>
            </a:r>
            <a:r>
              <a:rPr lang="en-US" sz="2000" dirty="0"/>
              <a:t>…</a:t>
            </a:r>
          </a:p>
          <a:p>
            <a:r>
              <a:rPr lang="en-US" sz="2000" dirty="0"/>
              <a:t>and the </a:t>
            </a:r>
            <a:r>
              <a:rPr lang="en-US" sz="2000" b="1" dirty="0"/>
              <a:t>initial state </a:t>
            </a:r>
            <a:r>
              <a:rPr lang="en-US" sz="2000" dirty="0"/>
              <a:t>X</a:t>
            </a:r>
            <a:r>
              <a:rPr lang="en-US" sz="2000" baseline="-25000" dirty="0"/>
              <a:t>0</a:t>
            </a:r>
            <a:r>
              <a:rPr lang="en-US" sz="2000" dirty="0"/>
              <a:t>. Each such event sequence is called a </a:t>
            </a:r>
            <a:r>
              <a:rPr lang="en-US" sz="2000" b="1" dirty="0"/>
              <a:t>trace</a:t>
            </a:r>
            <a:r>
              <a:rPr lang="en-US" sz="2000" dirty="0"/>
              <a:t> or </a:t>
            </a:r>
            <a:r>
              <a:rPr lang="en-US" sz="2000" b="1" dirty="0"/>
              <a:t>string</a:t>
            </a:r>
            <a:r>
              <a:rPr lang="en-US" sz="2000" dirty="0"/>
              <a:t> of the system, and a collection of </a:t>
            </a:r>
            <a:r>
              <a:rPr lang="en-US" sz="2000" dirty="0" smtClean="0"/>
              <a:t>traces starting </a:t>
            </a:r>
            <a:r>
              <a:rPr lang="en-US" sz="2000" dirty="0"/>
              <a:t>at </a:t>
            </a:r>
            <a:r>
              <a:rPr lang="en-US" sz="2000" dirty="0" smtClean="0"/>
              <a:t>X</a:t>
            </a:r>
            <a:r>
              <a:rPr lang="en-US" sz="2000" baseline="-25000" dirty="0" smtClean="0"/>
              <a:t>0 </a:t>
            </a:r>
            <a:r>
              <a:rPr lang="en-US" sz="2000" dirty="0" smtClean="0"/>
              <a:t> </a:t>
            </a:r>
            <a:r>
              <a:rPr lang="en-US" sz="2000" dirty="0"/>
              <a:t>and ending at </a:t>
            </a:r>
            <a:r>
              <a:rPr lang="en-US" sz="2000" dirty="0" smtClean="0"/>
              <a:t>final states is </a:t>
            </a:r>
            <a:r>
              <a:rPr lang="en-US" sz="2000" dirty="0"/>
              <a:t>called a </a:t>
            </a:r>
            <a:r>
              <a:rPr lang="en-US" sz="2000" dirty="0" smtClean="0"/>
              <a:t>(</a:t>
            </a:r>
            <a:r>
              <a:rPr lang="en-US" sz="2000" b="1" dirty="0" smtClean="0"/>
              <a:t>marked</a:t>
            </a:r>
            <a:r>
              <a:rPr lang="en-US" sz="2000" dirty="0" smtClean="0"/>
              <a:t>) </a:t>
            </a:r>
            <a:r>
              <a:rPr lang="en-US" sz="2000" b="1" dirty="0" smtClean="0"/>
              <a:t>language</a:t>
            </a:r>
            <a:r>
              <a:rPr lang="en-US" sz="2000" dirty="0"/>
              <a:t>.</a:t>
            </a:r>
          </a:p>
          <a:p>
            <a:endParaRPr lang="en-US" sz="2800" dirty="0" smtClean="0"/>
          </a:p>
          <a:p>
            <a:pPr marL="114300" indent="0">
              <a:buNone/>
            </a:pPr>
            <a:r>
              <a:rPr lang="en-US" sz="2800" dirty="0" smtClean="0"/>
              <a:t>L={L,R, SR, SLR,…}</a:t>
            </a:r>
          </a:p>
        </p:txBody>
      </p:sp>
      <p:sp>
        <p:nvSpPr>
          <p:cNvPr id="4" name="Slide Number Placeholder 3"/>
          <p:cNvSpPr>
            <a:spLocks noGrp="1"/>
          </p:cNvSpPr>
          <p:nvPr>
            <p:ph type="sldNum" sz="quarter" idx="12"/>
          </p:nvPr>
        </p:nvSpPr>
        <p:spPr/>
        <p:txBody>
          <a:bodyPr/>
          <a:lstStyle/>
          <a:p>
            <a:fld id="{0E4B5C36-04F8-4543-9292-1914567E5C2A}" type="slidenum">
              <a:rPr lang="en-US" smtClean="0"/>
              <a:t>9</a:t>
            </a:fld>
            <a:endParaRPr lang="en-US"/>
          </a:p>
        </p:txBody>
      </p:sp>
      <p:sp>
        <p:nvSpPr>
          <p:cNvPr id="5" name="TextBox 4"/>
          <p:cNvSpPr txBox="1"/>
          <p:nvPr/>
        </p:nvSpPr>
        <p:spPr>
          <a:xfrm>
            <a:off x="457199" y="6309946"/>
            <a:ext cx="7620001" cy="769441"/>
          </a:xfrm>
          <a:prstGeom prst="rect">
            <a:avLst/>
          </a:prstGeom>
          <a:noFill/>
        </p:spPr>
        <p:txBody>
          <a:bodyPr wrap="square" rtlCol="0">
            <a:spAutoFit/>
          </a:bodyPr>
          <a:lstStyle/>
          <a:p>
            <a:r>
              <a:rPr lang="en-US" sz="1100" dirty="0">
                <a:solidFill>
                  <a:schemeClr val="tx2"/>
                </a:solidFill>
              </a:rPr>
              <a:t>Kumar, </a:t>
            </a:r>
            <a:r>
              <a:rPr lang="en-US" sz="1100" dirty="0" err="1">
                <a:solidFill>
                  <a:schemeClr val="tx2"/>
                </a:solidFill>
              </a:rPr>
              <a:t>Ratnesh</a:t>
            </a:r>
            <a:r>
              <a:rPr lang="en-US" sz="1100" dirty="0">
                <a:solidFill>
                  <a:schemeClr val="tx2"/>
                </a:solidFill>
              </a:rPr>
              <a:t>, and Vijay K. Garg. </a:t>
            </a:r>
            <a:r>
              <a:rPr lang="en-US" sz="1100" i="1" dirty="0">
                <a:solidFill>
                  <a:schemeClr val="tx2"/>
                </a:solidFill>
              </a:rPr>
              <a:t>Modeling and control of logical discrete event systems</a:t>
            </a:r>
            <a:r>
              <a:rPr lang="en-US" sz="1100" dirty="0">
                <a:solidFill>
                  <a:schemeClr val="tx2"/>
                </a:solidFill>
              </a:rPr>
              <a:t>. Vol. 300. Springer Science &amp; Business Media, 2012</a:t>
            </a:r>
            <a:r>
              <a:rPr lang="en-US" sz="1100" dirty="0" smtClean="0">
                <a:solidFill>
                  <a:schemeClr val="tx2"/>
                </a:solidFill>
              </a:rPr>
              <a:t>.</a:t>
            </a:r>
          </a:p>
          <a:p>
            <a:endParaRPr lang="en-US" sz="1100" dirty="0" smtClean="0">
              <a:solidFill>
                <a:schemeClr val="tx2"/>
              </a:solidFill>
            </a:endParaRPr>
          </a:p>
          <a:p>
            <a:endParaRPr lang="en-US" sz="1100" dirty="0">
              <a:solidFill>
                <a:schemeClr val="tx2"/>
              </a:solidFill>
            </a:endParaRPr>
          </a:p>
        </p:txBody>
      </p:sp>
      <p:sp>
        <p:nvSpPr>
          <p:cNvPr id="7" name="TextBox 6"/>
          <p:cNvSpPr txBox="1"/>
          <p:nvPr/>
        </p:nvSpPr>
        <p:spPr>
          <a:xfrm>
            <a:off x="444498" y="5272681"/>
            <a:ext cx="7439801" cy="984885"/>
          </a:xfrm>
          <a:prstGeom prst="rect">
            <a:avLst/>
          </a:prstGeom>
          <a:noFill/>
        </p:spPr>
        <p:txBody>
          <a:bodyPr wrap="square" rtlCol="0">
            <a:spAutoFit/>
          </a:bodyPr>
          <a:lstStyle/>
          <a:p>
            <a:r>
              <a:rPr lang="en-US" b="1" dirty="0" smtClean="0">
                <a:solidFill>
                  <a:srgbClr val="C00000"/>
                </a:solidFill>
              </a:rPr>
              <a:t>Problem: </a:t>
            </a:r>
            <a:endParaRPr lang="en-US" b="1" dirty="0" smtClean="0">
              <a:solidFill>
                <a:srgbClr val="C00000"/>
              </a:solidFill>
            </a:endParaRPr>
          </a:p>
          <a:p>
            <a:r>
              <a:rPr lang="en-US" sz="2000" dirty="0" smtClean="0"/>
              <a:t>To </a:t>
            </a:r>
            <a:r>
              <a:rPr lang="en-US" sz="2000" dirty="0" smtClean="0"/>
              <a:t>describe a system with its language,  we may come up with a set of infinite strings.</a:t>
            </a:r>
            <a:endParaRPr lang="en-US" sz="2000" dirty="0"/>
          </a:p>
        </p:txBody>
      </p:sp>
      <p:pic>
        <p:nvPicPr>
          <p:cNvPr id="28" name="Picture 27" descr="http://www.nasa.gov/centers/dryden/images/content/734880main_ED13-0016-17.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507975" y="228600"/>
            <a:ext cx="1724801" cy="12844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3900976"/>
            <a:ext cx="3127376" cy="135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4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3">
      <a:dk1>
        <a:srgbClr val="2F2B20"/>
      </a:dk1>
      <a:lt1>
        <a:srgbClr val="FFFFFF"/>
      </a:lt1>
      <a:dk2>
        <a:srgbClr val="044E99"/>
      </a:dk2>
      <a:lt2>
        <a:srgbClr val="A9A57C"/>
      </a:lt2>
      <a:accent1>
        <a:srgbClr val="FFCC00"/>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15191</TotalTime>
  <Words>2566</Words>
  <Application>Microsoft Office PowerPoint</Application>
  <PresentationFormat>On-screen Show (4:3)</PresentationFormat>
  <Paragraphs>481</Paragraphs>
  <Slides>40</Slides>
  <Notes>35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Adjacency</vt:lpstr>
      <vt:lpstr>An Active Learning Approach For Inferring Discrete Event Automata</vt:lpstr>
      <vt:lpstr>Content</vt:lpstr>
      <vt:lpstr>Section 1: Discrete Event Systems</vt:lpstr>
      <vt:lpstr>What is DES?</vt:lpstr>
      <vt:lpstr>Motivation, Why DES?</vt:lpstr>
      <vt:lpstr>Some DES Examples</vt:lpstr>
      <vt:lpstr>Some DES Applications</vt:lpstr>
      <vt:lpstr>Automata Theory</vt:lpstr>
      <vt:lpstr>What is a Language?</vt:lpstr>
      <vt:lpstr>Regular Languages</vt:lpstr>
      <vt:lpstr>Automata Representation</vt:lpstr>
      <vt:lpstr>How to model system with Automata</vt:lpstr>
      <vt:lpstr>Passive Learning Approach:</vt:lpstr>
      <vt:lpstr>Active Learning Approach:</vt:lpstr>
      <vt:lpstr>Lstar Learning</vt:lpstr>
      <vt:lpstr>Lstar Learning</vt:lpstr>
      <vt:lpstr>Lstar learning</vt:lpstr>
      <vt:lpstr>Cont.</vt:lpstr>
      <vt:lpstr>Consistency and Closeness</vt:lpstr>
      <vt:lpstr>Solution</vt:lpstr>
      <vt:lpstr>Counter Example</vt:lpstr>
      <vt:lpstr>Lstar Algorithm</vt:lpstr>
      <vt:lpstr>UAV- Example</vt:lpstr>
      <vt:lpstr>UAV, Example:</vt:lpstr>
      <vt:lpstr>UAV, Example:</vt:lpstr>
      <vt:lpstr>Ex. Cont.</vt:lpstr>
      <vt:lpstr>Ex. Cont.</vt:lpstr>
      <vt:lpstr>Section 4: Lstar Learning Features</vt:lpstr>
      <vt:lpstr>Lstar Learning Features</vt:lpstr>
      <vt:lpstr>Any other DFA consistent with T, would have more than or equal number of states.</vt:lpstr>
      <vt:lpstr>Proof Cont.</vt:lpstr>
      <vt:lpstr>Proof Cont.</vt:lpstr>
      <vt:lpstr>Section 4: Lstar Learning Toolbox</vt:lpstr>
      <vt:lpstr>Matlab Toolbox</vt:lpstr>
      <vt:lpstr>Section 5: Conclusion</vt:lpstr>
      <vt:lpstr>Summary</vt:lpstr>
      <vt:lpstr>Future Work</vt:lpstr>
      <vt:lpstr>References</vt:lpstr>
      <vt:lpstr>Other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active learning approach for finite state machines</dc:title>
  <dc:creator>Mohammad Mahdi Karimi</dc:creator>
  <cp:lastModifiedBy>Mohammad Mahdi Karimi</cp:lastModifiedBy>
  <cp:revision>249</cp:revision>
  <cp:lastPrinted>2015-07-08T13:38:44Z</cp:lastPrinted>
  <dcterms:created xsi:type="dcterms:W3CDTF">2014-10-24T19:15:34Z</dcterms:created>
  <dcterms:modified xsi:type="dcterms:W3CDTF">2015-07-08T14:05:17Z</dcterms:modified>
</cp:coreProperties>
</file>