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46"/>
  </p:notesMasterIdLst>
  <p:sldIdLst>
    <p:sldId id="256" r:id="rId3"/>
    <p:sldId id="257" r:id="rId4"/>
    <p:sldId id="264" r:id="rId5"/>
    <p:sldId id="299" r:id="rId6"/>
    <p:sldId id="302" r:id="rId7"/>
    <p:sldId id="300" r:id="rId8"/>
    <p:sldId id="301" r:id="rId9"/>
    <p:sldId id="303" r:id="rId10"/>
    <p:sldId id="304" r:id="rId11"/>
    <p:sldId id="305" r:id="rId12"/>
    <p:sldId id="265" r:id="rId13"/>
    <p:sldId id="274" r:id="rId14"/>
    <p:sldId id="275" r:id="rId15"/>
    <p:sldId id="276" r:id="rId16"/>
    <p:sldId id="287" r:id="rId17"/>
    <p:sldId id="288" r:id="rId18"/>
    <p:sldId id="289" r:id="rId19"/>
    <p:sldId id="280" r:id="rId20"/>
    <p:sldId id="290" r:id="rId21"/>
    <p:sldId id="291" r:id="rId22"/>
    <p:sldId id="292" r:id="rId23"/>
    <p:sldId id="285" r:id="rId24"/>
    <p:sldId id="286" r:id="rId25"/>
    <p:sldId id="266" r:id="rId26"/>
    <p:sldId id="260" r:id="rId27"/>
    <p:sldId id="268" r:id="rId28"/>
    <p:sldId id="294" r:id="rId29"/>
    <p:sldId id="295" r:id="rId30"/>
    <p:sldId id="296" r:id="rId31"/>
    <p:sldId id="297" r:id="rId32"/>
    <p:sldId id="298" r:id="rId33"/>
    <p:sldId id="267" r:id="rId34"/>
    <p:sldId id="261" r:id="rId35"/>
    <p:sldId id="262" r:id="rId36"/>
    <p:sldId id="271" r:id="rId37"/>
    <p:sldId id="308" r:id="rId38"/>
    <p:sldId id="309" r:id="rId39"/>
    <p:sldId id="310" r:id="rId40"/>
    <p:sldId id="273" r:id="rId41"/>
    <p:sldId id="311" r:id="rId42"/>
    <p:sldId id="312" r:id="rId43"/>
    <p:sldId id="263" r:id="rId44"/>
    <p:sldId id="30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5" autoAdjust="0"/>
    <p:restoredTop sz="94689" autoAdjust="0"/>
  </p:normalViewPr>
  <p:slideViewPr>
    <p:cSldViewPr>
      <p:cViewPr varScale="1">
        <p:scale>
          <a:sx n="72" d="100"/>
          <a:sy n="72" d="100"/>
        </p:scale>
        <p:origin x="10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FEE78-7A5E-470D-B911-67CE2E208A81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132D-3B32-4115-9E3D-1B762639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C132D-3B32-4115-9E3D-1B76263947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B797B4-37E0-4042-9BD4-44D76043A91D}" type="slidenum">
              <a:rPr kumimoji="1" lang="en-US" altLang="ja-JP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eaLnBrk="1" hangingPunct="1"/>
              <a:t>22</a:t>
            </a:fld>
            <a:endParaRPr kumimoji="1" lang="en-US" altLang="ja-JP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imes New Roman" panose="02020603050405020304" pitchFamily="18" charset="0"/>
              </a:rPr>
              <a:t>(3,b) is not a blocking pair since b has a better guy than 3.</a:t>
            </a:r>
          </a:p>
        </p:txBody>
      </p:sp>
    </p:spTree>
    <p:extLst>
      <p:ext uri="{BB962C8B-B14F-4D97-AF65-F5344CB8AC3E}">
        <p14:creationId xmlns:p14="http://schemas.microsoft.com/office/powerpoint/2010/main" val="125876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8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1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7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3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2" descr="C:\Users\ats\Desktop\TECHLAV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4800"/>
            <a:ext cx="1508410" cy="1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B50E-76CD-4681-A6F7-B13BC9F59CC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2B31-B75B-41D3-A3D3-BC5CECFE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16.wmf"/><Relationship Id="rId5" Type="http://schemas.openxmlformats.org/officeDocument/2006/relationships/image" Target="../media/image8.wmf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4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image" Target="../media/image17.wmf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image" Target="../media/image15.wmf"/><Relationship Id="rId9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Theory and its Applications in Multi-Agent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Nima</a:t>
            </a:r>
            <a:r>
              <a:rPr lang="en-US" dirty="0" smtClean="0"/>
              <a:t> </a:t>
            </a:r>
            <a:r>
              <a:rPr lang="en-US" dirty="0" err="1" smtClean="0"/>
              <a:t>Namvar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PhD Student</a:t>
            </a:r>
            <a:endParaRPr lang="en-US" dirty="0"/>
          </a:p>
        </p:txBody>
      </p:sp>
      <p:pic>
        <p:nvPicPr>
          <p:cNvPr id="4" name="Picture 2" descr="C:\Users\lshamgah\Documents\Laya Shamgah\PhD\Research\Presentation\Aand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332476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Three specially useful games in network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smtClean="0"/>
              <a:t>Matching games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Resource allocation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Task scheduling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err="1" smtClean="0"/>
              <a:t>Stackelberg</a:t>
            </a:r>
            <a:r>
              <a:rPr lang="en-US" b="1" i="1" dirty="0" smtClean="0"/>
              <a:t> games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Optimization of agent’s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smtClean="0"/>
              <a:t>Coalition games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Modeling the cooperation among the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Part II: </a:t>
            </a:r>
            <a:br>
              <a:rPr lang="en-US" dirty="0" smtClean="0"/>
            </a:br>
            <a:r>
              <a:rPr lang="en-US" dirty="0" smtClean="0"/>
              <a:t>Matching Games</a:t>
            </a:r>
          </a:p>
        </p:txBody>
      </p:sp>
      <p:pic>
        <p:nvPicPr>
          <p:cNvPr id="2050" name="Picture 2" descr="C:\Users\ats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857625" cy="376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/>
              <a:t>Matching </a:t>
            </a:r>
            <a:r>
              <a:rPr lang="en-US" altLang="zh-CN" dirty="0" smtClean="0"/>
              <a:t>channels </a:t>
            </a:r>
            <a:r>
              <a:rPr lang="en-US" altLang="zh-CN" dirty="0"/>
              <a:t>and </a:t>
            </a:r>
            <a:r>
              <a:rPr lang="en-US" altLang="zh-CN" dirty="0" smtClean="0"/>
              <a:t>agents</a:t>
            </a:r>
            <a:endParaRPr lang="en-US" altLang="zh-CN" dirty="0"/>
          </a:p>
          <a:p>
            <a:pPr lvl="1"/>
            <a:r>
              <a:rPr lang="en-US" altLang="zh-CN" dirty="0"/>
              <a:t>Matching </a:t>
            </a:r>
            <a:r>
              <a:rPr lang="en-US" altLang="zh-CN" dirty="0" smtClean="0"/>
              <a:t>resources </a:t>
            </a:r>
            <a:r>
              <a:rPr lang="en-US" altLang="zh-CN" dirty="0"/>
              <a:t>and </a:t>
            </a:r>
            <a:r>
              <a:rPr lang="en-US" altLang="zh-CN" dirty="0" smtClean="0"/>
              <a:t>users</a:t>
            </a:r>
            <a:endParaRPr lang="en-US" altLang="zh-CN" dirty="0"/>
          </a:p>
          <a:p>
            <a:pPr lvl="1"/>
            <a:r>
              <a:rPr lang="en-US" altLang="zh-CN" dirty="0"/>
              <a:t>Matching </a:t>
            </a:r>
            <a:r>
              <a:rPr lang="en-US" altLang="zh-CN" dirty="0" smtClean="0"/>
              <a:t>tasks </a:t>
            </a:r>
            <a:r>
              <a:rPr lang="en-US" altLang="zh-CN" dirty="0"/>
              <a:t>and </a:t>
            </a:r>
            <a:r>
              <a:rPr lang="en-US" altLang="zh-CN" dirty="0" smtClean="0"/>
              <a:t>groups of cooperating agents</a:t>
            </a:r>
            <a:endParaRPr lang="en-US" altLang="zh-CN" dirty="0"/>
          </a:p>
          <a:p>
            <a:r>
              <a:rPr lang="en-US" altLang="zh-CN" dirty="0" smtClean="0"/>
              <a:t>Existing Theories:</a:t>
            </a:r>
          </a:p>
          <a:p>
            <a:pPr lvl="1"/>
            <a:r>
              <a:rPr lang="en-US" altLang="zh-CN" dirty="0" smtClean="0"/>
              <a:t>Matching </a:t>
            </a:r>
            <a:r>
              <a:rPr lang="en-US" altLang="zh-CN" dirty="0"/>
              <a:t>Theory </a:t>
            </a:r>
          </a:p>
          <a:p>
            <a:pPr lvl="1"/>
            <a:r>
              <a:rPr lang="en-US" altLang="zh-CN" dirty="0"/>
              <a:t>Contract Theory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Matching Theory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Nobel Prize in Economics: 2012</a:t>
            </a:r>
          </a:p>
          <a:p>
            <a:pPr lvl="1"/>
            <a:r>
              <a:rPr lang="en-US" altLang="zh-CN" sz="2400" dirty="0" smtClean="0"/>
              <a:t>Lloyd </a:t>
            </a:r>
            <a:r>
              <a:rPr lang="en-US" altLang="zh-CN" sz="2400" dirty="0"/>
              <a:t>Shapley and Alvin </a:t>
            </a:r>
            <a:r>
              <a:rPr lang="en-US" altLang="zh-CN" sz="2400" dirty="0" smtClean="0"/>
              <a:t>Roth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94" y="3963607"/>
            <a:ext cx="1831848" cy="2580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2991077"/>
            <a:ext cx="350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Lloyd </a:t>
            </a:r>
            <a:r>
              <a:rPr lang="en-US" altLang="zh-CN" sz="2800" dirty="0" smtClean="0"/>
              <a:t>Shapley</a:t>
            </a:r>
          </a:p>
          <a:p>
            <a:r>
              <a:rPr lang="en-US" altLang="zh-CN" dirty="0" smtClean="0"/>
              <a:t>Developed </a:t>
            </a:r>
            <a:r>
              <a:rPr lang="en-US" altLang="zh-CN" dirty="0"/>
              <a:t>the theory in the 1960s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2606" y="2991076"/>
            <a:ext cx="41525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Alvin </a:t>
            </a:r>
            <a:r>
              <a:rPr lang="en-US" altLang="zh-CN" sz="2800" dirty="0" smtClean="0"/>
              <a:t>Roth</a:t>
            </a:r>
          </a:p>
          <a:p>
            <a:r>
              <a:rPr lang="en-US" altLang="zh-CN" dirty="0" smtClean="0"/>
              <a:t>Generated </a:t>
            </a:r>
            <a:r>
              <a:rPr lang="en-US" altLang="zh-CN" dirty="0"/>
              <a:t>further analytical </a:t>
            </a:r>
            <a:r>
              <a:rPr lang="en-US" altLang="zh-CN" dirty="0" smtClean="0"/>
              <a:t>developments</a:t>
            </a:r>
            <a:endParaRPr lang="en-US" altLang="zh-C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14800"/>
            <a:ext cx="2281238" cy="2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Matching Theory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Definition 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a </a:t>
                </a:r>
                <a:r>
                  <a:rPr lang="en-US" altLang="zh-CN" dirty="0"/>
                  <a:t>mathematical framework attempting to describe the formation of mutually beneficial relationships over time</a:t>
                </a:r>
                <a:r>
                  <a:rPr lang="en-US" altLang="zh-CN" dirty="0" smtClean="0"/>
                  <a:t>.</a:t>
                </a:r>
              </a:p>
              <a:p>
                <a:pPr lvl="2"/>
                <a:endParaRPr lang="en-US" altLang="zh-CN"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prstClr val="black"/>
                    </a:solidFill>
                    <a:latin typeface="Franklin Gothic Book" panose="020B0503020102020204" pitchFamily="34" charset="0"/>
                  </a:rPr>
                  <a:t>A matching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  <a:latin typeface="Franklin Gothic Book" panose="020B0503020102020204" pitchFamily="34" charset="0"/>
                  </a:rPr>
                  <a:t>is a function </a:t>
                </a:r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  <a:latin typeface="Franklin Gothic Book" panose="020B0503020102020204" pitchFamily="34" charset="0"/>
                  </a:rPr>
                  <a:t>to itself such that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  <a:latin typeface="Franklin Gothic Book" panose="020B0503020102020204" pitchFamily="34" charset="0"/>
                  </a:rPr>
                  <a:t>and</a:t>
                </a:r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: I)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  <a:latin typeface="Franklin Gothic Book" panose="020B0503020102020204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; II)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∪∅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  <a:latin typeface="Franklin Gothic Book" panose="020B05030201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∪∅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Calibri"/>
                  </a:rPr>
                  <a:t> .</a:t>
                </a:r>
              </a:p>
              <a:p>
                <a:pPr lvl="1"/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Assumptions: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Players are rational and selfish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The preference function is transitive.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38" t="-1652" b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4400" dirty="0" smtClean="0"/>
              <a:t>Matching </a:t>
            </a:r>
            <a:r>
              <a:rPr lang="en-GB" altLang="zh-CN" sz="4400" dirty="0"/>
              <a:t>Problem with Complete </a:t>
            </a:r>
            <a:r>
              <a:rPr lang="en-US" altLang="ja-JP" sz="4400" dirty="0">
                <a:ea typeface="宋体" pitchFamily="2" charset="-122"/>
              </a:rPr>
              <a:t>Preference</a:t>
            </a:r>
            <a:r>
              <a:rPr lang="en-GB" altLang="zh-CN" sz="4400" dirty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types of matching problems</a:t>
            </a:r>
          </a:p>
          <a:p>
            <a:pPr lvl="2"/>
            <a:r>
              <a:rPr lang="en-US" b="1" i="1" dirty="0"/>
              <a:t>One-to-one</a:t>
            </a:r>
            <a:r>
              <a:rPr lang="en-US" dirty="0"/>
              <a:t> (stable marriage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Assigning channels to agents</a:t>
            </a:r>
            <a:endParaRPr lang="en-US" dirty="0"/>
          </a:p>
          <a:p>
            <a:pPr lvl="2"/>
            <a:r>
              <a:rPr lang="en-US" b="1" i="1" dirty="0"/>
              <a:t>One-to-many</a:t>
            </a:r>
            <a:r>
              <a:rPr lang="en-US" dirty="0"/>
              <a:t> (college admissions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Assigning servers to agents</a:t>
            </a:r>
            <a:endParaRPr lang="en-US" dirty="0"/>
          </a:p>
          <a:p>
            <a:pPr lvl="2"/>
            <a:r>
              <a:rPr lang="en-US" b="1" i="1" dirty="0"/>
              <a:t>Many-to-many</a:t>
            </a:r>
            <a:r>
              <a:rPr lang="en-US" dirty="0"/>
              <a:t> (complex </a:t>
            </a:r>
            <a:r>
              <a:rPr lang="en-US" dirty="0" smtClean="0"/>
              <a:t>scenarios)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Solution </a:t>
            </a:r>
            <a:r>
              <a:rPr lang="en-GB" sz="4400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1950" dirty="0">
                <a:ea typeface="宋体" panose="02010600030101010101" pitchFamily="2" charset="-122"/>
                <a:cs typeface="Times New Roman" panose="02020603050405020304" pitchFamily="18" charset="0"/>
              </a:rPr>
              <a:t>We seek to find a </a:t>
            </a:r>
            <a:r>
              <a:rPr lang="en-US" altLang="zh-CN" sz="1950" b="1" dirty="0">
                <a:ea typeface="宋体" panose="02010600030101010101" pitchFamily="2" charset="-122"/>
                <a:cs typeface="Times New Roman" panose="02020603050405020304" pitchFamily="18" charset="0"/>
              </a:rPr>
              <a:t>stable matching</a:t>
            </a:r>
            <a:r>
              <a:rPr lang="en-US" altLang="zh-CN" sz="1950" dirty="0">
                <a:ea typeface="宋体" panose="02010600030101010101" pitchFamily="2" charset="-122"/>
                <a:cs typeface="Times New Roman" panose="02020603050405020304" pitchFamily="18" charset="0"/>
              </a:rPr>
              <a:t> such that</a:t>
            </a:r>
          </a:p>
          <a:p>
            <a:pPr lvl="1">
              <a:lnSpc>
                <a:spcPct val="105000"/>
              </a:lnSpc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There does not exist any pair of players, </a:t>
            </a:r>
            <a:r>
              <a:rPr lang="en-US" altLang="zh-CN" sz="1800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800" i="1" dirty="0"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matches, respectively to players,</a:t>
            </a:r>
            <a:r>
              <a:rPr lang="en-US" altLang="zh-CN" sz="1800" i="1" dirty="0"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800" i="1" dirty="0">
                <a:ea typeface="宋体" panose="0201060003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but..</a:t>
            </a:r>
          </a:p>
          <a:p>
            <a:pPr lvl="1">
              <a:lnSpc>
                <a:spcPct val="105000"/>
              </a:lnSpc>
            </a:pPr>
            <a:r>
              <a:rPr lang="en-US" altLang="zh-CN" sz="1800" i="1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prefers </a:t>
            </a:r>
            <a:r>
              <a:rPr lang="en-US" altLang="zh-CN" sz="1800" i="1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altLang="zh-CN" sz="1800" i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800" i="1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prefers </a:t>
            </a:r>
            <a:r>
              <a:rPr lang="en-US" altLang="zh-CN" sz="1800" i="1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altLang="zh-CN" sz="1800" i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800" i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195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How </a:t>
            </a:r>
            <a:r>
              <a:rPr lang="en-US" altLang="zh-CN" sz="1950" dirty="0">
                <a:ea typeface="宋体" panose="02010600030101010101" pitchFamily="2" charset="-122"/>
                <a:cs typeface="Times New Roman" panose="02020603050405020304" pitchFamily="18" charset="0"/>
              </a:rPr>
              <a:t>can we find a stable matching?</a:t>
            </a:r>
            <a:endParaRPr lang="en-US" altLang="zh-CN" sz="1950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many approaches(minimizing sum/ max of ranks, minimizing diff of total ranks, Gale and Shapley algorithm)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Most popular: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Deferred acceptance or GS algorithm</a:t>
            </a:r>
          </a:p>
          <a:p>
            <a:pPr lvl="1">
              <a:lnSpc>
                <a:spcPct val="105000"/>
              </a:lnSpc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Illustrated via an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Example 1: Matching partners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414110"/>
            <a:ext cx="6585071" cy="3835507"/>
            <a:chOff x="219272" y="2287690"/>
            <a:chExt cx="6585071" cy="3835507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272" y="2353456"/>
              <a:ext cx="1351026" cy="1177187"/>
              <a:chOff x="960" y="1008"/>
              <a:chExt cx="816" cy="769"/>
            </a:xfrm>
          </p:grpSpPr>
          <p:pic>
            <p:nvPicPr>
              <p:cNvPr id="44" name="Picture 4" descr="j023304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008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Text Box 5"/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720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Adam</a:t>
                </a: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074331" y="3088251"/>
              <a:ext cx="1083161" cy="1218247"/>
              <a:chOff x="1104" y="1776"/>
              <a:chExt cx="624" cy="757"/>
            </a:xfrm>
          </p:grpSpPr>
          <p:pic>
            <p:nvPicPr>
              <p:cNvPr id="42" name="Picture 7" descr="j023265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1776"/>
                <a:ext cx="359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Text Box 8"/>
              <p:cNvSpPr txBox="1">
                <a:spLocks noChangeArrowheads="1"/>
              </p:cNvSpPr>
              <p:nvPr/>
            </p:nvSpPr>
            <p:spPr bwMode="auto">
              <a:xfrm>
                <a:off x="1104" y="2304"/>
                <a:ext cx="62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Bob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414702" y="3967274"/>
              <a:ext cx="1345430" cy="1187754"/>
              <a:chOff x="1056" y="2544"/>
              <a:chExt cx="624" cy="836"/>
            </a:xfrm>
          </p:grpSpPr>
          <p:pic>
            <p:nvPicPr>
              <p:cNvPr id="40" name="Picture 10" descr="j023242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2544"/>
                <a:ext cx="363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1056" y="3120"/>
                <a:ext cx="62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>
                    <a:latin typeface="Verdana" panose="020B0604030504040204" pitchFamily="34" charset="0"/>
                    <a:ea typeface="宋体" panose="02010600030101010101" pitchFamily="2" charset="-122"/>
                  </a:rPr>
                  <a:t>Carl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017181" y="4852598"/>
              <a:ext cx="1330144" cy="1245053"/>
              <a:chOff x="1056" y="3360"/>
              <a:chExt cx="720" cy="819"/>
            </a:xfrm>
          </p:grpSpPr>
          <p:pic>
            <p:nvPicPr>
              <p:cNvPr id="38" name="Picture 13" descr="j023214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3360"/>
                <a:ext cx="464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1056" y="3936"/>
                <a:ext cx="720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>
                    <a:latin typeface="Verdana" panose="020B0604030504040204" pitchFamily="34" charset="0"/>
                    <a:ea typeface="宋体" panose="02010600030101010101" pitchFamily="2" charset="-122"/>
                  </a:rPr>
                  <a:t>David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4901578" y="2287690"/>
              <a:ext cx="1248156" cy="1252455"/>
              <a:chOff x="3360" y="1008"/>
              <a:chExt cx="672" cy="817"/>
            </a:xfrm>
          </p:grpSpPr>
          <p:pic>
            <p:nvPicPr>
              <p:cNvPr id="36" name="Picture 16" descr="j034909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1008"/>
                <a:ext cx="499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 Box 17"/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624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>
                    <a:latin typeface="Verdana" panose="020B0604030504040204" pitchFamily="34" charset="0"/>
                    <a:ea typeface="宋体" panose="02010600030101010101" pitchFamily="2" charset="-122"/>
                  </a:rPr>
                  <a:t>Fran</a:t>
                </a: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5627053" y="3088251"/>
              <a:ext cx="1177290" cy="1104689"/>
              <a:chOff x="3479" y="1824"/>
              <a:chExt cx="624" cy="695"/>
            </a:xfrm>
          </p:grpSpPr>
          <p:pic>
            <p:nvPicPr>
              <p:cNvPr id="34" name="Picture 19" descr="j035591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824"/>
                <a:ext cx="353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 Box 20"/>
              <p:cNvSpPr txBox="1">
                <a:spLocks noChangeArrowheads="1"/>
              </p:cNvSpPr>
              <p:nvPr/>
            </p:nvSpPr>
            <p:spPr bwMode="auto">
              <a:xfrm>
                <a:off x="3479" y="2287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err="1">
                    <a:latin typeface="Verdana" panose="020B0604030504040204" pitchFamily="34" charset="0"/>
                    <a:ea typeface="宋体" panose="02010600030101010101" pitchFamily="2" charset="-122"/>
                  </a:rPr>
                  <a:t>Geeta</a:t>
                </a:r>
                <a:endPara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5674221" y="4808518"/>
              <a:ext cx="829357" cy="1314679"/>
              <a:chOff x="3408" y="3312"/>
              <a:chExt cx="489" cy="935"/>
            </a:xfrm>
          </p:grpSpPr>
          <p:pic>
            <p:nvPicPr>
              <p:cNvPr id="32" name="Picture 22" descr="j035796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3312"/>
                <a:ext cx="489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3455" y="3984"/>
                <a:ext cx="429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Irina</a:t>
                </a:r>
              </a:p>
            </p:txBody>
          </p: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5089932" y="3962326"/>
              <a:ext cx="960602" cy="1307541"/>
              <a:chOff x="3408" y="2496"/>
              <a:chExt cx="624" cy="870"/>
            </a:xfrm>
          </p:grpSpPr>
          <p:pic>
            <p:nvPicPr>
              <p:cNvPr id="30" name="Picture 25" descr="j0355921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2496"/>
                <a:ext cx="453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3408" y="3120"/>
                <a:ext cx="62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>
                    <a:latin typeface="Verdana" panose="020B0604030504040204" pitchFamily="34" charset="0"/>
                    <a:ea typeface="宋体" panose="02010600030101010101" pitchFamily="2" charset="-122"/>
                  </a:rPr>
                  <a:t>Heiki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1760132" y="2680899"/>
              <a:ext cx="3429000" cy="3028950"/>
              <a:chOff x="1680" y="1248"/>
              <a:chExt cx="2880" cy="2544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 flipV="1">
                <a:off x="1728" y="2208"/>
                <a:ext cx="2688" cy="158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" name="Line 38"/>
              <p:cNvSpPr>
                <a:spLocks noChangeShapeType="1"/>
              </p:cNvSpPr>
              <p:nvPr/>
            </p:nvSpPr>
            <p:spPr bwMode="auto">
              <a:xfrm>
                <a:off x="1776" y="2928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7" name="Line 39"/>
              <p:cNvSpPr>
                <a:spLocks noChangeShapeType="1"/>
              </p:cNvSpPr>
              <p:nvPr/>
            </p:nvSpPr>
            <p:spPr bwMode="auto">
              <a:xfrm>
                <a:off x="1776" y="2928"/>
                <a:ext cx="2736" cy="86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 flipV="1">
                <a:off x="1728" y="2928"/>
                <a:ext cx="2832" cy="86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 flipV="1">
                <a:off x="1728" y="1440"/>
                <a:ext cx="2688" cy="235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 flipV="1">
                <a:off x="1776" y="2208"/>
                <a:ext cx="2640" cy="72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 flipV="1">
                <a:off x="1776" y="1440"/>
                <a:ext cx="2640" cy="148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2784" cy="81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2736" cy="168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 flipV="1">
                <a:off x="1776" y="1440"/>
                <a:ext cx="2640" cy="67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2640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1680" y="1248"/>
                <a:ext cx="2832" cy="254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1680" y="1248"/>
                <a:ext cx="2880" cy="168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1680" y="1248"/>
                <a:ext cx="2736" cy="96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1680" y="1248"/>
                <a:ext cx="2736" cy="192"/>
              </a:xfrm>
              <a:prstGeom prst="line">
                <a:avLst/>
              </a:prstGeom>
              <a:noFill/>
              <a:ln w="63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3481591" y="5409481"/>
            <a:ext cx="3264330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425" dirty="0"/>
              <a:t>women and men be matched</a:t>
            </a:r>
          </a:p>
          <a:p>
            <a:pPr marL="171450" indent="-171450" defTabSz="685800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425" dirty="0"/>
              <a:t>respecting their individual preferences </a:t>
            </a:r>
          </a:p>
        </p:txBody>
      </p:sp>
    </p:spTree>
    <p:extLst>
      <p:ext uri="{BB962C8B-B14F-4D97-AF65-F5344CB8AC3E}">
        <p14:creationId xmlns:p14="http://schemas.microsoft.com/office/powerpoint/2010/main" val="24491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1: Matching partners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Gale-Shapley algorithm can be set up in two alternative ways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men </a:t>
            </a:r>
            <a:r>
              <a:rPr lang="en-US" altLang="zh-CN" dirty="0"/>
              <a:t>propose to </a:t>
            </a:r>
            <a:r>
              <a:rPr lang="en-US" altLang="zh-CN" dirty="0" smtClean="0"/>
              <a:t>women</a:t>
            </a:r>
          </a:p>
          <a:p>
            <a:pPr lvl="1"/>
            <a:r>
              <a:rPr lang="en-US" altLang="zh-CN" dirty="0" smtClean="0"/>
              <a:t>women </a:t>
            </a:r>
            <a:r>
              <a:rPr lang="en-US" altLang="zh-CN" dirty="0"/>
              <a:t>propose to </a:t>
            </a:r>
            <a:r>
              <a:rPr lang="en-US" altLang="zh-CN" dirty="0" smtClean="0"/>
              <a:t>men</a:t>
            </a:r>
          </a:p>
          <a:p>
            <a:r>
              <a:rPr lang="en-US" altLang="zh-CN" dirty="0" smtClean="0"/>
              <a:t>Each man </a:t>
            </a:r>
            <a:r>
              <a:rPr lang="en-US" altLang="zh-CN" dirty="0"/>
              <a:t>proposing to </a:t>
            </a:r>
            <a:r>
              <a:rPr lang="en-US" altLang="zh-CN" dirty="0" smtClean="0"/>
              <a:t>the woman he </a:t>
            </a:r>
            <a:r>
              <a:rPr lang="en-US" altLang="zh-CN" dirty="0"/>
              <a:t>likes the </a:t>
            </a:r>
            <a:r>
              <a:rPr lang="en-US" altLang="zh-CN" dirty="0" smtClean="0"/>
              <a:t>best</a:t>
            </a:r>
          </a:p>
          <a:p>
            <a:pPr lvl="1"/>
            <a:r>
              <a:rPr lang="en-US" altLang="zh-CN" dirty="0" smtClean="0"/>
              <a:t>Each woman looks at the different proposals she has received (if any)</a:t>
            </a:r>
          </a:p>
          <a:p>
            <a:pPr lvl="1"/>
            <a:r>
              <a:rPr lang="en-US" altLang="zh-CN" dirty="0" smtClean="0"/>
              <a:t>retains what she regards as the most attractive proposal (but defers from accepting it) and rejects the others </a:t>
            </a:r>
          </a:p>
          <a:p>
            <a:r>
              <a:rPr lang="en-US" altLang="zh-CN" dirty="0" smtClean="0"/>
              <a:t>The men who were rejected in the first round </a:t>
            </a:r>
          </a:p>
          <a:p>
            <a:pPr lvl="1"/>
            <a:r>
              <a:rPr lang="en-US" altLang="zh-CN" dirty="0" smtClean="0"/>
              <a:t>Propose to their second-best choices </a:t>
            </a:r>
          </a:p>
          <a:p>
            <a:pPr lvl="1"/>
            <a:r>
              <a:rPr lang="en-US" altLang="zh-CN" dirty="0" smtClean="0"/>
              <a:t>The women </a:t>
            </a:r>
            <a:r>
              <a:rPr lang="en-US" altLang="zh-CN" dirty="0"/>
              <a:t>again keep their best offer and reject the </a:t>
            </a:r>
            <a:r>
              <a:rPr lang="en-US" altLang="zh-CN" dirty="0" smtClean="0"/>
              <a:t>rest </a:t>
            </a:r>
          </a:p>
          <a:p>
            <a:r>
              <a:rPr lang="en-US" altLang="zh-CN" dirty="0" smtClean="0"/>
              <a:t>Continues </a:t>
            </a:r>
            <a:r>
              <a:rPr lang="en-US" altLang="zh-CN" dirty="0"/>
              <a:t>until no </a:t>
            </a:r>
            <a:r>
              <a:rPr lang="en-US" altLang="zh-CN" dirty="0" smtClean="0"/>
              <a:t>men </a:t>
            </a:r>
            <a:r>
              <a:rPr lang="en-US" altLang="zh-CN" dirty="0"/>
              <a:t>want to make </a:t>
            </a:r>
            <a:r>
              <a:rPr lang="en-US" altLang="zh-CN" dirty="0" smtClean="0"/>
              <a:t>any further proposals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ach </a:t>
            </a:r>
            <a:r>
              <a:rPr lang="en-US" altLang="zh-CN" dirty="0"/>
              <a:t>of the </a:t>
            </a:r>
            <a:r>
              <a:rPr lang="en-US" altLang="zh-CN" dirty="0" smtClean="0"/>
              <a:t>women </a:t>
            </a:r>
            <a:r>
              <a:rPr lang="en-US" altLang="zh-CN" dirty="0"/>
              <a:t>then accepts the proposal </a:t>
            </a:r>
            <a:r>
              <a:rPr lang="en-US" altLang="zh-CN" dirty="0" smtClean="0"/>
              <a:t>she holds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process comes to an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宋体" pitchFamily="2" charset="-122"/>
              </a:rPr>
              <a:t>Here Comes the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1828800"/>
            <a:ext cx="7853529" cy="3804489"/>
            <a:chOff x="843800" y="2290106"/>
            <a:chExt cx="7853529" cy="3804489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843800" y="2331840"/>
              <a:ext cx="971550" cy="997744"/>
              <a:chOff x="864" y="1008"/>
              <a:chExt cx="816" cy="838"/>
            </a:xfrm>
          </p:grpSpPr>
          <p:pic>
            <p:nvPicPr>
              <p:cNvPr id="35" name="Picture 8" descr="j023304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008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 Box 12"/>
              <p:cNvSpPr txBox="1">
                <a:spLocks noChangeArrowheads="1"/>
              </p:cNvSpPr>
              <p:nvPr/>
            </p:nvSpPr>
            <p:spPr bwMode="auto">
              <a:xfrm>
                <a:off x="864" y="1536"/>
                <a:ext cx="81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Adam</a:t>
                </a: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1443875" y="3145825"/>
              <a:ext cx="742950" cy="979884"/>
              <a:chOff x="1019" y="1776"/>
              <a:chExt cx="624" cy="823"/>
            </a:xfrm>
          </p:grpSpPr>
          <p:pic>
            <p:nvPicPr>
              <p:cNvPr id="33" name="Picture 9" descr="j023265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1776"/>
                <a:ext cx="359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1019" y="2289"/>
                <a:ext cx="62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Bob</a:t>
                </a: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043825" y="3995770"/>
              <a:ext cx="742950" cy="1054894"/>
              <a:chOff x="1008" y="2544"/>
              <a:chExt cx="624" cy="886"/>
            </a:xfrm>
          </p:grpSpPr>
          <p:pic>
            <p:nvPicPr>
              <p:cNvPr id="31" name="Picture 10" descr="j023242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2544"/>
                <a:ext cx="363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1008" y="3120"/>
                <a:ext cx="62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Carl</a:t>
                </a: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1301000" y="5025413"/>
              <a:ext cx="857250" cy="1069182"/>
              <a:chOff x="960" y="3360"/>
              <a:chExt cx="720" cy="898"/>
            </a:xfrm>
          </p:grpSpPr>
          <p:pic>
            <p:nvPicPr>
              <p:cNvPr id="29" name="Picture 11" descr="j023214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3360"/>
                <a:ext cx="464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auto">
              <a:xfrm>
                <a:off x="960" y="3948"/>
                <a:ext cx="72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David</a:t>
                </a: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592790" y="2290106"/>
              <a:ext cx="800100" cy="1054894"/>
              <a:chOff x="3360" y="1008"/>
              <a:chExt cx="672" cy="886"/>
            </a:xfrm>
          </p:grpSpPr>
          <p:pic>
            <p:nvPicPr>
              <p:cNvPr id="27" name="Picture 4" descr="j034909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1008"/>
                <a:ext cx="499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62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Fran</a:t>
                </a:r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5139929" y="3159316"/>
              <a:ext cx="1012031" cy="940594"/>
              <a:chOff x="3408" y="1824"/>
              <a:chExt cx="850" cy="790"/>
            </a:xfrm>
          </p:grpSpPr>
          <p:pic>
            <p:nvPicPr>
              <p:cNvPr id="25" name="Picture 5" descr="j035591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824"/>
                <a:ext cx="353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85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err="1">
                    <a:latin typeface="Verdana" panose="020B0604030504040204" pitchFamily="34" charset="0"/>
                    <a:ea typeface="宋体" panose="02010600030101010101" pitchFamily="2" charset="-122"/>
                  </a:rPr>
                  <a:t>Geeta</a:t>
                </a:r>
                <a:endPara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207471" y="4932058"/>
              <a:ext cx="781561" cy="1127385"/>
              <a:chOff x="3408" y="3312"/>
              <a:chExt cx="684" cy="1000"/>
            </a:xfrm>
          </p:grpSpPr>
          <p:pic>
            <p:nvPicPr>
              <p:cNvPr id="23" name="Picture 7" descr="j035796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3312"/>
                <a:ext cx="489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3455" y="3984"/>
                <a:ext cx="637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Irina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4657726" y="3935850"/>
              <a:ext cx="788194" cy="1085850"/>
              <a:chOff x="3369" y="2496"/>
              <a:chExt cx="662" cy="912"/>
            </a:xfrm>
          </p:grpSpPr>
          <p:pic>
            <p:nvPicPr>
              <p:cNvPr id="21" name="Picture 6" descr="j0355921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2496"/>
                <a:ext cx="453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369" y="3098"/>
                <a:ext cx="66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err="1" smtClean="0">
                    <a:latin typeface="Verdana" panose="020B0604030504040204" pitchFamily="34" charset="0"/>
                    <a:ea typeface="宋体" panose="02010600030101010101" pitchFamily="2" charset="-122"/>
                  </a:rPr>
                  <a:t>Heiki</a:t>
                </a:r>
                <a:endPara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1703657" y="2553498"/>
              <a:ext cx="2546627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350" dirty="0" err="1">
                  <a:latin typeface="Verdana" panose="020B0604030504040204" pitchFamily="34" charset="0"/>
                  <a:ea typeface="宋体" panose="02010600030101010101" pitchFamily="2" charset="-122"/>
                </a:rPr>
                <a:t>Geeta</a:t>
              </a:r>
              <a:r>
                <a:rPr lang="en-US" altLang="zh-CN" sz="1350" dirty="0">
                  <a:latin typeface="Verdana" panose="020B060403050404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1350" dirty="0" err="1">
                  <a:latin typeface="Verdana" panose="020B0604030504040204" pitchFamily="34" charset="0"/>
                  <a:ea typeface="宋体" panose="02010600030101010101" pitchFamily="2" charset="-122"/>
                </a:rPr>
                <a:t>Heiki</a:t>
              </a:r>
              <a:r>
                <a:rPr lang="en-US" altLang="zh-CN" sz="1350" dirty="0">
                  <a:latin typeface="Verdana" panose="020B0604030504040204" pitchFamily="34" charset="0"/>
                  <a:ea typeface="宋体" panose="02010600030101010101" pitchFamily="2" charset="-122"/>
                </a:rPr>
                <a:t>, Irina, Fran</a:t>
              </a: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008771" y="3488725"/>
              <a:ext cx="2925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350">
                  <a:ea typeface="宋体" panose="02010600030101010101" pitchFamily="2" charset="-122"/>
                </a:rPr>
                <a:t>Irina, Fran, Heiki, Geeta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1671827" y="4403125"/>
              <a:ext cx="2925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350">
                  <a:ea typeface="宋体" panose="02010600030101010101" pitchFamily="2" charset="-122"/>
                </a:rPr>
                <a:t>Geeta, Fran, Heiki, Irina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1951621" y="5317525"/>
              <a:ext cx="2925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350">
                  <a:ea typeface="宋体" panose="02010600030101010101" pitchFamily="2" charset="-122"/>
                </a:rPr>
                <a:t>Irina, Heiki, Geeta, Fran</a:t>
              </a: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5286374" y="2540887"/>
              <a:ext cx="2925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350">
                  <a:ea typeface="宋体" panose="02010600030101010101" pitchFamily="2" charset="-122"/>
                </a:rPr>
                <a:t>Adam, Bob, Carl, David</a:t>
              </a: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5657849" y="3432811"/>
              <a:ext cx="2925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350">
                  <a:ea typeface="宋体" panose="02010600030101010101" pitchFamily="2" charset="-122"/>
                </a:rPr>
                <a:t>Carl, David, Bob, Adam</a:t>
              </a: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5400675" y="4443398"/>
              <a:ext cx="2925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350" dirty="0">
                  <a:ea typeface="宋体" panose="02010600030101010101" pitchFamily="2" charset="-122"/>
                </a:rPr>
                <a:t>Carl, Bob, David, Adam</a:t>
              </a: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5772149" y="5375911"/>
              <a:ext cx="2925180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350">
                  <a:ea typeface="宋体" panose="02010600030101010101" pitchFamily="2" charset="-122"/>
                </a:rPr>
                <a:t>Adam, Carl, David, Bob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1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Matching </a:t>
            </a:r>
            <a:r>
              <a:rPr lang="en-US" dirty="0" smtClean="0"/>
              <a:t>Games</a:t>
            </a:r>
          </a:p>
          <a:p>
            <a:r>
              <a:rPr lang="en-US" dirty="0" err="1" smtClean="0"/>
              <a:t>Stackelberg</a:t>
            </a:r>
            <a:r>
              <a:rPr lang="en-US" dirty="0" smtClean="0"/>
              <a:t> Games</a:t>
            </a:r>
          </a:p>
          <a:p>
            <a:r>
              <a:rPr lang="en-US" dirty="0" smtClean="0"/>
              <a:t>Coalition Games</a:t>
            </a:r>
          </a:p>
          <a:p>
            <a:r>
              <a:rPr lang="en-US" dirty="0" smtClean="0"/>
              <a:t>Future works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possible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2286000"/>
            <a:ext cx="8372403" cy="3687288"/>
            <a:chOff x="685606" y="2299015"/>
            <a:chExt cx="8372403" cy="3687288"/>
          </a:xfrm>
        </p:grpSpPr>
        <p:pic>
          <p:nvPicPr>
            <p:cNvPr id="5" name="Picture 36" descr="MCj03982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131" y="2793718"/>
              <a:ext cx="1244719" cy="16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85606" y="2299015"/>
              <a:ext cx="8372403" cy="3687288"/>
              <a:chOff x="685606" y="2299015"/>
              <a:chExt cx="8372403" cy="3687288"/>
            </a:xfrm>
          </p:grpSpPr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685606" y="2392217"/>
                <a:ext cx="1176461" cy="1237625"/>
                <a:chOff x="960" y="1008"/>
                <a:chExt cx="650" cy="753"/>
              </a:xfrm>
            </p:grpSpPr>
            <p:pic>
              <p:nvPicPr>
                <p:cNvPr id="37" name="Picture 5" descr="j023304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0" y="1008"/>
                  <a:ext cx="576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053" y="1536"/>
                  <a:ext cx="557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Verdana" panose="020B0604030504040204" pitchFamily="34" charset="0"/>
                      <a:ea typeface="宋体" panose="02010600030101010101" pitchFamily="2" charset="-122"/>
                    </a:rPr>
                    <a:t>Adam</a:t>
                  </a:r>
                </a:p>
              </p:txBody>
            </p:sp>
          </p:grpSp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2830789" y="2371540"/>
                <a:ext cx="1098776" cy="1204110"/>
                <a:chOff x="3455" y="1824"/>
                <a:chExt cx="517" cy="663"/>
              </a:xfrm>
            </p:grpSpPr>
            <p:pic>
              <p:nvPicPr>
                <p:cNvPr id="35" name="Picture 8" descr="j0355917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4" y="1824"/>
                  <a:ext cx="353" cy="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455" y="2284"/>
                  <a:ext cx="517" cy="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err="1">
                      <a:latin typeface="Verdana" panose="020B0604030504040204" pitchFamily="34" charset="0"/>
                      <a:ea typeface="宋体" panose="02010600030101010101" pitchFamily="2" charset="-122"/>
                    </a:rPr>
                    <a:t>Geeta</a:t>
                  </a:r>
                  <a:endPara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932404" y="4222895"/>
                <a:ext cx="998781" cy="1465015"/>
                <a:chOff x="1152" y="1776"/>
                <a:chExt cx="470" cy="726"/>
              </a:xfrm>
            </p:grpSpPr>
            <p:pic>
              <p:nvPicPr>
                <p:cNvPr id="33" name="Picture 11" descr="j0232650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776"/>
                  <a:ext cx="359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04" y="2319"/>
                  <a:ext cx="418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Verdana" panose="020B0604030504040204" pitchFamily="34" charset="0"/>
                      <a:ea typeface="宋体" panose="02010600030101010101" pitchFamily="2" charset="-122"/>
                    </a:rPr>
                    <a:t>Bob</a:t>
                  </a:r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2926976" y="4189244"/>
                <a:ext cx="866627" cy="1430242"/>
                <a:chOff x="3408" y="3312"/>
                <a:chExt cx="489" cy="905"/>
              </a:xfrm>
            </p:grpSpPr>
            <p:pic>
              <p:nvPicPr>
                <p:cNvPr id="31" name="Picture 17" descr="j0357969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08" y="3312"/>
                  <a:ext cx="48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5" y="3983"/>
                  <a:ext cx="411" cy="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Verdana" panose="020B0604030504040204" pitchFamily="34" charset="0"/>
                      <a:ea typeface="宋体" panose="02010600030101010101" pitchFamily="2" charset="-122"/>
                    </a:rPr>
                    <a:t>Irina</a:t>
                  </a:r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5199554" y="4298793"/>
                <a:ext cx="1421242" cy="1292088"/>
                <a:chOff x="1056" y="2544"/>
                <a:chExt cx="624" cy="805"/>
              </a:xfrm>
            </p:grpSpPr>
            <p:pic>
              <p:nvPicPr>
                <p:cNvPr id="29" name="Picture 20" descr="j0232429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4" y="2544"/>
                  <a:ext cx="363" cy="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3119"/>
                  <a:ext cx="62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Verdana" panose="020B0604030504040204" pitchFamily="34" charset="0"/>
                      <a:ea typeface="宋体" panose="02010600030101010101" pitchFamily="2" charset="-122"/>
                    </a:rPr>
                    <a:t>Carl</a:t>
                  </a:r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7295287" y="4114020"/>
                <a:ext cx="1762722" cy="1468489"/>
                <a:chOff x="3310" y="976"/>
                <a:chExt cx="963" cy="844"/>
              </a:xfrm>
            </p:grpSpPr>
            <p:pic>
              <p:nvPicPr>
                <p:cNvPr id="27" name="Picture 23" descr="j0349093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10" y="976"/>
                  <a:ext cx="499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458" y="1608"/>
                  <a:ext cx="81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Verdana" panose="020B0604030504040204" pitchFamily="34" charset="0"/>
                      <a:ea typeface="宋体" panose="02010600030101010101" pitchFamily="2" charset="-122"/>
                    </a:rPr>
                    <a:t>Fran</a:t>
                  </a:r>
                </a:p>
              </p:txBody>
            </p:sp>
          </p:grp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5194083" y="2316424"/>
                <a:ext cx="908966" cy="1402510"/>
                <a:chOff x="1073" y="3360"/>
                <a:chExt cx="523" cy="782"/>
              </a:xfrm>
            </p:grpSpPr>
            <p:pic>
              <p:nvPicPr>
                <p:cNvPr id="25" name="Picture 26" descr="j0232148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4" y="3360"/>
                  <a:ext cx="464" cy="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073" y="3936"/>
                  <a:ext cx="523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Verdana" panose="020B0604030504040204" pitchFamily="34" charset="0"/>
                      <a:ea typeface="宋体" panose="02010600030101010101" pitchFamily="2" charset="-122"/>
                    </a:rPr>
                    <a:t>David</a:t>
                  </a:r>
                </a:p>
              </p:txBody>
            </p:sp>
          </p:grpSp>
          <p:grpSp>
            <p:nvGrpSpPr>
              <p:cNvPr id="14" name="Group 28"/>
              <p:cNvGrpSpPr>
                <a:grpSpLocks/>
              </p:cNvGrpSpPr>
              <p:nvPr/>
            </p:nvGrpSpPr>
            <p:grpSpPr bwMode="auto">
              <a:xfrm>
                <a:off x="7220588" y="2299015"/>
                <a:ext cx="995244" cy="1436727"/>
                <a:chOff x="3456" y="2496"/>
                <a:chExt cx="453" cy="868"/>
              </a:xfrm>
            </p:grpSpPr>
            <p:pic>
              <p:nvPicPr>
                <p:cNvPr id="23" name="Picture 29" descr="j0355921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56" y="2496"/>
                  <a:ext cx="453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490" y="3141"/>
                  <a:ext cx="419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err="1">
                      <a:latin typeface="Verdana" panose="020B0604030504040204" pitchFamily="34" charset="0"/>
                      <a:ea typeface="宋体" panose="02010600030101010101" pitchFamily="2" charset="-122"/>
                    </a:rPr>
                    <a:t>Heiki</a:t>
                  </a:r>
                  <a:endPara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" name="Rectangle 31"/>
              <p:cNvSpPr>
                <a:spLocks noChangeArrowheads="1"/>
              </p:cNvSpPr>
              <p:nvPr/>
            </p:nvSpPr>
            <p:spPr bwMode="auto">
              <a:xfrm>
                <a:off x="2764030" y="5616971"/>
                <a:ext cx="3268844" cy="369332"/>
              </a:xfrm>
              <a:prstGeom prst="rect">
                <a:avLst/>
              </a:prstGeom>
              <a:solidFill>
                <a:srgbClr val="F0941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ea typeface="宋体" panose="02010600030101010101" pitchFamily="2" charset="-122"/>
                  </a:rPr>
                  <a:t>Carl likes </a:t>
                </a:r>
                <a:r>
                  <a:rPr lang="en-US" altLang="zh-CN" sz="1800" dirty="0" err="1">
                    <a:ea typeface="宋体" panose="02010600030101010101" pitchFamily="2" charset="-122"/>
                  </a:rPr>
                  <a:t>Geeta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 better than Fran!</a:t>
                </a:r>
              </a:p>
            </p:txBody>
          </p:sp>
          <p:sp>
            <p:nvSpPr>
              <p:cNvPr id="16" name="Rectangle 32"/>
              <p:cNvSpPr>
                <a:spLocks noChangeArrowheads="1"/>
              </p:cNvSpPr>
              <p:nvPr/>
            </p:nvSpPr>
            <p:spPr bwMode="auto">
              <a:xfrm>
                <a:off x="2938614" y="3690804"/>
                <a:ext cx="2800350" cy="369332"/>
              </a:xfrm>
              <a:prstGeom prst="rect">
                <a:avLst/>
              </a:prstGeom>
              <a:solidFill>
                <a:srgbClr val="F09415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CN" sz="1800" dirty="0" err="1">
                    <a:ea typeface="宋体" panose="02010600030101010101" pitchFamily="2" charset="-122"/>
                  </a:rPr>
                  <a:t>Geeta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 prefers Carl to Adam!</a:t>
                </a:r>
              </a:p>
            </p:txBody>
          </p:sp>
          <p:pic>
            <p:nvPicPr>
              <p:cNvPr id="17" name="Picture 34" descr="MCj0398237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8291" y="4728670"/>
                <a:ext cx="1517850" cy="206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5" descr="MCj0398237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6149" y="2805361"/>
                <a:ext cx="1382676" cy="187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7" descr="MCj0398237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5302" y="4895939"/>
                <a:ext cx="1301723" cy="176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 Box 38"/>
              <p:cNvSpPr txBox="1">
                <a:spLocks noChangeArrowheads="1"/>
              </p:cNvSpPr>
              <p:nvPr/>
            </p:nvSpPr>
            <p:spPr bwMode="auto">
              <a:xfrm>
                <a:off x="2166759" y="2679418"/>
                <a:ext cx="552166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500" dirty="0">
                    <a:solidFill>
                      <a:srgbClr val="FF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21" name="Text Box 40"/>
              <p:cNvSpPr txBox="1">
                <a:spLocks noChangeArrowheads="1"/>
              </p:cNvSpPr>
              <p:nvPr/>
            </p:nvSpPr>
            <p:spPr bwMode="auto">
              <a:xfrm>
                <a:off x="2078230" y="3715100"/>
                <a:ext cx="1371600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5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Blocking Pair</a:t>
                </a:r>
              </a:p>
            </p:txBody>
          </p:sp>
          <p:pic>
            <p:nvPicPr>
              <p:cNvPr id="22" name="Picture 41" descr="MCj03049190000[1]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5200" y="2899213"/>
                <a:ext cx="800100" cy="546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05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905000"/>
            <a:ext cx="8814017" cy="3748636"/>
            <a:chOff x="313822" y="2344147"/>
            <a:chExt cx="8814017" cy="374863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719905" y="2387725"/>
              <a:ext cx="2110838" cy="1402564"/>
              <a:chOff x="960" y="1008"/>
              <a:chExt cx="1041" cy="729"/>
            </a:xfrm>
          </p:grpSpPr>
          <p:pic>
            <p:nvPicPr>
              <p:cNvPr id="36" name="Picture 5" descr="j023304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008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1185" y="1545"/>
                <a:ext cx="8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Adam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112810" y="2344147"/>
              <a:ext cx="1589749" cy="1449655"/>
              <a:chOff x="3456" y="2496"/>
              <a:chExt cx="849" cy="798"/>
            </a:xfrm>
          </p:grpSpPr>
          <p:pic>
            <p:nvPicPr>
              <p:cNvPr id="34" name="Picture 8" descr="j03559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2496"/>
                <a:ext cx="453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3495" y="3091"/>
                <a:ext cx="810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err="1">
                    <a:latin typeface="Verdana" panose="020B0604030504040204" pitchFamily="34" charset="0"/>
                    <a:ea typeface="宋体" panose="02010600030101010101" pitchFamily="2" charset="-122"/>
                  </a:rPr>
                  <a:t>Heiki</a:t>
                </a:r>
                <a:endPara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7" name="Picture 10" descr="MCj039823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696" y="2960482"/>
              <a:ext cx="1513225" cy="205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1020800" y="4546594"/>
              <a:ext cx="1602429" cy="1279538"/>
              <a:chOff x="1152" y="1776"/>
              <a:chExt cx="698" cy="742"/>
            </a:xfrm>
          </p:grpSpPr>
          <p:pic>
            <p:nvPicPr>
              <p:cNvPr id="32" name="Picture 12" descr="j02326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1776"/>
                <a:ext cx="359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1226" y="2304"/>
                <a:ext cx="62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Bob</a:t>
                </a: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006342" y="4489151"/>
              <a:ext cx="1624510" cy="1346778"/>
              <a:chOff x="3360" y="1008"/>
              <a:chExt cx="825" cy="787"/>
            </a:xfrm>
          </p:grpSpPr>
          <p:pic>
            <p:nvPicPr>
              <p:cNvPr id="30" name="Picture 15" descr="j034909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1008"/>
                <a:ext cx="499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3488" y="1579"/>
                <a:ext cx="69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Fran</a:t>
                </a:r>
              </a:p>
            </p:txBody>
          </p:sp>
        </p:grpSp>
        <p:pic>
          <p:nvPicPr>
            <p:cNvPr id="10" name="Picture 17" descr="MCj039823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401" y="5109140"/>
              <a:ext cx="1581520" cy="214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7572601" y="4546594"/>
              <a:ext cx="1555238" cy="1290308"/>
              <a:chOff x="3504" y="1824"/>
              <a:chExt cx="694" cy="705"/>
            </a:xfrm>
          </p:grpSpPr>
          <p:pic>
            <p:nvPicPr>
              <p:cNvPr id="28" name="Picture 19" descr="j035591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824"/>
                <a:ext cx="353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3504" y="2327"/>
                <a:ext cx="69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err="1">
                    <a:latin typeface="Verdana" panose="020B0604030504040204" pitchFamily="34" charset="0"/>
                    <a:ea typeface="宋体" panose="02010600030101010101" pitchFamily="2" charset="-122"/>
                  </a:rPr>
                  <a:t>Geeta</a:t>
                </a:r>
                <a:endPara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5211775" y="4564868"/>
              <a:ext cx="1454394" cy="1284620"/>
              <a:chOff x="1104" y="2544"/>
              <a:chExt cx="649" cy="797"/>
            </a:xfrm>
          </p:grpSpPr>
          <p:pic>
            <p:nvPicPr>
              <p:cNvPr id="26" name="Picture 22" descr="j023242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2544"/>
                <a:ext cx="363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1129" y="3112"/>
                <a:ext cx="62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Carl</a:t>
                </a:r>
              </a:p>
            </p:txBody>
          </p:sp>
        </p:grpSp>
        <p:pic>
          <p:nvPicPr>
            <p:cNvPr id="13" name="Picture 24" descr="MCj039823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070" y="4941878"/>
              <a:ext cx="1726938" cy="23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7409431" y="2370980"/>
              <a:ext cx="974426" cy="1417236"/>
              <a:chOff x="3408" y="3312"/>
              <a:chExt cx="489" cy="907"/>
            </a:xfrm>
          </p:grpSpPr>
          <p:pic>
            <p:nvPicPr>
              <p:cNvPr id="24" name="Picture 26" descr="j035796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3312"/>
                <a:ext cx="489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ectangle 27"/>
              <p:cNvSpPr>
                <a:spLocks noChangeArrowheads="1"/>
              </p:cNvSpPr>
              <p:nvPr/>
            </p:nvSpPr>
            <p:spPr bwMode="auto">
              <a:xfrm>
                <a:off x="3455" y="3983"/>
                <a:ext cx="36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Irina</a:t>
                </a:r>
              </a:p>
            </p:txBody>
          </p:sp>
        </p:grp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5110757" y="2482376"/>
              <a:ext cx="1732707" cy="1401590"/>
              <a:chOff x="1104" y="3360"/>
              <a:chExt cx="841" cy="745"/>
            </a:xfrm>
          </p:grpSpPr>
          <p:pic>
            <p:nvPicPr>
              <p:cNvPr id="22" name="Picture 29" descr="j023214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3360"/>
                <a:ext cx="464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1129" y="3909"/>
                <a:ext cx="81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David</a:t>
                </a:r>
              </a:p>
            </p:txBody>
          </p:sp>
        </p:grpSp>
        <p:pic>
          <p:nvPicPr>
            <p:cNvPr id="16" name="Picture 31" descr="MCj039823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8237" y="3012486"/>
              <a:ext cx="1736676" cy="23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853455" y="5769618"/>
              <a:ext cx="265329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500" dirty="0">
                  <a:ea typeface="宋体" panose="02010600030101010101" pitchFamily="2" charset="-122"/>
                </a:rPr>
                <a:t>Bob likes Irina better than Fran!</a:t>
              </a: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7357467" y="3735518"/>
              <a:ext cx="16979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200" dirty="0">
                  <a:ea typeface="宋体" panose="02010600030101010101" pitchFamily="2" charset="-122"/>
                </a:rPr>
                <a:t>Unfortunately, </a:t>
              </a:r>
              <a:endPara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1200" dirty="0">
                  <a:ea typeface="宋体" panose="02010600030101010101" pitchFamily="2" charset="-122"/>
                </a:rPr>
                <a:t>Irina loves David better!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1569430" y="4050622"/>
              <a:ext cx="6266258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950" dirty="0">
                  <a:latin typeface="+mn-lt"/>
                  <a:ea typeface="宋体" pitchFamily="2" charset="-122"/>
                </a:rPr>
                <a:t>Stable Matching: a matching without blocking pairs</a:t>
              </a:r>
            </a:p>
          </p:txBody>
        </p:sp>
        <p:pic>
          <p:nvPicPr>
            <p:cNvPr id="20" name="Picture 37" descr="MCj03118000000[1]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22" y="5195894"/>
              <a:ext cx="539633" cy="50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2758912" y="3768266"/>
              <a:ext cx="371475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 dirty="0">
                  <a:latin typeface="Verdana" panose="020B0604030504040204" pitchFamily="34" charset="0"/>
                  <a:ea typeface="宋体" panose="02010600030101010101" pitchFamily="2" charset="-122"/>
                </a:rPr>
                <a:t>Bob and Irina are not a blocking 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1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6485335" y="3309803"/>
            <a:ext cx="569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ja-JP" sz="3000">
                <a:solidFill>
                  <a:srgbClr val="F80000"/>
                </a:solidFill>
                <a:ea typeface="ＭＳ Ｐゴシック" panose="020B0600070205080204" pitchFamily="34" charset="-128"/>
              </a:rPr>
              <a:t>×</a:t>
            </a: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6085285" y="3309803"/>
            <a:ext cx="569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ja-JP" sz="3000">
                <a:solidFill>
                  <a:srgbClr val="F80000"/>
                </a:solidFill>
                <a:ea typeface="ＭＳ Ｐゴシック" panose="020B0600070205080204" pitchFamily="34" charset="-128"/>
              </a:rPr>
              <a:t>×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6485335" y="2795453"/>
            <a:ext cx="569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ja-JP" sz="3000">
                <a:solidFill>
                  <a:srgbClr val="F80000"/>
                </a:solidFill>
                <a:ea typeface="ＭＳ Ｐゴシック" panose="020B0600070205080204" pitchFamily="34" charset="-128"/>
              </a:rPr>
              <a:t>×</a:t>
            </a:r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5685235" y="2223953"/>
            <a:ext cx="569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ja-JP" sz="3000">
                <a:solidFill>
                  <a:srgbClr val="F80000"/>
                </a:solidFill>
                <a:ea typeface="ＭＳ Ｐゴシック" panose="020B0600070205080204" pitchFamily="34" charset="-128"/>
              </a:rPr>
              <a:t>×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2027635" y="4452803"/>
            <a:ext cx="569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ja-JP" sz="3000">
                <a:solidFill>
                  <a:srgbClr val="F80000"/>
                </a:solidFill>
                <a:ea typeface="ＭＳ Ｐゴシック" panose="020B0600070205080204" pitchFamily="34" charset="-128"/>
              </a:rPr>
              <a:t>×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027635" y="3881303"/>
            <a:ext cx="569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ja-JP" sz="3000">
                <a:solidFill>
                  <a:srgbClr val="F80000"/>
                </a:solidFill>
                <a:ea typeface="ＭＳ Ｐゴシック" panose="020B0600070205080204" pitchFamily="34" charset="-128"/>
              </a:rPr>
              <a:t>×</a:t>
            </a:r>
            <a:endParaRPr lang="en-US" altLang="ja-JP" sz="1800">
              <a:solidFill>
                <a:srgbClr val="F8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2027635" y="3366953"/>
            <a:ext cx="569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ja-JP" sz="3000">
                <a:solidFill>
                  <a:srgbClr val="F80000"/>
                </a:solidFill>
                <a:ea typeface="ＭＳ Ｐゴシック" panose="020B0600070205080204" pitchFamily="34" charset="-128"/>
              </a:rPr>
              <a:t>×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2141935" y="348125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6599635" y="290975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26" name="AutoShape 6"/>
          <p:cNvSpPr>
            <a:spLocks noChangeArrowheads="1"/>
          </p:cNvSpPr>
          <p:nvPr/>
        </p:nvSpPr>
        <p:spPr bwMode="auto">
          <a:xfrm>
            <a:off x="2141935" y="39956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27" name="AutoShape 7"/>
          <p:cNvSpPr>
            <a:spLocks noChangeArrowheads="1"/>
          </p:cNvSpPr>
          <p:nvPr/>
        </p:nvSpPr>
        <p:spPr bwMode="auto">
          <a:xfrm>
            <a:off x="2141935" y="45671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6199585" y="34241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6599635" y="34241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30" name="AutoShape 10"/>
          <p:cNvSpPr>
            <a:spLocks noChangeArrowheads="1"/>
          </p:cNvSpPr>
          <p:nvPr/>
        </p:nvSpPr>
        <p:spPr bwMode="auto">
          <a:xfrm>
            <a:off x="5399485" y="233825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31" name="AutoShape 11"/>
          <p:cNvSpPr>
            <a:spLocks noChangeArrowheads="1"/>
          </p:cNvSpPr>
          <p:nvPr/>
        </p:nvSpPr>
        <p:spPr bwMode="auto">
          <a:xfrm>
            <a:off x="2141935" y="23954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32" name="AutoShape 12"/>
          <p:cNvSpPr>
            <a:spLocks noChangeArrowheads="1"/>
          </p:cNvSpPr>
          <p:nvPr/>
        </p:nvSpPr>
        <p:spPr bwMode="auto">
          <a:xfrm>
            <a:off x="2141935" y="290975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33" name="AutoShape 13"/>
          <p:cNvSpPr>
            <a:spLocks noChangeArrowheads="1"/>
          </p:cNvSpPr>
          <p:nvPr/>
        </p:nvSpPr>
        <p:spPr bwMode="auto">
          <a:xfrm>
            <a:off x="5399485" y="34241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34" name="AutoShape 14"/>
          <p:cNvSpPr>
            <a:spLocks noChangeArrowheads="1"/>
          </p:cNvSpPr>
          <p:nvPr/>
        </p:nvSpPr>
        <p:spPr bwMode="auto">
          <a:xfrm>
            <a:off x="2541985" y="39956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35" name="AutoShape 15"/>
          <p:cNvSpPr>
            <a:spLocks noChangeArrowheads="1"/>
          </p:cNvSpPr>
          <p:nvPr/>
        </p:nvSpPr>
        <p:spPr bwMode="auto">
          <a:xfrm>
            <a:off x="5856685" y="290975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2427685" y="3366953"/>
            <a:ext cx="5693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ja-JP" sz="3000">
                <a:solidFill>
                  <a:srgbClr val="F80000"/>
                </a:solidFill>
                <a:ea typeface="ＭＳ Ｐゴシック" panose="020B0600070205080204" pitchFamily="34" charset="-128"/>
              </a:rPr>
              <a:t>×</a:t>
            </a:r>
          </a:p>
        </p:txBody>
      </p:sp>
      <p:sp>
        <p:nvSpPr>
          <p:cNvPr id="81940" name="AutoShape 20"/>
          <p:cNvSpPr>
            <a:spLocks noChangeArrowheads="1"/>
          </p:cNvSpPr>
          <p:nvPr/>
        </p:nvSpPr>
        <p:spPr bwMode="auto">
          <a:xfrm>
            <a:off x="2541985" y="348125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41" name="AutoShape 21"/>
          <p:cNvSpPr>
            <a:spLocks noChangeArrowheads="1"/>
          </p:cNvSpPr>
          <p:nvPr/>
        </p:nvSpPr>
        <p:spPr bwMode="auto">
          <a:xfrm>
            <a:off x="5799535" y="233825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42" name="AutoShape 22"/>
          <p:cNvSpPr>
            <a:spLocks noChangeArrowheads="1"/>
          </p:cNvSpPr>
          <p:nvPr/>
        </p:nvSpPr>
        <p:spPr bwMode="auto">
          <a:xfrm>
            <a:off x="2541985" y="45671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43" name="AutoShape 23"/>
          <p:cNvSpPr>
            <a:spLocks noChangeArrowheads="1"/>
          </p:cNvSpPr>
          <p:nvPr/>
        </p:nvSpPr>
        <p:spPr bwMode="auto">
          <a:xfrm>
            <a:off x="6599635" y="39956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44" name="AutoShape 24"/>
          <p:cNvSpPr>
            <a:spLocks noChangeArrowheads="1"/>
          </p:cNvSpPr>
          <p:nvPr/>
        </p:nvSpPr>
        <p:spPr bwMode="auto">
          <a:xfrm>
            <a:off x="2942035" y="348125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945" name="AutoShape 25"/>
          <p:cNvSpPr>
            <a:spLocks noChangeArrowheads="1"/>
          </p:cNvSpPr>
          <p:nvPr/>
        </p:nvSpPr>
        <p:spPr bwMode="auto">
          <a:xfrm>
            <a:off x="5399485" y="4567103"/>
            <a:ext cx="285750" cy="342900"/>
          </a:xfrm>
          <a:custGeom>
            <a:avLst/>
            <a:gdLst>
              <a:gd name="T0" fmla="*/ 59270336 w 21600"/>
              <a:gd name="T1" fmla="*/ 0 h 21600"/>
              <a:gd name="T2" fmla="*/ 17358589 w 21600"/>
              <a:gd name="T3" fmla="*/ 29995453 h 21600"/>
              <a:gd name="T4" fmla="*/ 0 w 21600"/>
              <a:gd name="T5" fmla="*/ 102419150 h 21600"/>
              <a:gd name="T6" fmla="*/ 17358589 w 21600"/>
              <a:gd name="T7" fmla="*/ 174842847 h 21600"/>
              <a:gd name="T8" fmla="*/ 59270336 w 21600"/>
              <a:gd name="T9" fmla="*/ 204838300 h 21600"/>
              <a:gd name="T10" fmla="*/ 101182099 w 21600"/>
              <a:gd name="T11" fmla="*/ 174842847 h 21600"/>
              <a:gd name="T12" fmla="*/ 118540689 w 21600"/>
              <a:gd name="T13" fmla="*/ 102419150 h 21600"/>
              <a:gd name="T14" fmla="*/ 101182099 w 21600"/>
              <a:gd name="T15" fmla="*/ 2999545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682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2475" dirty="0"/>
              <a:t>GS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32324" y="2338253"/>
            <a:ext cx="8285581" cy="3250852"/>
            <a:chOff x="1432324" y="2338253"/>
            <a:chExt cx="8285581" cy="3250852"/>
          </a:xfrm>
        </p:grpSpPr>
        <p:sp>
          <p:nvSpPr>
            <p:cNvPr id="81922" name="Text Box 2"/>
            <p:cNvSpPr txBox="1">
              <a:spLocks noChangeArrowheads="1"/>
            </p:cNvSpPr>
            <p:nvPr/>
          </p:nvSpPr>
          <p:spPr bwMode="auto">
            <a:xfrm>
              <a:off x="1684736" y="2338253"/>
              <a:ext cx="5577168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ja-JP" sz="1800" b="1" dirty="0">
                  <a:ea typeface="ＭＳ Ｐゴシック" panose="020B0600070205080204" pitchFamily="34" charset="-128"/>
                </a:rPr>
                <a:t>1:     a     c     b     d     e             a:     2     1     3     4     5 </a:t>
              </a:r>
            </a:p>
            <a:p>
              <a:pPr eaLnBrk="1" hangingPunct="1"/>
              <a:endParaRPr lang="en-US" altLang="ja-JP" sz="1800" b="1" dirty="0">
                <a:ea typeface="ＭＳ Ｐゴシック" panose="020B0600070205080204" pitchFamily="34" charset="-128"/>
              </a:endParaRPr>
            </a:p>
            <a:p>
              <a:pPr eaLnBrk="1" hangingPunct="1"/>
              <a:r>
                <a:rPr lang="en-US" altLang="ja-JP" sz="1800" b="1" dirty="0">
                  <a:ea typeface="ＭＳ Ｐゴシック" panose="020B0600070205080204" pitchFamily="34" charset="-128"/>
                </a:rPr>
                <a:t>2:     c     a     e     b     d             b:     2     1     4     5     3</a:t>
              </a:r>
            </a:p>
            <a:p>
              <a:pPr eaLnBrk="1" hangingPunct="1"/>
              <a:endParaRPr lang="en-US" altLang="ja-JP" sz="1800" b="1" dirty="0">
                <a:ea typeface="ＭＳ Ｐゴシック" panose="020B0600070205080204" pitchFamily="34" charset="-128"/>
              </a:endParaRPr>
            </a:p>
            <a:p>
              <a:pPr eaLnBrk="1" hangingPunct="1"/>
              <a:r>
                <a:rPr lang="en-US" altLang="ja-JP" sz="1800" b="1" dirty="0">
                  <a:ea typeface="ＭＳ Ｐゴシック" panose="020B0600070205080204" pitchFamily="34" charset="-128"/>
                </a:rPr>
                <a:t>3:     b     a     e     d     c             c:     1     2     3     5     4</a:t>
              </a:r>
            </a:p>
            <a:p>
              <a:pPr eaLnBrk="1" hangingPunct="1"/>
              <a:endParaRPr lang="en-US" altLang="ja-JP" sz="1800" b="1" dirty="0">
                <a:ea typeface="ＭＳ Ｐゴシック" panose="020B0600070205080204" pitchFamily="34" charset="-128"/>
              </a:endParaRPr>
            </a:p>
            <a:p>
              <a:pPr eaLnBrk="1" hangingPunct="1"/>
              <a:r>
                <a:rPr lang="en-US" altLang="ja-JP" sz="1800" b="1" dirty="0">
                  <a:ea typeface="ＭＳ Ｐゴシック" panose="020B0600070205080204" pitchFamily="34" charset="-128"/>
                </a:rPr>
                <a:t>4:     c     b     d     e     a             d:     3     1     4     2     5</a:t>
              </a:r>
            </a:p>
            <a:p>
              <a:pPr eaLnBrk="1" hangingPunct="1"/>
              <a:endParaRPr lang="en-US" altLang="ja-JP" sz="1800" b="1" dirty="0">
                <a:ea typeface="ＭＳ Ｐゴシック" panose="020B0600070205080204" pitchFamily="34" charset="-128"/>
              </a:endParaRPr>
            </a:p>
            <a:p>
              <a:pPr eaLnBrk="1" hangingPunct="1"/>
              <a:r>
                <a:rPr lang="en-US" altLang="ja-JP" sz="1800" b="1" dirty="0">
                  <a:ea typeface="ＭＳ Ｐゴシック" panose="020B0600070205080204" pitchFamily="34" charset="-128"/>
                </a:rPr>
                <a:t>5:     c     d     b     e     a             e:     4     3     1     2     5    </a:t>
              </a:r>
            </a:p>
          </p:txBody>
        </p:sp>
        <p:sp>
          <p:nvSpPr>
            <p:cNvPr id="81955" name="AutoShape 35"/>
            <p:cNvSpPr>
              <a:spLocks noChangeArrowheads="1"/>
            </p:cNvSpPr>
            <p:nvPr/>
          </p:nvSpPr>
          <p:spPr bwMode="auto">
            <a:xfrm>
              <a:off x="1437086" y="2402546"/>
              <a:ext cx="269081" cy="215504"/>
            </a:xfrm>
            <a:prstGeom prst="rightArrow">
              <a:avLst>
                <a:gd name="adj1" fmla="val 50000"/>
                <a:gd name="adj2" fmla="val 31215"/>
              </a:avLst>
            </a:prstGeom>
            <a:solidFill>
              <a:srgbClr val="CC00CC"/>
            </a:solidFill>
            <a:ln w="9525">
              <a:solidFill>
                <a:srgbClr val="F8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81956" name="AutoShape 36"/>
            <p:cNvSpPr>
              <a:spLocks noChangeArrowheads="1"/>
            </p:cNvSpPr>
            <p:nvPr/>
          </p:nvSpPr>
          <p:spPr bwMode="auto">
            <a:xfrm>
              <a:off x="1432324" y="3503876"/>
              <a:ext cx="269081" cy="215503"/>
            </a:xfrm>
            <a:prstGeom prst="rightArrow">
              <a:avLst>
                <a:gd name="adj1" fmla="val 50000"/>
                <a:gd name="adj2" fmla="val 31216"/>
              </a:avLst>
            </a:prstGeom>
            <a:solidFill>
              <a:srgbClr val="CC00CC"/>
            </a:solidFill>
            <a:ln w="9525">
              <a:solidFill>
                <a:srgbClr val="F8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81957" name="AutoShape 37"/>
            <p:cNvSpPr>
              <a:spLocks noChangeArrowheads="1"/>
            </p:cNvSpPr>
            <p:nvPr/>
          </p:nvSpPr>
          <p:spPr bwMode="auto">
            <a:xfrm>
              <a:off x="1432324" y="4052752"/>
              <a:ext cx="269081" cy="215504"/>
            </a:xfrm>
            <a:prstGeom prst="rightArrow">
              <a:avLst>
                <a:gd name="adj1" fmla="val 50000"/>
                <a:gd name="adj2" fmla="val 31215"/>
              </a:avLst>
            </a:prstGeom>
            <a:solidFill>
              <a:srgbClr val="CC00CC"/>
            </a:solidFill>
            <a:ln w="9525">
              <a:solidFill>
                <a:srgbClr val="F8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81958" name="AutoShape 38"/>
            <p:cNvSpPr>
              <a:spLocks noChangeArrowheads="1"/>
            </p:cNvSpPr>
            <p:nvPr/>
          </p:nvSpPr>
          <p:spPr bwMode="auto">
            <a:xfrm>
              <a:off x="1432324" y="4571865"/>
              <a:ext cx="269081" cy="215504"/>
            </a:xfrm>
            <a:prstGeom prst="rightArrow">
              <a:avLst>
                <a:gd name="adj1" fmla="val 50000"/>
                <a:gd name="adj2" fmla="val 31215"/>
              </a:avLst>
            </a:prstGeom>
            <a:solidFill>
              <a:srgbClr val="CC00CC"/>
            </a:solidFill>
            <a:ln w="9525">
              <a:solidFill>
                <a:srgbClr val="F8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81959" name="AutoShape 39"/>
            <p:cNvSpPr>
              <a:spLocks noChangeArrowheads="1"/>
            </p:cNvSpPr>
            <p:nvPr/>
          </p:nvSpPr>
          <p:spPr bwMode="auto">
            <a:xfrm>
              <a:off x="1437086" y="2959759"/>
              <a:ext cx="269081" cy="215504"/>
            </a:xfrm>
            <a:prstGeom prst="rightArrow">
              <a:avLst>
                <a:gd name="adj1" fmla="val 50000"/>
                <a:gd name="adj2" fmla="val 31215"/>
              </a:avLst>
            </a:prstGeom>
            <a:solidFill>
              <a:srgbClr val="CC00CC"/>
            </a:solidFill>
            <a:ln w="9525">
              <a:solidFill>
                <a:srgbClr val="F8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81961" name="Text Box 41"/>
            <p:cNvSpPr txBox="1">
              <a:spLocks noChangeArrowheads="1"/>
            </p:cNvSpPr>
            <p:nvPr/>
          </p:nvSpPr>
          <p:spPr bwMode="auto">
            <a:xfrm>
              <a:off x="3359265" y="5219773"/>
              <a:ext cx="17684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 typeface="Symbol" pitchFamily="18" charset="2"/>
                <a:buNone/>
                <a:defRPr/>
              </a:pPr>
              <a:r>
                <a:rPr kumimoji="1" lang="en-US" altLang="ja-JP" sz="1800" dirty="0">
                  <a:latin typeface="+mn-lt"/>
                  <a:ea typeface="ＭＳ Ｐゴシック" pitchFamily="50" charset="-128"/>
                </a:rPr>
                <a:t>no blocking pairs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7672536" y="2770493"/>
              <a:ext cx="204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ja-JP" sz="1350" dirty="0">
                  <a:ea typeface="ＭＳ Ｐゴシック" pitchFamily="50" charset="-128"/>
                </a:rPr>
                <a:t>1, 2, 3, 4 </a:t>
              </a:r>
              <a:r>
                <a:rPr kumimoji="1" lang="en-US" altLang="ja-JP" sz="1350" dirty="0" smtClean="0">
                  <a:ea typeface="ＭＳ Ｐゴシック" pitchFamily="50" charset="-128"/>
                </a:rPr>
                <a:t>,5</a:t>
              </a:r>
              <a:endParaRPr kumimoji="1" lang="en-US" altLang="ja-JP" sz="1350" dirty="0">
                <a:ea typeface="ＭＳ Ｐゴシック" pitchFamily="50" charset="-128"/>
              </a:endParaRPr>
            </a:p>
            <a:p>
              <a:pPr>
                <a:defRPr/>
              </a:pPr>
              <a:r>
                <a:rPr kumimoji="1" lang="en-US" altLang="ja-JP" sz="1350" dirty="0">
                  <a:ea typeface="ＭＳ Ｐゴシック" pitchFamily="50" charset="-128"/>
                </a:rPr>
                <a:t>represent men</a:t>
              </a:r>
            </a:p>
            <a:p>
              <a:pPr>
                <a:defRPr/>
              </a:pPr>
              <a:r>
                <a:rPr kumimoji="1" lang="en-US" altLang="ja-JP" sz="1350" dirty="0">
                  <a:ea typeface="ＭＳ Ｐゴシック" pitchFamily="50" charset="-128"/>
                </a:rPr>
                <a:t>a, b, c, </a:t>
              </a:r>
              <a:r>
                <a:rPr kumimoji="1" lang="en-US" altLang="ja-JP" sz="1350" dirty="0" err="1" smtClean="0">
                  <a:ea typeface="ＭＳ Ｐゴシック" pitchFamily="50" charset="-128"/>
                </a:rPr>
                <a:t>d,e</a:t>
              </a:r>
              <a:r>
                <a:rPr kumimoji="1" lang="en-US" altLang="ja-JP" sz="1350" dirty="0" smtClean="0">
                  <a:ea typeface="ＭＳ Ｐゴシック" pitchFamily="50" charset="-128"/>
                </a:rPr>
                <a:t> </a:t>
              </a:r>
              <a:endParaRPr kumimoji="1" lang="en-US" altLang="ja-JP" sz="1350" dirty="0">
                <a:ea typeface="ＭＳ Ｐゴシック" pitchFamily="50" charset="-128"/>
              </a:endParaRPr>
            </a:p>
            <a:p>
              <a:pPr>
                <a:defRPr/>
              </a:pPr>
              <a:r>
                <a:rPr kumimoji="1" lang="en-US" altLang="ja-JP" sz="1350" dirty="0">
                  <a:ea typeface="ＭＳ Ｐゴシック" pitchFamily="50" charset="-128"/>
                </a:rPr>
                <a:t>represent women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8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8" grpId="0" autoUpdateAnimBg="0"/>
      <p:bldP spid="81947" grpId="0" autoUpdateAnimBg="0"/>
      <p:bldP spid="81946" grpId="0" autoUpdateAnimBg="0"/>
      <p:bldP spid="81949" grpId="0" autoUpdateAnimBg="0"/>
      <p:bldP spid="81939" grpId="0" autoUpdateAnimBg="0"/>
      <p:bldP spid="81936" grpId="0" autoUpdateAnimBg="0"/>
      <p:bldP spid="81937" grpId="0" autoUpdateAnimBg="0"/>
      <p:bldP spid="81924" grpId="0" animBg="1"/>
      <p:bldP spid="81925" grpId="0" animBg="1"/>
      <p:bldP spid="81926" grpId="0" animBg="1"/>
      <p:bldP spid="81927" grpId="0" animBg="1"/>
      <p:bldP spid="81928" grpId="0" animBg="1"/>
      <p:bldP spid="81929" grpId="0" animBg="1"/>
      <p:bldP spid="81930" grpId="0" animBg="1"/>
      <p:bldP spid="81931" grpId="0" animBg="1"/>
      <p:bldP spid="81932" grpId="0" animBg="1"/>
      <p:bldP spid="81933" grpId="0" animBg="1"/>
      <p:bldP spid="81934" grpId="0" animBg="1"/>
      <p:bldP spid="81935" grpId="0" animBg="1"/>
      <p:bldP spid="81938" grpId="0" autoUpdateAnimBg="0"/>
      <p:bldP spid="81940" grpId="0" animBg="1"/>
      <p:bldP spid="81941" grpId="0" animBg="1"/>
      <p:bldP spid="81942" grpId="0" animBg="1"/>
      <p:bldP spid="81943" grpId="0" animBg="1"/>
      <p:bldP spid="81944" grpId="0" animBg="1"/>
      <p:bldP spid="819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210396" cy="4495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The setup of the algorithm have important distributional consequences</a:t>
            </a:r>
          </a:p>
          <a:p>
            <a:pPr lvl="1"/>
            <a:r>
              <a:rPr lang="en-US" altLang="zh-CN" dirty="0"/>
              <a:t>it matters a great deal whether </a:t>
            </a:r>
          </a:p>
          <a:p>
            <a:pPr lvl="2"/>
            <a:r>
              <a:rPr lang="en-US" altLang="zh-CN" dirty="0"/>
              <a:t>the right to propose is given to the women or to the </a:t>
            </a:r>
            <a:r>
              <a:rPr lang="en-US" altLang="zh-CN" dirty="0" smtClean="0"/>
              <a:t>men</a:t>
            </a:r>
            <a:endParaRPr lang="en-US" altLang="zh-CN" dirty="0"/>
          </a:p>
          <a:p>
            <a:pPr lvl="1"/>
            <a:r>
              <a:rPr lang="en-US" altLang="zh-CN" dirty="0"/>
              <a:t>If the women propose</a:t>
            </a:r>
          </a:p>
          <a:p>
            <a:pPr lvl="2"/>
            <a:r>
              <a:rPr lang="en-US" altLang="zh-CN" dirty="0"/>
              <a:t>the outcome is better for them than if the men propose</a:t>
            </a:r>
          </a:p>
          <a:p>
            <a:pPr lvl="1"/>
            <a:r>
              <a:rPr lang="en-US" altLang="zh-CN" dirty="0"/>
              <a:t>Conversely, the men </a:t>
            </a:r>
            <a:r>
              <a:rPr lang="en-US" altLang="zh-CN" dirty="0" smtClean="0"/>
              <a:t>propose </a:t>
            </a:r>
            <a:endParaRPr lang="en-US" altLang="zh-CN" dirty="0"/>
          </a:p>
          <a:p>
            <a:pPr lvl="2"/>
            <a:r>
              <a:rPr lang="en-US" altLang="zh-CN" dirty="0"/>
              <a:t>leads to the worst outcome from the women’s </a:t>
            </a:r>
            <a:r>
              <a:rPr lang="en-US" altLang="zh-CN" dirty="0" smtClean="0"/>
              <a:t>perspective</a:t>
            </a:r>
          </a:p>
          <a:p>
            <a:pPr lvl="2"/>
            <a:endParaRPr lang="en-US" altLang="zh-CN" dirty="0" smtClean="0"/>
          </a:p>
          <a:p>
            <a:r>
              <a:rPr lang="en-US" altLang="zh-CN" sz="2400" b="1" i="1" u="sng" dirty="0" smtClean="0"/>
              <a:t>Optimality</a:t>
            </a:r>
            <a:r>
              <a:rPr lang="en-US" altLang="zh-CN" sz="2400" b="1" i="1" dirty="0" smtClean="0"/>
              <a:t> </a:t>
            </a:r>
            <a:r>
              <a:rPr lang="en-US" altLang="zh-CN" sz="2400" b="1" i="1" dirty="0"/>
              <a:t>is defined on each side, difficult </a:t>
            </a:r>
            <a:r>
              <a:rPr lang="en-US" altLang="zh-CN" sz="2400" b="1" i="1" u="sng" dirty="0"/>
              <a:t>to guarantee </a:t>
            </a:r>
            <a:r>
              <a:rPr lang="en-US" altLang="zh-CN" sz="2400" b="1" i="1" dirty="0"/>
              <a:t>on both sides</a:t>
            </a:r>
          </a:p>
          <a:p>
            <a:pPr lvl="1"/>
            <a:r>
              <a:rPr lang="en-US" altLang="zh-CN" dirty="0" smtClean="0">
                <a:cs typeface="Times New Roman" pitchFamily="18" charset="0"/>
              </a:rPr>
              <a:t>The matching</a:t>
            </a:r>
            <a:r>
              <a:rPr lang="zh-CN" altLang="en-US" dirty="0" smtClean="0"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m</a:t>
            </a:r>
            <a:r>
              <a:rPr lang="en-US" altLang="zh-CN" dirty="0" smtClean="0">
                <a:cs typeface="Times New Roman" pitchFamily="18" charset="0"/>
              </a:rPr>
              <a:t>ay </a:t>
            </a:r>
            <a:r>
              <a:rPr lang="en-US" altLang="zh-CN" dirty="0">
                <a:cs typeface="Times New Roman" pitchFamily="18" charset="0"/>
              </a:rPr>
              <a:t>not be unique 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Part III: </a:t>
            </a:r>
            <a:br>
              <a:rPr lang="en-US" dirty="0" smtClean="0"/>
            </a:br>
            <a:r>
              <a:rPr lang="en-US" dirty="0" err="1" smtClean="0"/>
              <a:t>Stackelberg</a:t>
            </a:r>
            <a:r>
              <a:rPr lang="en-US" dirty="0" smtClean="0"/>
              <a:t> Games</a:t>
            </a:r>
          </a:p>
        </p:txBody>
      </p:sp>
      <p:pic>
        <p:nvPicPr>
          <p:cNvPr id="3074" name="Picture 2" descr="C:\Users\ats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5065065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Stackelberg</a:t>
            </a:r>
            <a:r>
              <a:rPr lang="en-US" dirty="0" smtClean="0"/>
              <a:t>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Stackelberg</a:t>
            </a:r>
            <a:r>
              <a:rPr lang="en-US" dirty="0" smtClean="0"/>
              <a:t> models </a:t>
            </a:r>
            <a:r>
              <a:rPr lang="en-US" dirty="0"/>
              <a:t>are a classic real-life example of </a:t>
            </a:r>
            <a:r>
              <a:rPr lang="en-US" dirty="0" smtClean="0"/>
              <a:t>bi-level </a:t>
            </a:r>
            <a:r>
              <a:rPr lang="en-US" dirty="0"/>
              <a:t>programming.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upper level </a:t>
            </a:r>
            <a:r>
              <a:rPr lang="en-US" dirty="0" smtClean="0"/>
              <a:t>is called leader. It makes </a:t>
            </a:r>
            <a:r>
              <a:rPr lang="en-US" dirty="0"/>
              <a:t>the first move and has all relevant information about the possible actions the follower might take in response to his own actions.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the follower usually observes and reacts optimally to the actions of the leader.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leader solves a </a:t>
            </a:r>
            <a:r>
              <a:rPr lang="en-US" dirty="0" err="1"/>
              <a:t>Stackelberg</a:t>
            </a:r>
            <a:r>
              <a:rPr lang="en-US" dirty="0"/>
              <a:t> competition model in order to determine the optimal actions which he should take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Definition: </a:t>
            </a:r>
            <a:r>
              <a:rPr lang="en-US" dirty="0" err="1" smtClean="0"/>
              <a:t>Stackelberg</a:t>
            </a:r>
            <a:r>
              <a:rPr lang="en-US" dirty="0" smtClean="0"/>
              <a:t> Equilibrium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Equilibrium:  A </a:t>
                </a:r>
                <a:r>
                  <a:rPr lang="en-US" sz="2800" dirty="0"/>
                  <a:t>strategy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is called a </a:t>
                </a:r>
                <a:r>
                  <a:rPr lang="en-US" sz="2800" dirty="0" err="1"/>
                  <a:t>Stackelberg</a:t>
                </a:r>
                <a:r>
                  <a:rPr lang="en-US" sz="2800" dirty="0"/>
                  <a:t> equilibrium strategy for the leader, </a:t>
                </a:r>
                <a:r>
                  <a:rPr lang="en-US" sz="2800" dirty="0" smtClean="0"/>
                  <a:t>if</a:t>
                </a:r>
              </a:p>
              <a:p>
                <a:endParaRPr lang="en-US" sz="2800" dirty="0"/>
              </a:p>
              <a:p>
                <a:pPr marL="82296" indent="0">
                  <a:buNone/>
                </a:pP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400" dirty="0" smtClean="0"/>
                  <a:t>The </a:t>
                </a:r>
                <a:r>
                  <a:rPr lang="en-US" sz="2400" dirty="0"/>
                  <a:t>quantity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</a:t>
                </a:r>
                <a:r>
                  <a:rPr lang="en-US" sz="2400" dirty="0"/>
                  <a:t>the </a:t>
                </a:r>
                <a:r>
                  <a:rPr lang="en-US" sz="2400" dirty="0" err="1"/>
                  <a:t>Stackelberg</a:t>
                </a:r>
                <a:r>
                  <a:rPr lang="en-US" sz="2400" dirty="0"/>
                  <a:t> utility of the leader.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ats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6162"/>
            <a:ext cx="5705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there is hierarchy in decision making process, </a:t>
            </a:r>
            <a:r>
              <a:rPr lang="en-US" dirty="0" err="1" smtClean="0"/>
              <a:t>Stackelberg</a:t>
            </a:r>
            <a:r>
              <a:rPr lang="en-US" dirty="0" smtClean="0"/>
              <a:t> game is suitable for modeling.</a:t>
            </a:r>
          </a:p>
          <a:p>
            <a:r>
              <a:rPr lang="en-US" dirty="0" smtClean="0"/>
              <a:t>Cognitive radio: resource allocation</a:t>
            </a:r>
          </a:p>
          <a:p>
            <a:r>
              <a:rPr lang="en-US" dirty="0" smtClean="0"/>
              <a:t>Relay networks: bandwidth allocation</a:t>
            </a:r>
          </a:p>
          <a:p>
            <a:r>
              <a:rPr lang="en-US" dirty="0" smtClean="0"/>
              <a:t>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I: simple firm production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u="sng" dirty="0" smtClean="0"/>
                  <a:t>Assumptions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Price of the market: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=30−0.25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Quantity: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u="sng" dirty="0" smtClean="0"/>
                  <a:t>Question</a:t>
                </a:r>
                <a:r>
                  <a:rPr lang="en-US" dirty="0" smtClean="0"/>
                  <a:t>: </a:t>
                </a:r>
              </a:p>
              <a:p>
                <a:pPr lvl="2"/>
                <a:r>
                  <a:rPr lang="en-US" dirty="0" smtClean="0"/>
                  <a:t>If player I first introduces its product into the market, what is the optimum quantity it should make?</a:t>
                </a:r>
              </a:p>
              <a:p>
                <a:pPr lvl="2"/>
                <a:endParaRPr lang="en-US" dirty="0" smtClean="0"/>
              </a:p>
              <a:p>
                <a:r>
                  <a:rPr lang="en-US" u="sng" dirty="0" smtClean="0"/>
                  <a:t>Solution: </a:t>
                </a:r>
              </a:p>
              <a:p>
                <a:pPr lvl="2"/>
                <a:r>
                  <a:rPr lang="en-US" dirty="0"/>
                  <a:t>T</a:t>
                </a:r>
                <a:r>
                  <a:rPr lang="en-US" dirty="0" smtClean="0"/>
                  <a:t>he optimum quantity is the </a:t>
                </a:r>
                <a:r>
                  <a:rPr lang="en-US" dirty="0" err="1" smtClean="0"/>
                  <a:t>Stackelberg</a:t>
                </a:r>
                <a:r>
                  <a:rPr lang="en-US" dirty="0" smtClean="0"/>
                  <a:t> equilibrium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Response function of follower: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Plugging it into utility function of leader, we get:</a:t>
            </a:r>
          </a:p>
          <a:p>
            <a:endParaRPr lang="en-US" sz="2400" dirty="0" smtClean="0"/>
          </a:p>
          <a:p>
            <a:pPr marL="923544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35608" y="213360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30−0.25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−0.25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08" y="2133600"/>
                <a:ext cx="45720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2717385"/>
                <a:ext cx="1066800" cy="94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17385"/>
                <a:ext cx="1066800" cy="9426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908852" y="2971800"/>
            <a:ext cx="2514600" cy="140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0" y="2819400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819400"/>
                <a:ext cx="2057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35608" y="4169393"/>
                <a:ext cx="5041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30−0.25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58−0.5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08" y="4169393"/>
                <a:ext cx="504139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9428" y="4716940"/>
                <a:ext cx="1066800" cy="94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28" y="4716940"/>
                <a:ext cx="1066800" cy="9426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2670048" y="5003447"/>
            <a:ext cx="2514600" cy="140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4648" y="4855193"/>
                <a:ext cx="987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48" y="4855193"/>
                <a:ext cx="98755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84648" y="5178287"/>
                <a:ext cx="987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48" y="5178287"/>
                <a:ext cx="98755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7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Part1: 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0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II: </a:t>
            </a:r>
            <a:br>
              <a:rPr lang="en-US" dirty="0"/>
            </a:br>
            <a:r>
              <a:rPr lang="en-US" dirty="0"/>
              <a:t>Time Allocation in Cognitive Radio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Transmission rate: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Primary user (leader) utility: </a:t>
            </a:r>
            <a:endParaRPr lang="en-US" dirty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20" y="1869989"/>
            <a:ext cx="4713369" cy="2645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28807" y="1993556"/>
                <a:ext cx="3124200" cy="77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𝑁𝐶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7" y="1993556"/>
                <a:ext cx="3124200" cy="7769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28807" y="2758043"/>
                <a:ext cx="3165580" cy="8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7" y="2758043"/>
                <a:ext cx="3165580" cy="8654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51998" y="3650185"/>
                <a:ext cx="3124200" cy="8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98" y="3650185"/>
                <a:ext cx="3124200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24200" y="5597571"/>
                <a:ext cx="4724400" cy="506870"/>
              </a:xfrm>
              <a:prstGeom prst="rect">
                <a:avLst/>
              </a:prstGeom>
              <a:ln w="60325">
                <a:solidFill>
                  <a:schemeClr val="accent1">
                    <a:alpha val="96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97571"/>
                <a:ext cx="4724400" cy="5068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60325">
                <a:solidFill>
                  <a:schemeClr val="accent1">
                    <a:alpha val="96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4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Optimum Time Sharing Parameters</a:t>
            </a:r>
            <a:endParaRPr lang="en-US" dirty="0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Using backward induction according to </a:t>
                </a:r>
                <a:r>
                  <a:rPr lang="en-US" sz="2000" dirty="0" err="1"/>
                  <a:t>Stackelberg</a:t>
                </a:r>
                <a:r>
                  <a:rPr lang="en-US" sz="2000" dirty="0"/>
                  <a:t> game; we can find the optimum values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as: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1879" y="2222566"/>
                <a:ext cx="3505200" cy="78451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79" y="2222566"/>
                <a:ext cx="3505200" cy="784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71757" y="3124199"/>
                <a:ext cx="1538445" cy="59849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57" y="3124199"/>
                <a:ext cx="1538445" cy="5984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7819" y="5418404"/>
                <a:ext cx="2909714" cy="947119"/>
              </a:xfrm>
              <a:prstGeom prst="rect">
                <a:avLst/>
              </a:prstGeom>
              <a:noFill/>
              <a:ln w="28575" cap="flat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19" y="5418404"/>
                <a:ext cx="2909714" cy="9471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 cap="flat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452" y="3124199"/>
            <a:ext cx="4579729" cy="36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Part IV: </a:t>
            </a:r>
            <a:br>
              <a:rPr lang="en-US" dirty="0" smtClean="0"/>
            </a:br>
            <a:r>
              <a:rPr lang="en-US" dirty="0" smtClean="0"/>
              <a:t>Coalition Games</a:t>
            </a:r>
          </a:p>
        </p:txBody>
      </p:sp>
      <p:pic>
        <p:nvPicPr>
          <p:cNvPr id="4098" name="Picture 2" descr="C:\Users\ats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3738426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1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Coalition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Robot Networks </a:t>
            </a:r>
            <a:r>
              <a:rPr lang="en-US" dirty="0">
                <a:latin typeface="URWBookmanL-Ligh"/>
              </a:rPr>
              <a:t>witness a highly complex and dynamic environment </a:t>
            </a:r>
            <a:r>
              <a:rPr lang="en-US" dirty="0" smtClean="0">
                <a:latin typeface="URWBookmanL-Ligh"/>
              </a:rPr>
              <a:t>whereby the </a:t>
            </a:r>
            <a:r>
              <a:rPr lang="en-US" dirty="0">
                <a:latin typeface="URWBookmanL-Ligh"/>
              </a:rPr>
              <a:t>nodes can interact and cooperate for improving their performance.</a:t>
            </a:r>
            <a:endParaRPr lang="en-US" dirty="0" smtClean="0"/>
          </a:p>
          <a:p>
            <a:r>
              <a:rPr lang="en-US" dirty="0" smtClean="0"/>
              <a:t>In this </a:t>
            </a:r>
            <a:r>
              <a:rPr lang="en-US" dirty="0"/>
              <a:t>context, cooperation has emerged as a novel communication </a:t>
            </a:r>
            <a:r>
              <a:rPr lang="en-US" dirty="0" smtClean="0"/>
              <a:t>paradigm that </a:t>
            </a:r>
            <a:r>
              <a:rPr lang="en-US" dirty="0"/>
              <a:t>can yield tremendous performance gains from the physical layer </a:t>
            </a:r>
            <a:r>
              <a:rPr lang="en-US" dirty="0" smtClean="0"/>
              <a:t>all the </a:t>
            </a:r>
            <a:r>
              <a:rPr lang="en-US" dirty="0"/>
              <a:t>way up to the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6818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significant amount of research efforts has been </a:t>
            </a:r>
            <a:r>
              <a:rPr lang="en-US" dirty="0" smtClean="0"/>
              <a:t>dedicated </a:t>
            </a:r>
            <a:r>
              <a:rPr lang="en-US" dirty="0"/>
              <a:t>to studying cooperation in wireless networks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of cooperation:</a:t>
            </a:r>
          </a:p>
          <a:p>
            <a:r>
              <a:rPr lang="en-US" dirty="0" smtClean="0"/>
              <a:t>MIMO: reduction of BER</a:t>
            </a:r>
          </a:p>
          <a:p>
            <a:r>
              <a:rPr lang="en-US" dirty="0" smtClean="0"/>
              <a:t>Relay forwarding: throughput increase, improving </a:t>
            </a:r>
            <a:r>
              <a:rPr lang="en-US" dirty="0" smtClean="0"/>
              <a:t>connectivity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0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But…. What is the cost of cooperation? The impact on the network structure? How to model it?</a:t>
            </a:r>
          </a:p>
          <a:p>
            <a:endParaRPr lang="en-US" dirty="0"/>
          </a:p>
          <a:p>
            <a:r>
              <a:rPr lang="en-US" dirty="0" smtClean="0"/>
              <a:t>Challenges of modeling:</a:t>
            </a:r>
          </a:p>
          <a:p>
            <a:pPr lvl="2"/>
            <a:r>
              <a:rPr lang="en-US" dirty="0" smtClean="0"/>
              <a:t>Cooperation entails cost: power</a:t>
            </a:r>
          </a:p>
          <a:p>
            <a:pPr lvl="2"/>
            <a:r>
              <a:rPr lang="en-US" dirty="0" smtClean="0"/>
              <a:t>It </a:t>
            </a:r>
            <a:r>
              <a:rPr lang="en-US" dirty="0" smtClean="0"/>
              <a:t>is desirable to have a distributed </a:t>
            </a:r>
            <a:r>
              <a:rPr lang="en-US" dirty="0" smtClean="0"/>
              <a:t>algorithm</a:t>
            </a:r>
          </a:p>
          <a:p>
            <a:endParaRPr lang="en-US" dirty="0"/>
          </a:p>
          <a:p>
            <a:r>
              <a:rPr lang="en-US" dirty="0"/>
              <a:t>Solution? Coalition game theory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Cooperative Coalitional 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086" y="2057400"/>
            <a:ext cx="7775314" cy="45720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Canonical Coalition Game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It is beneficial to all players to join the coalition. Grand coalition is the optimal solution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Main objective: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properties and stability of grand coalition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how to distribute gain from cooperation </a:t>
            </a:r>
            <a:br>
              <a:rPr lang="en-US" dirty="0" smtClean="0"/>
            </a:br>
            <a:r>
              <a:rPr lang="en-US" dirty="0" smtClean="0"/>
              <a:t>in fair manner between player (Core)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Pay-off allocation solution : Core, Shapley value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52800"/>
            <a:ext cx="1619208" cy="16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8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934200" cy="1196609"/>
          </a:xfrm>
        </p:spPr>
        <p:txBody>
          <a:bodyPr>
            <a:noAutofit/>
          </a:bodyPr>
          <a:lstStyle/>
          <a:p>
            <a:r>
              <a:rPr lang="en-US" sz="3900" dirty="0"/>
              <a:t>Cooperative Coalitional Game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848600" cy="480060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Coalition Formation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Forming a coalition brings gains to its members, but the gains are limited by a cost for forming the coalition 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Main </a:t>
            </a:r>
            <a:r>
              <a:rPr lang="en-US" sz="2400" dirty="0"/>
              <a:t>objective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optimal coalition size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assess the structure’s characteristics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65" y="3429000"/>
            <a:ext cx="2208665" cy="313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3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505" y="381000"/>
            <a:ext cx="8121495" cy="114614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9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 in Wireless Network</a:t>
            </a:r>
            <a:endParaRPr lang="en-US" sz="3900" kern="1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505" y="1527148"/>
            <a:ext cx="8045295" cy="38611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Virtual </a:t>
            </a:r>
            <a:r>
              <a:rPr lang="en-US" dirty="0"/>
              <a:t>MIMO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smtClean="0"/>
              <a:t>single transmitter sends </a:t>
            </a:r>
            <a:r>
              <a:rPr lang="en-US" sz="2400" dirty="0"/>
              <a:t>data in a TDMA system </a:t>
            </a:r>
            <a:r>
              <a:rPr lang="en-US" sz="2400" dirty="0" smtClean="0"/>
              <a:t>to multiple receivers. 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Non-cooperative approach: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Sending the data in an allotted </a:t>
            </a:r>
            <a:r>
              <a:rPr lang="en-US" sz="2000" dirty="0"/>
              <a:t>slot.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Cooperative approach: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improving their capacity, the </a:t>
            </a:r>
            <a:r>
              <a:rPr lang="en-US" sz="2000" dirty="0" smtClean="0"/>
              <a:t>receivers </a:t>
            </a:r>
            <a:r>
              <a:rPr lang="en-US" sz="2000" dirty="0"/>
              <a:t>form coalitions, whereby each coalition S is seen as a single user MIMO that transmits in the slots that were previously held by the users of S.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2921"/>
            <a:ext cx="3332558" cy="98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482921"/>
            <a:ext cx="3600296" cy="32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989564"/>
            <a:ext cx="3600296" cy="35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5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</a:p>
          <a:p>
            <a:r>
              <a:rPr lang="en-US" dirty="0" smtClean="0"/>
              <a:t>Distributed task allocation in multi-agent systems</a:t>
            </a:r>
          </a:p>
          <a:p>
            <a:r>
              <a:rPr lang="en-US" dirty="0" smtClean="0"/>
              <a:t>Network formation in </a:t>
            </a:r>
            <a:r>
              <a:rPr lang="en-US" dirty="0" err="1" smtClean="0"/>
              <a:t>multihop</a:t>
            </a:r>
            <a:r>
              <a:rPr lang="en-US" dirty="0" smtClean="0"/>
              <a:t> networks</a:t>
            </a:r>
          </a:p>
          <a:p>
            <a:r>
              <a:rPr lang="en-US" dirty="0" smtClean="0"/>
              <a:t>Distributed collaborating environment 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Multi-agent Systems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Agent </a:t>
            </a:r>
            <a:r>
              <a:rPr lang="en-US" sz="2800" dirty="0" smtClean="0"/>
              <a:t>capabilities:</a:t>
            </a:r>
          </a:p>
          <a:p>
            <a:pPr lvl="2"/>
            <a:r>
              <a:rPr lang="en-US" sz="2000" dirty="0" smtClean="0"/>
              <a:t>Sensing the environment</a:t>
            </a:r>
          </a:p>
          <a:p>
            <a:pPr lvl="2"/>
            <a:r>
              <a:rPr lang="en-US" sz="2000" dirty="0" smtClean="0"/>
              <a:t>Interaction with the environment and other agents</a:t>
            </a:r>
          </a:p>
          <a:p>
            <a:pPr lvl="2"/>
            <a:r>
              <a:rPr lang="en-US" sz="2000" dirty="0" smtClean="0"/>
              <a:t>Taking autonomous decisions</a:t>
            </a:r>
          </a:p>
          <a:p>
            <a:pPr lvl="2"/>
            <a:r>
              <a:rPr lang="en-US" sz="2000" dirty="0" smtClean="0"/>
              <a:t>They are designed to mimic human behavior</a:t>
            </a:r>
          </a:p>
          <a:p>
            <a:pPr lvl="2"/>
            <a:endParaRPr lang="en-US" sz="2000" dirty="0"/>
          </a:p>
          <a:p>
            <a:r>
              <a:rPr lang="en-US" sz="2800" dirty="0" smtClean="0"/>
              <a:t>Multi-agent </a:t>
            </a:r>
            <a:r>
              <a:rPr lang="en-US" sz="2800" dirty="0"/>
              <a:t>system is a system </a:t>
            </a:r>
            <a:r>
              <a:rPr lang="en-US" sz="2800" dirty="0" smtClean="0"/>
              <a:t>composed </a:t>
            </a:r>
            <a:r>
              <a:rPr lang="en-US" sz="2800" dirty="0"/>
              <a:t>of multiple interacting intelligent agents that can interact, </a:t>
            </a:r>
            <a:r>
              <a:rPr lang="en-US" sz="2800" dirty="0" smtClean="0"/>
              <a:t>collaborate</a:t>
            </a:r>
            <a:r>
              <a:rPr lang="en-US" sz="2800" dirty="0"/>
              <a:t>, and act together in order to </a:t>
            </a:r>
            <a:r>
              <a:rPr lang="en-US" sz="2800" dirty="0" smtClean="0"/>
              <a:t>perform different tasks.</a:t>
            </a:r>
          </a:p>
          <a:p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theory is a suitable mathematical framework to model and analyze the interaction among the agents.</a:t>
            </a:r>
          </a:p>
          <a:p>
            <a:r>
              <a:rPr lang="en-US" dirty="0" smtClean="0"/>
              <a:t>Three types of game are of special interest in protocol designing for wireless networks:</a:t>
            </a:r>
          </a:p>
          <a:p>
            <a:pPr lvl="2"/>
            <a:r>
              <a:rPr lang="en-US" dirty="0" smtClean="0"/>
              <a:t>Matching games</a:t>
            </a:r>
          </a:p>
          <a:p>
            <a:pPr lvl="2"/>
            <a:r>
              <a:rPr lang="en-US" dirty="0" err="1" smtClean="0"/>
              <a:t>Stackelberg</a:t>
            </a:r>
            <a:r>
              <a:rPr lang="en-US" dirty="0" smtClean="0"/>
              <a:t> games</a:t>
            </a:r>
          </a:p>
          <a:p>
            <a:pPr lvl="2"/>
            <a:r>
              <a:rPr lang="en-US" dirty="0" smtClean="0"/>
              <a:t>Coalition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control in heterogeneous networks, considering different scenarios for the users, </a:t>
            </a:r>
            <a:r>
              <a:rPr lang="en-US" dirty="0" err="1" smtClean="0"/>
              <a:t>QoS</a:t>
            </a:r>
            <a:r>
              <a:rPr lang="en-US" dirty="0" smtClean="0"/>
              <a:t>, capacity, etc.</a:t>
            </a:r>
          </a:p>
          <a:p>
            <a:r>
              <a:rPr lang="en-US" dirty="0" smtClean="0"/>
              <a:t>Designing distributed algorithms for coalition games which can be efficiently implemented within the network.</a:t>
            </a:r>
          </a:p>
          <a:p>
            <a:r>
              <a:rPr lang="en-US" dirty="0" smtClean="0"/>
              <a:t>Matching algorithm when the preferences of the agents are dynamic and change.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Namvar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Valentin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“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context-aware matching game for user association in wireless small cell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Acoustics, Speech and Signal Processing 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ICASSP), 2014.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Namvar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Afghah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sharing in cooperative cognitive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networks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matching game framework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 49th Annual Conference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Information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Sciences and Systems (CISS), Feb. 2015 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Namvar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Selection in Wireless Two-Tier Networks: A Context-Aware Matching Game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EAI Endorsed Transactions on Wireless Spectrum 14</a:t>
            </a:r>
          </a:p>
          <a:p>
            <a:pPr algn="just">
              <a:buClr>
                <a:srgbClr val="3891A7"/>
              </a:buClr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Namvar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Bahadori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Afghah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“D2D Peer Selection for Load Distribution in LTE Networks”, IEEE 49th Asilomar Conference on Signals, Systems and Computers,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/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Han, 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Niyato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Hjørungnes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in Wireless and Communication Networks: Theory, Models, and Applications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in print, Cambridge University Press, 2011.</a:t>
            </a:r>
          </a:p>
        </p:txBody>
      </p:sp>
    </p:spTree>
    <p:extLst>
      <p:ext uri="{BB962C8B-B14F-4D97-AF65-F5344CB8AC3E}">
        <p14:creationId xmlns:p14="http://schemas.microsoft.com/office/powerpoint/2010/main" val="8837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sz="1800" dirty="0" smtClean="0"/>
          </a:p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Perhaps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good to have a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</a:t>
            </a:r>
            <a:b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 greater gift is to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beautiful heart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Nash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895600"/>
            <a:ext cx="3013392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1828800"/>
            <a:ext cx="4005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anose="04020705040A02060702" pitchFamily="82" charset="0"/>
              </a:rPr>
              <a:t>Thank You!</a:t>
            </a:r>
            <a:endParaRPr lang="en-US" sz="4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Goals </a:t>
            </a:r>
            <a:r>
              <a:rPr lang="en-US" sz="2800" dirty="0" smtClean="0"/>
              <a:t>of Designing Multi-Agent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the way humans act in their environment</a:t>
            </a:r>
          </a:p>
          <a:p>
            <a:r>
              <a:rPr lang="en-US" dirty="0"/>
              <a:t>interact with one another, </a:t>
            </a:r>
            <a:endParaRPr lang="en-US" dirty="0" smtClean="0"/>
          </a:p>
          <a:p>
            <a:r>
              <a:rPr lang="en-US" dirty="0" smtClean="0"/>
              <a:t>cooperatively </a:t>
            </a:r>
            <a:r>
              <a:rPr lang="en-US" dirty="0"/>
              <a:t>solve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Task-distribution </a:t>
            </a:r>
          </a:p>
          <a:p>
            <a:r>
              <a:rPr lang="en-US" dirty="0"/>
              <a:t>E</a:t>
            </a:r>
            <a:r>
              <a:rPr lang="en-US" dirty="0" smtClean="0"/>
              <a:t>nhancing </a:t>
            </a:r>
            <a:r>
              <a:rPr lang="en-US" dirty="0"/>
              <a:t>their problem solving performances by competition.</a:t>
            </a:r>
          </a:p>
        </p:txBody>
      </p:sp>
    </p:spTree>
    <p:extLst>
      <p:ext uri="{BB962C8B-B14F-4D97-AF65-F5344CB8AC3E}">
        <p14:creationId xmlns:p14="http://schemas.microsoft.com/office/powerpoint/2010/main" val="7073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Communication in Heterogeneous </a:t>
            </a:r>
            <a:r>
              <a:rPr lang="en-US" dirty="0">
                <a:effectLst/>
              </a:rPr>
              <a:t>Cooperative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Wireless </a:t>
            </a:r>
            <a:r>
              <a:rPr lang="en-US" dirty="0" smtClean="0"/>
              <a:t>communication is necessary in multi-agent systems:</a:t>
            </a:r>
          </a:p>
          <a:p>
            <a:pPr lvl="2"/>
            <a:r>
              <a:rPr lang="en-US" dirty="0" smtClean="0"/>
              <a:t>Mobility</a:t>
            </a:r>
          </a:p>
          <a:p>
            <a:pPr lvl="2"/>
            <a:r>
              <a:rPr lang="en-US" dirty="0" smtClean="0"/>
              <a:t>Sharing the information</a:t>
            </a:r>
          </a:p>
          <a:p>
            <a:pPr lvl="2"/>
            <a:r>
              <a:rPr lang="en-US" dirty="0" smtClean="0"/>
              <a:t>Communicating with control-centers</a:t>
            </a:r>
          </a:p>
          <a:p>
            <a:pPr lvl="2"/>
            <a:r>
              <a:rPr lang="en-US" dirty="0" smtClean="0"/>
              <a:t>Negotiating task-scheduling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of designing a wireless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Power </a:t>
            </a:r>
            <a:r>
              <a:rPr lang="en-US" dirty="0" smtClean="0"/>
              <a:t>constraints </a:t>
            </a:r>
            <a:r>
              <a:rPr lang="en-US" dirty="0"/>
              <a:t>for nodes using batteries or energy harvesting</a:t>
            </a:r>
          </a:p>
          <a:p>
            <a:r>
              <a:rPr lang="en-US" dirty="0"/>
              <a:t>Ability to cope with node failures (resilience)</a:t>
            </a:r>
          </a:p>
          <a:p>
            <a:r>
              <a:rPr lang="en-US" dirty="0"/>
              <a:t>Mobility of nodes</a:t>
            </a:r>
          </a:p>
          <a:p>
            <a:r>
              <a:rPr lang="en-US" dirty="0"/>
              <a:t>Heterogeneity of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Different capabilities</a:t>
            </a:r>
          </a:p>
          <a:p>
            <a:pPr lvl="1"/>
            <a:r>
              <a:rPr lang="en-US" dirty="0" smtClean="0"/>
              <a:t>Different resources</a:t>
            </a:r>
          </a:p>
          <a:p>
            <a:pPr lvl="1"/>
            <a:r>
              <a:rPr lang="en-US" dirty="0" smtClean="0"/>
              <a:t>Different demands</a:t>
            </a:r>
            <a:endParaRPr lang="en-US" dirty="0"/>
          </a:p>
          <a:p>
            <a:r>
              <a:rPr lang="en-US" dirty="0"/>
              <a:t>Scalability to large scale of deployment</a:t>
            </a:r>
          </a:p>
          <a:p>
            <a:r>
              <a:rPr lang="en-US" dirty="0"/>
              <a:t>Ability to withstand harsh environmental conditions</a:t>
            </a:r>
          </a:p>
        </p:txBody>
      </p:sp>
    </p:spTree>
    <p:extLst>
      <p:ext uri="{BB962C8B-B14F-4D97-AF65-F5344CB8AC3E}">
        <p14:creationId xmlns:p14="http://schemas.microsoft.com/office/powerpoint/2010/main" val="35366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the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proper network design and communication protocol, should capture the following elements in the model:</a:t>
            </a:r>
          </a:p>
          <a:p>
            <a:pPr lvl="2"/>
            <a:r>
              <a:rPr lang="en-US" sz="2000" dirty="0" smtClean="0"/>
              <a:t>Heterogeneity of the nodes</a:t>
            </a:r>
          </a:p>
          <a:p>
            <a:pPr lvl="2"/>
            <a:r>
              <a:rPr lang="en-US" sz="2000" dirty="0" smtClean="0"/>
              <a:t>Interaction among the nodes</a:t>
            </a:r>
          </a:p>
          <a:p>
            <a:pPr lvl="2"/>
            <a:r>
              <a:rPr lang="en-US" sz="2000" dirty="0" smtClean="0"/>
              <a:t>Decision making algorithm</a:t>
            </a:r>
          </a:p>
          <a:p>
            <a:pPr lvl="2"/>
            <a:r>
              <a:rPr lang="en-US" sz="2000" dirty="0" smtClean="0"/>
              <a:t>Context information</a:t>
            </a:r>
          </a:p>
          <a:p>
            <a:endParaRPr lang="en-US" sz="2800" dirty="0" smtClean="0"/>
          </a:p>
          <a:p>
            <a:r>
              <a:rPr lang="en-US" sz="2800" dirty="0" smtClean="0"/>
              <a:t>How to model such different aspects of the protocol?</a:t>
            </a:r>
          </a:p>
          <a:p>
            <a:pPr lvl="2"/>
            <a:r>
              <a:rPr lang="en-US" sz="2000" b="1" i="1" dirty="0" smtClean="0"/>
              <a:t>Game theory </a:t>
            </a:r>
            <a:r>
              <a:rPr lang="en-US" sz="2000" dirty="0" smtClean="0"/>
              <a:t>provides a suitable framework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1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 smtClean="0">
                <a:ea typeface="Gulim" panose="020B0600000101010101" pitchFamily="34" charset="-127"/>
              </a:rPr>
              <a:t>Definition: 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Game theory consists of mathematical models and techniques developed in economics to analyze interactive decision processes, predict the outcomes of interactions, identify optimal </a:t>
            </a:r>
            <a:r>
              <a:rPr lang="en-US" altLang="ko-KR" sz="2000" dirty="0" smtClean="0">
                <a:ea typeface="Gulim" panose="020B0600000101010101" pitchFamily="34" charset="-127"/>
              </a:rPr>
              <a:t>strategies.</a:t>
            </a:r>
          </a:p>
          <a:p>
            <a:pPr>
              <a:lnSpc>
                <a:spcPct val="80000"/>
              </a:lnSpc>
            </a:pPr>
            <a:r>
              <a:rPr lang="en-US" altLang="ko-KR" sz="2800" dirty="0" smtClean="0">
                <a:ea typeface="Gulim" panose="020B0600000101010101" pitchFamily="34" charset="-127"/>
              </a:rPr>
              <a:t>Elements of Game: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61871"/>
              </p:ext>
            </p:extLst>
          </p:nvPr>
        </p:nvGraphicFramePr>
        <p:xfrm>
          <a:off x="1833372" y="3429000"/>
          <a:ext cx="6702552" cy="30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552"/>
                <a:gridCol w="4953000"/>
              </a:tblGrid>
              <a:tr h="605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Elements of Game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in wireless network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508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ea typeface="Gulim" panose="020B0600000101010101" pitchFamily="34" charset="-127"/>
                        </a:rPr>
                        <a:t>Set of players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Nodes in the wireless network,</a:t>
                      </a:r>
                      <a:r>
                        <a:rPr lang="en-US" baseline="0" dirty="0" smtClean="0"/>
                        <a:t> agents, servers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84917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ea typeface="Gulim" panose="020B0600000101010101" pitchFamily="34" charset="-127"/>
                        </a:rPr>
                        <a:t>Strategies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modulation scheme, </a:t>
                      </a:r>
                    </a:p>
                    <a:p>
                      <a:pPr algn="ctr"/>
                      <a:r>
                        <a:rPr lang="en-US" dirty="0" smtClean="0"/>
                        <a:t>Coding rate, </a:t>
                      </a:r>
                    </a:p>
                    <a:p>
                      <a:pPr algn="ctr"/>
                      <a:r>
                        <a:rPr lang="en-US" dirty="0" smtClean="0"/>
                        <a:t>transmit power level, </a:t>
                      </a:r>
                    </a:p>
                    <a:p>
                      <a:pPr algn="ctr"/>
                      <a:r>
                        <a:rPr lang="en-US" dirty="0" smtClean="0"/>
                        <a:t>forwarding packet or not.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0590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ea typeface="Gulim" panose="020B0600000101010101" pitchFamily="34" charset="-127"/>
                        </a:rPr>
                        <a:t>Payoffs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metrics (e.g. Throughput, Delay, SINR)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4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671</TotalTime>
  <Words>1778</Words>
  <Application>Microsoft Office PowerPoint</Application>
  <PresentationFormat>On-screen Show (4:3)</PresentationFormat>
  <Paragraphs>363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62" baseType="lpstr">
      <vt:lpstr>Gulim</vt:lpstr>
      <vt:lpstr>ＭＳ Ｐゴシック</vt:lpstr>
      <vt:lpstr>宋体</vt:lpstr>
      <vt:lpstr>Algerian</vt:lpstr>
      <vt:lpstr>Arial</vt:lpstr>
      <vt:lpstr>Calibri</vt:lpstr>
      <vt:lpstr>Cambria Math</vt:lpstr>
      <vt:lpstr>Franklin Gothic Book</vt:lpstr>
      <vt:lpstr>Gill Sans MT</vt:lpstr>
      <vt:lpstr>HGｺﾞｼｯｸE</vt:lpstr>
      <vt:lpstr>华文中宋</vt:lpstr>
      <vt:lpstr>Symbol</vt:lpstr>
      <vt:lpstr>Times New Roman</vt:lpstr>
      <vt:lpstr>URWBookmanL-Ligh</vt:lpstr>
      <vt:lpstr>Verdana</vt:lpstr>
      <vt:lpstr>Wingdings</vt:lpstr>
      <vt:lpstr>Wingdings 2</vt:lpstr>
      <vt:lpstr>Solstice</vt:lpstr>
      <vt:lpstr>Custom Design</vt:lpstr>
      <vt:lpstr>Game Theory and its Applications in Multi-Agent Systems</vt:lpstr>
      <vt:lpstr>Outline</vt:lpstr>
      <vt:lpstr>PowerPoint Presentation</vt:lpstr>
      <vt:lpstr>Multi-agent Systems</vt:lpstr>
      <vt:lpstr>Goals of Designing Multi-Agent Systems</vt:lpstr>
      <vt:lpstr>Communication in Heterogeneous Cooperative Networks</vt:lpstr>
      <vt:lpstr>Challenges of designing a wireless network</vt:lpstr>
      <vt:lpstr>How to Model the Network?</vt:lpstr>
      <vt:lpstr>Game Theory</vt:lpstr>
      <vt:lpstr>Game Theory</vt:lpstr>
      <vt:lpstr>PowerPoint Presentation</vt:lpstr>
      <vt:lpstr>Introduction</vt:lpstr>
      <vt:lpstr>Matching Theory</vt:lpstr>
      <vt:lpstr>Matching Theory</vt:lpstr>
      <vt:lpstr> Matching Problem with Complete Preference List</vt:lpstr>
      <vt:lpstr>Solution Concepts</vt:lpstr>
      <vt:lpstr>Example 1: Matching partners</vt:lpstr>
      <vt:lpstr>Example 1: Matching partners</vt:lpstr>
      <vt:lpstr>Here Comes the Story…</vt:lpstr>
      <vt:lpstr>Search for possible matching</vt:lpstr>
      <vt:lpstr>Stable Matching</vt:lpstr>
      <vt:lpstr>GS Algorithm</vt:lpstr>
      <vt:lpstr>Properties of Matching</vt:lpstr>
      <vt:lpstr>PowerPoint Presentation</vt:lpstr>
      <vt:lpstr>Stackelberg Games</vt:lpstr>
      <vt:lpstr>Definition: Stackelberg Equilibrium</vt:lpstr>
      <vt:lpstr>Applications</vt:lpstr>
      <vt:lpstr>Example I: simple firm production</vt:lpstr>
      <vt:lpstr>Example I continued…</vt:lpstr>
      <vt:lpstr>Example II:  Time Allocation in Cognitive Radio</vt:lpstr>
      <vt:lpstr>Optimum Time Sharing Parameters</vt:lpstr>
      <vt:lpstr>PowerPoint Presentation</vt:lpstr>
      <vt:lpstr>Coalition Games</vt:lpstr>
      <vt:lpstr>PowerPoint Presentation</vt:lpstr>
      <vt:lpstr>PowerPoint Presentation</vt:lpstr>
      <vt:lpstr>Cooperative Coalitional Game Theory</vt:lpstr>
      <vt:lpstr>Cooperative Coalitional Game Theory</vt:lpstr>
      <vt:lpstr>Application in Wireless Network</vt:lpstr>
      <vt:lpstr>PowerPoint Presentation</vt:lpstr>
      <vt:lpstr>Conclusion 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and its Applications in Multi-Agent Systems</dc:title>
  <dc:creator>Nima</dc:creator>
  <cp:lastModifiedBy>Nima</cp:lastModifiedBy>
  <cp:revision>51</cp:revision>
  <dcterms:created xsi:type="dcterms:W3CDTF">2006-08-16T00:00:00Z</dcterms:created>
  <dcterms:modified xsi:type="dcterms:W3CDTF">2015-10-23T18:41:11Z</dcterms:modified>
</cp:coreProperties>
</file>