
<file path=[Content_Types].xml><?xml version="1.0" encoding="utf-8"?>
<Types xmlns="http://schemas.openxmlformats.org/package/2006/content-types">
  <Override PartName="/ppt/slideLayouts/slideLayout8.xml" ContentType="application/vnd.openxmlformats-officedocument.presentationml.slideLayout+xml"/>
  <Override PartName="/ppt/notesSlides/notesSlide2.xml" ContentType="application/vnd.openxmlformats-officedocument.presentationml.notesSlide+xml"/>
  <Override PartName="/ppt/notesSlides/notesSlide22.xml" ContentType="application/vnd.openxmlformats-officedocument.presentationml.notesSlide+xml"/>
  <Override PartName="/ppt/notesSlides/notesSlide14.xml" ContentType="application/vnd.openxmlformats-officedocument.presentationml.notesSlide+xml"/>
  <Override PartName="/ppt/slides/slide22.xml" ContentType="application/vnd.openxmlformats-officedocument.presentationml.slide+xml"/>
  <Override PartName="/ppt/theme/theme2.xml" ContentType="application/vnd.openxmlformats-officedocument.theme+xml"/>
  <Override PartName="/ppt/notesSlides/notesSlide11.xml" ContentType="application/vnd.openxmlformats-officedocument.presentationml.notesSlide+xml"/>
  <Override PartName="/ppt/slides/slide2.xml" ContentType="application/vnd.openxmlformats-officedocument.presentationml.slide+xml"/>
  <Override PartName="/docProps/app.xml" ContentType="application/vnd.openxmlformats-officedocument.extended-properties+xml"/>
  <Override PartName="/ppt/notesSlides/notesSlide9.xml" ContentType="application/vnd.openxmlformats-officedocument.presentationml.notesSlide+xml"/>
  <Override PartName="/ppt/slides/slide11.xml" ContentType="application/vnd.openxmlformats-officedocument.presentationml.slide+xml"/>
  <Override PartName="/ppt/slides/slide18.xml" ContentType="application/vnd.openxmlformats-officedocument.presentationml.slide+xml"/>
  <Override PartName="/ppt/theme/theme3.xml" ContentType="application/vnd.openxmlformats-officedocument.theme+xml"/>
  <Override PartName="/ppt/notesSlides/notesSlide16.xml" ContentType="application/vnd.openxmlformats-officedocument.presentationml.notesSlide+xml"/>
  <Override PartName="/ppt/notesSlides/notesSlide21.xml" ContentType="application/vnd.openxmlformats-officedocument.presentationml.notesSlide+xml"/>
  <Override PartName="/ppt/slideLayouts/slideLayout3.xml" ContentType="application/vnd.openxmlformats-officedocument.presentationml.slideLayout+xml"/>
  <Override PartName="/ppt/slides/slide21.xml" ContentType="application/vnd.openxmlformats-officedocument.presentationml.slide+xml"/>
  <Override PartName="/ppt/slideLayouts/slideLayout5.xml" ContentType="application/vnd.openxmlformats-officedocument.presentationml.slideLayout+xml"/>
  <Override PartName="/ppt/slides/slide23.xml" ContentType="application/vnd.openxmlformats-officedocument.presentationml.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slides/slide7.xml" ContentType="application/vnd.openxmlformats-officedocument.presentationml.slide+xml"/>
  <Override PartName="/ppt/viewProps.xml" ContentType="application/vnd.openxmlformats-officedocument.presentationml.viewProps+xml"/>
  <Override PartName="/ppt/slideMasters/slideMaster1.xml" ContentType="application/vnd.openxmlformats-officedocument.presentationml.slideMaster+xml"/>
  <Override PartName="/ppt/notesSlides/notesSlide7.xml" ContentType="application/vnd.openxmlformats-officedocument.presentationml.notesSlide+xml"/>
  <Override PartName="/ppt/notesSlides/notesSlide15.xml" ContentType="application/vnd.openxmlformats-officedocument.presentationml.notesSlide+xml"/>
  <Override PartName="/ppt/notesSlides/notesSlide4.xml" ContentType="application/vnd.openxmlformats-officedocument.presentationml.notesSlide+xml"/>
  <Override PartName="/ppt/notesSlides/notesSlide19.xml" ContentType="application/vnd.openxmlformats-officedocument.presentationml.notesSlide+xml"/>
  <Override PartName="/ppt/handoutMasters/handoutMaster1.xml" ContentType="application/vnd.openxmlformats-officedocument.presentationml.handoutMaster+xml"/>
  <Override PartName="/ppt/slides/slide13.xml" ContentType="application/vnd.openxmlformats-officedocument.presentationml.slide+xml"/>
  <Override PartName="/ppt/slides/slide14.xml" ContentType="application/vnd.openxmlformats-officedocument.presentationml.slide+xml"/>
  <Override PartName="/ppt/notesSlides/notesSlide17.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slides/slide20.xml" ContentType="application/vnd.openxmlformats-officedocument.presentationml.slide+xml"/>
  <Override PartName="/ppt/slides/slide17.xml" ContentType="application/vnd.openxmlformats-officedocument.presentationml.slide+xml"/>
  <Override PartName="/ppt/slideLayouts/slideLayout4.xml" ContentType="application/vnd.openxmlformats-officedocument.presentationml.slideLayout+xml"/>
  <Override PartName="/ppt/notesSlides/notesSlide5.xml" ContentType="application/vnd.openxmlformats-officedocument.presentationml.notesSlide+xml"/>
  <Override PartName="/ppt/slideLayouts/slideLayout2.xml" ContentType="application/vnd.openxmlformats-officedocument.presentationml.slideLayout+xml"/>
  <Override PartName="/ppt/notesSlides/notesSlide13.xml" ContentType="application/vnd.openxmlformats-officedocument.presentationml.notesSlide+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theme/theme1.xml" ContentType="application/vnd.openxmlformats-officedocument.theme+xml"/>
  <Override PartName="/ppt/slideLayouts/slideLayout6.xml" ContentType="application/vnd.openxmlformats-officedocument.presentationml.slideLayout+xml"/>
  <Override PartName="/ppt/presentation.xml" ContentType="application/vnd.openxmlformats-officedocument.presentationml.presentation.main+xml"/>
  <Override PartName="/ppt/slides/slide5.xml" ContentType="application/vnd.openxmlformats-officedocument.presentationml.slide+xml"/>
  <Override PartName="/ppt/slides/slide10.xml" ContentType="application/vnd.openxmlformats-officedocument.presentationml.slide+xml"/>
  <Override PartName="/ppt/slideLayouts/slideLayout7.xml" ContentType="application/vnd.openxmlformats-officedocument.presentationml.slideLayout+xml"/>
  <Override PartName="/ppt/presProps.xml" ContentType="application/vnd.openxmlformats-officedocument.presentationml.presProps+xml"/>
  <Default Extension="jpeg" ContentType="image/jpeg"/>
  <Override PartName="/ppt/notesSlides/notesSlide18.xml" ContentType="application/vnd.openxmlformats-officedocument.presentationml.notesSlide+xml"/>
  <Default Extension="png" ContentType="image/png"/>
  <Override PartName="/ppt/slides/slide3.xml" ContentType="application/vnd.openxmlformats-officedocument.presentationml.slide+xml"/>
  <Override PartName="/ppt/slides/slide4.xml" ContentType="application/vnd.openxmlformats-officedocument.presentationml.slide+xml"/>
  <Override PartName="/ppt/slideLayouts/slideLayout11.xml" ContentType="application/vnd.openxmlformats-officedocument.presentationml.slideLayout+xml"/>
  <Override PartName="/ppt/notesSlides/notesSlide8.xml" ContentType="application/vnd.openxmlformats-officedocument.presentationml.notesSlide+xml"/>
  <Override PartName="/docProps/core.xml" ContentType="application/vnd.openxmlformats-package.core-properties+xml"/>
  <Override PartName="/ppt/slides/slide8.xml" ContentType="application/vnd.openxmlformats-officedocument.presentationml.slide+xml"/>
  <Override PartName="/ppt/slides/slide15.xml" ContentType="application/vnd.openxmlformats-officedocument.presentationml.slide+xml"/>
  <Default Extension="bin" ContentType="application/vnd.openxmlformats-officedocument.presentationml.printerSettings"/>
  <Override PartName="/ppt/notesSlides/notesSlide10.xml" ContentType="application/vnd.openxmlformats-officedocument.presentationml.notesSlide+xml"/>
  <Default Extension="rels" ContentType="application/vnd.openxmlformats-package.relationships+xml"/>
  <Override PartName="/ppt/slides/slide9.xml" ContentType="application/vnd.openxmlformats-officedocument.presentationml.slide+xml"/>
  <Override PartName="/ppt/slides/slide24.xml" ContentType="application/vnd.openxmlformats-officedocument.presentationml.slide+xml"/>
  <Override PartName="/ppt/slides/slide6.xml" ContentType="application/vnd.openxmlformats-officedocument.presentationml.slide+xml"/>
  <Override PartName="/ppt/slides/slide16.xml" ContentType="application/vnd.openxmlformats-officedocument.presentationml.slide+xml"/>
  <Default Extension="pdf" ContentType="application/pdf"/>
  <Override PartName="/ppt/notesSlides/notesSlide20.xml" ContentType="application/vnd.openxmlformats-officedocument.presentationml.notesSlide+xml"/>
  <Override PartName="/ppt/slides/slide19.xml" ContentType="application/vnd.openxmlformats-officedocument.presentationml.slide+xml"/>
  <Override PartName="/ppt/slides/slide12.xml" ContentType="application/vnd.openxmlformats-officedocument.presentationml.slide+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60" r:id="rId1"/>
  </p:sldMasterIdLst>
  <p:notesMasterIdLst>
    <p:notesMasterId r:id="rId26"/>
  </p:notesMasterIdLst>
  <p:handoutMasterIdLst>
    <p:handoutMasterId r:id="rId27"/>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3" r:id="rId20"/>
    <p:sldId id="275" r:id="rId21"/>
    <p:sldId id="277" r:id="rId22"/>
    <p:sldId id="276" r:id="rId23"/>
    <p:sldId id="278" r:id="rId24"/>
    <p:sldId id="279"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showPr showNarration="1">
    <p:present/>
    <p:sldAll/>
    <p:penClr>
      <a:schemeClr val="tx1"/>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p:restoredLeft sz="15620"/>
    <p:restoredTop sz="74015" autoAdjust="0"/>
  </p:normalViewPr>
  <p:slideViewPr>
    <p:cSldViewPr snapToObjects="1">
      <p:cViewPr>
        <p:scale>
          <a:sx n="75" d="100"/>
          <a:sy n="75" d="100"/>
        </p:scale>
        <p:origin x="-1744" y="-31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1" Type="http://schemas.openxmlformats.org/officeDocument/2006/relationships/theme" Target="theme/theme1.xml"/><Relationship Id="rId7" Type="http://schemas.openxmlformats.org/officeDocument/2006/relationships/slide" Target="slides/slide6.xml"/><Relationship Id="rId1" Type="http://schemas.openxmlformats.org/officeDocument/2006/relationships/slideMaster" Target="slideMasters/slideMaster1.xml"/><Relationship Id="rId24" Type="http://schemas.openxmlformats.org/officeDocument/2006/relationships/slide" Target="slides/slide23.xml"/><Relationship Id="rId25" Type="http://schemas.openxmlformats.org/officeDocument/2006/relationships/slide" Target="slides/slide24.xml"/><Relationship Id="rId8" Type="http://schemas.openxmlformats.org/officeDocument/2006/relationships/slide" Target="slides/slide7.xml"/><Relationship Id="rId13" Type="http://schemas.openxmlformats.org/officeDocument/2006/relationships/slide" Target="slides/slide12.xml"/><Relationship Id="rId10" Type="http://schemas.openxmlformats.org/officeDocument/2006/relationships/slide" Target="slides/slide9.xml"/><Relationship Id="rId32"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9" Type="http://schemas.openxmlformats.org/officeDocument/2006/relationships/slide" Target="slides/slide8.xml"/><Relationship Id="rId18" Type="http://schemas.openxmlformats.org/officeDocument/2006/relationships/slide" Target="slides/slide17.xml"/><Relationship Id="rId3" Type="http://schemas.openxmlformats.org/officeDocument/2006/relationships/slide" Target="slides/slide2.xml"/><Relationship Id="rId27" Type="http://schemas.openxmlformats.org/officeDocument/2006/relationships/handoutMaster" Target="handoutMasters/handoutMaster1.xml"/><Relationship Id="rId14" Type="http://schemas.openxmlformats.org/officeDocument/2006/relationships/slide" Target="slides/slide13.xml"/><Relationship Id="rId23" Type="http://schemas.openxmlformats.org/officeDocument/2006/relationships/slide" Target="slides/slide22.xml"/><Relationship Id="rId4" Type="http://schemas.openxmlformats.org/officeDocument/2006/relationships/slide" Target="slides/slide3.xml"/><Relationship Id="rId28" Type="http://schemas.openxmlformats.org/officeDocument/2006/relationships/printerSettings" Target="printerSettings/printerSettings1.bin"/><Relationship Id="rId26" Type="http://schemas.openxmlformats.org/officeDocument/2006/relationships/notesMaster" Target="notesMasters/notesMaster1.xml"/><Relationship Id="rId30" Type="http://schemas.openxmlformats.org/officeDocument/2006/relationships/viewProps" Target="viewProps.xml"/><Relationship Id="rId11" Type="http://schemas.openxmlformats.org/officeDocument/2006/relationships/slide" Target="slides/slide10.xml"/><Relationship Id="rId29" Type="http://schemas.openxmlformats.org/officeDocument/2006/relationships/presProps" Target="presProps.xml"/><Relationship Id="rId6" Type="http://schemas.openxmlformats.org/officeDocument/2006/relationships/slide" Target="slides/slide5.xml"/><Relationship Id="rId16" Type="http://schemas.openxmlformats.org/officeDocument/2006/relationships/slide" Target="slides/slide15.xml"/><Relationship Id="rId5" Type="http://schemas.openxmlformats.org/officeDocument/2006/relationships/slide" Target="slides/slide4.xml"/><Relationship Id="rId15" Type="http://schemas.openxmlformats.org/officeDocument/2006/relationships/slide" Target="slides/slide14.xml"/><Relationship Id="rId19" Type="http://schemas.openxmlformats.org/officeDocument/2006/relationships/slide" Target="slides/slide18.xml"/><Relationship Id="rId20" Type="http://schemas.openxmlformats.org/officeDocument/2006/relationships/slide" Target="slides/slide19.xml"/><Relationship Id="rId22" Type="http://schemas.openxmlformats.org/officeDocument/2006/relationships/slide" Target="slides/slide21.xml"/><Relationship Id="rId21" Type="http://schemas.openxmlformats.org/officeDocument/2006/relationships/slide" Target="slides/slide20.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4283771-67C4-0E44-BE9E-CDE65096B1EA}" type="datetimeFigureOut">
              <a:rPr lang="en-US" smtClean="0"/>
              <a:pPr/>
              <a:t>4/28/09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7A7926-379C-E641-BF37-E605595F34BA}"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C27E60-316B-0045-A298-156D88BE03D3}" type="datetimeFigureOut">
              <a:rPr lang="en-US" smtClean="0"/>
              <a:pPr/>
              <a:t>4/28/09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BEBA0C-0AD4-124C-BACA-15E282F741D9}"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Hello everybody. My name is Alex and today I’ll be presenting the evaluation of the impact of active queue management of WEB performance</a:t>
            </a:r>
            <a:r>
              <a:rPr lang="en-US" dirty="0" smtClean="0"/>
              <a:t>.</a:t>
            </a:r>
          </a:p>
          <a:p>
            <a:endParaRPr lang="en-US" dirty="0" smtClean="0"/>
          </a:p>
          <a:p>
            <a:r>
              <a:rPr lang="en-US" dirty="0" smtClean="0"/>
              <a:t>Web was selected</a:t>
            </a:r>
            <a:r>
              <a:rPr lang="en-US" dirty="0" smtClean="0"/>
              <a:t> not by accident.</a:t>
            </a:r>
            <a:r>
              <a:rPr lang="en-US" baseline="0" dirty="0" smtClean="0"/>
              <a:t> </a:t>
            </a:r>
            <a:r>
              <a:rPr lang="en-US" dirty="0" smtClean="0"/>
              <a:t>It </a:t>
            </a:r>
            <a:r>
              <a:rPr lang="en-US" dirty="0" smtClean="0"/>
              <a:t>is one of the most popular services in the internet </a:t>
            </a:r>
            <a:r>
              <a:rPr lang="en-US" dirty="0" smtClean="0"/>
              <a:t>and, moreover, </a:t>
            </a:r>
            <a:r>
              <a:rPr lang="en-US" dirty="0" smtClean="0"/>
              <a:t>the response times, which are the main subject of the Active Queue Management (AQM), can have significant impact on user-perceived quality of service.</a:t>
            </a:r>
          </a:p>
          <a:p>
            <a:endParaRPr lang="en-US" dirty="0" smtClean="0"/>
          </a:p>
        </p:txBody>
      </p:sp>
      <p:sp>
        <p:nvSpPr>
          <p:cNvPr id="4" name="Slide Number Placeholder 3"/>
          <p:cNvSpPr>
            <a:spLocks noGrp="1"/>
          </p:cNvSpPr>
          <p:nvPr>
            <p:ph type="sldNum" sz="quarter" idx="10"/>
          </p:nvPr>
        </p:nvSpPr>
        <p:spPr/>
        <p:txBody>
          <a:bodyPr/>
          <a:lstStyle/>
          <a:p>
            <a:fld id="{9EBEBA0C-0AD4-124C-BACA-15E282F741D9}"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Let's move to the actual experiments and results. For the experiment they had build a laboratory </a:t>
            </a:r>
            <a:r>
              <a:rPr lang="en-US" dirty="0" err="1" smtClean="0"/>
              <a:t>testbed</a:t>
            </a:r>
            <a:r>
              <a:rPr lang="en-US" dirty="0" smtClean="0"/>
              <a:t>, where synthetic WEB traffic was generated using available model. In particular, this synthetic traffic include random request and reply sizes, random "user" think time (intervals between requests), the emulation of persistent connection (several requests within one TCP connection). One of the most interesting parts was the calibration task. The calibration using 1Gbps bottleneck capacity instead of 100Mbps gives a reference point of "uncongested" link. In other word, the maximum achievable effectiveness if network is uncongested.</a:t>
            </a:r>
          </a:p>
        </p:txBody>
      </p:sp>
      <p:sp>
        <p:nvSpPr>
          <p:cNvPr id="4" name="Slide Number Placeholder 3"/>
          <p:cNvSpPr>
            <a:spLocks noGrp="1"/>
          </p:cNvSpPr>
          <p:nvPr>
            <p:ph type="sldNum" sz="quarter" idx="10"/>
          </p:nvPr>
        </p:nvSpPr>
        <p:spPr/>
        <p:txBody>
          <a:bodyPr/>
          <a:lstStyle/>
          <a:p>
            <a:fld id="{9EBEBA0C-0AD4-124C-BACA-15E282F741D9}"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be able to feel the impact of AQM, the throughput was calibrated to generate various high load traffics 80%, 90%, and 98%, or 80Mbps, 90Mbps and 98Mbps. After calibration, test was run using appropriate AQM algorithm and 100Mbps bottleneck link size.</a:t>
            </a:r>
            <a:endParaRPr lang="en-US" dirty="0"/>
          </a:p>
        </p:txBody>
      </p:sp>
      <p:sp>
        <p:nvSpPr>
          <p:cNvPr id="4" name="Slide Number Placeholder 3"/>
          <p:cNvSpPr>
            <a:spLocks noGrp="1"/>
          </p:cNvSpPr>
          <p:nvPr>
            <p:ph type="sldNum" sz="quarter" idx="10"/>
          </p:nvPr>
        </p:nvSpPr>
        <p:spPr/>
        <p:txBody>
          <a:bodyPr/>
          <a:lstStyle/>
          <a:p>
            <a:fld id="{9EBEBA0C-0AD4-124C-BACA-15E282F741D9}"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OK. The results. In first experiments the only signaling mechanism of the congestion state for the TCP connections was selected packet drops.</a:t>
            </a:r>
          </a:p>
          <a:p>
            <a:endParaRPr lang="en-US" dirty="0" smtClean="0"/>
          </a:p>
          <a:p>
            <a:r>
              <a:rPr lang="en-US" dirty="0" smtClean="0"/>
              <a:t>First, it should be noted, that in all their tests for all algorithms, the 50% of all requests was processed within first 128ms. This result shows, that at 80% load FIFO, PI and REM give the same result as in the case of uncongested network, which means of practically absence of congestion. They also noticed the strange behavior of ARED. Even without </a:t>
            </a:r>
            <a:r>
              <a:rPr lang="en-US" dirty="0" err="1" smtClean="0"/>
              <a:t>queueing</a:t>
            </a:r>
            <a:r>
              <a:rPr lang="en-US" dirty="0" smtClean="0"/>
              <a:t> ARED have negative impact on response time and they couldn't find any proper set of parameters which improves situation.</a:t>
            </a:r>
            <a:endParaRPr lang="en-US" dirty="0"/>
          </a:p>
        </p:txBody>
      </p:sp>
      <p:sp>
        <p:nvSpPr>
          <p:cNvPr id="4" name="Slide Number Placeholder 3"/>
          <p:cNvSpPr>
            <a:spLocks noGrp="1"/>
          </p:cNvSpPr>
          <p:nvPr>
            <p:ph type="sldNum" sz="quarter" idx="10"/>
          </p:nvPr>
        </p:nvSpPr>
        <p:spPr/>
        <p:txBody>
          <a:bodyPr/>
          <a:lstStyle/>
          <a:p>
            <a:fld id="{9EBEBA0C-0AD4-124C-BACA-15E282F741D9}"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next simulation at 90% load reveals slightly better performance of PI algorithm. And as we can see all algorithms has degradation comparing to the uncongested network, which is an indication of actual congestion events. </a:t>
            </a:r>
          </a:p>
          <a:p>
            <a:endParaRPr lang="en-US" dirty="0"/>
          </a:p>
        </p:txBody>
      </p:sp>
      <p:sp>
        <p:nvSpPr>
          <p:cNvPr id="4" name="Slide Number Placeholder 3"/>
          <p:cNvSpPr>
            <a:spLocks noGrp="1"/>
          </p:cNvSpPr>
          <p:nvPr>
            <p:ph type="sldNum" sz="quarter" idx="10"/>
          </p:nvPr>
        </p:nvSpPr>
        <p:spPr/>
        <p:txBody>
          <a:bodyPr/>
          <a:lstStyle/>
          <a:p>
            <a:fld id="{9EBEBA0C-0AD4-124C-BACA-15E282F741D9}"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98% load decreases the response time of all queue managements algorithms. PI again performs better, but it need to be adjusted to new environment, and, actually, shows not really perfect results, comparing to PI and conventional FIFO.</a:t>
            </a:r>
            <a:endParaRPr lang="en-US" dirty="0"/>
          </a:p>
        </p:txBody>
      </p:sp>
      <p:sp>
        <p:nvSpPr>
          <p:cNvPr id="4" name="Slide Number Placeholder 3"/>
          <p:cNvSpPr>
            <a:spLocks noGrp="1"/>
          </p:cNvSpPr>
          <p:nvPr>
            <p:ph type="sldNum" sz="quarter" idx="10"/>
          </p:nvPr>
        </p:nvSpPr>
        <p:spPr/>
        <p:txBody>
          <a:bodyPr/>
          <a:lstStyle/>
          <a:p>
            <a:fld id="{9EBEBA0C-0AD4-124C-BACA-15E282F741D9}"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results we just seen wasn't in a favor of </a:t>
            </a:r>
            <a:r>
              <a:rPr lang="en-US" dirty="0" err="1" smtClean="0"/>
              <a:t>AQMs</a:t>
            </a:r>
            <a:r>
              <a:rPr lang="en-US" dirty="0" smtClean="0"/>
              <a:t>. ARED performs very bed, PI and REM just slightly better. And the impact can be seen if link utilization is more than 80%, which is questionable frequently. </a:t>
            </a:r>
          </a:p>
          <a:p>
            <a:endParaRPr lang="en-US" dirty="0" smtClean="0"/>
          </a:p>
          <a:p>
            <a:r>
              <a:rPr lang="en-US" dirty="0" smtClean="0"/>
              <a:t>Let's see results of the same experiments, but when primary signal is not a drop, but explicit signaling using ECN.</a:t>
            </a:r>
          </a:p>
          <a:p>
            <a:endParaRPr lang="en-US" dirty="0"/>
          </a:p>
        </p:txBody>
      </p:sp>
      <p:sp>
        <p:nvSpPr>
          <p:cNvPr id="4" name="Slide Number Placeholder 3"/>
          <p:cNvSpPr>
            <a:spLocks noGrp="1"/>
          </p:cNvSpPr>
          <p:nvPr>
            <p:ph type="sldNum" sz="quarter" idx="10"/>
          </p:nvPr>
        </p:nvSpPr>
        <p:spPr/>
        <p:txBody>
          <a:bodyPr/>
          <a:lstStyle/>
          <a:p>
            <a:fld id="{9EBEBA0C-0AD4-124C-BACA-15E282F741D9}"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REM, in its case, has substantial improvement if ECN is enabled. Moreover, the tuning parameters makes practically no difference, as it was without ECN. From the graph we can say, that 98% of request has been served within 1second</a:t>
            </a:r>
            <a:endParaRPr lang="en-US" dirty="0"/>
          </a:p>
        </p:txBody>
      </p:sp>
      <p:sp>
        <p:nvSpPr>
          <p:cNvPr id="4" name="Slide Number Placeholder 3"/>
          <p:cNvSpPr>
            <a:spLocks noGrp="1"/>
          </p:cNvSpPr>
          <p:nvPr>
            <p:ph type="sldNum" sz="quarter" idx="10"/>
          </p:nvPr>
        </p:nvSpPr>
        <p:spPr/>
        <p:txBody>
          <a:bodyPr/>
          <a:lstStyle/>
          <a:p>
            <a:fld id="{9EBEBA0C-0AD4-124C-BACA-15E282F741D9}"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comparison to PI algorithm shows, that both has superior performance to FIFO algorithm and have very similar characteristics in a wide range of tuning parameters.</a:t>
            </a:r>
            <a:endParaRPr lang="en-US" dirty="0"/>
          </a:p>
        </p:txBody>
      </p:sp>
      <p:sp>
        <p:nvSpPr>
          <p:cNvPr id="4" name="Slide Number Placeholder 3"/>
          <p:cNvSpPr>
            <a:spLocks noGrp="1"/>
          </p:cNvSpPr>
          <p:nvPr>
            <p:ph type="sldNum" sz="quarter" idx="10"/>
          </p:nvPr>
        </p:nvSpPr>
        <p:spPr/>
        <p:txBody>
          <a:bodyPr/>
          <a:lstStyle/>
          <a:p>
            <a:fld id="{9EBEBA0C-0AD4-124C-BACA-15E282F741D9}"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we can see, enabling ECN has practically no impact on ARED. On of the possible explanation, presented in the paper was that during the congestion event ECN packets has the same probability to be lost as DATA packets (prevention of selfish behavior). That's, their ARED implementation is counting probability on packet basis, not on byte basis.</a:t>
            </a:r>
            <a:endParaRPr lang="en-US" dirty="0"/>
          </a:p>
        </p:txBody>
      </p:sp>
      <p:sp>
        <p:nvSpPr>
          <p:cNvPr id="4" name="Slide Number Placeholder 3"/>
          <p:cNvSpPr>
            <a:spLocks noGrp="1"/>
          </p:cNvSpPr>
          <p:nvPr>
            <p:ph type="sldNum" sz="quarter" idx="10"/>
          </p:nvPr>
        </p:nvSpPr>
        <p:spPr/>
        <p:txBody>
          <a:bodyPr/>
          <a:lstStyle/>
          <a:p>
            <a:fld id="{9EBEBA0C-0AD4-124C-BACA-15E282F741D9}" type="slidenum">
              <a:rPr lang="en-US" smtClean="0"/>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 of the possible explanation, presented in the paper was that during the congestion event ECN packets has the same probability to be lost as DATA packets (prevention of selfish behavior). That's, their ARED implementation is counting probability on packet basis, not on byte basis.</a:t>
            </a:r>
          </a:p>
          <a:p>
            <a:r>
              <a:rPr lang="en-US" dirty="0" smtClean="0"/>
              <a:t>Another point is that weighted queue length used in ARED can not effectively reflect the real situation.</a:t>
            </a:r>
          </a:p>
          <a:p>
            <a:endParaRPr lang="en-US" dirty="0"/>
          </a:p>
        </p:txBody>
      </p:sp>
      <p:sp>
        <p:nvSpPr>
          <p:cNvPr id="4" name="Slide Number Placeholder 3"/>
          <p:cNvSpPr>
            <a:spLocks noGrp="1"/>
          </p:cNvSpPr>
          <p:nvPr>
            <p:ph type="sldNum" sz="quarter" idx="10"/>
          </p:nvPr>
        </p:nvSpPr>
        <p:spPr/>
        <p:txBody>
          <a:bodyPr/>
          <a:lstStyle/>
          <a:p>
            <a:fld id="{9EBEBA0C-0AD4-124C-BACA-15E282F741D9}"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Let's start from the basic questions. </a:t>
            </a:r>
          </a:p>
          <a:p>
            <a:r>
              <a:rPr lang="en-US" dirty="0" smtClean="0"/>
              <a:t>_Is something wrong with routing performance?_ Yes and no. Yes, because there are number problems caused by conventional FIFO buffer management. No, because the problems occur only if channels are working near their capacity limit, what is unlike situation for ISP. But anyways, in some environments, AQM can improve performance. </a:t>
            </a:r>
          </a:p>
          <a:p>
            <a:r>
              <a:rPr lang="en-US" dirty="0" smtClean="0"/>
              <a:t>_Is AQM available?_ Again Yes and No. There are dozen of algorithms, but neither was proven to work perfectly, neither was actually deployed (enabled by default). We will briefly go over three AQM algorithms - Adaptive RED, Proportional Integrator and Random Exponential Marking.</a:t>
            </a:r>
          </a:p>
          <a:p>
            <a:r>
              <a:rPr lang="en-US" dirty="0" smtClean="0"/>
              <a:t>_Does the AQM really help?_ Same Yes and No answer. We can always find the network environment where AQM is superior to FIFO and always can find a counter environment characteristics. As we can see later, in particular environments, the Web traffic can, depending on algorithm, benefit or from AQM rules.</a:t>
            </a:r>
            <a:endParaRPr lang="en-US" dirty="0"/>
          </a:p>
        </p:txBody>
      </p:sp>
      <p:sp>
        <p:nvSpPr>
          <p:cNvPr id="4" name="Slide Number Placeholder 3"/>
          <p:cNvSpPr>
            <a:spLocks noGrp="1"/>
          </p:cNvSpPr>
          <p:nvPr>
            <p:ph type="sldNum" sz="quarter" idx="10"/>
          </p:nvPr>
        </p:nvSpPr>
        <p:spPr/>
        <p:txBody>
          <a:bodyPr/>
          <a:lstStyle/>
          <a:p>
            <a:fld id="{9EBEBA0C-0AD4-124C-BACA-15E282F741D9}"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Paper conclusion</a:t>
            </a:r>
            <a:endParaRPr lang="en-US" dirty="0"/>
          </a:p>
        </p:txBody>
      </p:sp>
      <p:sp>
        <p:nvSpPr>
          <p:cNvPr id="4" name="Slide Number Placeholder 3"/>
          <p:cNvSpPr>
            <a:spLocks noGrp="1"/>
          </p:cNvSpPr>
          <p:nvPr>
            <p:ph type="sldNum" sz="quarter" idx="10"/>
          </p:nvPr>
        </p:nvSpPr>
        <p:spPr/>
        <p:txBody>
          <a:bodyPr/>
          <a:lstStyle/>
          <a:p>
            <a:fld id="{9EBEBA0C-0AD4-124C-BACA-15E282F741D9}"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Paper conclusion</a:t>
            </a:r>
            <a:endParaRPr lang="en-US" dirty="0"/>
          </a:p>
        </p:txBody>
      </p:sp>
      <p:sp>
        <p:nvSpPr>
          <p:cNvPr id="4" name="Slide Number Placeholder 3"/>
          <p:cNvSpPr>
            <a:spLocks noGrp="1"/>
          </p:cNvSpPr>
          <p:nvPr>
            <p:ph type="sldNum" sz="quarter" idx="10"/>
          </p:nvPr>
        </p:nvSpPr>
        <p:spPr/>
        <p:txBody>
          <a:bodyPr/>
          <a:lstStyle/>
          <a:p>
            <a:fld id="{9EBEBA0C-0AD4-124C-BACA-15E282F741D9}"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should we get from the evaluation? </a:t>
            </a:r>
          </a:p>
          <a:p>
            <a:r>
              <a:rPr lang="en-US" dirty="0" smtClean="0"/>
              <a:t>AQM can have positive impact on network performance? Yes</a:t>
            </a:r>
          </a:p>
          <a:p>
            <a:r>
              <a:rPr lang="en-US" dirty="0" smtClean="0"/>
              <a:t>ECN can substantially improve performance? Also yes.</a:t>
            </a:r>
          </a:p>
          <a:p>
            <a:endParaRPr lang="en-US" dirty="0" smtClean="0"/>
          </a:p>
          <a:p>
            <a:r>
              <a:rPr lang="en-US" dirty="0" smtClean="0"/>
              <a:t>Are the conclusion definite? Absolutely No.</a:t>
            </a:r>
          </a:p>
          <a:p>
            <a:r>
              <a:rPr lang="en-US" dirty="0" smtClean="0"/>
              <a:t>They consider only Synthetic and only WEB traffic. However WEB is one of the popular applications, it is not the only one, and of course, not the most traffic generating application.</a:t>
            </a:r>
          </a:p>
          <a:p>
            <a:r>
              <a:rPr lang="en-US" dirty="0" smtClean="0"/>
              <a:t>UDP and non TCP-friendly (flows without congestion control) would have big impact on the final results.</a:t>
            </a:r>
          </a:p>
          <a:p>
            <a:r>
              <a:rPr lang="en-US" dirty="0" smtClean="0"/>
              <a:t>Flow fairness wasn't considered as a part of the evaluation</a:t>
            </a:r>
          </a:p>
          <a:p>
            <a:endParaRPr lang="en-US" dirty="0" smtClean="0"/>
          </a:p>
          <a:p>
            <a:r>
              <a:rPr lang="en-US" dirty="0" smtClean="0"/>
              <a:t>But the most importantly, they consider only a standard TCP congestion control implementation in the environment, which is known to be not very suitable for it, especially for short connections like TCP.</a:t>
            </a:r>
          </a:p>
          <a:p>
            <a:endParaRPr lang="en-US" dirty="0"/>
          </a:p>
        </p:txBody>
      </p:sp>
      <p:sp>
        <p:nvSpPr>
          <p:cNvPr id="4" name="Slide Number Placeholder 3"/>
          <p:cNvSpPr>
            <a:spLocks noGrp="1"/>
          </p:cNvSpPr>
          <p:nvPr>
            <p:ph type="sldNum" sz="quarter" idx="10"/>
          </p:nvPr>
        </p:nvSpPr>
        <p:spPr/>
        <p:txBody>
          <a:bodyPr/>
          <a:lstStyle/>
          <a:p>
            <a:fld id="{9EBEBA0C-0AD4-124C-BACA-15E282F741D9}" type="slidenum">
              <a:rPr lang="en-US" smtClean="0"/>
              <a:pPr/>
              <a:t>23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How bad is FIFO? </a:t>
            </a:r>
            <a:r>
              <a:rPr lang="en-US" dirty="0" smtClean="0"/>
              <a:t>On of the main disadvantages of FIFO is not directly connected to FIFO itself. The most of TCP congestion control algorithms relies on packet loss as a primary (and sometimes the one) signaling mechanism to infer about network state. FIFO drops only if queue overflows, which means a lot of drops can be done at the same time, which may lead to TCP flow synchronization, which may lead to channel load fluctuation and serious underutilization. </a:t>
            </a:r>
          </a:p>
          <a:p>
            <a:r>
              <a:rPr lang="en-US" dirty="0" smtClean="0"/>
              <a:t>Another problem caused by TCP congestion control algorithms is tendency to keep high level of buffering. This means increased response time for every request and potentially can increase level of jitter in RTT measurements.</a:t>
            </a:r>
          </a:p>
          <a:p>
            <a:r>
              <a:rPr lang="en-US" dirty="0" smtClean="0"/>
              <a:t>The recognized best practice is to have queue size at the router as a 2-4 times per average bandwidth delay product (i.e., channel capacity multiplied by average propagation delay of all passing flows). </a:t>
            </a:r>
          </a:p>
          <a:p>
            <a:r>
              <a:rPr lang="en-US" dirty="0" smtClean="0"/>
              <a:t>One more problem is fairness problem. Selfish flows can usurp the bottleneck by sending a lot of data - keeping the queue at the saturation point. This causes all other data to be dropped upon arrival.</a:t>
            </a:r>
            <a:endParaRPr lang="en-US" dirty="0"/>
          </a:p>
        </p:txBody>
      </p:sp>
      <p:sp>
        <p:nvSpPr>
          <p:cNvPr id="4" name="Slide Number Placeholder 3"/>
          <p:cNvSpPr>
            <a:spLocks noGrp="1"/>
          </p:cNvSpPr>
          <p:nvPr>
            <p:ph type="sldNum" sz="quarter" idx="10"/>
          </p:nvPr>
        </p:nvSpPr>
        <p:spPr/>
        <p:txBody>
          <a:bodyPr/>
          <a:lstStyle/>
          <a:p>
            <a:fld id="{9EBEBA0C-0AD4-124C-BACA-15E282F741D9}"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OK. Let's assume FIFO is bad. Can AQM provide us a simple and universal solution? Certainly, AQM is performed on routers which know exact information about its queue states. But how this information can be employed? Does router need to consider congestion when queue contain non zero amount of packets? Or there is some threshold below which </a:t>
            </a:r>
            <a:r>
              <a:rPr lang="en-US" dirty="0" err="1" smtClean="0"/>
              <a:t>queueing</a:t>
            </a:r>
            <a:r>
              <a:rPr lang="en-US" dirty="0" smtClean="0"/>
              <a:t> is allowed? Other, no less interesting question, is how AQM should react if congestion is detected? Drop old? Drop new? Random drop? Maybe just mark and hope that sender will eventually decrease a sending rate? </a:t>
            </a:r>
          </a:p>
          <a:p>
            <a:r>
              <a:rPr lang="en-US" dirty="0" smtClean="0"/>
              <a:t>There are no definite answers on these questions. As a result, we have a dozen of different AQM approaches </a:t>
            </a:r>
            <a:endParaRPr lang="en-US" dirty="0"/>
          </a:p>
        </p:txBody>
      </p:sp>
      <p:sp>
        <p:nvSpPr>
          <p:cNvPr id="4" name="Slide Number Placeholder 3"/>
          <p:cNvSpPr>
            <a:spLocks noGrp="1"/>
          </p:cNvSpPr>
          <p:nvPr>
            <p:ph type="sldNum" sz="quarter" idx="10"/>
          </p:nvPr>
        </p:nvSpPr>
        <p:spPr/>
        <p:txBody>
          <a:bodyPr/>
          <a:lstStyle/>
          <a:p>
            <a:fld id="{9EBEBA0C-0AD4-124C-BACA-15E282F741D9}"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got this table from the recent </a:t>
            </a:r>
            <a:r>
              <a:rPr lang="en-US" dirty="0" err="1" smtClean="0"/>
              <a:t>TechReport</a:t>
            </a:r>
            <a:r>
              <a:rPr lang="en-US" dirty="0" smtClean="0"/>
              <a:t>, but absolutely certain that this is not complete list of AQM. In paper ARED, PI and REM algorithm were evaluated, with and without support of ECN. That is, without support - all control is done using packet dropping, with ECN - more intelligent way to inform TCP sender to slow down.</a:t>
            </a:r>
          </a:p>
          <a:p>
            <a:endParaRPr lang="en-US" dirty="0"/>
          </a:p>
        </p:txBody>
      </p:sp>
      <p:sp>
        <p:nvSpPr>
          <p:cNvPr id="4" name="Slide Number Placeholder 3"/>
          <p:cNvSpPr>
            <a:spLocks noGrp="1"/>
          </p:cNvSpPr>
          <p:nvPr>
            <p:ph type="sldNum" sz="quarter" idx="10"/>
          </p:nvPr>
        </p:nvSpPr>
        <p:spPr/>
        <p:txBody>
          <a:bodyPr/>
          <a:lstStyle/>
          <a:p>
            <a:fld id="{9EBEBA0C-0AD4-124C-BACA-15E282F741D9}"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Let's go briefly over the considered algorithms. ECN is defined by RFC3168 by designating two bits from </a:t>
            </a:r>
            <a:r>
              <a:rPr lang="en-US" dirty="0" err="1" smtClean="0"/>
              <a:t>DiffServ</a:t>
            </a:r>
            <a:r>
              <a:rPr lang="en-US" dirty="0" smtClean="0"/>
              <a:t> IP header. General idea is to mark packets with ECN bit if a router (GW1, </a:t>
            </a:r>
            <a:r>
              <a:rPr lang="en-US" dirty="0" err="1" smtClean="0"/>
              <a:t>GWn</a:t>
            </a:r>
            <a:r>
              <a:rPr lang="en-US" dirty="0" smtClean="0"/>
              <a:t> on the slide) considers link to be congested. That is original message D would come to destination as a D plus some indication Sf. If the receiver supports ECN, it would include indication about the congestion state in the path into TCP header (IP header collects information about path state, TCP header echoes this information). The sender should react on ECN signal as it would detect a packet loss.</a:t>
            </a:r>
            <a:endParaRPr lang="en-US" dirty="0"/>
          </a:p>
        </p:txBody>
      </p:sp>
      <p:sp>
        <p:nvSpPr>
          <p:cNvPr id="4" name="Slide Number Placeholder 3"/>
          <p:cNvSpPr>
            <a:spLocks noGrp="1"/>
          </p:cNvSpPr>
          <p:nvPr>
            <p:ph type="sldNum" sz="quarter" idx="10"/>
          </p:nvPr>
        </p:nvSpPr>
        <p:spPr/>
        <p:txBody>
          <a:bodyPr/>
          <a:lstStyle/>
          <a:p>
            <a:fld id="{9EBEBA0C-0AD4-124C-BACA-15E282F741D9}"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Adaptive RED is an actual AQM algorithm, which preventively (randomly) drops incoming and already present packet in queue if it size increased certain threshold. Original RED contain two thresholds min and max, which corresponds to linear increase of drop probability and if queue is more than max, then probability is 1. The Adaptive variant extends it by third threshold, but essentially the idea remain the same. When queue is between min and max - probability increases linearly, when between max and max2 - more rapid linear, instead of sudden, increase of probability.</a:t>
            </a:r>
          </a:p>
          <a:p>
            <a:endParaRPr lang="en-US" dirty="0"/>
          </a:p>
        </p:txBody>
      </p:sp>
      <p:sp>
        <p:nvSpPr>
          <p:cNvPr id="4" name="Slide Number Placeholder 3"/>
          <p:cNvSpPr>
            <a:spLocks noGrp="1"/>
          </p:cNvSpPr>
          <p:nvPr>
            <p:ph type="sldNum" sz="quarter" idx="10"/>
          </p:nvPr>
        </p:nvSpPr>
        <p:spPr/>
        <p:txBody>
          <a:bodyPr/>
          <a:lstStyle/>
          <a:p>
            <a:fld id="{9EBEBA0C-0AD4-124C-BACA-15E282F741D9}"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Proportional Integrator tries to limit buffering but a bit differently. It has one queuing threshold (so called queue reference), which selected a baseline. Periodically (~10ms) it recalculates the drop probability as a function of instantaneous size of the current queue value, last queue value and last probability. Such math allows to take into account </a:t>
            </a:r>
            <a:r>
              <a:rPr lang="en-US" dirty="0" err="1" smtClean="0"/>
              <a:t>queueing</a:t>
            </a:r>
            <a:r>
              <a:rPr lang="en-US" dirty="0" smtClean="0"/>
              <a:t> trends (if queue is decreasing there is no need to drop) and, in the same time, allows some bursts of traffic to go through.</a:t>
            </a:r>
            <a:endParaRPr lang="en-US" dirty="0"/>
          </a:p>
        </p:txBody>
      </p:sp>
      <p:sp>
        <p:nvSpPr>
          <p:cNvPr id="4" name="Slide Number Placeholder 3"/>
          <p:cNvSpPr>
            <a:spLocks noGrp="1"/>
          </p:cNvSpPr>
          <p:nvPr>
            <p:ph type="sldNum" sz="quarter" idx="10"/>
          </p:nvPr>
        </p:nvSpPr>
        <p:spPr/>
        <p:txBody>
          <a:bodyPr/>
          <a:lstStyle/>
          <a:p>
            <a:fld id="{9EBEBA0C-0AD4-124C-BACA-15E282F741D9}"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Essentially the same idea is behind the Random Exponential Marking algorithm. It takes into account not only the queue sizes, but also the input/output rates (</a:t>
            </a:r>
            <a:r>
              <a:rPr lang="en-US" dirty="0" err="1" smtClean="0"/>
              <a:t>x(t</a:t>
            </a:r>
            <a:r>
              <a:rPr lang="en-US" dirty="0" smtClean="0"/>
              <a:t>) - forwarding rate and C is capacity). That is, if forwarding rate is less then capacity, the queue will eventually decrease without any need to drop/mark packets. Otherwise, the marking/dropping probability is some exponential function.</a:t>
            </a:r>
          </a:p>
          <a:p>
            <a:endParaRPr lang="en-US" dirty="0"/>
          </a:p>
        </p:txBody>
      </p:sp>
      <p:sp>
        <p:nvSpPr>
          <p:cNvPr id="4" name="Slide Number Placeholder 3"/>
          <p:cNvSpPr>
            <a:spLocks noGrp="1"/>
          </p:cNvSpPr>
          <p:nvPr>
            <p:ph type="sldNum" sz="quarter" idx="10"/>
          </p:nvPr>
        </p:nvSpPr>
        <p:spPr/>
        <p:txBody>
          <a:bodyPr/>
          <a:lstStyle/>
          <a:p>
            <a:fld id="{9EBEBA0C-0AD4-124C-BACA-15E282F741D9}"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p>
            <a:fld id="{D5784463-BBE9-E948-9C90-7928A35A2B96}" type="datetime1">
              <a:rPr lang="en-US" smtClean="0"/>
              <a:pPr/>
              <a:t>4/28/09</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A40A7289-E6BD-8442-BEC7-EC6744512031}"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F1D9056-83FB-DE47-9D2D-E4D70AC31C75}" type="datetime1">
              <a:rPr lang="en-US" smtClean="0"/>
              <a:pPr/>
              <a:t>4/28/09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0A7289-E6BD-8442-BEC7-EC674451203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480EF78-05E5-CB4F-BE94-EEB257608FB7}" type="datetime1">
              <a:rPr lang="en-US" smtClean="0"/>
              <a:pPr/>
              <a:t>4/28/09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0A7289-E6BD-8442-BEC7-EC674451203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2F8F781-0495-264C-B707-62FDE3F714A5}" type="datetime1">
              <a:rPr lang="en-US" smtClean="0"/>
              <a:pPr/>
              <a:t>4/28/09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0A7289-E6BD-8442-BEC7-EC674451203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0BED549-F2E9-8948-A5D3-11085D9D8588}" type="datetime1">
              <a:rPr lang="en-US" smtClean="0"/>
              <a:pPr/>
              <a:t>4/28/09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0A7289-E6BD-8442-BEC7-EC6744512031}"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A00EB78-045E-3D4C-AE1C-D6FEC7E1EF55}" type="datetime1">
              <a:rPr lang="en-US" smtClean="0"/>
              <a:pPr/>
              <a:t>4/28/09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0A7289-E6BD-8442-BEC7-EC674451203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0BC8819-C9DF-BD43-AFAA-972C27BE9BF7}" type="datetime1">
              <a:rPr lang="en-US" smtClean="0"/>
              <a:pPr/>
              <a:t>4/28/09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0A7289-E6BD-8442-BEC7-EC674451203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EA9F2E2-2ED6-1F4F-99A4-ABBFF5DA37D6}" type="datetime1">
              <a:rPr lang="en-US" smtClean="0"/>
              <a:pPr/>
              <a:t>4/28/09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0A7289-E6BD-8442-BEC7-EC674451203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D9BE220A-2D63-324B-9167-C6FBB7954C02}" type="datetime1">
              <a:rPr lang="en-US" smtClean="0"/>
              <a:pPr/>
              <a:t>4/28/09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0A7289-E6BD-8442-BEC7-EC6744512031}"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3A01F8E-5F92-9441-B7D5-4BB9D5D78039}" type="datetime1">
              <a:rPr lang="en-US" smtClean="0"/>
              <a:pPr/>
              <a:t>4/28/09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0A7289-E6BD-8442-BEC7-EC674451203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890728F-22F9-7646-802F-398D22470450}" type="datetime1">
              <a:rPr lang="en-US" smtClean="0"/>
              <a:pPr/>
              <a:t>4/28/09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0A7289-E6BD-8442-BEC7-EC6744512031}"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lstStyle>
          <a:p>
            <a:pPr marL="0" algn="l" eaLnBrk="1" latinLnBrk="0" hangingPunct="1"/>
            <a:r>
              <a:rPr kumimoji="0" lang="en-US" smtClean="0"/>
              <a:t>Click icon to add picture</a:t>
            </a:r>
            <a:endParaRPr kumimoji="0" lang="en-US" dirty="0"/>
          </a:p>
        </p:txBody>
      </p:sp>
      <p:sp>
        <p:nvSpPr>
          <p:cNvPr id="9" name="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4" Type="http://schemas.openxmlformats.org/officeDocument/2006/relationships/slideLayout" Target="../slideLayouts/slideLayout4.xml"/><Relationship Id="rId10" Type="http://schemas.openxmlformats.org/officeDocument/2006/relationships/slideLayout" Target="../slideLayouts/slideLayout10.xml"/><Relationship Id="rId5" Type="http://schemas.openxmlformats.org/officeDocument/2006/relationships/slideLayout" Target="../slideLayouts/slideLayout5.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lstStyle>
          <a:p>
            <a:fld id="{BD894477-06C5-B443-9009-40ABE14F58DB}" type="datetime1">
              <a:rPr lang="en-US" smtClean="0"/>
              <a:pPr/>
              <a:t>4/28/09</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lstStyle>
          <a:p>
            <a:fld id="{A40A7289-E6BD-8442-BEC7-EC6744512031}"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df"/></Relationships>
</file>

<file path=ppt/slides/_rels/slide11.xml.rels><?xml version="1.0" encoding="UTF-8" standalone="yes"?>
<Relationships xmlns="http://schemas.openxmlformats.org/package/2006/relationships"><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pdf"/></Relationships>
</file>

<file path=ppt/slides/_rels/slide12.xml.rels><?xml version="1.0" encoding="UTF-8" standalone="yes"?>
<Relationships xmlns="http://schemas.openxmlformats.org/package/2006/relationships"><Relationship Id="rId2" Type="http://schemas.openxmlformats.org/officeDocument/2006/relationships/image" Target="../media/image16.pdf"/><Relationship Id="rId3"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8.pdf"/></Relationships>
</file>

<file path=ppt/slides/_rels/slide14.xml.rels><?xml version="1.0" encoding="UTF-8" standalone="yes"?>
<Relationships xmlns="http://schemas.openxmlformats.org/package/2006/relationships"><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0.pdf"/></Relationships>
</file>

<file path=ppt/slides/_rels/slide15.xml.rels><?xml version="1.0" encoding="UTF-8" standalone="yes"?>
<Relationships xmlns="http://schemas.openxmlformats.org/package/2006/relationships"><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2.pdf"/></Relationships>
</file>

<file path=ppt/slides/_rels/slide16.xml.rels><?xml version="1.0" encoding="UTF-8" standalone="yes"?>
<Relationships xmlns="http://schemas.openxmlformats.org/package/2006/relationships"><Relationship Id="rId4"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4.pdf"/></Relationships>
</file>

<file path=ppt/slides/_rels/slide17.xml.rels><?xml version="1.0" encoding="UTF-8" standalone="yes"?>
<Relationships xmlns="http://schemas.openxmlformats.org/package/2006/relationships"><Relationship Id="rId4"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6.pdf"/></Relationships>
</file>

<file path=ppt/slides/_rels/slide18.xml.rels><?xml version="1.0" encoding="UTF-8" standalone="yes"?>
<Relationships xmlns="http://schemas.openxmlformats.org/package/2006/relationships"><Relationship Id="rId4" Type="http://schemas.openxmlformats.org/officeDocument/2006/relationships/image" Target="../media/image29.png"/><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8.pdf"/></Relationships>
</file>

<file path=ppt/slides/_rels/slide19.xml.rels><?xml version="1.0" encoding="UTF-8" standalone="yes"?>
<Relationships xmlns="http://schemas.openxmlformats.org/package/2006/relationships"><Relationship Id="rId4" Type="http://schemas.openxmlformats.org/officeDocument/2006/relationships/image" Target="../media/image31.png"/><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0.pd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image" Target="../media/image33.png"/><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2.pdf"/></Relationships>
</file>

<file path=ppt/slides/_rels/slide21.xml.rels><?xml version="1.0" encoding="UTF-8" standalone="yes"?>
<Relationships xmlns="http://schemas.openxmlformats.org/package/2006/relationships"><Relationship Id="rId4" Type="http://schemas.openxmlformats.org/officeDocument/2006/relationships/image" Target="../media/image35.png"/><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4.pdf"/></Relationships>
</file>

<file path=ppt/slides/_rels/slide22.xml.rels><?xml version="1.0" encoding="UTF-8" standalone="yes"?>
<Relationships xmlns="http://schemas.openxmlformats.org/package/2006/relationships"><Relationship Id="rId4" Type="http://schemas.openxmlformats.org/officeDocument/2006/relationships/image" Target="../media/image37.png"/><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6.pd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df"/></Relationships>
</file>

<file path=ppt/slides/_rels/slide6.xml.rels><?xml version="1.0" encoding="UTF-8" standalone="yes"?>
<Relationships xmlns="http://schemas.openxmlformats.org/package/2006/relationships"><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df"/></Relationships>
</file>

<file path=ppt/slides/_rels/slide7.xml.rels><?xml version="1.0" encoding="UTF-8" standalone="yes"?>
<Relationships xmlns="http://schemas.openxmlformats.org/package/2006/relationships"><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df"/></Relationships>
</file>

<file path=ppt/slides/_rels/slide8.xml.rels><?xml version="1.0" encoding="UTF-8" standalone="yes"?>
<Relationships xmlns="http://schemas.openxmlformats.org/package/2006/relationships"><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df"/></Relationships>
</file>

<file path=ppt/slides/_rels/slide9.xml.rels><?xml version="1.0" encoding="UTF-8" standalone="yes"?>
<Relationships xmlns="http://schemas.openxmlformats.org/package/2006/relationships"><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d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1100634"/>
            <a:ext cx="7406640" cy="1472184"/>
          </a:xfrm>
          <a:effectLst/>
        </p:spPr>
        <p:txBody>
          <a:bodyPr>
            <a:normAutofit fontScale="90000"/>
          </a:bodyPr>
          <a:lstStyle/>
          <a:p>
            <a:r>
              <a:rPr lang="en-US" b="1" dirty="0" smtClean="0"/>
              <a:t>The Effects of Active Queue Management on Web Performance</a:t>
            </a:r>
            <a:endParaRPr lang="en-US" dirty="0"/>
          </a:p>
        </p:txBody>
      </p:sp>
      <p:sp>
        <p:nvSpPr>
          <p:cNvPr id="3" name="Subtitle 2"/>
          <p:cNvSpPr>
            <a:spLocks noGrp="1"/>
          </p:cNvSpPr>
          <p:nvPr>
            <p:ph type="subTitle" idx="1"/>
          </p:nvPr>
        </p:nvSpPr>
        <p:spPr>
          <a:xfrm>
            <a:off x="1432560" y="2867561"/>
            <a:ext cx="7406640" cy="1323439"/>
          </a:xfrm>
        </p:spPr>
        <p:txBody>
          <a:bodyPr>
            <a:noAutofit/>
          </a:bodyPr>
          <a:lstStyle/>
          <a:p>
            <a:pPr>
              <a:spcBef>
                <a:spcPts val="0"/>
              </a:spcBef>
            </a:pPr>
            <a:r>
              <a:rPr lang="en-US" dirty="0" smtClean="0"/>
              <a:t>Long Le, Jay </a:t>
            </a:r>
            <a:r>
              <a:rPr lang="en-US" dirty="0" err="1" smtClean="0"/>
              <a:t>Aikat</a:t>
            </a:r>
            <a:r>
              <a:rPr lang="en-US" dirty="0" smtClean="0"/>
              <a:t>, Kevin </a:t>
            </a:r>
            <a:r>
              <a:rPr lang="en-US" dirty="0" err="1" smtClean="0"/>
              <a:t>Jeffay</a:t>
            </a:r>
            <a:r>
              <a:rPr lang="en-US" dirty="0" smtClean="0"/>
              <a:t> and F. </a:t>
            </a:r>
            <a:r>
              <a:rPr lang="en-US" dirty="0" err="1" smtClean="0"/>
              <a:t>Donelson</a:t>
            </a:r>
            <a:r>
              <a:rPr lang="en-US" dirty="0" smtClean="0"/>
              <a:t> Smith </a:t>
            </a:r>
            <a:r>
              <a:rPr lang="en-US" sz="2000" i="1" dirty="0" smtClean="0"/>
              <a:t>Department of Computer Science</a:t>
            </a:r>
          </a:p>
          <a:p>
            <a:pPr>
              <a:spcBef>
                <a:spcPts val="0"/>
              </a:spcBef>
            </a:pPr>
            <a:r>
              <a:rPr lang="en-US" sz="2000" i="1" dirty="0" smtClean="0"/>
              <a:t>University of North Carolina at Chapel Hill</a:t>
            </a:r>
            <a:endParaRPr lang="en-US" sz="2000" dirty="0"/>
          </a:p>
        </p:txBody>
      </p:sp>
      <p:sp>
        <p:nvSpPr>
          <p:cNvPr id="4" name="TextBox 3"/>
          <p:cNvSpPr txBox="1"/>
          <p:nvPr/>
        </p:nvSpPr>
        <p:spPr>
          <a:xfrm>
            <a:off x="1066800" y="6412468"/>
            <a:ext cx="1828800" cy="369332"/>
          </a:xfrm>
          <a:prstGeom prst="rect">
            <a:avLst/>
          </a:prstGeom>
          <a:noFill/>
        </p:spPr>
        <p:txBody>
          <a:bodyPr wrap="square" rtlCol="0">
            <a:spAutoFit/>
          </a:bodyPr>
          <a:lstStyle/>
          <a:p>
            <a:r>
              <a:rPr lang="en-US" dirty="0" smtClean="0"/>
              <a:t>April 28, 2009</a:t>
            </a:r>
            <a:endParaRPr lang="en-US" dirty="0"/>
          </a:p>
        </p:txBody>
      </p:sp>
      <p:sp>
        <p:nvSpPr>
          <p:cNvPr id="5" name="Slide Number Placeholder 4"/>
          <p:cNvSpPr>
            <a:spLocks noGrp="1"/>
          </p:cNvSpPr>
          <p:nvPr>
            <p:ph type="sldNum" sz="quarter" idx="12"/>
          </p:nvPr>
        </p:nvSpPr>
        <p:spPr/>
        <p:txBody>
          <a:bodyPr/>
          <a:lstStyle/>
          <a:p>
            <a:fld id="{A40A7289-E6BD-8442-BEC7-EC6744512031}" type="slidenum">
              <a:rPr lang="en-US" smtClean="0"/>
              <a:pPr/>
              <a:t>1</a:t>
            </a:fld>
            <a:endParaRPr lang="en-US"/>
          </a:p>
        </p:txBody>
      </p:sp>
      <p:sp>
        <p:nvSpPr>
          <p:cNvPr id="7" name="Subtitle 2"/>
          <p:cNvSpPr txBox="1">
            <a:spLocks/>
          </p:cNvSpPr>
          <p:nvPr/>
        </p:nvSpPr>
        <p:spPr>
          <a:xfrm>
            <a:off x="1432560" y="4924961"/>
            <a:ext cx="7406640" cy="1323439"/>
          </a:xfrm>
          <a:prstGeom prst="rect">
            <a:avLst/>
          </a:prstGeom>
        </p:spPr>
        <p:txBody>
          <a:bodyPr tIns="0">
            <a:noAutofit/>
          </a:bodyPr>
          <a:lstStyle/>
          <a:p>
            <a:pPr marL="27432" marR="0" lvl="0" indent="0"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2000" b="0" i="0" u="none" strike="noStrike" kern="1200" cap="none" spc="0" normalizeH="0" baseline="0" noProof="0" dirty="0" smtClean="0">
                <a:ln>
                  <a:noFill/>
                </a:ln>
                <a:solidFill>
                  <a:schemeClr val="tx2">
                    <a:shade val="30000"/>
                    <a:satMod val="150000"/>
                  </a:schemeClr>
                </a:solidFill>
                <a:effectLst/>
                <a:uLnTx/>
                <a:uFillTx/>
                <a:latin typeface="+mn-lt"/>
                <a:ea typeface="+mn-ea"/>
                <a:cs typeface="+mn-cs"/>
              </a:rPr>
              <a:t>Presented</a:t>
            </a:r>
            <a:r>
              <a:rPr kumimoji="0" lang="en-US" sz="2000" b="0" i="0" u="none" strike="noStrike" kern="1200" cap="none" spc="0" normalizeH="0" noProof="0" dirty="0" smtClean="0">
                <a:ln>
                  <a:noFill/>
                </a:ln>
                <a:solidFill>
                  <a:schemeClr val="tx2">
                    <a:shade val="30000"/>
                    <a:satMod val="150000"/>
                  </a:schemeClr>
                </a:solidFill>
                <a:effectLst/>
                <a:uLnTx/>
                <a:uFillTx/>
                <a:latin typeface="+mn-lt"/>
                <a:ea typeface="+mn-ea"/>
                <a:cs typeface="+mn-cs"/>
              </a:rPr>
              <a:t> by</a:t>
            </a:r>
          </a:p>
          <a:p>
            <a:pPr marL="27432" marR="0" lvl="0" indent="0" defTabSz="914400" rtl="0" eaLnBrk="1" fontAlgn="auto" latinLnBrk="0" hangingPunct="1">
              <a:lnSpc>
                <a:spcPct val="100000"/>
              </a:lnSpc>
              <a:spcBef>
                <a:spcPts val="0"/>
              </a:spcBef>
              <a:spcAft>
                <a:spcPts val="0"/>
              </a:spcAft>
              <a:buClr>
                <a:schemeClr val="accent1"/>
              </a:buClr>
              <a:buSzPct val="80000"/>
              <a:buFont typeface="Wingdings 2"/>
              <a:buNone/>
              <a:tabLst/>
              <a:defRPr/>
            </a:pPr>
            <a:r>
              <a:rPr lang="en-US" sz="2600" baseline="0" dirty="0" smtClean="0">
                <a:solidFill>
                  <a:schemeClr val="tx2">
                    <a:shade val="30000"/>
                    <a:satMod val="150000"/>
                  </a:schemeClr>
                </a:solidFill>
              </a:rPr>
              <a:t>Alexander</a:t>
            </a:r>
            <a:r>
              <a:rPr lang="en-US" sz="2600" dirty="0" smtClean="0">
                <a:solidFill>
                  <a:schemeClr val="tx2">
                    <a:shade val="30000"/>
                    <a:satMod val="150000"/>
                  </a:schemeClr>
                </a:solidFill>
              </a:rPr>
              <a:t> Afanasyev</a:t>
            </a:r>
            <a:endParaRPr kumimoji="0" lang="en-US" sz="2000" b="0" i="0" u="none" strike="noStrike" kern="1200" cap="none" spc="0" normalizeH="0" baseline="0" noProof="0" dirty="0">
              <a:ln>
                <a:noFill/>
              </a:ln>
              <a:solidFill>
                <a:schemeClr val="tx2">
                  <a:shade val="30000"/>
                  <a:satMod val="1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868362"/>
          </a:xfrm>
        </p:spPr>
        <p:txBody>
          <a:bodyPr>
            <a:normAutofit fontScale="90000"/>
          </a:bodyPr>
          <a:lstStyle/>
          <a:p>
            <a:r>
              <a:rPr lang="en-US" dirty="0" smtClean="0"/>
              <a:t>AQM evaluations: </a:t>
            </a:r>
            <a:r>
              <a:rPr lang="en-US" b="1" dirty="0" smtClean="0"/>
              <a:t>Methodology</a:t>
            </a:r>
            <a:endParaRPr lang="en-US" b="1" dirty="0"/>
          </a:p>
        </p:txBody>
      </p:sp>
      <p:sp>
        <p:nvSpPr>
          <p:cNvPr id="10" name="Content Placeholder 9"/>
          <p:cNvSpPr>
            <a:spLocks noGrp="1"/>
          </p:cNvSpPr>
          <p:nvPr>
            <p:ph idx="1"/>
          </p:nvPr>
        </p:nvSpPr>
        <p:spPr>
          <a:xfrm>
            <a:off x="1435608" y="1447800"/>
            <a:ext cx="7498080" cy="3048000"/>
          </a:xfrm>
        </p:spPr>
        <p:txBody>
          <a:bodyPr>
            <a:normAutofit fontScale="85000" lnSpcReduction="10000"/>
          </a:bodyPr>
          <a:lstStyle/>
          <a:p>
            <a:r>
              <a:rPr lang="en-US" dirty="0" smtClean="0"/>
              <a:t>“Live simulation” in lab test-bed</a:t>
            </a:r>
          </a:p>
          <a:p>
            <a:r>
              <a:rPr lang="en-US" dirty="0" smtClean="0"/>
              <a:t>Synthetic WEB traffic using UNC HTTP model [SIGMETRIC 2001, MASCOTS 2003]</a:t>
            </a:r>
          </a:p>
          <a:p>
            <a:pPr lvl="1"/>
            <a:r>
              <a:rPr lang="en-US" dirty="0" smtClean="0"/>
              <a:t>Randomization of request/reply sizes, user think time</a:t>
            </a:r>
          </a:p>
          <a:p>
            <a:pPr lvl="1"/>
            <a:r>
              <a:rPr lang="en-US" dirty="0" smtClean="0"/>
              <a:t>Persistent connection emulation</a:t>
            </a:r>
          </a:p>
          <a:p>
            <a:r>
              <a:rPr lang="en-US" dirty="0" smtClean="0"/>
              <a:t>FreeBSD router implementation</a:t>
            </a:r>
          </a:p>
          <a:p>
            <a:r>
              <a:rPr lang="en-US" dirty="0" smtClean="0"/>
              <a:t>1Gbps bottleneck calibration, 100Mbps simulation</a:t>
            </a:r>
            <a:endParaRPr lang="en-US" dirty="0"/>
          </a:p>
        </p:txBody>
      </p:sp>
      <p:sp>
        <p:nvSpPr>
          <p:cNvPr id="5" name="Slide Number Placeholder 4"/>
          <p:cNvSpPr>
            <a:spLocks noGrp="1"/>
          </p:cNvSpPr>
          <p:nvPr>
            <p:ph type="sldNum" sz="quarter" idx="12"/>
          </p:nvPr>
        </p:nvSpPr>
        <p:spPr/>
        <p:txBody>
          <a:bodyPr/>
          <a:lstStyle/>
          <a:p>
            <a:fld id="{A40A7289-E6BD-8442-BEC7-EC6744512031}" type="slidenum">
              <a:rPr lang="en-US" smtClean="0"/>
              <a:pPr/>
              <a:t>10</a:t>
            </a:fld>
            <a:endParaRPr lang="en-US"/>
          </a:p>
        </p:txBody>
      </p:sp>
      <p:pic>
        <p:nvPicPr>
          <p:cNvPr id="7" name="Picture 6"/>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1544515" y="4724400"/>
            <a:ext cx="6913685" cy="1600200"/>
          </a:xfrm>
          <a:prstGeom prst="rect">
            <a:avLst/>
          </a:prstGeom>
        </p:spPr>
      </p:pic>
      <p:sp>
        <p:nvSpPr>
          <p:cNvPr id="11" name="Footer Placeholder 3"/>
          <p:cNvSpPr txBox="1">
            <a:spLocks/>
          </p:cNvSpPr>
          <p:nvPr/>
        </p:nvSpPr>
        <p:spPr>
          <a:xfrm>
            <a:off x="1143000" y="6305550"/>
            <a:ext cx="7467600" cy="476250"/>
          </a:xfrm>
          <a:prstGeom prst="rect">
            <a:avLst/>
          </a:prstGeom>
        </p:spPr>
        <p:txBody>
          <a:bodyPr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Problem</a:t>
            </a:r>
            <a:r>
              <a:rPr kumimoji="0" lang="en-US" sz="1200" b="0"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 – </a:t>
            </a:r>
            <a:r>
              <a:rPr kumimoji="0" lang="en-US" sz="1200"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Solutions</a:t>
            </a:r>
            <a:r>
              <a:rPr kumimoji="0" lang="en-US" sz="1200" b="0"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 - </a:t>
            </a:r>
            <a:r>
              <a:rPr kumimoji="0" lang="en-US" sz="1400" b="1"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Evaluations</a:t>
            </a:r>
            <a:r>
              <a:rPr kumimoji="0" lang="en-US" sz="1200" b="0"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 - Discussion</a:t>
            </a:r>
            <a:endParaRPr kumimoji="0" lang="en-US" sz="1200" b="0" i="0" u="none" strike="noStrike" kern="1200" cap="none" spc="0" normalizeH="0" baseline="0" noProof="0" dirty="0">
              <a:ln>
                <a:noFill/>
              </a:ln>
              <a:solidFill>
                <a:schemeClr val="bg2">
                  <a:shade val="50000"/>
                  <a:satMod val="20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AQM evaluation: </a:t>
            </a:r>
            <a:r>
              <a:rPr lang="en-US" b="1" dirty="0" smtClean="0"/>
              <a:t>Calibration</a:t>
            </a:r>
            <a:endParaRPr lang="en-US" b="1" dirty="0"/>
          </a:p>
        </p:txBody>
      </p:sp>
      <p:sp>
        <p:nvSpPr>
          <p:cNvPr id="5" name="Slide Number Placeholder 4"/>
          <p:cNvSpPr>
            <a:spLocks noGrp="1"/>
          </p:cNvSpPr>
          <p:nvPr>
            <p:ph type="sldNum" sz="quarter" idx="12"/>
          </p:nvPr>
        </p:nvSpPr>
        <p:spPr/>
        <p:txBody>
          <a:bodyPr/>
          <a:lstStyle/>
          <a:p>
            <a:fld id="{A40A7289-E6BD-8442-BEC7-EC6744512031}" type="slidenum">
              <a:rPr lang="en-US" smtClean="0"/>
              <a:pPr/>
              <a:t>11</a:t>
            </a:fld>
            <a:endParaRPr lang="en-US"/>
          </a:p>
        </p:txBody>
      </p:sp>
      <p:pic>
        <p:nvPicPr>
          <p:cNvPr id="7" name="Picture 6"/>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1295400" y="1528300"/>
            <a:ext cx="7239000" cy="4720100"/>
          </a:xfrm>
          <a:prstGeom prst="rect">
            <a:avLst/>
          </a:prstGeom>
        </p:spPr>
      </p:pic>
      <p:sp>
        <p:nvSpPr>
          <p:cNvPr id="8" name="Footer Placeholder 3"/>
          <p:cNvSpPr txBox="1">
            <a:spLocks/>
          </p:cNvSpPr>
          <p:nvPr/>
        </p:nvSpPr>
        <p:spPr>
          <a:xfrm>
            <a:off x="1143000" y="6305550"/>
            <a:ext cx="7467600" cy="476250"/>
          </a:xfrm>
          <a:prstGeom prst="rect">
            <a:avLst/>
          </a:prstGeom>
        </p:spPr>
        <p:txBody>
          <a:bodyPr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Problem</a:t>
            </a:r>
            <a:r>
              <a:rPr kumimoji="0" lang="en-US" sz="1200" b="0"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 – </a:t>
            </a:r>
            <a:r>
              <a:rPr kumimoji="0" lang="en-US" sz="1200"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Solutions</a:t>
            </a:r>
            <a:r>
              <a:rPr kumimoji="0" lang="en-US" sz="1200" b="0"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 - </a:t>
            </a:r>
            <a:r>
              <a:rPr kumimoji="0" lang="en-US" sz="1400" b="1"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Evaluations</a:t>
            </a:r>
            <a:r>
              <a:rPr kumimoji="0" lang="en-US" sz="1200" b="0"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 - Discussion</a:t>
            </a:r>
            <a:endParaRPr kumimoji="0" lang="en-US" sz="1200" b="0" i="0" u="none" strike="noStrike" kern="1200" cap="none" spc="0" normalizeH="0" baseline="0" noProof="0" dirty="0">
              <a:ln>
                <a:noFill/>
              </a:ln>
              <a:solidFill>
                <a:schemeClr val="bg2">
                  <a:shade val="50000"/>
                  <a:satMod val="20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AQM evaluation: </a:t>
            </a:r>
            <a:r>
              <a:rPr lang="en-US" b="1" dirty="0" smtClean="0"/>
              <a:t>Plan</a:t>
            </a:r>
            <a:endParaRPr lang="en-US" b="1" dirty="0"/>
          </a:p>
        </p:txBody>
      </p:sp>
      <p:sp>
        <p:nvSpPr>
          <p:cNvPr id="5" name="Slide Number Placeholder 4"/>
          <p:cNvSpPr>
            <a:spLocks noGrp="1"/>
          </p:cNvSpPr>
          <p:nvPr>
            <p:ph type="sldNum" sz="quarter" idx="12"/>
          </p:nvPr>
        </p:nvSpPr>
        <p:spPr/>
        <p:txBody>
          <a:bodyPr/>
          <a:lstStyle/>
          <a:p>
            <a:fld id="{A40A7289-E6BD-8442-BEC7-EC6744512031}" type="slidenum">
              <a:rPr lang="en-US" smtClean="0"/>
              <a:pPr/>
              <a:t>12</a:t>
            </a:fld>
            <a:endParaRPr lang="en-US"/>
          </a:p>
        </p:txBody>
      </p:sp>
      <p:pic>
        <p:nvPicPr>
          <p:cNvPr id="6" name="Picture 5"/>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1435607" y="1417638"/>
            <a:ext cx="7171573" cy="4525962"/>
          </a:xfrm>
          <a:prstGeom prst="rect">
            <a:avLst/>
          </a:prstGeom>
        </p:spPr>
      </p:pic>
      <p:sp>
        <p:nvSpPr>
          <p:cNvPr id="7" name="Rectangle 6"/>
          <p:cNvSpPr/>
          <p:nvPr/>
        </p:nvSpPr>
        <p:spPr>
          <a:xfrm>
            <a:off x="8439912" y="5581650"/>
            <a:ext cx="627888" cy="74295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Footer Placeholder 3"/>
          <p:cNvSpPr txBox="1">
            <a:spLocks/>
          </p:cNvSpPr>
          <p:nvPr/>
        </p:nvSpPr>
        <p:spPr>
          <a:xfrm>
            <a:off x="1143000" y="6305550"/>
            <a:ext cx="7467600" cy="476250"/>
          </a:xfrm>
          <a:prstGeom prst="rect">
            <a:avLst/>
          </a:prstGeom>
        </p:spPr>
        <p:txBody>
          <a:bodyPr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Problem</a:t>
            </a:r>
            <a:r>
              <a:rPr kumimoji="0" lang="en-US" sz="1200" b="0"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 – </a:t>
            </a:r>
            <a:r>
              <a:rPr kumimoji="0" lang="en-US" sz="1200"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Solutions</a:t>
            </a:r>
            <a:r>
              <a:rPr kumimoji="0" lang="en-US" sz="1200" b="0"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 - </a:t>
            </a:r>
            <a:r>
              <a:rPr kumimoji="0" lang="en-US" sz="1400" b="1"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Evaluations</a:t>
            </a:r>
            <a:r>
              <a:rPr kumimoji="0" lang="en-US" sz="1200" b="0"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 - Discussion</a:t>
            </a:r>
            <a:endParaRPr kumimoji="0" lang="en-US" sz="1200" b="0" i="0" u="none" strike="noStrike" kern="1200" cap="none" spc="0" normalizeH="0" baseline="0" noProof="0" dirty="0">
              <a:ln>
                <a:noFill/>
              </a:ln>
              <a:solidFill>
                <a:schemeClr val="bg2">
                  <a:shade val="50000"/>
                  <a:satMod val="200000"/>
                </a:schemeClr>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AQM evaluation: 80% Load</a:t>
            </a:r>
            <a:br>
              <a:rPr lang="en-US" dirty="0" smtClean="0"/>
            </a:br>
            <a:r>
              <a:rPr lang="en-US" sz="3333" dirty="0" smtClean="0"/>
              <a:t>Signaling by packet drops</a:t>
            </a:r>
            <a:endParaRPr lang="en-US" sz="3333" dirty="0"/>
          </a:p>
        </p:txBody>
      </p:sp>
      <p:sp>
        <p:nvSpPr>
          <p:cNvPr id="5" name="Slide Number Placeholder 4"/>
          <p:cNvSpPr>
            <a:spLocks noGrp="1"/>
          </p:cNvSpPr>
          <p:nvPr>
            <p:ph type="sldNum" sz="quarter" idx="12"/>
          </p:nvPr>
        </p:nvSpPr>
        <p:spPr/>
        <p:txBody>
          <a:bodyPr/>
          <a:lstStyle/>
          <a:p>
            <a:fld id="{A40A7289-E6BD-8442-BEC7-EC6744512031}" type="slidenum">
              <a:rPr lang="en-US" smtClean="0"/>
              <a:pPr/>
              <a:t>13</a:t>
            </a:fld>
            <a:endParaRPr lang="en-US"/>
          </a:p>
        </p:txBody>
      </p:sp>
      <p:pic>
        <p:nvPicPr>
          <p:cNvPr id="6" name="Picture 5"/>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1752600" y="1676400"/>
            <a:ext cx="6705600" cy="4285843"/>
          </a:xfrm>
          <a:prstGeom prst="rect">
            <a:avLst/>
          </a:prstGeom>
        </p:spPr>
      </p:pic>
      <p:sp>
        <p:nvSpPr>
          <p:cNvPr id="7" name="Rectangle 6"/>
          <p:cNvSpPr/>
          <p:nvPr/>
        </p:nvSpPr>
        <p:spPr>
          <a:xfrm>
            <a:off x="2667000" y="3505200"/>
            <a:ext cx="419100" cy="1790700"/>
          </a:xfrm>
          <a:prstGeom prst="rect">
            <a:avLst/>
          </a:prstGeom>
          <a:solidFill>
            <a:schemeClr val="bg1">
              <a:lumMod val="65000"/>
              <a:alpha val="31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TextBox 7"/>
          <p:cNvSpPr txBox="1"/>
          <p:nvPr/>
        </p:nvSpPr>
        <p:spPr>
          <a:xfrm>
            <a:off x="381000" y="5295900"/>
            <a:ext cx="1981200" cy="92333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smtClean="0"/>
              <a:t>50% requests complete within 128ms</a:t>
            </a:r>
            <a:endParaRPr lang="en-US" dirty="0"/>
          </a:p>
        </p:txBody>
      </p:sp>
      <p:cxnSp>
        <p:nvCxnSpPr>
          <p:cNvPr id="10" name="Straight Arrow Connector 9"/>
          <p:cNvCxnSpPr/>
          <p:nvPr/>
        </p:nvCxnSpPr>
        <p:spPr>
          <a:xfrm rot="5400000" flipH="1" flipV="1">
            <a:off x="1695450" y="4171950"/>
            <a:ext cx="1181100" cy="1066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Footer Placeholder 3"/>
          <p:cNvSpPr txBox="1">
            <a:spLocks/>
          </p:cNvSpPr>
          <p:nvPr/>
        </p:nvSpPr>
        <p:spPr>
          <a:xfrm>
            <a:off x="1143000" y="6305550"/>
            <a:ext cx="7467600" cy="476250"/>
          </a:xfrm>
          <a:prstGeom prst="rect">
            <a:avLst/>
          </a:prstGeom>
        </p:spPr>
        <p:txBody>
          <a:bodyPr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Problem</a:t>
            </a:r>
            <a:r>
              <a:rPr kumimoji="0" lang="en-US" sz="1200" b="0"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 – </a:t>
            </a:r>
            <a:r>
              <a:rPr kumimoji="0" lang="en-US" sz="1200"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Solutions</a:t>
            </a:r>
            <a:r>
              <a:rPr kumimoji="0" lang="en-US" sz="1200" b="0"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 - </a:t>
            </a:r>
            <a:r>
              <a:rPr kumimoji="0" lang="en-US" sz="1400" b="1"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Evaluations</a:t>
            </a:r>
            <a:r>
              <a:rPr kumimoji="0" lang="en-US" sz="1200" b="0"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 - Discussion</a:t>
            </a:r>
            <a:endParaRPr kumimoji="0" lang="en-US" sz="1200" b="0" i="0" u="none" strike="noStrike" kern="1200" cap="none" spc="0" normalizeH="0" baseline="0" noProof="0" dirty="0">
              <a:ln>
                <a:noFill/>
              </a:ln>
              <a:solidFill>
                <a:schemeClr val="bg2">
                  <a:shade val="50000"/>
                  <a:satMod val="20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AQM evaluation: 90% Load</a:t>
            </a:r>
            <a:br>
              <a:rPr lang="en-US" dirty="0" smtClean="0"/>
            </a:br>
            <a:r>
              <a:rPr lang="en-US" sz="3333" dirty="0" smtClean="0"/>
              <a:t>Signaling by packet drops</a:t>
            </a:r>
            <a:endParaRPr lang="en-US" dirty="0"/>
          </a:p>
        </p:txBody>
      </p:sp>
      <p:sp>
        <p:nvSpPr>
          <p:cNvPr id="5" name="Slide Number Placeholder 4"/>
          <p:cNvSpPr>
            <a:spLocks noGrp="1"/>
          </p:cNvSpPr>
          <p:nvPr>
            <p:ph type="sldNum" sz="quarter" idx="12"/>
          </p:nvPr>
        </p:nvSpPr>
        <p:spPr/>
        <p:txBody>
          <a:bodyPr/>
          <a:lstStyle/>
          <a:p>
            <a:fld id="{A40A7289-E6BD-8442-BEC7-EC6744512031}" type="slidenum">
              <a:rPr lang="en-US" smtClean="0"/>
              <a:pPr/>
              <a:t>14</a:t>
            </a:fld>
            <a:endParaRPr lang="en-US"/>
          </a:p>
        </p:txBody>
      </p:sp>
      <p:pic>
        <p:nvPicPr>
          <p:cNvPr id="6" name="Picture 5"/>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1435608" y="1681903"/>
            <a:ext cx="7133626" cy="4623647"/>
          </a:xfrm>
          <a:prstGeom prst="rect">
            <a:avLst/>
          </a:prstGeom>
        </p:spPr>
      </p:pic>
      <p:sp>
        <p:nvSpPr>
          <p:cNvPr id="7" name="Footer Placeholder 3"/>
          <p:cNvSpPr txBox="1">
            <a:spLocks/>
          </p:cNvSpPr>
          <p:nvPr/>
        </p:nvSpPr>
        <p:spPr>
          <a:xfrm>
            <a:off x="1143000" y="6324600"/>
            <a:ext cx="7467600" cy="476250"/>
          </a:xfrm>
          <a:prstGeom prst="rect">
            <a:avLst/>
          </a:prstGeom>
        </p:spPr>
        <p:txBody>
          <a:bodyPr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Problem</a:t>
            </a:r>
            <a:r>
              <a:rPr kumimoji="0" lang="en-US" sz="1200" b="0"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 – </a:t>
            </a:r>
            <a:r>
              <a:rPr kumimoji="0" lang="en-US" sz="1200"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Solutions</a:t>
            </a:r>
            <a:r>
              <a:rPr kumimoji="0" lang="en-US" sz="1200" b="0"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 - </a:t>
            </a:r>
            <a:r>
              <a:rPr kumimoji="0" lang="en-US" sz="1400" b="1"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Evaluations</a:t>
            </a:r>
            <a:r>
              <a:rPr kumimoji="0" lang="en-US" sz="1200" b="0"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 - Discussion</a:t>
            </a:r>
            <a:endParaRPr kumimoji="0" lang="en-US" sz="1200" b="0" i="0" u="none" strike="noStrike" kern="1200" cap="none" spc="0" normalizeH="0" baseline="0" noProof="0" dirty="0">
              <a:ln>
                <a:noFill/>
              </a:ln>
              <a:solidFill>
                <a:schemeClr val="bg2">
                  <a:shade val="50000"/>
                  <a:satMod val="20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AQM evaluation: 98% Load</a:t>
            </a:r>
            <a:br>
              <a:rPr lang="en-US" dirty="0" smtClean="0"/>
            </a:br>
            <a:r>
              <a:rPr lang="en-US" sz="3333" dirty="0" smtClean="0"/>
              <a:t>Signaling by packet drops</a:t>
            </a:r>
            <a:endParaRPr lang="en-US" dirty="0"/>
          </a:p>
        </p:txBody>
      </p:sp>
      <p:sp>
        <p:nvSpPr>
          <p:cNvPr id="5" name="Slide Number Placeholder 4"/>
          <p:cNvSpPr>
            <a:spLocks noGrp="1"/>
          </p:cNvSpPr>
          <p:nvPr>
            <p:ph type="sldNum" sz="quarter" idx="12"/>
          </p:nvPr>
        </p:nvSpPr>
        <p:spPr/>
        <p:txBody>
          <a:bodyPr/>
          <a:lstStyle/>
          <a:p>
            <a:fld id="{A40A7289-E6BD-8442-BEC7-EC6744512031}" type="slidenum">
              <a:rPr lang="en-US" smtClean="0"/>
              <a:pPr/>
              <a:t>15</a:t>
            </a:fld>
            <a:endParaRPr lang="en-US"/>
          </a:p>
        </p:txBody>
      </p:sp>
      <p:pic>
        <p:nvPicPr>
          <p:cNvPr id="6" name="Picture 5"/>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1435608" y="1676400"/>
            <a:ext cx="7208248" cy="4629150"/>
          </a:xfrm>
          <a:prstGeom prst="rect">
            <a:avLst/>
          </a:prstGeom>
        </p:spPr>
      </p:pic>
      <p:sp>
        <p:nvSpPr>
          <p:cNvPr id="7" name="Footer Placeholder 3"/>
          <p:cNvSpPr txBox="1">
            <a:spLocks/>
          </p:cNvSpPr>
          <p:nvPr/>
        </p:nvSpPr>
        <p:spPr>
          <a:xfrm>
            <a:off x="1143000" y="6305550"/>
            <a:ext cx="7467600" cy="476250"/>
          </a:xfrm>
          <a:prstGeom prst="rect">
            <a:avLst/>
          </a:prstGeom>
        </p:spPr>
        <p:txBody>
          <a:bodyPr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Problem</a:t>
            </a:r>
            <a:r>
              <a:rPr kumimoji="0" lang="en-US" sz="1200" b="0"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 – </a:t>
            </a:r>
            <a:r>
              <a:rPr kumimoji="0" lang="en-US" sz="1200"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Solutions</a:t>
            </a:r>
            <a:r>
              <a:rPr kumimoji="0" lang="en-US" sz="1200" b="0"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 - </a:t>
            </a:r>
            <a:r>
              <a:rPr kumimoji="0" lang="en-US" sz="1400" b="1"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Evaluations</a:t>
            </a:r>
            <a:r>
              <a:rPr kumimoji="0" lang="en-US" sz="1200" b="0"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 - Discussion</a:t>
            </a:r>
            <a:endParaRPr kumimoji="0" lang="en-US" sz="1200" b="0" i="0" u="none" strike="noStrike" kern="1200" cap="none" spc="0" normalizeH="0" baseline="0" noProof="0" dirty="0">
              <a:ln>
                <a:noFill/>
              </a:ln>
              <a:solidFill>
                <a:schemeClr val="bg2">
                  <a:shade val="50000"/>
                  <a:satMod val="20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AQM evaluation: Summary</a:t>
            </a:r>
            <a:br>
              <a:rPr lang="en-US" dirty="0" smtClean="0"/>
            </a:br>
            <a:r>
              <a:rPr lang="en-US" sz="3333" dirty="0" smtClean="0"/>
              <a:t>Signaling by packet drops</a:t>
            </a:r>
            <a:endParaRPr lang="en-US" sz="3333" dirty="0"/>
          </a:p>
        </p:txBody>
      </p:sp>
      <p:sp>
        <p:nvSpPr>
          <p:cNvPr id="5" name="Slide Number Placeholder 4"/>
          <p:cNvSpPr>
            <a:spLocks noGrp="1"/>
          </p:cNvSpPr>
          <p:nvPr>
            <p:ph type="sldNum" sz="quarter" idx="12"/>
          </p:nvPr>
        </p:nvSpPr>
        <p:spPr/>
        <p:txBody>
          <a:bodyPr/>
          <a:lstStyle/>
          <a:p>
            <a:fld id="{A40A7289-E6BD-8442-BEC7-EC6744512031}" type="slidenum">
              <a:rPr lang="en-US" smtClean="0"/>
              <a:pPr/>
              <a:t>16</a:t>
            </a:fld>
            <a:endParaRPr lang="en-US"/>
          </a:p>
        </p:txBody>
      </p:sp>
      <p:pic>
        <p:nvPicPr>
          <p:cNvPr id="6" name="Picture 5"/>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1435608" y="1981200"/>
            <a:ext cx="7135686" cy="3657600"/>
          </a:xfrm>
          <a:prstGeom prst="rect">
            <a:avLst/>
          </a:prstGeom>
        </p:spPr>
      </p:pic>
      <p:sp>
        <p:nvSpPr>
          <p:cNvPr id="7" name="Footer Placeholder 3"/>
          <p:cNvSpPr txBox="1">
            <a:spLocks/>
          </p:cNvSpPr>
          <p:nvPr/>
        </p:nvSpPr>
        <p:spPr>
          <a:xfrm>
            <a:off x="1143000" y="6305550"/>
            <a:ext cx="7467600" cy="476250"/>
          </a:xfrm>
          <a:prstGeom prst="rect">
            <a:avLst/>
          </a:prstGeom>
        </p:spPr>
        <p:txBody>
          <a:bodyPr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Problem</a:t>
            </a:r>
            <a:r>
              <a:rPr kumimoji="0" lang="en-US" sz="1200" b="0"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 – </a:t>
            </a:r>
            <a:r>
              <a:rPr kumimoji="0" lang="en-US" sz="1200"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Solutions</a:t>
            </a:r>
            <a:r>
              <a:rPr kumimoji="0" lang="en-US" sz="1200" b="0"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 - </a:t>
            </a:r>
            <a:r>
              <a:rPr kumimoji="0" lang="en-US" sz="1400" b="1"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Evaluations</a:t>
            </a:r>
            <a:r>
              <a:rPr kumimoji="0" lang="en-US" sz="1200" b="0"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 - Discussion</a:t>
            </a:r>
            <a:endParaRPr kumimoji="0" lang="en-US" sz="1200" b="0" i="0" u="none" strike="noStrike" kern="1200" cap="none" spc="0" normalizeH="0" baseline="0" noProof="0" dirty="0">
              <a:ln>
                <a:noFill/>
              </a:ln>
              <a:solidFill>
                <a:schemeClr val="bg2">
                  <a:shade val="50000"/>
                  <a:satMod val="20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AQM evaluation: 90% Signaling comparison (packet drop </a:t>
            </a:r>
            <a:r>
              <a:rPr lang="en-US" dirty="0" err="1" smtClean="0"/>
              <a:t>vs</a:t>
            </a:r>
            <a:r>
              <a:rPr lang="en-US" dirty="0" smtClean="0"/>
              <a:t> ECN)</a:t>
            </a:r>
            <a:endParaRPr lang="en-US" dirty="0"/>
          </a:p>
        </p:txBody>
      </p:sp>
      <p:sp>
        <p:nvSpPr>
          <p:cNvPr id="5" name="Slide Number Placeholder 4"/>
          <p:cNvSpPr>
            <a:spLocks noGrp="1"/>
          </p:cNvSpPr>
          <p:nvPr>
            <p:ph type="sldNum" sz="quarter" idx="12"/>
          </p:nvPr>
        </p:nvSpPr>
        <p:spPr/>
        <p:txBody>
          <a:bodyPr/>
          <a:lstStyle/>
          <a:p>
            <a:fld id="{A40A7289-E6BD-8442-BEC7-EC6744512031}" type="slidenum">
              <a:rPr lang="en-US" smtClean="0"/>
              <a:pPr/>
              <a:t>17</a:t>
            </a:fld>
            <a:endParaRPr lang="en-US"/>
          </a:p>
        </p:txBody>
      </p:sp>
      <p:pic>
        <p:nvPicPr>
          <p:cNvPr id="6" name="Picture 5"/>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1435608" y="1635905"/>
            <a:ext cx="7174992" cy="4612495"/>
          </a:xfrm>
          <a:prstGeom prst="rect">
            <a:avLst/>
          </a:prstGeom>
        </p:spPr>
      </p:pic>
      <p:sp>
        <p:nvSpPr>
          <p:cNvPr id="7" name="Footer Placeholder 3"/>
          <p:cNvSpPr txBox="1">
            <a:spLocks/>
          </p:cNvSpPr>
          <p:nvPr/>
        </p:nvSpPr>
        <p:spPr>
          <a:xfrm>
            <a:off x="1143000" y="6305550"/>
            <a:ext cx="7467600" cy="476250"/>
          </a:xfrm>
          <a:prstGeom prst="rect">
            <a:avLst/>
          </a:prstGeom>
        </p:spPr>
        <p:txBody>
          <a:bodyPr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Problem</a:t>
            </a:r>
            <a:r>
              <a:rPr kumimoji="0" lang="en-US" sz="1200" b="0"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 – </a:t>
            </a:r>
            <a:r>
              <a:rPr kumimoji="0" lang="en-US" sz="1200"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Solutions</a:t>
            </a:r>
            <a:r>
              <a:rPr kumimoji="0" lang="en-US" sz="1200" b="0"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 - </a:t>
            </a:r>
            <a:r>
              <a:rPr kumimoji="0" lang="en-US" sz="1400" b="1"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Evaluations</a:t>
            </a:r>
            <a:r>
              <a:rPr kumimoji="0" lang="en-US" sz="1200" b="0"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 - Discussion</a:t>
            </a:r>
            <a:endParaRPr kumimoji="0" lang="en-US" sz="1200" b="0" i="0" u="none" strike="noStrike" kern="1200" cap="none" spc="0" normalizeH="0" baseline="0" noProof="0" dirty="0">
              <a:ln>
                <a:noFill/>
              </a:ln>
              <a:solidFill>
                <a:schemeClr val="bg2">
                  <a:shade val="50000"/>
                  <a:satMod val="20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AQM evaluation: 98% load</a:t>
            </a:r>
            <a:br>
              <a:rPr lang="en-US" dirty="0" smtClean="0"/>
            </a:br>
            <a:r>
              <a:rPr lang="en-US" sz="3333" dirty="0" smtClean="0"/>
              <a:t>ECN signaling</a:t>
            </a:r>
            <a:endParaRPr lang="en-US" sz="3333" dirty="0"/>
          </a:p>
        </p:txBody>
      </p:sp>
      <p:sp>
        <p:nvSpPr>
          <p:cNvPr id="5" name="Slide Number Placeholder 4"/>
          <p:cNvSpPr>
            <a:spLocks noGrp="1"/>
          </p:cNvSpPr>
          <p:nvPr>
            <p:ph type="sldNum" sz="quarter" idx="12"/>
          </p:nvPr>
        </p:nvSpPr>
        <p:spPr/>
        <p:txBody>
          <a:bodyPr/>
          <a:lstStyle/>
          <a:p>
            <a:fld id="{A40A7289-E6BD-8442-BEC7-EC6744512031}" type="slidenum">
              <a:rPr lang="en-US" smtClean="0"/>
              <a:pPr/>
              <a:t>18</a:t>
            </a:fld>
            <a:endParaRPr lang="en-US"/>
          </a:p>
        </p:txBody>
      </p:sp>
      <p:pic>
        <p:nvPicPr>
          <p:cNvPr id="6" name="Picture 5"/>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1612900" y="1524000"/>
            <a:ext cx="6997700" cy="4484594"/>
          </a:xfrm>
          <a:prstGeom prst="rect">
            <a:avLst/>
          </a:prstGeom>
        </p:spPr>
      </p:pic>
      <p:sp>
        <p:nvSpPr>
          <p:cNvPr id="7" name="Footer Placeholder 3"/>
          <p:cNvSpPr txBox="1">
            <a:spLocks/>
          </p:cNvSpPr>
          <p:nvPr/>
        </p:nvSpPr>
        <p:spPr>
          <a:xfrm>
            <a:off x="1143000" y="6305550"/>
            <a:ext cx="7467600" cy="476250"/>
          </a:xfrm>
          <a:prstGeom prst="rect">
            <a:avLst/>
          </a:prstGeom>
        </p:spPr>
        <p:txBody>
          <a:bodyPr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Problem</a:t>
            </a:r>
            <a:r>
              <a:rPr kumimoji="0" lang="en-US" sz="1200" b="0"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 – </a:t>
            </a:r>
            <a:r>
              <a:rPr kumimoji="0" lang="en-US" sz="1200"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Solutions</a:t>
            </a:r>
            <a:r>
              <a:rPr kumimoji="0" lang="en-US" sz="1200" b="0"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 - </a:t>
            </a:r>
            <a:r>
              <a:rPr kumimoji="0" lang="en-US" sz="1400" b="1"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Evaluations</a:t>
            </a:r>
            <a:r>
              <a:rPr kumimoji="0" lang="en-US" sz="1200" b="0"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 - Discussion</a:t>
            </a:r>
            <a:endParaRPr kumimoji="0" lang="en-US" sz="1200" b="0" i="0" u="none" strike="noStrike" kern="1200" cap="none" spc="0" normalizeH="0" baseline="0" noProof="0" dirty="0">
              <a:ln>
                <a:noFill/>
              </a:ln>
              <a:solidFill>
                <a:schemeClr val="bg2">
                  <a:shade val="50000"/>
                  <a:satMod val="20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AQM evaluation: 90% load</a:t>
            </a:r>
            <a:br>
              <a:rPr lang="en-US" dirty="0" smtClean="0"/>
            </a:br>
            <a:r>
              <a:rPr lang="en-US" sz="3333" dirty="0" smtClean="0"/>
              <a:t>ECN signaling</a:t>
            </a:r>
            <a:endParaRPr lang="en-US" sz="3333" dirty="0"/>
          </a:p>
        </p:txBody>
      </p:sp>
      <p:sp>
        <p:nvSpPr>
          <p:cNvPr id="5" name="Slide Number Placeholder 4"/>
          <p:cNvSpPr>
            <a:spLocks noGrp="1"/>
          </p:cNvSpPr>
          <p:nvPr>
            <p:ph type="sldNum" sz="quarter" idx="12"/>
          </p:nvPr>
        </p:nvSpPr>
        <p:spPr/>
        <p:txBody>
          <a:bodyPr/>
          <a:lstStyle/>
          <a:p>
            <a:fld id="{A40A7289-E6BD-8442-BEC7-EC6744512031}" type="slidenum">
              <a:rPr lang="en-US" smtClean="0"/>
              <a:pPr/>
              <a:t>19</a:t>
            </a:fld>
            <a:endParaRPr lang="en-US"/>
          </a:p>
        </p:txBody>
      </p:sp>
      <p:pic>
        <p:nvPicPr>
          <p:cNvPr id="7" name="Picture 6"/>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1435608" y="1600200"/>
            <a:ext cx="7174992" cy="4620428"/>
          </a:xfrm>
          <a:prstGeom prst="rect">
            <a:avLst/>
          </a:prstGeom>
        </p:spPr>
      </p:pic>
      <p:sp>
        <p:nvSpPr>
          <p:cNvPr id="8" name="Footer Placeholder 3"/>
          <p:cNvSpPr txBox="1">
            <a:spLocks/>
          </p:cNvSpPr>
          <p:nvPr/>
        </p:nvSpPr>
        <p:spPr>
          <a:xfrm>
            <a:off x="1143000" y="6305550"/>
            <a:ext cx="7467600" cy="476250"/>
          </a:xfrm>
          <a:prstGeom prst="rect">
            <a:avLst/>
          </a:prstGeom>
        </p:spPr>
        <p:txBody>
          <a:bodyPr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Problem</a:t>
            </a:r>
            <a:r>
              <a:rPr kumimoji="0" lang="en-US" sz="1200" b="0"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 – </a:t>
            </a:r>
            <a:r>
              <a:rPr kumimoji="0" lang="en-US" sz="1200"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Solutions</a:t>
            </a:r>
            <a:r>
              <a:rPr kumimoji="0" lang="en-US" sz="1200" b="0"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 - </a:t>
            </a:r>
            <a:r>
              <a:rPr kumimoji="0" lang="en-US" sz="1400" b="1"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Evaluations</a:t>
            </a:r>
            <a:r>
              <a:rPr kumimoji="0" lang="en-US" sz="1200" b="0"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 - Discussion</a:t>
            </a:r>
            <a:endParaRPr kumimoji="0" lang="en-US" sz="1200" b="0" i="0" u="none" strike="noStrike" kern="1200" cap="none" spc="0" normalizeH="0" baseline="0" noProof="0" dirty="0">
              <a:ln>
                <a:noFill/>
              </a:ln>
              <a:solidFill>
                <a:schemeClr val="bg2">
                  <a:shade val="50000"/>
                  <a:satMod val="20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fontScale="92500"/>
          </a:bodyPr>
          <a:lstStyle/>
          <a:p>
            <a:r>
              <a:rPr lang="en-US" dirty="0" smtClean="0"/>
              <a:t>Is something wrong with routing performance?</a:t>
            </a:r>
          </a:p>
          <a:p>
            <a:pPr lvl="3"/>
            <a:r>
              <a:rPr lang="en-US" dirty="0" smtClean="0">
                <a:solidFill>
                  <a:srgbClr val="2A6D7D"/>
                </a:solidFill>
              </a:rPr>
              <a:t>Default FIFO queuing has a number of problems</a:t>
            </a:r>
          </a:p>
          <a:p>
            <a:pPr lvl="3"/>
            <a:r>
              <a:rPr lang="en-US" dirty="0" smtClean="0">
                <a:solidFill>
                  <a:srgbClr val="2A6D7D"/>
                </a:solidFill>
              </a:rPr>
              <a:t>Active Queue Management (AQM) can help, but has its costs</a:t>
            </a:r>
          </a:p>
          <a:p>
            <a:r>
              <a:rPr lang="en-US" dirty="0" smtClean="0"/>
              <a:t>What are the AQM solutions?</a:t>
            </a:r>
          </a:p>
          <a:p>
            <a:pPr lvl="3"/>
            <a:r>
              <a:rPr lang="en-US" dirty="0" smtClean="0">
                <a:solidFill>
                  <a:srgbClr val="2A6D7D"/>
                </a:solidFill>
              </a:rPr>
              <a:t>Random Early Dropping (RED,  Adaptive RED)</a:t>
            </a:r>
          </a:p>
          <a:p>
            <a:pPr lvl="3"/>
            <a:r>
              <a:rPr lang="en-US" dirty="0" smtClean="0">
                <a:solidFill>
                  <a:srgbClr val="2A6D7D"/>
                </a:solidFill>
              </a:rPr>
              <a:t>Proportional Integrator (PI)</a:t>
            </a:r>
          </a:p>
          <a:p>
            <a:pPr lvl="3"/>
            <a:r>
              <a:rPr lang="en-US" dirty="0" smtClean="0">
                <a:solidFill>
                  <a:srgbClr val="2A6D7D"/>
                </a:solidFill>
              </a:rPr>
              <a:t>Random Exponential Marking (REM)</a:t>
            </a:r>
          </a:p>
          <a:p>
            <a:r>
              <a:rPr lang="en-US" dirty="0" smtClean="0"/>
              <a:t>Does AQM really help?</a:t>
            </a:r>
          </a:p>
          <a:p>
            <a:pPr lvl="3"/>
            <a:r>
              <a:rPr lang="en-US" b="1" dirty="0" smtClean="0">
                <a:solidFill>
                  <a:schemeClr val="accent1">
                    <a:lumMod val="75000"/>
                  </a:schemeClr>
                </a:solidFill>
              </a:rPr>
              <a:t>Some algorithms can improve standard TCP performance in some environments.</a:t>
            </a:r>
          </a:p>
          <a:p>
            <a:pPr lvl="3"/>
            <a:r>
              <a:rPr lang="en-US" dirty="0" smtClean="0">
                <a:solidFill>
                  <a:schemeClr val="accent1">
                    <a:lumMod val="75000"/>
                  </a:schemeClr>
                </a:solidFill>
              </a:rPr>
              <a:t>AQM can reduce channel utilization or increase latency</a:t>
            </a:r>
          </a:p>
          <a:p>
            <a:pPr lvl="1"/>
            <a:endParaRPr lang="en-US" dirty="0" smtClean="0"/>
          </a:p>
          <a:p>
            <a:endParaRPr lang="en-US" dirty="0" smtClean="0"/>
          </a:p>
          <a:p>
            <a:endParaRPr lang="en-US" dirty="0" smtClean="0"/>
          </a:p>
          <a:p>
            <a:endParaRPr lang="en-US" dirty="0"/>
          </a:p>
        </p:txBody>
      </p:sp>
      <p:sp>
        <p:nvSpPr>
          <p:cNvPr id="5" name="Slide Number Placeholder 4"/>
          <p:cNvSpPr>
            <a:spLocks noGrp="1"/>
          </p:cNvSpPr>
          <p:nvPr>
            <p:ph type="sldNum" sz="quarter" idx="12"/>
          </p:nvPr>
        </p:nvSpPr>
        <p:spPr/>
        <p:txBody>
          <a:bodyPr/>
          <a:lstStyle/>
          <a:p>
            <a:fld id="{A40A7289-E6BD-8442-BEC7-EC6744512031}"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Discussion:</a:t>
            </a:r>
            <a:br>
              <a:rPr lang="en-US" dirty="0" smtClean="0"/>
            </a:br>
            <a:r>
              <a:rPr lang="en-US" sz="3333" dirty="0" smtClean="0"/>
              <a:t>Why ARED appears to be bad?</a:t>
            </a:r>
            <a:endParaRPr lang="en-US" sz="3333" dirty="0"/>
          </a:p>
        </p:txBody>
      </p:sp>
      <p:sp>
        <p:nvSpPr>
          <p:cNvPr id="3" name="Content Placeholder 2"/>
          <p:cNvSpPr>
            <a:spLocks noGrp="1"/>
          </p:cNvSpPr>
          <p:nvPr>
            <p:ph idx="1"/>
          </p:nvPr>
        </p:nvSpPr>
        <p:spPr>
          <a:xfrm>
            <a:off x="1435608" y="3352800"/>
            <a:ext cx="7498080" cy="2895600"/>
          </a:xfrm>
        </p:spPr>
        <p:txBody>
          <a:bodyPr>
            <a:normAutofit fontScale="92500" lnSpcReduction="10000"/>
          </a:bodyPr>
          <a:lstStyle/>
          <a:p>
            <a:r>
              <a:rPr lang="en-US" dirty="0" smtClean="0"/>
              <a:t>Weighted queue length doesn’t allow to react effectively in face of </a:t>
            </a:r>
            <a:r>
              <a:rPr lang="en-US" dirty="0" err="1" smtClean="0"/>
              <a:t>bursty</a:t>
            </a:r>
            <a:r>
              <a:rPr lang="en-US" dirty="0" smtClean="0"/>
              <a:t> traffic</a:t>
            </a:r>
          </a:p>
          <a:p>
            <a:r>
              <a:rPr lang="en-US" dirty="0" smtClean="0"/>
              <a:t>ARED “packet mode” implies small packets (SYN, </a:t>
            </a:r>
            <a:r>
              <a:rPr lang="en-US" dirty="0" err="1" smtClean="0"/>
              <a:t>ACKs</a:t>
            </a:r>
            <a:r>
              <a:rPr lang="en-US" dirty="0" smtClean="0"/>
              <a:t>) to have same probability to be dropped as big ones. But this doesn’t explain “bad” behavior if ECN is employed.</a:t>
            </a:r>
          </a:p>
          <a:p>
            <a:endParaRPr lang="en-US" dirty="0"/>
          </a:p>
        </p:txBody>
      </p:sp>
      <p:sp>
        <p:nvSpPr>
          <p:cNvPr id="5" name="Slide Number Placeholder 4"/>
          <p:cNvSpPr>
            <a:spLocks noGrp="1"/>
          </p:cNvSpPr>
          <p:nvPr>
            <p:ph type="sldNum" sz="quarter" idx="12"/>
          </p:nvPr>
        </p:nvSpPr>
        <p:spPr/>
        <p:txBody>
          <a:bodyPr/>
          <a:lstStyle/>
          <a:p>
            <a:fld id="{A40A7289-E6BD-8442-BEC7-EC6744512031}" type="slidenum">
              <a:rPr lang="en-US" smtClean="0"/>
              <a:pPr/>
              <a:t>20</a:t>
            </a:fld>
            <a:endParaRPr lang="en-US"/>
          </a:p>
        </p:txBody>
      </p:sp>
      <p:pic>
        <p:nvPicPr>
          <p:cNvPr id="6" name="Picture 5"/>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2070100" y="1546793"/>
            <a:ext cx="5702300" cy="1806007"/>
          </a:xfrm>
          <a:prstGeom prst="rect">
            <a:avLst/>
          </a:prstGeom>
        </p:spPr>
      </p:pic>
      <p:sp>
        <p:nvSpPr>
          <p:cNvPr id="7" name="Footer Placeholder 3"/>
          <p:cNvSpPr txBox="1">
            <a:spLocks/>
          </p:cNvSpPr>
          <p:nvPr/>
        </p:nvSpPr>
        <p:spPr>
          <a:xfrm>
            <a:off x="1143000" y="6305550"/>
            <a:ext cx="7467600" cy="476250"/>
          </a:xfrm>
          <a:prstGeom prst="rect">
            <a:avLst/>
          </a:prstGeom>
        </p:spPr>
        <p:txBody>
          <a:bodyPr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Problem</a:t>
            </a:r>
            <a:r>
              <a:rPr kumimoji="0" lang="en-US" sz="1200" b="0"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 – </a:t>
            </a:r>
            <a:r>
              <a:rPr kumimoji="0" lang="en-US" sz="1200"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Solutions</a:t>
            </a:r>
            <a:r>
              <a:rPr kumimoji="0" lang="en-US" sz="1200" b="0"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 - </a:t>
            </a:r>
            <a:r>
              <a:rPr kumimoji="0" lang="en-US" sz="1200"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Evaluations - </a:t>
            </a:r>
            <a:r>
              <a:rPr kumimoji="0" lang="en-US" sz="1400" b="1"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Discussion</a:t>
            </a:r>
            <a:endParaRPr kumimoji="0" lang="en-US" sz="1400" b="1" i="0" u="none" strike="noStrike" kern="1200" cap="none" spc="0" normalizeH="0" baseline="0" noProof="0" dirty="0">
              <a:ln>
                <a:noFill/>
              </a:ln>
              <a:solidFill>
                <a:schemeClr val="bg2">
                  <a:shade val="50000"/>
                  <a:satMod val="20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Discussion</a:t>
            </a:r>
            <a:br>
              <a:rPr lang="en-US" dirty="0" smtClean="0"/>
            </a:br>
            <a:r>
              <a:rPr lang="en-US" sz="3333" dirty="0" smtClean="0"/>
              <a:t>ECN improves performance of PI and REM</a:t>
            </a:r>
            <a:endParaRPr lang="en-US" sz="3333" dirty="0"/>
          </a:p>
        </p:txBody>
      </p:sp>
      <p:sp>
        <p:nvSpPr>
          <p:cNvPr id="5" name="Slide Number Placeholder 4"/>
          <p:cNvSpPr>
            <a:spLocks noGrp="1"/>
          </p:cNvSpPr>
          <p:nvPr>
            <p:ph type="sldNum" sz="quarter" idx="12"/>
          </p:nvPr>
        </p:nvSpPr>
        <p:spPr/>
        <p:txBody>
          <a:bodyPr/>
          <a:lstStyle/>
          <a:p>
            <a:fld id="{A40A7289-E6BD-8442-BEC7-EC6744512031}" type="slidenum">
              <a:rPr lang="en-US" smtClean="0"/>
              <a:pPr/>
              <a:t>21</a:t>
            </a:fld>
            <a:endParaRPr lang="en-US"/>
          </a:p>
        </p:txBody>
      </p:sp>
      <p:pic>
        <p:nvPicPr>
          <p:cNvPr id="6" name="Picture 5"/>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1435608" y="1752599"/>
            <a:ext cx="7174992" cy="4096899"/>
          </a:xfrm>
          <a:prstGeom prst="rect">
            <a:avLst/>
          </a:prstGeom>
        </p:spPr>
      </p:pic>
      <p:sp>
        <p:nvSpPr>
          <p:cNvPr id="8" name="Footer Placeholder 3"/>
          <p:cNvSpPr txBox="1">
            <a:spLocks/>
          </p:cNvSpPr>
          <p:nvPr/>
        </p:nvSpPr>
        <p:spPr>
          <a:xfrm>
            <a:off x="1143000" y="6305550"/>
            <a:ext cx="7467600" cy="476250"/>
          </a:xfrm>
          <a:prstGeom prst="rect">
            <a:avLst/>
          </a:prstGeom>
        </p:spPr>
        <p:txBody>
          <a:bodyPr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Problem</a:t>
            </a:r>
            <a:r>
              <a:rPr kumimoji="0" lang="en-US" sz="1200" b="0"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 – </a:t>
            </a:r>
            <a:r>
              <a:rPr kumimoji="0" lang="en-US" sz="1200"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Solutions</a:t>
            </a:r>
            <a:r>
              <a:rPr kumimoji="0" lang="en-US" sz="1200" b="0"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 - </a:t>
            </a:r>
            <a:r>
              <a:rPr kumimoji="0" lang="en-US" sz="1200"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Evaluations - </a:t>
            </a:r>
            <a:r>
              <a:rPr kumimoji="0" lang="en-US" sz="1400" b="1"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Discussion</a:t>
            </a:r>
            <a:endParaRPr kumimoji="0" lang="en-US" sz="1400" b="1" i="0" u="none" strike="noStrike" kern="1200" cap="none" spc="0" normalizeH="0" baseline="0" noProof="0" dirty="0">
              <a:ln>
                <a:noFill/>
              </a:ln>
              <a:solidFill>
                <a:schemeClr val="bg2">
                  <a:shade val="50000"/>
                  <a:satMod val="200000"/>
                </a:schemeClr>
              </a:solidFill>
              <a:effectLst/>
              <a:uLnTx/>
              <a:uFillTx/>
              <a:latin typeface="+mn-lt"/>
              <a:ea typeface="+mn-ea"/>
              <a:cs typeface="+mn-cs"/>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Discussion</a:t>
            </a:r>
            <a:br>
              <a:rPr lang="en-US" dirty="0" smtClean="0"/>
            </a:br>
            <a:r>
              <a:rPr lang="en-US" dirty="0" smtClean="0"/>
              <a:t>Paper conclusions</a:t>
            </a:r>
            <a:endParaRPr lang="en-US" dirty="0"/>
          </a:p>
        </p:txBody>
      </p:sp>
      <p:sp>
        <p:nvSpPr>
          <p:cNvPr id="5" name="Slide Number Placeholder 4"/>
          <p:cNvSpPr>
            <a:spLocks noGrp="1"/>
          </p:cNvSpPr>
          <p:nvPr>
            <p:ph type="sldNum" sz="quarter" idx="12"/>
          </p:nvPr>
        </p:nvSpPr>
        <p:spPr/>
        <p:txBody>
          <a:bodyPr/>
          <a:lstStyle/>
          <a:p>
            <a:fld id="{A40A7289-E6BD-8442-BEC7-EC6744512031}" type="slidenum">
              <a:rPr lang="en-US" smtClean="0"/>
              <a:pPr/>
              <a:t>22</a:t>
            </a:fld>
            <a:endParaRPr lang="en-US"/>
          </a:p>
        </p:txBody>
      </p:sp>
      <p:pic>
        <p:nvPicPr>
          <p:cNvPr id="6" name="Picture 5"/>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1536700" y="1612900"/>
            <a:ext cx="7073900" cy="4262192"/>
          </a:xfrm>
          <a:prstGeom prst="rect">
            <a:avLst/>
          </a:prstGeom>
        </p:spPr>
      </p:pic>
      <p:sp>
        <p:nvSpPr>
          <p:cNvPr id="8" name="Footer Placeholder 3"/>
          <p:cNvSpPr txBox="1">
            <a:spLocks/>
          </p:cNvSpPr>
          <p:nvPr/>
        </p:nvSpPr>
        <p:spPr>
          <a:xfrm>
            <a:off x="1143000" y="6305550"/>
            <a:ext cx="7467600" cy="476250"/>
          </a:xfrm>
          <a:prstGeom prst="rect">
            <a:avLst/>
          </a:prstGeom>
        </p:spPr>
        <p:txBody>
          <a:bodyPr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Problem</a:t>
            </a:r>
            <a:r>
              <a:rPr kumimoji="0" lang="en-US" sz="1200" b="0"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 – </a:t>
            </a:r>
            <a:r>
              <a:rPr kumimoji="0" lang="en-US" sz="1200"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Solutions</a:t>
            </a:r>
            <a:r>
              <a:rPr kumimoji="0" lang="en-US" sz="1200" b="0"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 - </a:t>
            </a:r>
            <a:r>
              <a:rPr kumimoji="0" lang="en-US" sz="1200"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Evaluations - </a:t>
            </a:r>
            <a:r>
              <a:rPr kumimoji="0" lang="en-US" sz="1400" b="1"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Discussion</a:t>
            </a:r>
            <a:endParaRPr kumimoji="0" lang="en-US" sz="1400" b="1" i="0" u="none" strike="noStrike" kern="1200" cap="none" spc="0" normalizeH="0" baseline="0" noProof="0" dirty="0">
              <a:ln>
                <a:noFill/>
              </a:ln>
              <a:solidFill>
                <a:schemeClr val="bg2">
                  <a:shade val="50000"/>
                  <a:satMod val="20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333" dirty="0" smtClean="0"/>
              <a:t>What was hidden in the experiments?</a:t>
            </a:r>
            <a:endParaRPr lang="en-US" sz="3333" dirty="0"/>
          </a:p>
        </p:txBody>
      </p:sp>
      <p:sp>
        <p:nvSpPr>
          <p:cNvPr id="3" name="Content Placeholder 2"/>
          <p:cNvSpPr>
            <a:spLocks noGrp="1"/>
          </p:cNvSpPr>
          <p:nvPr>
            <p:ph idx="1"/>
          </p:nvPr>
        </p:nvSpPr>
        <p:spPr/>
        <p:txBody>
          <a:bodyPr>
            <a:normAutofit fontScale="62500" lnSpcReduction="20000"/>
          </a:bodyPr>
          <a:lstStyle/>
          <a:p>
            <a:r>
              <a:rPr lang="en-US" dirty="0" smtClean="0"/>
              <a:t>Only WEB traffic was simulated</a:t>
            </a:r>
          </a:p>
          <a:p>
            <a:pPr lvl="1"/>
            <a:r>
              <a:rPr lang="en-US" dirty="0" smtClean="0"/>
              <a:t>Other TCP traffic may have different patterns and thus AQM would have different impact on them</a:t>
            </a:r>
          </a:p>
          <a:p>
            <a:pPr lvl="1"/>
            <a:r>
              <a:rPr lang="en-US" dirty="0" smtClean="0"/>
              <a:t>Presence of UDP traffic can have worse impact if AQM is present</a:t>
            </a:r>
          </a:p>
          <a:p>
            <a:r>
              <a:rPr lang="en-US" dirty="0" smtClean="0"/>
              <a:t>Fairness wasn’t considered</a:t>
            </a:r>
          </a:p>
          <a:p>
            <a:r>
              <a:rPr lang="en-US" dirty="0" smtClean="0"/>
              <a:t>Small incentives for ISPs to implement AQM</a:t>
            </a:r>
          </a:p>
          <a:p>
            <a:pPr lvl="1"/>
            <a:r>
              <a:rPr lang="en-US" dirty="0" smtClean="0"/>
              <a:t>All experiments show good response time for majority of connections</a:t>
            </a:r>
          </a:p>
          <a:p>
            <a:pPr lvl="1"/>
            <a:r>
              <a:rPr lang="en-US" dirty="0" smtClean="0"/>
              <a:t>Almost nobody runs their networks at 90-98% load</a:t>
            </a:r>
          </a:p>
          <a:p>
            <a:r>
              <a:rPr lang="en-US" dirty="0" smtClean="0"/>
              <a:t>Only the standard TCP implementation was considered. Probable cause of ARED unsatisfactory results </a:t>
            </a:r>
          </a:p>
          <a:p>
            <a:pPr lvl="1"/>
            <a:r>
              <a:rPr lang="en-US" dirty="0" smtClean="0"/>
              <a:t>More than 40 variants of pure Host-to-Host congestion control algorithms exist</a:t>
            </a:r>
          </a:p>
          <a:p>
            <a:pPr lvl="1"/>
            <a:r>
              <a:rPr lang="en-US" dirty="0" smtClean="0"/>
              <a:t>Standard TCP has imperfect performance in the simulated environments (100Mb/1Gb links)</a:t>
            </a:r>
          </a:p>
          <a:p>
            <a:r>
              <a:rPr lang="en-US" dirty="0" smtClean="0"/>
              <a:t>Paper doesn’t talk about AQM performance issues</a:t>
            </a:r>
          </a:p>
          <a:p>
            <a:r>
              <a:rPr lang="en-US" dirty="0" smtClean="0"/>
              <a:t>Only 3 AQM algorithms were examined</a:t>
            </a:r>
          </a:p>
        </p:txBody>
      </p:sp>
      <p:sp>
        <p:nvSpPr>
          <p:cNvPr id="5" name="Slide Number Placeholder 4"/>
          <p:cNvSpPr>
            <a:spLocks noGrp="1"/>
          </p:cNvSpPr>
          <p:nvPr>
            <p:ph type="sldNum" sz="quarter" idx="12"/>
          </p:nvPr>
        </p:nvSpPr>
        <p:spPr/>
        <p:txBody>
          <a:bodyPr/>
          <a:lstStyle/>
          <a:p>
            <a:fld id="{A40A7289-E6BD-8442-BEC7-EC6744512031}" type="slidenum">
              <a:rPr lang="en-US" smtClean="0"/>
              <a:pPr/>
              <a:t>23</a:t>
            </a:fld>
            <a:endParaRPr lang="en-US"/>
          </a:p>
        </p:txBody>
      </p:sp>
      <p:sp>
        <p:nvSpPr>
          <p:cNvPr id="6" name="Footer Placeholder 3"/>
          <p:cNvSpPr txBox="1">
            <a:spLocks/>
          </p:cNvSpPr>
          <p:nvPr/>
        </p:nvSpPr>
        <p:spPr>
          <a:xfrm>
            <a:off x="1143000" y="6305550"/>
            <a:ext cx="7467600" cy="476250"/>
          </a:xfrm>
          <a:prstGeom prst="rect">
            <a:avLst/>
          </a:prstGeom>
        </p:spPr>
        <p:txBody>
          <a:bodyPr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Problem</a:t>
            </a:r>
            <a:r>
              <a:rPr kumimoji="0" lang="en-US" sz="1200" b="0"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 – </a:t>
            </a:r>
            <a:r>
              <a:rPr kumimoji="0" lang="en-US" sz="1200"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Solutions</a:t>
            </a:r>
            <a:r>
              <a:rPr kumimoji="0" lang="en-US" sz="1200" b="0"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 - </a:t>
            </a:r>
            <a:r>
              <a:rPr kumimoji="0" lang="en-US" sz="1200"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Evaluations - </a:t>
            </a:r>
            <a:r>
              <a:rPr kumimoji="0" lang="en-US" sz="1400" b="1"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Discussion</a:t>
            </a:r>
            <a:endParaRPr kumimoji="0" lang="en-US" sz="1400" b="1" i="0" u="none" strike="noStrike" kern="1200" cap="none" spc="0" normalizeH="0" baseline="0" noProof="0" dirty="0">
              <a:ln>
                <a:noFill/>
              </a:ln>
              <a:solidFill>
                <a:schemeClr val="bg2">
                  <a:shade val="50000"/>
                  <a:satMod val="20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5" name="Slide Number Placeholder 4"/>
          <p:cNvSpPr>
            <a:spLocks noGrp="1"/>
          </p:cNvSpPr>
          <p:nvPr>
            <p:ph type="sldNum" sz="quarter" idx="12"/>
          </p:nvPr>
        </p:nvSpPr>
        <p:spPr/>
        <p:txBody>
          <a:bodyPr/>
          <a:lstStyle/>
          <a:p>
            <a:fld id="{A40A7289-E6BD-8442-BEC7-EC6744512031}" type="slidenum">
              <a:rPr lang="en-US" smtClean="0"/>
              <a:pPr/>
              <a:t>24</a:t>
            </a:fld>
            <a:endParaRPr lang="en-US"/>
          </a:p>
        </p:txBody>
      </p:sp>
      <p:sp>
        <p:nvSpPr>
          <p:cNvPr id="6" name="Content Placeholder 2"/>
          <p:cNvSpPr>
            <a:spLocks noGrp="1"/>
          </p:cNvSpPr>
          <p:nvPr>
            <p:ph idx="1"/>
          </p:nvPr>
        </p:nvSpPr>
        <p:spPr>
          <a:xfrm>
            <a:off x="3282696" y="3124200"/>
            <a:ext cx="5650992" cy="2976076"/>
          </a:xfrm>
        </p:spPr>
        <p:style>
          <a:lnRef idx="2">
            <a:schemeClr val="accent6"/>
          </a:lnRef>
          <a:fillRef idx="1">
            <a:schemeClr val="lt1"/>
          </a:fillRef>
          <a:effectRef idx="0">
            <a:schemeClr val="accent6"/>
          </a:effectRef>
          <a:fontRef idx="minor">
            <a:schemeClr val="dk1"/>
          </a:fontRef>
        </p:style>
        <p:txBody>
          <a:bodyPr>
            <a:normAutofit fontScale="70000" lnSpcReduction="20000"/>
          </a:bodyPr>
          <a:lstStyle/>
          <a:p>
            <a:r>
              <a:rPr lang="en-US" dirty="0" smtClean="0"/>
              <a:t>What is wrong with routing performance?</a:t>
            </a:r>
          </a:p>
          <a:p>
            <a:pPr lvl="3"/>
            <a:r>
              <a:rPr lang="en-US" dirty="0" smtClean="0">
                <a:solidFill>
                  <a:srgbClr val="2A6D7D"/>
                </a:solidFill>
              </a:rPr>
              <a:t>Default FIFO queuing has a number of problems</a:t>
            </a:r>
          </a:p>
          <a:p>
            <a:pPr lvl="3"/>
            <a:r>
              <a:rPr lang="en-US" dirty="0" smtClean="0">
                <a:solidFill>
                  <a:srgbClr val="2A6D7D"/>
                </a:solidFill>
              </a:rPr>
              <a:t>Active Queue Management (AQM) can help, but has its costs</a:t>
            </a:r>
          </a:p>
          <a:p>
            <a:r>
              <a:rPr lang="en-US" dirty="0" smtClean="0"/>
              <a:t>What are the AQM solutions?</a:t>
            </a:r>
          </a:p>
          <a:p>
            <a:pPr lvl="3"/>
            <a:r>
              <a:rPr lang="en-US" dirty="0" smtClean="0">
                <a:solidFill>
                  <a:srgbClr val="2A6D7D"/>
                </a:solidFill>
              </a:rPr>
              <a:t>Random Early Dropping (RED,  Adaptive RED)</a:t>
            </a:r>
          </a:p>
          <a:p>
            <a:pPr lvl="3"/>
            <a:r>
              <a:rPr lang="en-US" dirty="0" smtClean="0">
                <a:solidFill>
                  <a:srgbClr val="2A6D7D"/>
                </a:solidFill>
              </a:rPr>
              <a:t>Proportional Integrator (PI)</a:t>
            </a:r>
          </a:p>
          <a:p>
            <a:pPr lvl="3"/>
            <a:r>
              <a:rPr lang="en-US" dirty="0" smtClean="0">
                <a:solidFill>
                  <a:srgbClr val="2A6D7D"/>
                </a:solidFill>
              </a:rPr>
              <a:t>Random Exponential Marking (REM)</a:t>
            </a:r>
          </a:p>
          <a:p>
            <a:r>
              <a:rPr lang="en-US" dirty="0" smtClean="0"/>
              <a:t>Does AQM really help?</a:t>
            </a:r>
          </a:p>
          <a:p>
            <a:pPr lvl="3"/>
            <a:r>
              <a:rPr lang="en-US" b="1" dirty="0" smtClean="0">
                <a:solidFill>
                  <a:schemeClr val="accent1">
                    <a:lumMod val="75000"/>
                  </a:schemeClr>
                </a:solidFill>
              </a:rPr>
              <a:t>Some algorithms can improve standard TCP performance in some environments.</a:t>
            </a:r>
          </a:p>
          <a:p>
            <a:pPr lvl="3"/>
            <a:r>
              <a:rPr lang="en-US" dirty="0" smtClean="0">
                <a:solidFill>
                  <a:schemeClr val="accent1">
                    <a:lumMod val="75000"/>
                  </a:schemeClr>
                </a:solidFill>
              </a:rPr>
              <a:t>AQM can reduce channel utilization or increase latency</a:t>
            </a:r>
          </a:p>
          <a:p>
            <a:pPr lvl="1"/>
            <a:endParaRPr lang="en-US" dirty="0" smtClean="0"/>
          </a:p>
          <a:p>
            <a:endParaRPr lang="en-US" dirty="0" smtClean="0"/>
          </a:p>
          <a:p>
            <a:endParaRPr lang="en-US" dirty="0" smtClean="0"/>
          </a:p>
          <a:p>
            <a:endParaRPr lang="en-US" dirty="0"/>
          </a:p>
        </p:txBody>
      </p:sp>
      <p:sp>
        <p:nvSpPr>
          <p:cNvPr id="7" name="Title 1"/>
          <p:cNvSpPr txBox="1">
            <a:spLocks/>
          </p:cNvSpPr>
          <p:nvPr/>
        </p:nvSpPr>
        <p:spPr>
          <a:xfrm>
            <a:off x="1432560" y="1100634"/>
            <a:ext cx="7406640" cy="1472184"/>
          </a:xfrm>
          <a:prstGeom prst="rect">
            <a:avLst/>
          </a:prstGeom>
          <a:effectLst/>
        </p:spPr>
        <p:txBody>
          <a:bodyPr anchor="b">
            <a:normAutofit fontScale="82500" lnSpcReduction="1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300" b="1" i="0" u="none" strike="noStrike" kern="1200" cap="none" spc="0" normalizeH="0" baseline="0" noProof="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The Effects of Active Queue Management on Web Performance</a:t>
            </a:r>
            <a:endParaRPr kumimoji="0" lang="en-US" sz="43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effectLst/>
        </p:spPr>
        <p:txBody>
          <a:bodyPr/>
          <a:lstStyle/>
          <a:p>
            <a:r>
              <a:rPr lang="en-US" dirty="0" smtClean="0"/>
              <a:t>FIFO problems</a:t>
            </a:r>
            <a:endParaRPr lang="en-US" dirty="0"/>
          </a:p>
        </p:txBody>
      </p:sp>
      <p:sp>
        <p:nvSpPr>
          <p:cNvPr id="3" name="Content Placeholder 2"/>
          <p:cNvSpPr>
            <a:spLocks noGrp="1"/>
          </p:cNvSpPr>
          <p:nvPr>
            <p:ph idx="1"/>
          </p:nvPr>
        </p:nvSpPr>
        <p:spPr/>
        <p:txBody>
          <a:bodyPr>
            <a:normAutofit fontScale="85000" lnSpcReduction="10000"/>
          </a:bodyPr>
          <a:lstStyle/>
          <a:p>
            <a:r>
              <a:rPr lang="en-US" i="1" dirty="0" smtClean="0"/>
              <a:t>Packets are dropped on queue overflow</a:t>
            </a:r>
          </a:p>
          <a:p>
            <a:pPr lvl="1"/>
            <a:r>
              <a:rPr lang="en-US" dirty="0" smtClean="0">
                <a:solidFill>
                  <a:srgbClr val="2A6D7D"/>
                </a:solidFill>
              </a:rPr>
              <a:t>Potential cause of flow synchronization problem</a:t>
            </a:r>
          </a:p>
          <a:p>
            <a:pPr lvl="1"/>
            <a:r>
              <a:rPr lang="en-US" dirty="0" smtClean="0">
                <a:solidFill>
                  <a:srgbClr val="2A6D7D"/>
                </a:solidFill>
              </a:rPr>
              <a:t>Some congestion avoidance (CA) algorithms wouldn’t be aware until loss is detected</a:t>
            </a:r>
          </a:p>
          <a:p>
            <a:pPr lvl="3"/>
            <a:r>
              <a:rPr lang="en-US" dirty="0" smtClean="0">
                <a:solidFill>
                  <a:srgbClr val="2A6D7D"/>
                </a:solidFill>
              </a:rPr>
              <a:t>A lot of packets can be dropped due to congestion before CA detects congestion state</a:t>
            </a:r>
          </a:p>
          <a:p>
            <a:pPr lvl="3"/>
            <a:r>
              <a:rPr lang="en-US" dirty="0" smtClean="0">
                <a:solidFill>
                  <a:srgbClr val="2A6D7D"/>
                </a:solidFill>
              </a:rPr>
              <a:t>A lot of network resources will be wasted to retransmit lost packets</a:t>
            </a:r>
            <a:endParaRPr lang="en-US" i="1" dirty="0" smtClean="0">
              <a:solidFill>
                <a:srgbClr val="2A6D7D"/>
              </a:solidFill>
            </a:endParaRPr>
          </a:p>
          <a:p>
            <a:r>
              <a:rPr lang="en-US" i="1" dirty="0" smtClean="0"/>
              <a:t>Increased response latency (RTT) and jitter in “near-congestion” state</a:t>
            </a:r>
          </a:p>
          <a:p>
            <a:pPr lvl="1"/>
            <a:r>
              <a:rPr lang="en-US" i="1" dirty="0" smtClean="0">
                <a:solidFill>
                  <a:srgbClr val="2A6D7D"/>
                </a:solidFill>
              </a:rPr>
              <a:t>Big FIFO buffers are considered optimal </a:t>
            </a:r>
          </a:p>
          <a:p>
            <a:pPr lvl="3"/>
            <a:r>
              <a:rPr lang="en-US" i="1" dirty="0" smtClean="0">
                <a:solidFill>
                  <a:srgbClr val="2A6D7D"/>
                </a:solidFill>
              </a:rPr>
              <a:t>2-4 times bandwidth-delay-product</a:t>
            </a:r>
          </a:p>
          <a:p>
            <a:pPr lvl="3"/>
            <a:r>
              <a:rPr lang="en-US" i="1" dirty="0" smtClean="0">
                <a:solidFill>
                  <a:srgbClr val="2A6D7D"/>
                </a:solidFill>
              </a:rPr>
              <a:t>100ms </a:t>
            </a:r>
            <a:r>
              <a:rPr lang="en-US" i="1" dirty="0" err="1" smtClean="0">
                <a:solidFill>
                  <a:srgbClr val="2A6D7D"/>
                </a:solidFill>
              </a:rPr>
              <a:t>x</a:t>
            </a:r>
            <a:r>
              <a:rPr lang="en-US" i="1" dirty="0" smtClean="0">
                <a:solidFill>
                  <a:srgbClr val="2A6D7D"/>
                </a:solidFill>
              </a:rPr>
              <a:t> Link Capacity</a:t>
            </a:r>
          </a:p>
          <a:p>
            <a:r>
              <a:rPr lang="en-US" i="1" dirty="0" smtClean="0"/>
              <a:t>Flows can usurp the bottleneck link</a:t>
            </a:r>
          </a:p>
          <a:p>
            <a:endParaRPr lang="en-US" dirty="0" smtClean="0"/>
          </a:p>
          <a:p>
            <a:pPr lvl="3"/>
            <a:endParaRPr lang="en-US" dirty="0"/>
          </a:p>
        </p:txBody>
      </p:sp>
      <p:sp>
        <p:nvSpPr>
          <p:cNvPr id="5" name="Slide Number Placeholder 4"/>
          <p:cNvSpPr>
            <a:spLocks noGrp="1"/>
          </p:cNvSpPr>
          <p:nvPr>
            <p:ph type="sldNum" sz="quarter" idx="12"/>
          </p:nvPr>
        </p:nvSpPr>
        <p:spPr/>
        <p:txBody>
          <a:bodyPr/>
          <a:lstStyle/>
          <a:p>
            <a:fld id="{A40A7289-E6BD-8442-BEC7-EC6744512031}" type="slidenum">
              <a:rPr lang="en-US" smtClean="0"/>
              <a:pPr/>
              <a:t>3</a:t>
            </a:fld>
            <a:endParaRPr lang="en-US"/>
          </a:p>
        </p:txBody>
      </p:sp>
      <p:sp>
        <p:nvSpPr>
          <p:cNvPr id="6" name="Footer Placeholder 3"/>
          <p:cNvSpPr txBox="1">
            <a:spLocks/>
          </p:cNvSpPr>
          <p:nvPr/>
        </p:nvSpPr>
        <p:spPr>
          <a:xfrm>
            <a:off x="1143000" y="6305550"/>
            <a:ext cx="7467600" cy="476250"/>
          </a:xfrm>
          <a:prstGeom prst="rect">
            <a:avLst/>
          </a:prstGeom>
        </p:spPr>
        <p:txBody>
          <a:bodyPr anchor="b"/>
          <a:lstStyle/>
          <a:p>
            <a:pPr lvl="0">
              <a:defRPr/>
            </a:pPr>
            <a:r>
              <a:rPr lang="en-US" sz="1400" b="1" dirty="0">
                <a:solidFill>
                  <a:schemeClr val="bg2">
                    <a:shade val="50000"/>
                    <a:satMod val="200000"/>
                  </a:schemeClr>
                </a:solidFill>
              </a:rPr>
              <a:t>Problem</a:t>
            </a:r>
            <a:r>
              <a:rPr lang="en-US" sz="1200" dirty="0">
                <a:solidFill>
                  <a:schemeClr val="bg2">
                    <a:shade val="50000"/>
                    <a:satMod val="200000"/>
                  </a:schemeClr>
                </a:solidFill>
              </a:rPr>
              <a:t> – Solutions -  Evaluations - Discussion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AQM can help. Can it?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solidFill>
                  <a:schemeClr val="accent4">
                    <a:lumMod val="75000"/>
                  </a:schemeClr>
                </a:solidFill>
              </a:rPr>
              <a:t>Routers know exact queues state of their links</a:t>
            </a:r>
          </a:p>
          <a:p>
            <a:pPr lvl="2"/>
            <a:r>
              <a:rPr lang="en-US" dirty="0" smtClean="0">
                <a:solidFill>
                  <a:schemeClr val="accent4">
                    <a:lumMod val="75000"/>
                  </a:schemeClr>
                </a:solidFill>
              </a:rPr>
              <a:t>They can send reports to the senders to limit rate</a:t>
            </a:r>
          </a:p>
          <a:p>
            <a:pPr lvl="2"/>
            <a:endParaRPr lang="en-US" dirty="0" smtClean="0">
              <a:solidFill>
                <a:schemeClr val="accent4">
                  <a:lumMod val="75000"/>
                </a:schemeClr>
              </a:solidFill>
            </a:endParaRPr>
          </a:p>
          <a:p>
            <a:r>
              <a:rPr lang="en-US" dirty="0" smtClean="0">
                <a:solidFill>
                  <a:schemeClr val="accent3">
                    <a:lumMod val="75000"/>
                  </a:schemeClr>
                </a:solidFill>
              </a:rPr>
              <a:t>When link is congested?</a:t>
            </a:r>
          </a:p>
          <a:p>
            <a:pPr lvl="2"/>
            <a:r>
              <a:rPr lang="en-US" dirty="0" smtClean="0">
                <a:solidFill>
                  <a:schemeClr val="accent3">
                    <a:lumMod val="75000"/>
                  </a:schemeClr>
                </a:solidFill>
              </a:rPr>
              <a:t>Queue is not empty?</a:t>
            </a:r>
          </a:p>
          <a:p>
            <a:pPr lvl="2"/>
            <a:r>
              <a:rPr lang="en-US" dirty="0" smtClean="0">
                <a:solidFill>
                  <a:schemeClr val="accent3">
                    <a:lumMod val="75000"/>
                  </a:schemeClr>
                </a:solidFill>
              </a:rPr>
              <a:t>Queue is almost full?</a:t>
            </a:r>
          </a:p>
          <a:p>
            <a:r>
              <a:rPr lang="en-US" dirty="0" smtClean="0">
                <a:solidFill>
                  <a:schemeClr val="accent3">
                    <a:lumMod val="75000"/>
                  </a:schemeClr>
                </a:solidFill>
              </a:rPr>
              <a:t>How router should react to congestion?</a:t>
            </a:r>
          </a:p>
          <a:p>
            <a:pPr lvl="2"/>
            <a:r>
              <a:rPr lang="en-US" dirty="0" smtClean="0">
                <a:solidFill>
                  <a:schemeClr val="accent3">
                    <a:lumMod val="75000"/>
                  </a:schemeClr>
                </a:solidFill>
              </a:rPr>
              <a:t>Drop all new packets?</a:t>
            </a:r>
          </a:p>
          <a:p>
            <a:pPr lvl="2"/>
            <a:r>
              <a:rPr lang="en-US" dirty="0" smtClean="0">
                <a:solidFill>
                  <a:schemeClr val="accent3">
                    <a:lumMod val="75000"/>
                  </a:schemeClr>
                </a:solidFill>
              </a:rPr>
              <a:t>Drop a portion of new and old packets?</a:t>
            </a:r>
          </a:p>
          <a:p>
            <a:pPr lvl="2"/>
            <a:r>
              <a:rPr lang="en-US" dirty="0" smtClean="0">
                <a:solidFill>
                  <a:schemeClr val="accent3">
                    <a:lumMod val="75000"/>
                  </a:schemeClr>
                </a:solidFill>
              </a:rPr>
              <a:t>Just report (ECN) to the sender to slow-down</a:t>
            </a:r>
          </a:p>
        </p:txBody>
      </p:sp>
      <p:sp>
        <p:nvSpPr>
          <p:cNvPr id="5" name="Slide Number Placeholder 4"/>
          <p:cNvSpPr>
            <a:spLocks noGrp="1"/>
          </p:cNvSpPr>
          <p:nvPr>
            <p:ph type="sldNum" sz="quarter" idx="12"/>
          </p:nvPr>
        </p:nvSpPr>
        <p:spPr/>
        <p:txBody>
          <a:bodyPr/>
          <a:lstStyle/>
          <a:p>
            <a:fld id="{A40A7289-E6BD-8442-BEC7-EC6744512031}" type="slidenum">
              <a:rPr lang="en-US" smtClean="0"/>
              <a:pPr/>
              <a:t>4</a:t>
            </a:fld>
            <a:endParaRPr lang="en-US"/>
          </a:p>
        </p:txBody>
      </p:sp>
      <p:sp>
        <p:nvSpPr>
          <p:cNvPr id="6" name="Footer Placeholder 3"/>
          <p:cNvSpPr txBox="1">
            <a:spLocks/>
          </p:cNvSpPr>
          <p:nvPr/>
        </p:nvSpPr>
        <p:spPr>
          <a:xfrm>
            <a:off x="1143000" y="6305550"/>
            <a:ext cx="7467600" cy="476250"/>
          </a:xfrm>
          <a:prstGeom prst="rect">
            <a:avLst/>
          </a:prstGeom>
        </p:spPr>
        <p:txBody>
          <a:bodyPr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Problem</a:t>
            </a:r>
            <a:r>
              <a:rPr kumimoji="0" lang="en-US" sz="1200" b="0"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 – </a:t>
            </a:r>
            <a:r>
              <a:rPr kumimoji="0" lang="en-US" sz="1200"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Solutions</a:t>
            </a:r>
            <a:r>
              <a:rPr kumimoji="0" lang="en-US" sz="1200" b="0"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 -  Evaluations - Discussion</a:t>
            </a:r>
            <a:endParaRPr kumimoji="0" lang="en-US" sz="1200" b="0" i="0" u="none" strike="noStrike" kern="1200" cap="none" spc="0" normalizeH="0" baseline="0" noProof="0" dirty="0">
              <a:ln>
                <a:noFill/>
              </a:ln>
              <a:solidFill>
                <a:schemeClr val="bg2">
                  <a:shade val="50000"/>
                  <a:satMod val="20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AQM solutions*</a:t>
            </a:r>
            <a:endParaRPr lang="en-US" dirty="0"/>
          </a:p>
        </p:txBody>
      </p:sp>
      <p:sp>
        <p:nvSpPr>
          <p:cNvPr id="5" name="Slide Number Placeholder 4"/>
          <p:cNvSpPr>
            <a:spLocks noGrp="1"/>
          </p:cNvSpPr>
          <p:nvPr>
            <p:ph type="sldNum" sz="quarter" idx="12"/>
          </p:nvPr>
        </p:nvSpPr>
        <p:spPr/>
        <p:txBody>
          <a:bodyPr/>
          <a:lstStyle/>
          <a:p>
            <a:fld id="{A40A7289-E6BD-8442-BEC7-EC6744512031}" type="slidenum">
              <a:rPr lang="en-US" smtClean="0"/>
              <a:pPr/>
              <a:t>5</a:t>
            </a:fld>
            <a:endParaRPr lang="en-US"/>
          </a:p>
        </p:txBody>
      </p:sp>
      <p:pic>
        <p:nvPicPr>
          <p:cNvPr id="6" name="Picture 5"/>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1435608" y="1295400"/>
            <a:ext cx="7446577" cy="4144962"/>
          </a:xfrm>
          <a:prstGeom prst="rect">
            <a:avLst/>
          </a:prstGeom>
        </p:spPr>
      </p:pic>
      <p:sp>
        <p:nvSpPr>
          <p:cNvPr id="7" name="TextBox 6"/>
          <p:cNvSpPr txBox="1"/>
          <p:nvPr/>
        </p:nvSpPr>
        <p:spPr>
          <a:xfrm>
            <a:off x="1219200" y="5648980"/>
            <a:ext cx="7696200" cy="523220"/>
          </a:xfrm>
          <a:prstGeom prst="rect">
            <a:avLst/>
          </a:prstGeom>
          <a:noFill/>
        </p:spPr>
        <p:txBody>
          <a:bodyPr wrap="square" rtlCol="0">
            <a:spAutoFit/>
          </a:bodyPr>
          <a:lstStyle/>
          <a:p>
            <a:pPr marL="1588" lvl="1"/>
            <a:r>
              <a:rPr lang="en-US" sz="1400" dirty="0" smtClean="0"/>
              <a:t>* K</a:t>
            </a:r>
            <a:r>
              <a:rPr lang="en-US" sz="1400" dirty="0"/>
              <a:t>. </a:t>
            </a:r>
            <a:r>
              <a:rPr lang="en-US" sz="1400" dirty="0" err="1"/>
              <a:t>Graffi</a:t>
            </a:r>
            <a:r>
              <a:rPr lang="en-US" sz="1400" dirty="0"/>
              <a:t>, K. </a:t>
            </a:r>
            <a:r>
              <a:rPr lang="en-US" sz="1400" dirty="0" err="1"/>
              <a:t>Pussep</a:t>
            </a:r>
            <a:r>
              <a:rPr lang="en-US" sz="1400" dirty="0"/>
              <a:t>, N. </a:t>
            </a:r>
            <a:r>
              <a:rPr lang="en-US" sz="1400" dirty="0" err="1"/>
              <a:t>Liebau</a:t>
            </a:r>
            <a:r>
              <a:rPr lang="en-US" sz="1400" dirty="0"/>
              <a:t>, and R. Steinmetz, “Taxonomy of Active Queue Management Strategies in Context of Peer-to-Peer Scenarios,” </a:t>
            </a:r>
            <a:r>
              <a:rPr lang="en-US" sz="1400" i="1" dirty="0" err="1"/>
              <a:t>Technische</a:t>
            </a:r>
            <a:r>
              <a:rPr lang="en-US" sz="1400" i="1" dirty="0"/>
              <a:t> </a:t>
            </a:r>
            <a:r>
              <a:rPr lang="en-US" sz="1400" i="1" dirty="0" err="1"/>
              <a:t>Universitat</a:t>
            </a:r>
            <a:r>
              <a:rPr lang="en-US" sz="1400" i="1" dirty="0"/>
              <a:t> Darmstadt, Germany, Tech. Rep, </a:t>
            </a:r>
            <a:r>
              <a:rPr lang="en-US" sz="1400" i="1" dirty="0" smtClean="0"/>
              <a:t>2007</a:t>
            </a:r>
            <a:endParaRPr lang="en-US" sz="1400" dirty="0"/>
          </a:p>
        </p:txBody>
      </p:sp>
      <p:sp>
        <p:nvSpPr>
          <p:cNvPr id="8" name="Footer Placeholder 3"/>
          <p:cNvSpPr txBox="1">
            <a:spLocks/>
          </p:cNvSpPr>
          <p:nvPr/>
        </p:nvSpPr>
        <p:spPr>
          <a:xfrm>
            <a:off x="1143000" y="6305550"/>
            <a:ext cx="7467600" cy="476250"/>
          </a:xfrm>
          <a:prstGeom prst="rect">
            <a:avLst/>
          </a:prstGeom>
        </p:spPr>
        <p:txBody>
          <a:bodyPr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Problem</a:t>
            </a:r>
            <a:r>
              <a:rPr kumimoji="0" lang="en-US" sz="1200" b="0"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 – </a:t>
            </a:r>
            <a:r>
              <a:rPr kumimoji="0" lang="en-US" sz="1400" b="1"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Solutions</a:t>
            </a:r>
            <a:r>
              <a:rPr kumimoji="0" lang="en-US" sz="1200" b="0"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 - Evaluations - Discussion</a:t>
            </a:r>
            <a:endParaRPr kumimoji="0" lang="en-US" sz="1200" b="0" i="0" u="none" strike="noStrike" kern="1200" cap="none" spc="0" normalizeH="0" baseline="0" noProof="0" dirty="0">
              <a:ln>
                <a:noFill/>
              </a:ln>
              <a:solidFill>
                <a:schemeClr val="bg2">
                  <a:shade val="50000"/>
                  <a:satMod val="200000"/>
                </a:schemeClr>
              </a:solidFill>
              <a:effectLst/>
              <a:uLnTx/>
              <a:uFillTx/>
              <a:latin typeface="+mn-lt"/>
              <a:ea typeface="+mn-ea"/>
              <a:cs typeface="+mn-cs"/>
            </a:endParaRPr>
          </a:p>
        </p:txBody>
      </p:sp>
      <p:sp>
        <p:nvSpPr>
          <p:cNvPr id="10" name="Right Arrow 9"/>
          <p:cNvSpPr/>
          <p:nvPr/>
        </p:nvSpPr>
        <p:spPr>
          <a:xfrm>
            <a:off x="1219200" y="1676400"/>
            <a:ext cx="298790" cy="228600"/>
          </a:xfrm>
          <a:prstGeom prst="rightArrow">
            <a:avLst>
              <a:gd name="adj1" fmla="val 18958"/>
              <a:gd name="adj2" fmla="val 36314"/>
            </a:avLst>
          </a:prstGeom>
          <a:ln/>
        </p:spPr>
        <p:style>
          <a:lnRef idx="1">
            <a:schemeClr val="accent1"/>
          </a:lnRef>
          <a:fillRef idx="3">
            <a:schemeClr val="accent1"/>
          </a:fillRef>
          <a:effectRef idx="2">
            <a:schemeClr val="accent1"/>
          </a:effectRef>
          <a:fontRef idx="minor">
            <a:schemeClr val="lt1"/>
          </a:fontRef>
        </p:style>
      </p:sp>
      <p:sp>
        <p:nvSpPr>
          <p:cNvPr id="11" name="Right Arrow 10"/>
          <p:cNvSpPr/>
          <p:nvPr/>
        </p:nvSpPr>
        <p:spPr>
          <a:xfrm>
            <a:off x="1225210" y="2667000"/>
            <a:ext cx="298790" cy="228600"/>
          </a:xfrm>
          <a:prstGeom prst="rightArrow">
            <a:avLst>
              <a:gd name="adj1" fmla="val 18958"/>
              <a:gd name="adj2" fmla="val 36314"/>
            </a:avLst>
          </a:prstGeom>
          <a:ln/>
        </p:spPr>
        <p:style>
          <a:lnRef idx="1">
            <a:schemeClr val="accent1"/>
          </a:lnRef>
          <a:fillRef idx="3">
            <a:schemeClr val="accent1"/>
          </a:fillRef>
          <a:effectRef idx="2">
            <a:schemeClr val="accent1"/>
          </a:effectRef>
          <a:fontRef idx="minor">
            <a:schemeClr val="lt1"/>
          </a:fontRef>
        </p:style>
      </p:sp>
      <p:sp>
        <p:nvSpPr>
          <p:cNvPr id="13" name="Right Arrow 12"/>
          <p:cNvSpPr/>
          <p:nvPr/>
        </p:nvSpPr>
        <p:spPr>
          <a:xfrm>
            <a:off x="1219200" y="4419600"/>
            <a:ext cx="298790" cy="228600"/>
          </a:xfrm>
          <a:prstGeom prst="rightArrow">
            <a:avLst>
              <a:gd name="adj1" fmla="val 18958"/>
              <a:gd name="adj2" fmla="val 36314"/>
            </a:avLst>
          </a:prstGeom>
          <a:ln/>
        </p:spPr>
        <p:style>
          <a:lnRef idx="1">
            <a:schemeClr val="accent1"/>
          </a:lnRef>
          <a:fillRef idx="3">
            <a:schemeClr val="accent1"/>
          </a:fillRef>
          <a:effectRef idx="2">
            <a:schemeClr val="accent1"/>
          </a:effectRef>
          <a:fontRef idx="minor">
            <a:schemeClr val="lt1"/>
          </a:fontRef>
        </p:style>
      </p:sp>
      <p:sp>
        <p:nvSpPr>
          <p:cNvPr id="14" name="Right Arrow 13"/>
          <p:cNvSpPr/>
          <p:nvPr/>
        </p:nvSpPr>
        <p:spPr>
          <a:xfrm>
            <a:off x="1212850" y="4914900"/>
            <a:ext cx="298790" cy="228600"/>
          </a:xfrm>
          <a:prstGeom prst="rightArrow">
            <a:avLst>
              <a:gd name="adj1" fmla="val 18958"/>
              <a:gd name="adj2" fmla="val 36314"/>
            </a:avLst>
          </a:prstGeom>
          <a:ln/>
        </p:spPr>
        <p:style>
          <a:lnRef idx="1">
            <a:schemeClr val="accent1"/>
          </a:lnRef>
          <a:fillRef idx="3">
            <a:schemeClr val="accent1"/>
          </a:fillRef>
          <a:effectRef idx="2">
            <a:schemeClr val="accent1"/>
          </a:effectRef>
          <a:fontRef idx="minor">
            <a:schemeClr val="lt1"/>
          </a:fontRef>
        </p:style>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AQM solutions: </a:t>
            </a:r>
            <a:r>
              <a:rPr lang="en-US" b="1" dirty="0" smtClean="0"/>
              <a:t>ECN </a:t>
            </a:r>
            <a:r>
              <a:rPr lang="en-US" dirty="0" smtClean="0"/>
              <a:t>(rfc3168)</a:t>
            </a:r>
            <a:endParaRPr lang="en-US" b="1" dirty="0"/>
          </a:p>
        </p:txBody>
      </p:sp>
      <p:pic>
        <p:nvPicPr>
          <p:cNvPr id="6" name="Content Placeholder 5" descr="net_gray_box.pdf"/>
          <p:cNvPicPr>
            <a:picLocks noGrp="1" noChangeAspect="1"/>
          </p:cNvPicPr>
          <p:nvPr>
            <p:ph idx="1"/>
          </p:nvPr>
        </p:nvPicPr>
        <mc:AlternateContent>
          <mc:Choice xmlns:ma="http://schemas.microsoft.com/office/mac/drawingml/2008/main" Requires="ma">
            <p:blipFill>
              <a:blip r:embed="rId3"/>
              <a:srcRect t="-23336" b="-23336"/>
              <a:stretch>
                <a:fillRect/>
              </a:stretch>
            </p:blipFill>
          </mc:Choice>
          <mc:Fallback>
            <p:blipFill>
              <a:blip r:embed="rId4"/>
              <a:srcRect t="-23336" b="-23336"/>
              <a:stretch>
                <a:fillRect/>
              </a:stretch>
            </p:blipFill>
          </mc:Fallback>
        </mc:AlternateContent>
        <p:spPr>
          <a:xfrm>
            <a:off x="1878875" y="914400"/>
            <a:ext cx="6426925" cy="4114800"/>
          </a:xfrm>
        </p:spPr>
      </p:pic>
      <p:sp>
        <p:nvSpPr>
          <p:cNvPr id="5" name="Slide Number Placeholder 4"/>
          <p:cNvSpPr>
            <a:spLocks noGrp="1"/>
          </p:cNvSpPr>
          <p:nvPr>
            <p:ph type="sldNum" sz="quarter" idx="12"/>
          </p:nvPr>
        </p:nvSpPr>
        <p:spPr/>
        <p:txBody>
          <a:bodyPr/>
          <a:lstStyle/>
          <a:p>
            <a:fld id="{A40A7289-E6BD-8442-BEC7-EC6744512031}" type="slidenum">
              <a:rPr lang="en-US" smtClean="0"/>
              <a:pPr/>
              <a:t>6</a:t>
            </a:fld>
            <a:endParaRPr lang="en-US"/>
          </a:p>
        </p:txBody>
      </p:sp>
      <p:sp>
        <p:nvSpPr>
          <p:cNvPr id="7" name="Footer Placeholder 3"/>
          <p:cNvSpPr txBox="1">
            <a:spLocks/>
          </p:cNvSpPr>
          <p:nvPr/>
        </p:nvSpPr>
        <p:spPr>
          <a:xfrm>
            <a:off x="1143000" y="6305550"/>
            <a:ext cx="7467600" cy="476250"/>
          </a:xfrm>
          <a:prstGeom prst="rect">
            <a:avLst/>
          </a:prstGeom>
        </p:spPr>
        <p:txBody>
          <a:bodyPr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Problem</a:t>
            </a:r>
            <a:r>
              <a:rPr kumimoji="0" lang="en-US" sz="1200" b="0"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 – </a:t>
            </a:r>
            <a:r>
              <a:rPr kumimoji="0" lang="en-US" sz="1400" b="1"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Solutions</a:t>
            </a:r>
            <a:r>
              <a:rPr kumimoji="0" lang="en-US" sz="1200" b="0"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 - Evaluations - Discussion</a:t>
            </a:r>
            <a:endParaRPr kumimoji="0" lang="en-US" sz="1200" b="0" i="0" u="none" strike="noStrike" kern="1200" cap="none" spc="0" normalizeH="0" baseline="0" noProof="0" dirty="0">
              <a:ln>
                <a:noFill/>
              </a:ln>
              <a:solidFill>
                <a:schemeClr val="bg2">
                  <a:shade val="50000"/>
                  <a:satMod val="200000"/>
                </a:schemeClr>
              </a:solidFill>
              <a:effectLst/>
              <a:uLnTx/>
              <a:uFillTx/>
              <a:latin typeface="+mn-lt"/>
              <a:ea typeface="+mn-ea"/>
              <a:cs typeface="+mn-cs"/>
            </a:endParaRPr>
          </a:p>
        </p:txBody>
      </p:sp>
      <p:sp>
        <p:nvSpPr>
          <p:cNvPr id="18" name="TextBox 17"/>
          <p:cNvSpPr txBox="1"/>
          <p:nvPr/>
        </p:nvSpPr>
        <p:spPr>
          <a:xfrm>
            <a:off x="1143000" y="4648200"/>
            <a:ext cx="7927848" cy="1446550"/>
          </a:xfrm>
          <a:prstGeom prst="rect">
            <a:avLst/>
          </a:prstGeom>
          <a:noFill/>
        </p:spPr>
        <p:txBody>
          <a:bodyPr wrap="square" rtlCol="0">
            <a:spAutoFit/>
          </a:bodyPr>
          <a:lstStyle/>
          <a:p>
            <a:pPr>
              <a:buFont typeface="Courier New"/>
              <a:buChar char="o"/>
              <a:tabLst>
                <a:tab pos="225425" algn="l"/>
              </a:tabLst>
            </a:pPr>
            <a:r>
              <a:rPr lang="en-US" sz="2200" dirty="0" smtClean="0"/>
              <a:t> </a:t>
            </a:r>
            <a:r>
              <a:rPr lang="en-US" sz="2200" dirty="0" smtClean="0">
                <a:solidFill>
                  <a:schemeClr val="accent1">
                    <a:lumMod val="50000"/>
                  </a:schemeClr>
                </a:solidFill>
              </a:rPr>
              <a:t>If link is congested, routers set ECN bit in the IP packets (</a:t>
            </a:r>
            <a:r>
              <a:rPr lang="en-US" sz="2200" dirty="0" err="1" smtClean="0">
                <a:solidFill>
                  <a:schemeClr val="accent1">
                    <a:lumMod val="50000"/>
                  </a:schemeClr>
                </a:solidFill>
              </a:rPr>
              <a:t>S</a:t>
            </a:r>
            <a:r>
              <a:rPr lang="en-US" sz="2200" baseline="-25000" dirty="0" err="1" smtClean="0">
                <a:solidFill>
                  <a:schemeClr val="accent1">
                    <a:lumMod val="50000"/>
                  </a:schemeClr>
                </a:solidFill>
              </a:rPr>
              <a:t>f</a:t>
            </a:r>
            <a:r>
              <a:rPr lang="en-US" sz="2200" dirty="0" smtClean="0">
                <a:solidFill>
                  <a:schemeClr val="accent1">
                    <a:lumMod val="50000"/>
                  </a:schemeClr>
                </a:solidFill>
              </a:rPr>
              <a:t>) </a:t>
            </a:r>
          </a:p>
          <a:p>
            <a:pPr>
              <a:buFont typeface="Courier New"/>
              <a:buChar char="o"/>
              <a:tabLst>
                <a:tab pos="225425" algn="l"/>
              </a:tabLst>
            </a:pPr>
            <a:r>
              <a:rPr lang="en-US" sz="2200" dirty="0" smtClean="0">
                <a:solidFill>
                  <a:schemeClr val="accent1">
                    <a:lumMod val="50000"/>
                  </a:schemeClr>
                </a:solidFill>
              </a:rPr>
              <a:t> TCP receiver echoes back ECN information in ACK response (</a:t>
            </a:r>
            <a:r>
              <a:rPr lang="en-US" sz="2200" dirty="0" err="1" smtClean="0">
                <a:solidFill>
                  <a:schemeClr val="accent1">
                    <a:lumMod val="50000"/>
                  </a:schemeClr>
                </a:solidFill>
              </a:rPr>
              <a:t>S</a:t>
            </a:r>
            <a:r>
              <a:rPr lang="en-US" sz="2200" baseline="-25000" dirty="0" err="1" smtClean="0">
                <a:solidFill>
                  <a:schemeClr val="accent1">
                    <a:lumMod val="50000"/>
                  </a:schemeClr>
                </a:solidFill>
              </a:rPr>
              <a:t>f</a:t>
            </a:r>
            <a:r>
              <a:rPr lang="en-US" sz="2200" dirty="0" smtClean="0">
                <a:solidFill>
                  <a:schemeClr val="accent1">
                    <a:lumMod val="50000"/>
                  </a:schemeClr>
                </a:solidFill>
              </a:rPr>
              <a:t>’) </a:t>
            </a:r>
          </a:p>
          <a:p>
            <a:pPr>
              <a:buFont typeface="Courier New"/>
              <a:buChar char="o"/>
              <a:tabLst>
                <a:tab pos="225425" algn="l"/>
              </a:tabLst>
            </a:pPr>
            <a:r>
              <a:rPr lang="en-US" sz="2200" dirty="0" smtClean="0">
                <a:solidFill>
                  <a:schemeClr val="accent1">
                    <a:lumMod val="50000"/>
                  </a:schemeClr>
                </a:solidFill>
              </a:rPr>
              <a:t> TCP sender treats ACK packets with ECN as congestion indication</a:t>
            </a:r>
            <a:endParaRPr lang="en-US" sz="2200" dirty="0">
              <a:solidFill>
                <a:schemeClr val="accent1">
                  <a:lumMod val="50000"/>
                </a:scheme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AQM solutions: </a:t>
            </a:r>
            <a:br>
              <a:rPr lang="en-US" dirty="0" smtClean="0"/>
            </a:br>
            <a:r>
              <a:rPr lang="en-US" b="1" dirty="0" smtClean="0"/>
              <a:t>Adaptive RED</a:t>
            </a:r>
            <a:endParaRPr lang="en-US" b="1" dirty="0"/>
          </a:p>
        </p:txBody>
      </p:sp>
      <p:sp>
        <p:nvSpPr>
          <p:cNvPr id="5" name="Slide Number Placeholder 4"/>
          <p:cNvSpPr>
            <a:spLocks noGrp="1"/>
          </p:cNvSpPr>
          <p:nvPr>
            <p:ph type="sldNum" sz="quarter" idx="12"/>
          </p:nvPr>
        </p:nvSpPr>
        <p:spPr/>
        <p:txBody>
          <a:bodyPr/>
          <a:lstStyle/>
          <a:p>
            <a:fld id="{A40A7289-E6BD-8442-BEC7-EC6744512031}" type="slidenum">
              <a:rPr lang="en-US" smtClean="0"/>
              <a:pPr/>
              <a:t>7</a:t>
            </a:fld>
            <a:endParaRPr lang="en-US"/>
          </a:p>
        </p:txBody>
      </p:sp>
      <p:pic>
        <p:nvPicPr>
          <p:cNvPr id="7" name="Picture 6"/>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1524000" y="1682697"/>
            <a:ext cx="7140448" cy="4489503"/>
          </a:xfrm>
          <a:prstGeom prst="rect">
            <a:avLst/>
          </a:prstGeom>
        </p:spPr>
      </p:pic>
      <p:sp>
        <p:nvSpPr>
          <p:cNvPr id="8" name="Rectangle 7"/>
          <p:cNvSpPr/>
          <p:nvPr/>
        </p:nvSpPr>
        <p:spPr>
          <a:xfrm>
            <a:off x="8305800" y="5562600"/>
            <a:ext cx="627888" cy="74295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Footer Placeholder 3"/>
          <p:cNvSpPr txBox="1">
            <a:spLocks/>
          </p:cNvSpPr>
          <p:nvPr/>
        </p:nvSpPr>
        <p:spPr>
          <a:xfrm>
            <a:off x="1143000" y="6305550"/>
            <a:ext cx="7467600" cy="476250"/>
          </a:xfrm>
          <a:prstGeom prst="rect">
            <a:avLst/>
          </a:prstGeom>
        </p:spPr>
        <p:txBody>
          <a:bodyPr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Problem</a:t>
            </a:r>
            <a:r>
              <a:rPr kumimoji="0" lang="en-US" sz="1200" b="0"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 – </a:t>
            </a:r>
            <a:r>
              <a:rPr kumimoji="0" lang="en-US" sz="1400" b="1"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Solutions</a:t>
            </a:r>
            <a:r>
              <a:rPr kumimoji="0" lang="en-US" sz="1200" b="0"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 - Evaluations - Discussion</a:t>
            </a:r>
            <a:endParaRPr kumimoji="0" lang="en-US" sz="1200" b="0" i="0" u="none" strike="noStrike" kern="1200" cap="none" spc="0" normalizeH="0" baseline="0" noProof="0" dirty="0">
              <a:ln>
                <a:noFill/>
              </a:ln>
              <a:solidFill>
                <a:schemeClr val="bg2">
                  <a:shade val="50000"/>
                  <a:satMod val="20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AQM solutions: </a:t>
            </a:r>
            <a:br>
              <a:rPr lang="en-US" dirty="0" smtClean="0"/>
            </a:br>
            <a:r>
              <a:rPr lang="en-US" b="1" dirty="0" smtClean="0"/>
              <a:t>Proportional Integrator (PI)</a:t>
            </a:r>
            <a:endParaRPr lang="en-US" b="1" dirty="0"/>
          </a:p>
        </p:txBody>
      </p:sp>
      <p:sp>
        <p:nvSpPr>
          <p:cNvPr id="5" name="Slide Number Placeholder 4"/>
          <p:cNvSpPr>
            <a:spLocks noGrp="1"/>
          </p:cNvSpPr>
          <p:nvPr>
            <p:ph type="sldNum" sz="quarter" idx="12"/>
          </p:nvPr>
        </p:nvSpPr>
        <p:spPr/>
        <p:txBody>
          <a:bodyPr/>
          <a:lstStyle/>
          <a:p>
            <a:fld id="{A40A7289-E6BD-8442-BEC7-EC6744512031}" type="slidenum">
              <a:rPr lang="en-US" smtClean="0"/>
              <a:pPr/>
              <a:t>8</a:t>
            </a:fld>
            <a:endParaRPr lang="en-US"/>
          </a:p>
        </p:txBody>
      </p:sp>
      <p:pic>
        <p:nvPicPr>
          <p:cNvPr id="6" name="Picture 5"/>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1371600" y="1604500"/>
            <a:ext cx="7239000" cy="4720100"/>
          </a:xfrm>
          <a:prstGeom prst="rect">
            <a:avLst/>
          </a:prstGeom>
        </p:spPr>
      </p:pic>
      <p:sp>
        <p:nvSpPr>
          <p:cNvPr id="11" name="Rectangle 10"/>
          <p:cNvSpPr/>
          <p:nvPr/>
        </p:nvSpPr>
        <p:spPr>
          <a:xfrm>
            <a:off x="8439912" y="5581650"/>
            <a:ext cx="627888" cy="74295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Footer Placeholder 3"/>
          <p:cNvSpPr txBox="1">
            <a:spLocks/>
          </p:cNvSpPr>
          <p:nvPr/>
        </p:nvSpPr>
        <p:spPr>
          <a:xfrm>
            <a:off x="1143000" y="6305550"/>
            <a:ext cx="7467600" cy="476250"/>
          </a:xfrm>
          <a:prstGeom prst="rect">
            <a:avLst/>
          </a:prstGeom>
        </p:spPr>
        <p:txBody>
          <a:bodyPr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Problem</a:t>
            </a:r>
            <a:r>
              <a:rPr kumimoji="0" lang="en-US" sz="1200" b="0"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 – </a:t>
            </a:r>
            <a:r>
              <a:rPr kumimoji="0" lang="en-US" sz="1400" b="1"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Solutions</a:t>
            </a:r>
            <a:r>
              <a:rPr kumimoji="0" lang="en-US" sz="1200" b="0"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 - Evaluations - Discussion</a:t>
            </a:r>
            <a:endParaRPr kumimoji="0" lang="en-US" sz="1200" b="0" i="0" u="none" strike="noStrike" kern="1200" cap="none" spc="0" normalizeH="0" baseline="0" noProof="0" dirty="0">
              <a:ln>
                <a:noFill/>
              </a:ln>
              <a:solidFill>
                <a:schemeClr val="bg2">
                  <a:shade val="50000"/>
                  <a:satMod val="20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4638"/>
            <a:ext cx="8546592" cy="1143000"/>
          </a:xfrm>
        </p:spPr>
        <p:txBody>
          <a:bodyPr>
            <a:noAutofit/>
          </a:bodyPr>
          <a:lstStyle/>
          <a:p>
            <a:r>
              <a:rPr lang="en-US" sz="3500" dirty="0" smtClean="0"/>
              <a:t>AQM solutions:</a:t>
            </a:r>
            <a:br>
              <a:rPr lang="en-US" sz="3500" dirty="0" smtClean="0"/>
            </a:br>
            <a:r>
              <a:rPr lang="en-US" sz="3500" b="1" dirty="0" smtClean="0"/>
              <a:t>Random Exponential Marking (REM)</a:t>
            </a:r>
            <a:endParaRPr lang="en-US" sz="3500" b="1" dirty="0"/>
          </a:p>
        </p:txBody>
      </p:sp>
      <p:sp>
        <p:nvSpPr>
          <p:cNvPr id="5" name="Slide Number Placeholder 4"/>
          <p:cNvSpPr>
            <a:spLocks noGrp="1"/>
          </p:cNvSpPr>
          <p:nvPr>
            <p:ph type="sldNum" sz="quarter" idx="12"/>
          </p:nvPr>
        </p:nvSpPr>
        <p:spPr/>
        <p:txBody>
          <a:bodyPr/>
          <a:lstStyle/>
          <a:p>
            <a:fld id="{A40A7289-E6BD-8442-BEC7-EC6744512031}" type="slidenum">
              <a:rPr lang="en-US" smtClean="0"/>
              <a:pPr/>
              <a:t>9</a:t>
            </a:fld>
            <a:endParaRPr lang="en-US"/>
          </a:p>
        </p:txBody>
      </p:sp>
      <p:pic>
        <p:nvPicPr>
          <p:cNvPr id="7" name="Picture 6"/>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1752600" y="1600199"/>
            <a:ext cx="6553200" cy="4528457"/>
          </a:xfrm>
          <a:prstGeom prst="rect">
            <a:avLst/>
          </a:prstGeom>
        </p:spPr>
      </p:pic>
      <p:sp>
        <p:nvSpPr>
          <p:cNvPr id="8" name="Footer Placeholder 3"/>
          <p:cNvSpPr txBox="1">
            <a:spLocks/>
          </p:cNvSpPr>
          <p:nvPr/>
        </p:nvSpPr>
        <p:spPr>
          <a:xfrm>
            <a:off x="1143000" y="6305550"/>
            <a:ext cx="7467600" cy="476250"/>
          </a:xfrm>
          <a:prstGeom prst="rect">
            <a:avLst/>
          </a:prstGeom>
        </p:spPr>
        <p:txBody>
          <a:bodyPr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Problem</a:t>
            </a:r>
            <a:r>
              <a:rPr kumimoji="0" lang="en-US" sz="1200" b="0"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 – </a:t>
            </a:r>
            <a:r>
              <a:rPr kumimoji="0" lang="en-US" sz="1400" b="1"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Solutions</a:t>
            </a:r>
            <a:r>
              <a:rPr kumimoji="0" lang="en-US" sz="1200" b="0"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 - Evaluations - Discussion</a:t>
            </a:r>
            <a:endParaRPr kumimoji="0" lang="en-US" sz="1200" b="0" i="0" u="none" strike="noStrike" kern="1200" cap="none" spc="0" normalizeH="0" baseline="0" noProof="0" dirty="0">
              <a:ln>
                <a:noFill/>
              </a:ln>
              <a:solidFill>
                <a:schemeClr val="bg2">
                  <a:shade val="50000"/>
                  <a:satMod val="20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Solstice.thmx</Template>
  <TotalTime>589</TotalTime>
  <Words>2878</Words>
  <Application>Microsoft Macintosh PowerPoint</Application>
  <PresentationFormat>On-screen Show (4:3)</PresentationFormat>
  <Paragraphs>211</Paragraphs>
  <Slides>24</Slides>
  <Notes>22</Notes>
  <HiddenSlides>2</HiddenSlides>
  <MMClips>0</MMClips>
  <ScaleCrop>false</ScaleCrop>
  <HeadingPairs>
    <vt:vector size="4" baseType="variant">
      <vt:variant>
        <vt:lpstr>Design Template</vt:lpstr>
      </vt:variant>
      <vt:variant>
        <vt:i4>1</vt:i4>
      </vt:variant>
      <vt:variant>
        <vt:lpstr>Slide Titles</vt:lpstr>
      </vt:variant>
      <vt:variant>
        <vt:i4>24</vt:i4>
      </vt:variant>
    </vt:vector>
  </HeadingPairs>
  <TitlesOfParts>
    <vt:vector size="25" baseType="lpstr">
      <vt:lpstr>Solstice</vt:lpstr>
      <vt:lpstr>The Effects of Active Queue Management on Web Performance</vt:lpstr>
      <vt:lpstr>Outline</vt:lpstr>
      <vt:lpstr>FIFO problems</vt:lpstr>
      <vt:lpstr>AQM can help. Can it?</vt:lpstr>
      <vt:lpstr>AQM solutions*</vt:lpstr>
      <vt:lpstr>AQM solutions: ECN (rfc3168)</vt:lpstr>
      <vt:lpstr>AQM solutions:  Adaptive RED</vt:lpstr>
      <vt:lpstr>AQM solutions:  Proportional Integrator (PI)</vt:lpstr>
      <vt:lpstr>AQM solutions: Random Exponential Marking (REM)</vt:lpstr>
      <vt:lpstr>AQM evaluations: Methodology</vt:lpstr>
      <vt:lpstr>AQM evaluation: Calibration</vt:lpstr>
      <vt:lpstr>AQM evaluation: Plan</vt:lpstr>
      <vt:lpstr>AQM evaluation: 80% Load Signaling by packet drops</vt:lpstr>
      <vt:lpstr>AQM evaluation: 90% Load Signaling by packet drops</vt:lpstr>
      <vt:lpstr>AQM evaluation: 98% Load Signaling by packet drops</vt:lpstr>
      <vt:lpstr>AQM evaluation: Summary Signaling by packet drops</vt:lpstr>
      <vt:lpstr>AQM evaluation: 90% Signaling comparison (packet drop vs ECN)</vt:lpstr>
      <vt:lpstr>AQM evaluation: 98% load ECN signaling</vt:lpstr>
      <vt:lpstr>AQM evaluation: 90% load ECN signaling</vt:lpstr>
      <vt:lpstr>Discussion: Why ARED appears to be bad?</vt:lpstr>
      <vt:lpstr>Discussion ECN improves performance of PI and REM</vt:lpstr>
      <vt:lpstr>Discussion Paper conclusions</vt:lpstr>
      <vt:lpstr>What was hidden in the experiments?</vt:lpstr>
      <vt:lpstr>Questions?</vt:lpstr>
    </vt:vector>
  </TitlesOfParts>
  <Company>UCLA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Alexander Afanasyev</dc:creator>
  <cp:lastModifiedBy>Alexander Afanasyev</cp:lastModifiedBy>
  <cp:revision>37</cp:revision>
  <dcterms:created xsi:type="dcterms:W3CDTF">2009-04-28T15:16:42Z</dcterms:created>
  <dcterms:modified xsi:type="dcterms:W3CDTF">2009-04-28T18:47:11Z</dcterms:modified>
</cp:coreProperties>
</file>