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04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3771-67C4-0E44-BE9E-CDE65096B1EA}" type="datetimeFigureOut">
              <a:rPr lang="en-US" smtClean="0"/>
              <a:t>4/26/09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7926-379C-E641-BF37-E605595F3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27E60-316B-0045-A298-156D88BE03D3}" type="datetimeFigureOut">
              <a:rPr lang="en-US" smtClean="0"/>
              <a:t>4/26/09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BA0C-0AD4-124C-BACA-15E282F74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4463-BBE9-E948-9C90-7928A35A2B96}" type="datetime1">
              <a:rPr lang="en-US" smtClean="0"/>
              <a:t>4/26/09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056-83FB-DE47-9D2D-E4D70AC31C75}" type="datetime1">
              <a:rPr lang="en-US" smtClean="0"/>
              <a:t>4/26/09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EF78-05E5-CB4F-BE94-EEB257608FB7}" type="datetime1">
              <a:rPr lang="en-US" smtClean="0"/>
              <a:t>4/26/09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F781-0495-264C-B707-62FDE3F714A5}" type="datetime1">
              <a:rPr lang="en-US" smtClean="0"/>
              <a:t>4/26/09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D549-F2E9-8948-A5D3-11085D9D8588}" type="datetime1">
              <a:rPr lang="en-US" smtClean="0"/>
              <a:t>4/26/09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EB78-045E-3D4C-AE1C-D6FEC7E1EF55}" type="datetime1">
              <a:rPr lang="en-US" smtClean="0"/>
              <a:t>4/26/09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8819-C9DF-BD43-AFAA-972C27BE9BF7}" type="datetime1">
              <a:rPr lang="en-US" smtClean="0"/>
              <a:t>4/26/09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2E2-2ED6-1F4F-99A4-ABBFF5DA37D6}" type="datetime1">
              <a:rPr lang="en-US" smtClean="0"/>
              <a:t>4/26/09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220A-2D63-324B-9167-C6FBB7954C02}" type="datetime1">
              <a:rPr lang="en-US" smtClean="0"/>
              <a:t>4/26/09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F8E-5F92-9441-B7D5-4BB9D5D78039}" type="datetime1">
              <a:rPr lang="en-US" smtClean="0"/>
              <a:t>4/26/09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728F-22F9-7646-802F-398D22470450}" type="datetime1">
              <a:rPr lang="en-US" smtClean="0"/>
              <a:t>4/26/09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D894477-06C5-B443-9009-40ABE14F58DB}" type="datetime1">
              <a:rPr lang="en-US" smtClean="0"/>
              <a:t>4/26/09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A40A7289-E6BD-8442-BEC7-EC67445120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df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df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df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df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df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df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df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df"/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df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df"/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df"/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df"/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100634"/>
            <a:ext cx="7406640" cy="1472184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/>
              <a:t>The Effects of Active Queue Management on Web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867561"/>
            <a:ext cx="7406640" cy="13234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Long </a:t>
            </a:r>
            <a:r>
              <a:rPr lang="en-US" dirty="0" smtClean="0"/>
              <a:t>Le, Jay </a:t>
            </a:r>
            <a:r>
              <a:rPr lang="en-US" dirty="0" err="1" smtClean="0"/>
              <a:t>Aikat</a:t>
            </a:r>
            <a:r>
              <a:rPr lang="en-US" dirty="0" smtClean="0"/>
              <a:t>, Kevin </a:t>
            </a:r>
            <a:r>
              <a:rPr lang="en-US" dirty="0" err="1" smtClean="0"/>
              <a:t>Jeffay</a:t>
            </a:r>
            <a:r>
              <a:rPr lang="en-US" dirty="0" smtClean="0"/>
              <a:t> and F</a:t>
            </a:r>
            <a:r>
              <a:rPr lang="en-US" dirty="0" smtClean="0"/>
              <a:t>. </a:t>
            </a:r>
            <a:r>
              <a:rPr lang="en-US" dirty="0" err="1" smtClean="0"/>
              <a:t>Donelson</a:t>
            </a:r>
            <a:r>
              <a:rPr lang="en-US" dirty="0" smtClean="0"/>
              <a:t> Smith </a:t>
            </a:r>
            <a:r>
              <a:rPr lang="en-US" sz="2000" i="1" dirty="0" smtClean="0"/>
              <a:t>Department of Computer </a:t>
            </a:r>
            <a:r>
              <a:rPr lang="en-US" sz="2000" i="1" dirty="0" smtClean="0"/>
              <a:t>Science</a:t>
            </a:r>
          </a:p>
          <a:p>
            <a:pPr>
              <a:spcBef>
                <a:spcPts val="0"/>
              </a:spcBef>
            </a:pPr>
            <a:r>
              <a:rPr lang="en-US" sz="2000" i="1" dirty="0" smtClean="0"/>
              <a:t>University </a:t>
            </a:r>
            <a:r>
              <a:rPr lang="en-US" sz="2000" i="1" dirty="0" smtClean="0"/>
              <a:t>of North Carolina at Chapel Hill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412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28,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32560" y="4924961"/>
            <a:ext cx="7406640" cy="1323439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</a:p>
          <a:p>
            <a:pPr marL="27432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Alexander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Afanasyev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AQM evaluations: </a:t>
            </a:r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“Live simulation” in lab test-bed</a:t>
            </a:r>
          </a:p>
          <a:p>
            <a:r>
              <a:rPr lang="en-US" dirty="0" smtClean="0"/>
              <a:t>Synthetic WEB traffic using UNC HTTP model [SIGMETRIC 2001, MASCOTS 2003]</a:t>
            </a:r>
          </a:p>
          <a:p>
            <a:pPr lvl="1"/>
            <a:r>
              <a:rPr lang="en-US" dirty="0" smtClean="0"/>
              <a:t>Randomization of request/reply sizes, user think time</a:t>
            </a:r>
          </a:p>
          <a:p>
            <a:pPr lvl="1"/>
            <a:r>
              <a:rPr lang="en-US" dirty="0" smtClean="0"/>
              <a:t>Persistent connection emulation</a:t>
            </a:r>
          </a:p>
          <a:p>
            <a:r>
              <a:rPr lang="en-US" dirty="0" smtClean="0"/>
              <a:t>FreeBSD router implementation</a:t>
            </a:r>
          </a:p>
          <a:p>
            <a:r>
              <a:rPr lang="en-US" dirty="0" smtClean="0"/>
              <a:t>1Gbps bottleneck calibration, 100Mbps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44515" y="4724400"/>
            <a:ext cx="6913685" cy="1600200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AQM evaluation: </a:t>
            </a:r>
            <a:r>
              <a:rPr lang="en-US" b="1" dirty="0" smtClean="0"/>
              <a:t>Calibration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1528300"/>
            <a:ext cx="7239000" cy="4720100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AQM evaluation: </a:t>
            </a:r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7" y="1417638"/>
            <a:ext cx="7171573" cy="4525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39912" y="5581650"/>
            <a:ext cx="627888" cy="742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80% Load</a:t>
            </a:r>
            <a:br>
              <a:rPr lang="en-US" dirty="0" smtClean="0"/>
            </a:br>
            <a:r>
              <a:rPr lang="en-US" sz="3333" dirty="0" smtClean="0"/>
              <a:t>Signaling by packet drops</a:t>
            </a:r>
            <a:endParaRPr lang="en-US" sz="33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1676400"/>
            <a:ext cx="6705600" cy="42858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7000" y="3505200"/>
            <a:ext cx="419100" cy="1790700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5295900"/>
            <a:ext cx="1981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50% requests complete within 128ms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695450" y="4171950"/>
            <a:ext cx="11811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</a:t>
            </a:r>
            <a:r>
              <a:rPr lang="en-US" dirty="0" smtClean="0"/>
              <a:t> 90</a:t>
            </a:r>
            <a:r>
              <a:rPr lang="en-US" dirty="0" smtClean="0"/>
              <a:t>% Load</a:t>
            </a:r>
            <a:br>
              <a:rPr lang="en-US" dirty="0" smtClean="0"/>
            </a:br>
            <a:r>
              <a:rPr lang="en-US" sz="3333" dirty="0" smtClean="0"/>
              <a:t>Signaling by packet drops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681903"/>
            <a:ext cx="7133626" cy="4623647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2460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</a:t>
            </a:r>
            <a:r>
              <a:rPr lang="en-US" dirty="0" smtClean="0"/>
              <a:t>98% </a:t>
            </a:r>
            <a:r>
              <a:rPr lang="en-US" dirty="0" smtClean="0"/>
              <a:t>Load</a:t>
            </a:r>
            <a:br>
              <a:rPr lang="en-US" dirty="0" smtClean="0"/>
            </a:br>
            <a:r>
              <a:rPr lang="en-US" sz="3333" dirty="0" smtClean="0"/>
              <a:t>Signaling by packet drops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676400"/>
            <a:ext cx="7208248" cy="4629150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Summary</a:t>
            </a:r>
            <a:br>
              <a:rPr lang="en-US" dirty="0" smtClean="0"/>
            </a:br>
            <a:r>
              <a:rPr lang="en-US" sz="3333" dirty="0" smtClean="0"/>
              <a:t>Signaling by packet drops</a:t>
            </a:r>
            <a:endParaRPr lang="en-US" sz="33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981200"/>
            <a:ext cx="7135686" cy="3657600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Signaling comparison (packet drop </a:t>
            </a:r>
            <a:r>
              <a:rPr lang="en-US" dirty="0" err="1" smtClean="0"/>
              <a:t>vs</a:t>
            </a:r>
            <a:r>
              <a:rPr lang="en-US" dirty="0" smtClean="0"/>
              <a:t> ECN)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635905"/>
            <a:ext cx="7174992" cy="4612495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90% load</a:t>
            </a:r>
            <a:br>
              <a:rPr lang="en-US" dirty="0" smtClean="0"/>
            </a:br>
            <a:r>
              <a:rPr lang="en-US" sz="3333" dirty="0" smtClean="0"/>
              <a:t>ECN signaling</a:t>
            </a:r>
            <a:endParaRPr lang="en-US" sz="33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600200"/>
            <a:ext cx="7174992" cy="462042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evaluation: 98% load</a:t>
            </a:r>
            <a:br>
              <a:rPr lang="en-US" dirty="0" smtClean="0"/>
            </a:br>
            <a:r>
              <a:rPr lang="en-US" sz="3333" dirty="0" smtClean="0"/>
              <a:t>ECN signaling</a:t>
            </a:r>
            <a:endParaRPr lang="en-US" sz="33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12900" y="1524000"/>
            <a:ext cx="6997700" cy="4484594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wrong with routing performance?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Default FIFO queuing has a number of problems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Active Queue Management (AQM) can help, but has its costs</a:t>
            </a:r>
          </a:p>
          <a:p>
            <a:r>
              <a:rPr lang="en-US" dirty="0" smtClean="0"/>
              <a:t>What are the AQM solutions?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Random Early Dropping (RED,  Adaptive RED)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Proportional Integrator (PI)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Random Exponential Marking (REM)</a:t>
            </a:r>
          </a:p>
          <a:p>
            <a:r>
              <a:rPr lang="en-US" dirty="0" smtClean="0"/>
              <a:t>Does AQM really help?</a:t>
            </a:r>
          </a:p>
          <a:p>
            <a:pPr lvl="3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Some algorithms can improve standard TCP performance in some environments.</a:t>
            </a:r>
          </a:p>
          <a:p>
            <a:pPr lvl="3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AQM can reduce channel utilization or increase latency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Discussion:</a:t>
            </a:r>
            <a:br>
              <a:rPr lang="en-US" dirty="0" smtClean="0"/>
            </a:br>
            <a:r>
              <a:rPr lang="en-US" sz="3333" dirty="0" smtClean="0"/>
              <a:t>Why ARED appears to be bad?</a:t>
            </a:r>
            <a:endParaRPr lang="en-US" sz="3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352800"/>
            <a:ext cx="749808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Weighted queue length doesn’t allow to react effectively in face of </a:t>
            </a:r>
            <a:r>
              <a:rPr lang="en-US" dirty="0" err="1" smtClean="0"/>
              <a:t>bursty</a:t>
            </a:r>
            <a:r>
              <a:rPr lang="en-US" dirty="0" smtClean="0"/>
              <a:t> traffic</a:t>
            </a:r>
          </a:p>
          <a:p>
            <a:r>
              <a:rPr lang="en-US" dirty="0" smtClean="0"/>
              <a:t>ARED “packet mode” implies small packets (SYN, </a:t>
            </a:r>
            <a:r>
              <a:rPr lang="en-US" dirty="0" err="1" smtClean="0"/>
              <a:t>ACKs</a:t>
            </a:r>
            <a:r>
              <a:rPr lang="en-US" dirty="0" smtClean="0"/>
              <a:t>) to have same probability to be dropped as big ones. But this doesn’t explain “bad” behavior if ECN is employed.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70100" y="1546793"/>
            <a:ext cx="5702300" cy="1806007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sz="3333" dirty="0" smtClean="0"/>
              <a:t>ECN improves performance of PI and REM</a:t>
            </a:r>
            <a:endParaRPr lang="en-US" sz="3333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752599"/>
            <a:ext cx="7174992" cy="4096899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dirty="0" smtClean="0"/>
              <a:t>Paper conclusions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36700" y="1612900"/>
            <a:ext cx="7073900" cy="4262192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 smtClean="0"/>
              <a:t>What was hidden in the experiments?</a:t>
            </a:r>
            <a:endParaRPr lang="en-US" sz="3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Only WEB traffic was simulated</a:t>
            </a:r>
          </a:p>
          <a:p>
            <a:pPr lvl="1"/>
            <a:r>
              <a:rPr lang="en-US" dirty="0" smtClean="0"/>
              <a:t>Other TCP traffic may have different patterns and thus AQM would have different impact on them</a:t>
            </a:r>
          </a:p>
          <a:p>
            <a:pPr lvl="1"/>
            <a:r>
              <a:rPr lang="en-US" dirty="0" smtClean="0"/>
              <a:t>Presence of UDP traffic can have worse impact if AQM is present</a:t>
            </a:r>
          </a:p>
          <a:p>
            <a:r>
              <a:rPr lang="en-US" dirty="0" smtClean="0"/>
              <a:t>Fairness wasn’t considered</a:t>
            </a:r>
          </a:p>
          <a:p>
            <a:r>
              <a:rPr lang="en-US" dirty="0" smtClean="0"/>
              <a:t>Small incentives for ISPs to implement AQM</a:t>
            </a:r>
          </a:p>
          <a:p>
            <a:pPr lvl="1"/>
            <a:r>
              <a:rPr lang="en-US" dirty="0" smtClean="0"/>
              <a:t>All experiments show good response time for majority of connections</a:t>
            </a:r>
          </a:p>
          <a:p>
            <a:pPr lvl="1"/>
            <a:r>
              <a:rPr lang="en-US" dirty="0" smtClean="0"/>
              <a:t>Almost nobody runs their networks at 90-98% load</a:t>
            </a:r>
          </a:p>
          <a:p>
            <a:r>
              <a:rPr lang="en-US" dirty="0" smtClean="0"/>
              <a:t>Only the standard TCP implementation was considered. Probable cause of ARED unsatisfactory results </a:t>
            </a:r>
          </a:p>
          <a:p>
            <a:pPr lvl="1"/>
            <a:r>
              <a:rPr lang="en-US" dirty="0" smtClean="0"/>
              <a:t>More than 40 variants of pure Host-to-Host congestion control algorithms exist</a:t>
            </a:r>
          </a:p>
          <a:p>
            <a:pPr lvl="1"/>
            <a:r>
              <a:rPr lang="en-US" dirty="0" smtClean="0"/>
              <a:t>Standard TCP has imperfect performance in the simulated environments (100Mb/1Gb links)</a:t>
            </a:r>
          </a:p>
          <a:p>
            <a:r>
              <a:rPr lang="en-US" dirty="0" smtClean="0"/>
              <a:t>Paper doesn’t talk about AQM performance issues</a:t>
            </a:r>
          </a:p>
          <a:p>
            <a:r>
              <a:rPr lang="en-US" dirty="0" smtClean="0"/>
              <a:t>Only 3 AQM algorithms were examined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Evaluations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82696" y="3124200"/>
            <a:ext cx="5650992" cy="297607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What is wrong with routing performance?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Default FIFO queuing has a number of problems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Active Queue Management (AQM) can help, but has its costs</a:t>
            </a:r>
          </a:p>
          <a:p>
            <a:r>
              <a:rPr lang="en-US" dirty="0" smtClean="0"/>
              <a:t>What are the AQM solutions?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Random Early Dropping (RED,  Adaptive RED)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Proportional Integrator (PI)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Random Exponential Marking (REM)</a:t>
            </a:r>
          </a:p>
          <a:p>
            <a:r>
              <a:rPr lang="en-US" dirty="0" smtClean="0"/>
              <a:t>Does AQM really help?</a:t>
            </a:r>
          </a:p>
          <a:p>
            <a:pPr lvl="3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Some algorithms can improve standard TCP performance in some environments.</a:t>
            </a:r>
          </a:p>
          <a:p>
            <a:pPr lvl="3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AQM can reduce channel utilization or increase latency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2560" y="1100634"/>
            <a:ext cx="7406640" cy="1472184"/>
          </a:xfrm>
          <a:prstGeom prst="rect">
            <a:avLst/>
          </a:prstGeom>
          <a:effectLst/>
        </p:spPr>
        <p:txBody>
          <a:bodyPr anchor="b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Effects of Active Queue Management on Web Performance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FIFO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Packets are dropped on queue overflow</a:t>
            </a:r>
          </a:p>
          <a:p>
            <a:pPr lvl="1"/>
            <a:r>
              <a:rPr lang="en-US" dirty="0" smtClean="0">
                <a:solidFill>
                  <a:srgbClr val="2A6D7D"/>
                </a:solidFill>
              </a:rPr>
              <a:t>Potential cause of flow synchronization problem</a:t>
            </a:r>
          </a:p>
          <a:p>
            <a:pPr lvl="1"/>
            <a:r>
              <a:rPr lang="en-US" dirty="0" smtClean="0">
                <a:solidFill>
                  <a:srgbClr val="2A6D7D"/>
                </a:solidFill>
              </a:rPr>
              <a:t>Some </a:t>
            </a:r>
            <a:r>
              <a:rPr lang="en-US" dirty="0" smtClean="0">
                <a:solidFill>
                  <a:srgbClr val="2A6D7D"/>
                </a:solidFill>
              </a:rPr>
              <a:t>congestion avoidance (CA) algorithms wouldn’t be aware until loss is detected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A lot of packets can be dropped due to congestion before CA detects congestion state</a:t>
            </a:r>
          </a:p>
          <a:p>
            <a:pPr lvl="3"/>
            <a:r>
              <a:rPr lang="en-US" dirty="0" smtClean="0">
                <a:solidFill>
                  <a:srgbClr val="2A6D7D"/>
                </a:solidFill>
              </a:rPr>
              <a:t>A lot of network resources will be wasted to retransmit lost packets</a:t>
            </a:r>
            <a:endParaRPr lang="en-US" i="1" dirty="0" smtClean="0">
              <a:solidFill>
                <a:srgbClr val="2A6D7D"/>
              </a:solidFill>
            </a:endParaRPr>
          </a:p>
          <a:p>
            <a:r>
              <a:rPr lang="en-US" i="1" dirty="0" smtClean="0"/>
              <a:t>Increased response latency (RTT) and jitter in “near-congestion” state</a:t>
            </a:r>
          </a:p>
          <a:p>
            <a:pPr lvl="1"/>
            <a:r>
              <a:rPr lang="en-US" i="1" dirty="0" smtClean="0">
                <a:solidFill>
                  <a:srgbClr val="2A6D7D"/>
                </a:solidFill>
              </a:rPr>
              <a:t>Big FIFO buffers are considered optimal </a:t>
            </a:r>
          </a:p>
          <a:p>
            <a:pPr lvl="3"/>
            <a:r>
              <a:rPr lang="en-US" i="1" dirty="0" smtClean="0">
                <a:solidFill>
                  <a:srgbClr val="2A6D7D"/>
                </a:solidFill>
              </a:rPr>
              <a:t>2-4 times bandwidth-delay-product</a:t>
            </a:r>
          </a:p>
          <a:p>
            <a:pPr lvl="3"/>
            <a:r>
              <a:rPr lang="en-US" i="1" dirty="0" smtClean="0">
                <a:solidFill>
                  <a:srgbClr val="2A6D7D"/>
                </a:solidFill>
              </a:rPr>
              <a:t>100ms </a:t>
            </a:r>
            <a:r>
              <a:rPr lang="en-US" i="1" dirty="0" err="1" smtClean="0">
                <a:solidFill>
                  <a:srgbClr val="2A6D7D"/>
                </a:solidFill>
              </a:rPr>
              <a:t>x</a:t>
            </a:r>
            <a:r>
              <a:rPr lang="en-US" i="1" dirty="0" smtClean="0">
                <a:solidFill>
                  <a:srgbClr val="2A6D7D"/>
                </a:solidFill>
              </a:rPr>
              <a:t> Link Capacity</a:t>
            </a:r>
          </a:p>
          <a:p>
            <a:r>
              <a:rPr lang="en-US" i="1" dirty="0" smtClean="0"/>
              <a:t>Flows can usurp the bottleneck link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lvl="0">
              <a:defRPr/>
            </a:pPr>
            <a:r>
              <a:rPr lang="en-US" sz="1400" b="1" dirty="0">
                <a:solidFill>
                  <a:schemeClr val="bg2">
                    <a:shade val="50000"/>
                    <a:satMod val="200000"/>
                  </a:schemeClr>
                </a:solidFill>
              </a:rPr>
              <a:t>Problem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</a:rPr>
              <a:t> – Solutions -  Evaluations - Discussion</a:t>
            </a:r>
            <a:endParaRPr lang="en-US" sz="1200" dirty="0">
              <a:solidFill>
                <a:schemeClr val="bg2">
                  <a:shade val="50000"/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AQM can help. Can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Routers know exact queues state of their links</a:t>
            </a:r>
          </a:p>
          <a:p>
            <a:pPr lvl="2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They can send reports to the senders to limit rate</a:t>
            </a:r>
          </a:p>
          <a:p>
            <a:pPr lvl="2"/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When link is congested?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Queue is not empty?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Queue is almost full?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How router should react to congestion?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Drop all new packets?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Drop a portion of new and old packets?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Just report (ECN) to the sender to slow-down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AQM solutions*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608" y="1295400"/>
            <a:ext cx="7446577" cy="41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56489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1"/>
            <a:r>
              <a:rPr lang="en-US" sz="1400" dirty="0" smtClean="0"/>
              <a:t>* K</a:t>
            </a:r>
            <a:r>
              <a:rPr lang="en-US" sz="1400" dirty="0"/>
              <a:t>. </a:t>
            </a:r>
            <a:r>
              <a:rPr lang="en-US" sz="1400" dirty="0" err="1"/>
              <a:t>Graffi</a:t>
            </a:r>
            <a:r>
              <a:rPr lang="en-US" sz="1400" dirty="0"/>
              <a:t>, K. </a:t>
            </a:r>
            <a:r>
              <a:rPr lang="en-US" sz="1400" dirty="0" err="1"/>
              <a:t>Pussep</a:t>
            </a:r>
            <a:r>
              <a:rPr lang="en-US" sz="1400" dirty="0"/>
              <a:t>, N. </a:t>
            </a:r>
            <a:r>
              <a:rPr lang="en-US" sz="1400" dirty="0" err="1"/>
              <a:t>Liebau</a:t>
            </a:r>
            <a:r>
              <a:rPr lang="en-US" sz="1400" dirty="0"/>
              <a:t>, and R. Steinmetz, “Taxonomy of Active Queue Management Strategies in Context of Peer-to-Peer Scenarios,” </a:t>
            </a:r>
            <a:r>
              <a:rPr lang="en-US" sz="1400" i="1" dirty="0" err="1"/>
              <a:t>Technische</a:t>
            </a:r>
            <a:r>
              <a:rPr lang="en-US" sz="1400" i="1" dirty="0"/>
              <a:t> </a:t>
            </a:r>
            <a:r>
              <a:rPr lang="en-US" sz="1400" i="1" dirty="0" err="1"/>
              <a:t>Universitat</a:t>
            </a:r>
            <a:r>
              <a:rPr lang="en-US" sz="1400" i="1" dirty="0"/>
              <a:t> Darmstadt, Germany, Tech. Rep, </a:t>
            </a:r>
            <a:r>
              <a:rPr lang="en-US" sz="1400" i="1" dirty="0" smtClean="0"/>
              <a:t>2007</a:t>
            </a:r>
            <a:endParaRPr lang="en-US" sz="14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219200" y="1676400"/>
            <a:ext cx="298790" cy="228600"/>
          </a:xfrm>
          <a:prstGeom prst="rightArrow">
            <a:avLst>
              <a:gd name="adj1" fmla="val 18958"/>
              <a:gd name="adj2" fmla="val 3631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ight Arrow 10"/>
          <p:cNvSpPr/>
          <p:nvPr/>
        </p:nvSpPr>
        <p:spPr>
          <a:xfrm>
            <a:off x="1225210" y="2667000"/>
            <a:ext cx="298790" cy="228600"/>
          </a:xfrm>
          <a:prstGeom prst="rightArrow">
            <a:avLst>
              <a:gd name="adj1" fmla="val 18958"/>
              <a:gd name="adj2" fmla="val 3631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1219200" y="4419600"/>
            <a:ext cx="298790" cy="228600"/>
          </a:xfrm>
          <a:prstGeom prst="rightArrow">
            <a:avLst>
              <a:gd name="adj1" fmla="val 18958"/>
              <a:gd name="adj2" fmla="val 3631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/>
          <p:nvPr/>
        </p:nvSpPr>
        <p:spPr>
          <a:xfrm>
            <a:off x="1212850" y="4914900"/>
            <a:ext cx="298790" cy="228600"/>
          </a:xfrm>
          <a:prstGeom prst="rightArrow">
            <a:avLst>
              <a:gd name="adj1" fmla="val 18958"/>
              <a:gd name="adj2" fmla="val 3631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AQM solutions: </a:t>
            </a:r>
            <a:r>
              <a:rPr lang="en-US" b="1" dirty="0" smtClean="0"/>
              <a:t>ECN </a:t>
            </a:r>
            <a:r>
              <a:rPr lang="en-US" dirty="0" smtClean="0"/>
              <a:t>(rfc3168)</a:t>
            </a:r>
            <a:endParaRPr lang="en-US" b="1" dirty="0"/>
          </a:p>
        </p:txBody>
      </p:sp>
      <p:pic>
        <p:nvPicPr>
          <p:cNvPr id="6" name="Content Placeholder 5" descr="net_gray_box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3336" b="-23336"/>
              <a:stretch>
                <a:fillRect/>
              </a:stretch>
            </p:blipFill>
          </mc:Choice>
          <mc:Fallback>
            <p:blipFill>
              <a:blip r:embed="rId3"/>
              <a:srcRect t="-23336" b="-23336"/>
              <a:stretch>
                <a:fillRect/>
              </a:stretch>
            </p:blipFill>
          </mc:Fallback>
        </mc:AlternateContent>
        <p:spPr>
          <a:xfrm>
            <a:off x="1878875" y="914400"/>
            <a:ext cx="6426925" cy="4114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4648200"/>
            <a:ext cx="7927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/>
              <a:buChar char="o"/>
              <a:tabLst>
                <a:tab pos="225425" algn="l"/>
              </a:tabLst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If link is congested, routers set ECN bit in the IP packets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2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pPr>
              <a:buFont typeface="Courier New"/>
              <a:buChar char="o"/>
              <a:tabLst>
                <a:tab pos="225425" algn="l"/>
              </a:tabLst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TCP receiver echoes back ECN information in ACK response (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2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’) </a:t>
            </a:r>
          </a:p>
          <a:p>
            <a:pPr>
              <a:buFont typeface="Courier New"/>
              <a:buChar char="o"/>
              <a:tabLst>
                <a:tab pos="225425" algn="l"/>
              </a:tabLst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TCP sender treats ACK packets with ECN as congestion indication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solutions: </a:t>
            </a:r>
            <a:br>
              <a:rPr lang="en-US" dirty="0" smtClean="0"/>
            </a:br>
            <a:r>
              <a:rPr lang="en-US" b="1" dirty="0" smtClean="0"/>
              <a:t>Adaptive RED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0" y="1682697"/>
            <a:ext cx="7140448" cy="4489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05800" y="5562600"/>
            <a:ext cx="627888" cy="742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AQM solutions: </a:t>
            </a:r>
            <a:br>
              <a:rPr lang="en-US" dirty="0" smtClean="0"/>
            </a:br>
            <a:r>
              <a:rPr lang="en-US" b="1" dirty="0" smtClean="0"/>
              <a:t>Proportional Integrator (PI)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1604500"/>
            <a:ext cx="7239000" cy="4720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39912" y="5581650"/>
            <a:ext cx="627888" cy="742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8546592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AQM solutions:</a:t>
            </a:r>
            <a:br>
              <a:rPr lang="en-US" sz="3500" dirty="0" smtClean="0"/>
            </a:br>
            <a:r>
              <a:rPr lang="en-US" sz="3500" b="1" dirty="0" smtClean="0"/>
              <a:t>Random Exponential Marking (REM)</a:t>
            </a:r>
            <a:endParaRPr lang="en-US" sz="35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7289-E6BD-8442-BEC7-EC674451203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1600199"/>
            <a:ext cx="6553200" cy="4528457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143000" y="6305550"/>
            <a:ext cx="746760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Evaluations - Discussion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257</TotalTime>
  <Words>1011</Words>
  <Application>Microsoft Macintosh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The Effects of Active Queue Management on Web Performance</vt:lpstr>
      <vt:lpstr>Outline</vt:lpstr>
      <vt:lpstr>FIFO problems</vt:lpstr>
      <vt:lpstr>AQM can help. Can it?</vt:lpstr>
      <vt:lpstr>AQM solutions*</vt:lpstr>
      <vt:lpstr>AQM solutions: ECN (rfc3168)</vt:lpstr>
      <vt:lpstr>AQM solutions:  Adaptive RED</vt:lpstr>
      <vt:lpstr>AQM solutions:  Proportional Integrator (PI)</vt:lpstr>
      <vt:lpstr>AQM solutions: Random Exponential Marking (REM)</vt:lpstr>
      <vt:lpstr>AQM evaluations: Methodology</vt:lpstr>
      <vt:lpstr>AQM evaluation: Calibration</vt:lpstr>
      <vt:lpstr>AQM evaluation: Plan</vt:lpstr>
      <vt:lpstr>AQM evaluation: 80% Load Signaling by packet drops</vt:lpstr>
      <vt:lpstr>AQM evaluation: 90% Load Signaling by packet drops</vt:lpstr>
      <vt:lpstr>AQM evaluation: 98% Load Signaling by packet drops</vt:lpstr>
      <vt:lpstr>AQM evaluation: Summary Signaling by packet drops</vt:lpstr>
      <vt:lpstr>AQM evaluation: Signaling comparison (packet drop vs ECN)</vt:lpstr>
      <vt:lpstr>AQM evaluation: 90% load ECN signaling</vt:lpstr>
      <vt:lpstr>AQM evaluation: 98% load ECN signaling</vt:lpstr>
      <vt:lpstr>Discussion: Why ARED appears to be bad?</vt:lpstr>
      <vt:lpstr>Discussion ECN improves performance of PI and REM</vt:lpstr>
      <vt:lpstr>Discussion Paper conclusions</vt:lpstr>
      <vt:lpstr>What was hidden in the experiments?</vt:lpstr>
      <vt:lpstr>Questions?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Afanasyev</dc:creator>
  <cp:lastModifiedBy>Alexander Afanasyev</cp:lastModifiedBy>
  <cp:revision>32</cp:revision>
  <dcterms:created xsi:type="dcterms:W3CDTF">2009-04-27T01:22:37Z</dcterms:created>
  <dcterms:modified xsi:type="dcterms:W3CDTF">2009-04-27T05:39:40Z</dcterms:modified>
</cp:coreProperties>
</file>