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91CD9-1AB5-40D6-ADF5-71D979B12BB3}" v="1858" dt="2019-12-06T18:04:34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3A84-4D88-43BF-B7C5-E6046FA5F270}" type="datetimeFigureOut">
              <a:rPr lang="en-US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8E54-7826-416D-AC45-BE3D54BC9BD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signal-safety.7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linuxprogrammingblog.com/all-about-linux-signals?page=show" TargetMode="External"/><Relationship Id="rId4" Type="http://schemas.openxmlformats.org/officeDocument/2006/relationships/hyperlink" Target="https://support.sas.com/documentation/onlinedoc/sasc/doc700/html/lr1/zlocking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Some references</a:t>
            </a:r>
          </a:p>
          <a:p>
            <a:r>
              <a:rPr lang="en-US">
                <a:solidFill>
                  <a:srgbClr val="FFFFFF"/>
                </a:solidFill>
              </a:rPr>
              <a:t>http://man7.org/linux/man-pages/man7/signal.7.html</a:t>
            </a:r>
            <a:endParaRPr lang="en-US"/>
          </a:p>
          <a:p>
            <a:r>
              <a:rPr lang="en-US">
                <a:hlinkClick r:id="rId3"/>
              </a:rPr>
              <a:t>http://man7.org/linux/man-pages/man7/signal-safety.7.html</a:t>
            </a:r>
            <a:endParaRPr lang="en-US">
              <a:cs typeface="Calibri"/>
              <a:hlinkClick r:id="rId3"/>
            </a:endParaRPr>
          </a:p>
          <a:p>
            <a:r>
              <a:rPr lang="en-US">
                <a:hlinkClick r:id="rId4"/>
              </a:rPr>
              <a:t>https://support.sas.com/documentation/onlinedoc/sasc/doc700/html/lr1/zlocking.htm</a:t>
            </a:r>
            <a:endParaRPr lang="en-US">
              <a:cs typeface="Calibri"/>
              <a:hlinkClick r:id="rId4"/>
            </a:endParaRPr>
          </a:p>
          <a:p>
            <a:r>
              <a:rPr lang="en-US">
                <a:hlinkClick r:id="rId5"/>
              </a:rPr>
              <a:t>https://www.linuxprogrammingblog.com/all-about-linux-signals?page=show</a:t>
            </a:r>
            <a:endParaRPr lang="en-US">
              <a:cs typeface="Calibri"/>
              <a:hlinkClick r:id="rId5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8E54-7826-416D-AC45-BE3D54BC9BD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51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The hardware is calling</a:t>
            </a:r>
          </a:p>
          <a:p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pPr algn="l"/>
            <a:r>
              <a:rPr lang="en-US">
                <a:cs typeface="Calibri"/>
              </a:rPr>
              <a:t>Note: we'll be doing a code activity in class today, so get your Linux install </a:t>
            </a:r>
          </a:p>
          <a:p>
            <a:pPr algn="l"/>
            <a:r>
              <a:rPr lang="en-US">
                <a:cs typeface="Calibri"/>
              </a:rPr>
              <a:t>booted up and cd to today's class materials.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65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71D2-84F0-4208-B1F2-0DDD7297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Each signal type can be blocked individually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5A83-2024-4196-8B78-5723C900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// make a signal set that only contains SIGINT</a:t>
            </a: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sigset_t</a:t>
            </a:r>
            <a:r>
              <a:rPr lang="en-US">
                <a:latin typeface="Consolas"/>
                <a:cs typeface="Calibri"/>
              </a:rPr>
              <a:t> mask;</a:t>
            </a: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sigemptyset</a:t>
            </a:r>
            <a:r>
              <a:rPr lang="en-US">
                <a:latin typeface="Consolas"/>
                <a:cs typeface="Calibri"/>
              </a:rPr>
              <a:t> (&amp;mask);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sigaddset</a:t>
            </a:r>
            <a:r>
              <a:rPr lang="en-US">
                <a:latin typeface="Consolas"/>
                <a:cs typeface="Calibri"/>
              </a:rPr>
              <a:t> (&amp;mask, SIGINT);</a:t>
            </a: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  <a:cs typeface="Calibri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//block that signal set</a:t>
            </a: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sigprocmask</a:t>
            </a:r>
            <a:r>
              <a:rPr lang="en-US">
                <a:latin typeface="Consolas"/>
                <a:cs typeface="Calibri"/>
              </a:rPr>
              <a:t>(SIG_BLOCK, &amp;mask, NULL);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639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55C4-CB24-479F-ACC4-1479A93A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7EC7-852D-467F-8996-626D440E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Look at the code in example1.c</a:t>
            </a:r>
          </a:p>
          <a:p>
            <a:r>
              <a:rPr lang="en-US">
                <a:cs typeface="Calibri"/>
              </a:rPr>
              <a:t>Solve the activity (all the parts)</a:t>
            </a:r>
          </a:p>
        </p:txBody>
      </p:sp>
    </p:spTree>
    <p:extLst>
      <p:ext uri="{BB962C8B-B14F-4D97-AF65-F5344CB8AC3E}">
        <p14:creationId xmlns:p14="http://schemas.microsoft.com/office/powerpoint/2010/main" val="939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3D33-830F-4435-9B9E-BDAC5E8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Handling</a:t>
            </a:r>
            <a:r>
              <a:rPr lang="en-US">
                <a:cs typeface="Calibri Light"/>
              </a:rPr>
              <a:t> in Signal Handlers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B29A-9266-4274-B052-719FA0CB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Signals can occur within signal handlers – and this can work, but it's usually pretty complicated</a:t>
            </a:r>
          </a:p>
          <a:p>
            <a:r>
              <a:rPr lang="en-US">
                <a:cs typeface="Calibri"/>
              </a:rPr>
              <a:t>By default, a signal handler blocks signals of its own type</a:t>
            </a:r>
          </a:p>
          <a:p>
            <a:r>
              <a:rPr lang="en-US">
                <a:cs typeface="Calibri"/>
              </a:rPr>
              <a:t>A signal handler actually has its own mask – you can specify it using the slightly more complex </a:t>
            </a:r>
            <a:r>
              <a:rPr lang="en-US" err="1">
                <a:cs typeface="Calibri"/>
              </a:rPr>
              <a:t>sigaction</a:t>
            </a:r>
            <a:r>
              <a:rPr lang="en-US">
                <a:cs typeface="Calibri"/>
              </a:rPr>
              <a:t> command when the signal handler is installed</a:t>
            </a:r>
          </a:p>
          <a:p>
            <a:r>
              <a:rPr lang="en-US">
                <a:cs typeface="Calibri"/>
              </a:rPr>
              <a:t>Executing a </a:t>
            </a:r>
            <a:r>
              <a:rPr lang="en-US" err="1">
                <a:cs typeface="Calibri"/>
              </a:rPr>
              <a:t>signprocmask</a:t>
            </a:r>
            <a:r>
              <a:rPr lang="en-US">
                <a:cs typeface="Calibri"/>
              </a:rPr>
              <a:t> in a signal handler will change the signal handler's mask, not the mask of the overall process (*I think* though I can no longer find the reference I used which said this)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55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3D33-830F-4435-9B9E-BDAC5E8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</a:t>
            </a:r>
            <a:r>
              <a:rPr lang="en-US">
                <a:cs typeface="Calibri Light"/>
              </a:rPr>
              <a:t> all library functions can be safely run in signal handlers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B29A-9266-4274-B052-719FA0CB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Actually there is only a short list of functions that can</a:t>
            </a:r>
          </a:p>
          <a:p>
            <a:r>
              <a:rPr lang="en-US" dirty="0">
                <a:cs typeface="Calibri"/>
              </a:rPr>
              <a:t>The problems have to do with the fact that many functions cannot safely be re-called when they are already running (I.e. you can't call </a:t>
            </a:r>
            <a:r>
              <a:rPr lang="en-US" dirty="0" err="1">
                <a:cs typeface="Calibri"/>
              </a:rPr>
              <a:t>printf</a:t>
            </a:r>
            <a:r>
              <a:rPr lang="en-US" dirty="0">
                <a:cs typeface="Calibri"/>
              </a:rPr>
              <a:t> again while </a:t>
            </a:r>
            <a:r>
              <a:rPr lang="en-US" dirty="0" err="1">
                <a:cs typeface="Calibri"/>
              </a:rPr>
              <a:t>printf</a:t>
            </a:r>
            <a:r>
              <a:rPr lang="en-US" dirty="0">
                <a:cs typeface="Calibri"/>
              </a:rPr>
              <a:t> is on the stack).  But because of the "forced function call" aspect, a signal can make this happen</a:t>
            </a:r>
          </a:p>
          <a:p>
            <a:r>
              <a:rPr lang="en-US" dirty="0">
                <a:cs typeface="Calibri"/>
              </a:rPr>
              <a:t>This is why many signal handlers simply set some global "error occurred" state that other parts of the process check for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Here's a list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http://man7.org/linux/man-pages/man7/signal-safety.7.html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1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ECD6-73E8-493D-89EE-B41CA598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Signal Handling is actually a pretty crude way of dealing with errors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44C8-617D-40A2-A017-BAB0EBD9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you want to return the process to a "good state" following a signal handler, it is nearly impossible to do so</a:t>
            </a:r>
            <a:endParaRPr lang="en-US" dirty="0"/>
          </a:p>
          <a:p>
            <a:r>
              <a:rPr lang="en-US" dirty="0">
                <a:cs typeface="Calibri"/>
              </a:rPr>
              <a:t>The main way to return to normal execution is to return from the signal handler, but that is not safe if a bad error has occurred</a:t>
            </a:r>
          </a:p>
          <a:p>
            <a:r>
              <a:rPr lang="en-US" dirty="0">
                <a:cs typeface="Calibri"/>
              </a:rPr>
              <a:t>Appreciate things like exceptions, that layer on additional restrictions and overhead, in order to take this pretty crude mechanism and turn </a:t>
            </a:r>
            <a:r>
              <a:rPr lang="en-US">
                <a:cs typeface="Calibri"/>
              </a:rPr>
              <a:t>it into something much more reliable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03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308C-F9D9-42BA-BD8D-7ADE537D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Sometimes we need tell the CPU something unexpected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5A4C-8BB2-423A-87D7-4517CF3E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1552"/>
            <a:ext cx="10515600" cy="3745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particular instruction caused an error (e.g. divide by 0, access of inaccessible memory, garbage opcode)</a:t>
            </a:r>
          </a:p>
          <a:p>
            <a:r>
              <a:rPr lang="en-US" dirty="0">
                <a:cs typeface="Calibri"/>
              </a:rPr>
              <a:t>Some chunk of data arrives from the network card, hard drive, etc.</a:t>
            </a:r>
          </a:p>
          <a:p>
            <a:r>
              <a:rPr lang="en-US" dirty="0">
                <a:cs typeface="Calibri"/>
              </a:rPr>
              <a:t>Some predefined event like a timer interrupt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However, the CPU is not normally in the business of noticing things.  It just runs instructions 1 by 1.</a:t>
            </a:r>
          </a:p>
        </p:txBody>
      </p:sp>
    </p:spTree>
    <p:extLst>
      <p:ext uri="{BB962C8B-B14F-4D97-AF65-F5344CB8AC3E}">
        <p14:creationId xmlns:p14="http://schemas.microsoft.com/office/powerpoint/2010/main" val="367665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870-60C7-467E-A7E0-7E6E8134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Interrupts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4C3F-4CE9-429E-993A-2CE765DE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hardware, forces the Program Counter (PC) to an address designated as the interrupt handler</a:t>
            </a:r>
          </a:p>
          <a:p>
            <a:r>
              <a:rPr lang="en-US" dirty="0">
                <a:cs typeface="Calibri"/>
              </a:rPr>
              <a:t>Also saves the original PC value in some known location (and it's likely the hander will save other register values too, once it runs)</a:t>
            </a:r>
          </a:p>
          <a:p>
            <a:r>
              <a:rPr lang="en-US" dirty="0">
                <a:cs typeface="Calibri"/>
              </a:rPr>
              <a:t>The operating system, being the first thing to run, installs these handlers and they can't be changed outside of kernel mode</a:t>
            </a:r>
          </a:p>
          <a:p>
            <a:r>
              <a:rPr lang="en-US" dirty="0">
                <a:cs typeface="Calibri"/>
              </a:rPr>
              <a:t>These interrupt handlers are the main way the OS retakes control of the system from a user process</a:t>
            </a:r>
          </a:p>
        </p:txBody>
      </p:sp>
    </p:spTree>
    <p:extLst>
      <p:ext uri="{BB962C8B-B14F-4D97-AF65-F5344CB8AC3E}">
        <p14:creationId xmlns:p14="http://schemas.microsoft.com/office/powerpoint/2010/main" val="355640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7C4-C7F7-4C5F-898A-4A727BAC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to when a "bad" interrupt occurs?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E982-7144-4369-B596-0D102B42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Say we execute a bad opcode or access illegal memory</a:t>
            </a:r>
          </a:p>
          <a:p>
            <a:r>
              <a:rPr lang="en-US" dirty="0">
                <a:cs typeface="Calibri"/>
              </a:rPr>
              <a:t>We can't continue the program like nothing happened</a:t>
            </a:r>
          </a:p>
          <a:p>
            <a:r>
              <a:rPr lang="en-US" dirty="0">
                <a:cs typeface="Calibri"/>
              </a:rPr>
              <a:t>We could terminate OR we could develop a mechanism for the OS to "interrupt" the program and notify it of the problem, but this mechanism is </a:t>
            </a:r>
            <a:r>
              <a:rPr lang="en-US" dirty="0" err="1">
                <a:cs typeface="Calibri"/>
              </a:rPr>
              <a:t>gonna</a:t>
            </a:r>
            <a:r>
              <a:rPr lang="en-US" dirty="0">
                <a:cs typeface="Calibri"/>
              </a:rPr>
              <a:t> be a little crude if all we know of our programs is that they are blobs of 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329347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Unix is trying to tell you something.  That's why it killed your process.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12FF-C941-4117-946A-F1BCE0ED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9E97-3E30-4A17-8F8E-0398310B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mechanism for the OS to send important "alerts" to a running process, in a way that can disrupt normal execution</a:t>
            </a:r>
          </a:p>
          <a:p>
            <a:r>
              <a:rPr lang="en-US" dirty="0"/>
              <a:t>Some examples of things that are conveyed in signals: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Some other process is trying to kill/reboot your</a:t>
            </a:r>
            <a:r>
              <a:rPr lang="en-US" dirty="0">
                <a:cs typeface="Calibri"/>
              </a:rPr>
              <a:t> process/computer</a:t>
            </a:r>
          </a:p>
          <a:p>
            <a:pPr lvl="1"/>
            <a:r>
              <a:rPr lang="en-US" dirty="0"/>
              <a:t>Your process has done some illegal thing (memory segmentation violation, illegal floating point operation, etc.)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 child process of yours has terminated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Somebody has pressed Control-C on your process at the command line</a:t>
            </a:r>
          </a:p>
          <a:p>
            <a:pPr lvl="1"/>
            <a:r>
              <a:rPr lang="en-US" dirty="0"/>
              <a:t>The alarm you set has gone off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D479-060E-4F73-BD7C-1B5D6D50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defaults and handlers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C73D-1D07-4C52-8B77-7DFD9CD8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default, receiving most signals terminates your process - a few others are ignored by default</a:t>
            </a:r>
          </a:p>
          <a:p>
            <a:r>
              <a:rPr lang="en-US" dirty="0"/>
              <a:t>Killing your process is a good thing because normally if a process is unprepared, there's nothing it can do to fix (say) a segmentation fault</a:t>
            </a:r>
            <a:endParaRPr lang="en-US" dirty="0">
              <a:cs typeface="Calibri"/>
            </a:endParaRPr>
          </a:p>
          <a:p>
            <a:r>
              <a:rPr lang="en-US" dirty="0"/>
              <a:t>But if you want you can override the default behavior and set a function pointer to handle the signal:</a:t>
            </a:r>
            <a:endParaRPr lang="en-US" dirty="0">
              <a:cs typeface="Calibri"/>
            </a:endParaRPr>
          </a:p>
          <a:p>
            <a:pPr algn="ctr">
              <a:buNone/>
            </a:pPr>
            <a:r>
              <a:rPr lang="en-US" dirty="0">
                <a:latin typeface="consolas"/>
              </a:rPr>
              <a:t>signal(SIGINT, </a:t>
            </a:r>
            <a:r>
              <a:rPr lang="en-US" dirty="0" err="1">
                <a:latin typeface="consolas"/>
              </a:rPr>
              <a:t>my_cool_handler_func_ptr</a:t>
            </a:r>
            <a:r>
              <a:rPr lang="en-US" dirty="0">
                <a:latin typeface="consolas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D479-060E-4F73-BD7C-1B5D6D50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Handlers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C73D-1D07-4C52-8B77-7DFD9CD8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signal handler acts like a "forced" function call, jumping from wherever you currently are in the code into the handler function</a:t>
            </a:r>
          </a:p>
          <a:p>
            <a:r>
              <a:rPr lang="en-US"/>
              <a:t>Then you can execute code in the handler</a:t>
            </a:r>
          </a:p>
          <a:p>
            <a:r>
              <a:rPr lang="en-US"/>
              <a:t>If you should return from your signal handler, execution continues from wherever you left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D479-060E-4F73-BD7C-1B5D6D50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"forced" jump causes problems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C73D-1D07-4C52-8B77-7DFD9CD8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If it happens at the wrong time, your code could be in an inconsistent state</a:t>
            </a:r>
          </a:p>
          <a:p>
            <a:r>
              <a:rPr lang="en-US"/>
              <a:t>This jump can interrupt library functions, many of which can't really handle interruption and often they'll return an error code and have to be re-run from scratch for proper operation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Therefore it's often desirable to block certain signals from happening at dangerous times – this is the so-called signal mask</a:t>
            </a:r>
          </a:p>
          <a:p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0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Interrupts</vt:lpstr>
      <vt:lpstr>Sometimes we need tell the CPU something unexpected</vt:lpstr>
      <vt:lpstr>Interrupts</vt:lpstr>
      <vt:lpstr>What to when a "bad" interrupt occurs?</vt:lpstr>
      <vt:lpstr>Signals</vt:lpstr>
      <vt:lpstr>Signals</vt:lpstr>
      <vt:lpstr>Signal defaults and handlers</vt:lpstr>
      <vt:lpstr>Handlers</vt:lpstr>
      <vt:lpstr>The "forced" jump causes problems</vt:lpstr>
      <vt:lpstr>Each signal type can be blocked individually</vt:lpstr>
      <vt:lpstr>Activity</vt:lpstr>
      <vt:lpstr>Signal Handling in Signal Handlers</vt:lpstr>
      <vt:lpstr>Not all library functions can be safely run in signal handlers</vt:lpstr>
      <vt:lpstr>Signal Handling is actually a pretty crude way of dealing with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</dc:title>
  <cp:revision>225</cp:revision>
  <dcterms:modified xsi:type="dcterms:W3CDTF">2019-12-06T21:34:09Z</dcterms:modified>
</cp:coreProperties>
</file>