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17"/>
  </p:notesMasterIdLst>
  <p:sldIdLst>
    <p:sldId id="264" r:id="rId5"/>
    <p:sldId id="265" r:id="rId6"/>
    <p:sldId id="266" r:id="rId7"/>
    <p:sldId id="267" r:id="rId8"/>
    <p:sldId id="268" r:id="rId9"/>
    <p:sldId id="269" r:id="rId10"/>
    <p:sldId id="270" r:id="rId11"/>
    <p:sldId id="271" r:id="rId12"/>
    <p:sldId id="272" r:id="rId13"/>
    <p:sldId id="273"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50" d="100"/>
          <a:sy n="50" d="100"/>
        </p:scale>
        <p:origin x="150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EA0C0817-A112-4847-8014-A94B7D2A4EA3}" type="datetime1">
              <a:rPr lang="en-US" smtClean="0"/>
              <a:t>1/9/2022</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7507686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6FA2B21-3FCD-4721-B95C-427943F61125}" type="datetime1">
              <a:rPr lang="en-US" smtClean="0"/>
              <a:t>1/9/2022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364103226"/>
      </p:ext>
    </p:extLst>
  </p:cSld>
  <p:clrMapOvr>
    <a:masterClrMapping/>
  </p:clrMapOvr>
  <p:transition spd="slow">
    <p:push dir="u"/>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6FA2B21-3FCD-4721-B95C-427943F61125}" type="datetime1">
              <a:rPr lang="en-US" smtClean="0"/>
              <a:t>1/9/2022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28624206"/>
      </p:ext>
    </p:extLst>
  </p:cSld>
  <p:clrMapOvr>
    <a:masterClrMapping/>
  </p:clrMapOvr>
  <p:transition spd="slow">
    <p:push dir="u"/>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7332B432-ACDA-4023-A761-2BAB76577B62}" type="datetime1">
              <a:rPr lang="en-US" smtClean="0"/>
              <a:t>1/9/2022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81190057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1/9/2022</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7699449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9186D26-FA5F-4637-B602-B7C2DC34CFD4}" type="datetime1">
              <a:rPr lang="en-US" smtClean="0"/>
              <a:t>1/9/2022</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04018081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8A7F15D8-96D1-4781-BC50-CA8A088B2FE4}" type="datetime1">
              <a:rPr lang="en-US" smtClean="0"/>
              <a:t>1/9/2022</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9161411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F9A96C99-B8F8-4528-BD05-0E16E943DC09}" type="datetime1">
              <a:rPr lang="en-US" smtClean="0"/>
              <a:t>1/9/2022</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6008347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03636942-C211-4B28-8DBD-C953E00AF71B}" type="datetime1">
              <a:rPr lang="en-US" smtClean="0"/>
              <a:t>1/9/2022</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1074263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7E8D12A6-918A-48BD-8CB9-CA713993B0EA}" type="datetime1">
              <a:rPr lang="en-US" smtClean="0"/>
              <a:t>1/9/2022</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34B7E4EF-A1BD-40F4-AB7B-04F084DD991D}" type="slidenum">
              <a:rPr lang="en-US" smtClean="0"/>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539040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1/9/2022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3349438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F6FA2B21-3FCD-4721-B95C-427943F61125}" type="datetime1">
              <a:rPr lang="en-US" smtClean="0"/>
              <a:t>1/9/2022</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11441046"/>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ransition spd="slow">
    <p:push dir="u"/>
  </p:transition>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ro-RO" sz="6800" dirty="0"/>
              <a:t>QUINE’S METHOD</a:t>
            </a:r>
            <a:endParaRPr lang="en-US" sz="68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ro-RO" sz="1800" dirty="0"/>
              <a:t>Ex: 7.8 / Name: Bulat Jaclina-Iana / Group: 911</a:t>
            </a:r>
            <a:endParaRPr lang="en-US" sz="1800" dirty="0"/>
          </a:p>
        </p:txBody>
      </p:sp>
    </p:spTree>
    <p:extLst>
      <p:ext uri="{BB962C8B-B14F-4D97-AF65-F5344CB8AC3E}">
        <p14:creationId xmlns:p14="http://schemas.microsoft.com/office/powerpoint/2010/main" val="420280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0F2BC4-423F-47EB-BE57-38D02BACD93A}"/>
              </a:ext>
            </a:extLst>
          </p:cNvPr>
          <p:cNvSpPr>
            <a:spLocks noGrp="1"/>
          </p:cNvSpPr>
          <p:nvPr>
            <p:ph type="title"/>
          </p:nvPr>
        </p:nvSpPr>
        <p:spPr/>
        <p:txBody>
          <a:bodyPr/>
          <a:lstStyle/>
          <a:p>
            <a:r>
              <a:rPr lang="ro-RO" dirty="0"/>
              <a:t>Exercise 7.8</a:t>
            </a:r>
            <a:endParaRPr lang="en-GB" dirty="0"/>
          </a:p>
        </p:txBody>
      </p:sp>
      <p:sp>
        <p:nvSpPr>
          <p:cNvPr id="3" name="Content Placeholder 2">
            <a:extLst>
              <a:ext uri="{FF2B5EF4-FFF2-40B4-BE49-F238E27FC236}">
                <a16:creationId xmlns:a16="http://schemas.microsoft.com/office/drawing/2014/main" id="{C2304382-D856-4031-8992-7F519B74E729}"/>
              </a:ext>
            </a:extLst>
          </p:cNvPr>
          <p:cNvSpPr>
            <a:spLocks noGrp="1"/>
          </p:cNvSpPr>
          <p:nvPr>
            <p:ph idx="1"/>
          </p:nvPr>
        </p:nvSpPr>
        <p:spPr>
          <a:xfrm>
            <a:off x="1066800" y="1625736"/>
            <a:ext cx="10058400" cy="776915"/>
          </a:xfrm>
        </p:spPr>
        <p:txBody>
          <a:bodyPr>
            <a:normAutofit fontScale="92500" lnSpcReduction="20000"/>
          </a:bodyPr>
          <a:lstStyle/>
          <a:p>
            <a:r>
              <a:rPr lang="ro-RO" dirty="0"/>
              <a:t>Then we intersect the groups to minimize the number of maxterms that we have. If we would try to intersect again the groups in this table, we will remain with no maxterms at all, so this table is our end to finding the maxterms.</a:t>
            </a:r>
            <a:endParaRPr lang="en-GB" dirty="0"/>
          </a:p>
        </p:txBody>
      </p:sp>
      <p:graphicFrame>
        <p:nvGraphicFramePr>
          <p:cNvPr id="4" name="Table 4">
            <a:extLst>
              <a:ext uri="{FF2B5EF4-FFF2-40B4-BE49-F238E27FC236}">
                <a16:creationId xmlns:a16="http://schemas.microsoft.com/office/drawing/2014/main" id="{C0E67584-877B-4703-AA10-37EDC87B1D4B}"/>
              </a:ext>
            </a:extLst>
          </p:cNvPr>
          <p:cNvGraphicFramePr>
            <a:graphicFrameLocks/>
          </p:cNvGraphicFramePr>
          <p:nvPr>
            <p:extLst>
              <p:ext uri="{D42A27DB-BD31-4B8C-83A1-F6EECF244321}">
                <p14:modId xmlns:p14="http://schemas.microsoft.com/office/powerpoint/2010/main" val="977326316"/>
              </p:ext>
            </p:extLst>
          </p:nvPr>
        </p:nvGraphicFramePr>
        <p:xfrm>
          <a:off x="1066800" y="2592836"/>
          <a:ext cx="10058398" cy="3337560"/>
        </p:xfrm>
        <a:graphic>
          <a:graphicData uri="http://schemas.openxmlformats.org/drawingml/2006/table">
            <a:tbl>
              <a:tblPr firstRow="1" bandRow="1">
                <a:tableStyleId>{616DA210-FB5B-4158-B5E0-FEB733F419BA}</a:tableStyleId>
              </a:tblPr>
              <a:tblGrid>
                <a:gridCol w="1436914">
                  <a:extLst>
                    <a:ext uri="{9D8B030D-6E8A-4147-A177-3AD203B41FA5}">
                      <a16:colId xmlns:a16="http://schemas.microsoft.com/office/drawing/2014/main" val="3201399475"/>
                    </a:ext>
                  </a:extLst>
                </a:gridCol>
                <a:gridCol w="1436914">
                  <a:extLst>
                    <a:ext uri="{9D8B030D-6E8A-4147-A177-3AD203B41FA5}">
                      <a16:colId xmlns:a16="http://schemas.microsoft.com/office/drawing/2014/main" val="3020093440"/>
                    </a:ext>
                  </a:extLst>
                </a:gridCol>
                <a:gridCol w="1436914">
                  <a:extLst>
                    <a:ext uri="{9D8B030D-6E8A-4147-A177-3AD203B41FA5}">
                      <a16:colId xmlns:a16="http://schemas.microsoft.com/office/drawing/2014/main" val="3228524054"/>
                    </a:ext>
                  </a:extLst>
                </a:gridCol>
                <a:gridCol w="1436914">
                  <a:extLst>
                    <a:ext uri="{9D8B030D-6E8A-4147-A177-3AD203B41FA5}">
                      <a16:colId xmlns:a16="http://schemas.microsoft.com/office/drawing/2014/main" val="2903576771"/>
                    </a:ext>
                  </a:extLst>
                </a:gridCol>
                <a:gridCol w="1436914">
                  <a:extLst>
                    <a:ext uri="{9D8B030D-6E8A-4147-A177-3AD203B41FA5}">
                      <a16:colId xmlns:a16="http://schemas.microsoft.com/office/drawing/2014/main" val="1297037493"/>
                    </a:ext>
                  </a:extLst>
                </a:gridCol>
                <a:gridCol w="1436914">
                  <a:extLst>
                    <a:ext uri="{9D8B030D-6E8A-4147-A177-3AD203B41FA5}">
                      <a16:colId xmlns:a16="http://schemas.microsoft.com/office/drawing/2014/main" val="1639279514"/>
                    </a:ext>
                  </a:extLst>
                </a:gridCol>
                <a:gridCol w="1436914">
                  <a:extLst>
                    <a:ext uri="{9D8B030D-6E8A-4147-A177-3AD203B41FA5}">
                      <a16:colId xmlns:a16="http://schemas.microsoft.com/office/drawing/2014/main" val="1423390629"/>
                    </a:ext>
                  </a:extLst>
                </a:gridCol>
              </a:tblGrid>
              <a:tr h="370840">
                <a:tc>
                  <a:txBody>
                    <a:bodyPr/>
                    <a:lstStyle/>
                    <a:p>
                      <a:pPr algn="ctr"/>
                      <a:r>
                        <a:rPr lang="ro-RO" dirty="0"/>
                        <a:t>Group</a:t>
                      </a:r>
                      <a:endParaRPr lang="en-GB" dirty="0"/>
                    </a:p>
                  </a:txBody>
                  <a:tcPr/>
                </a:tc>
                <a:tc>
                  <a:txBody>
                    <a:bodyPr/>
                    <a:lstStyle/>
                    <a:p>
                      <a:pPr algn="ctr"/>
                      <a:r>
                        <a:rPr lang="ro-RO" dirty="0"/>
                        <a:t>Minterms</a:t>
                      </a:r>
                      <a:endParaRPr lang="en-GB" dirty="0"/>
                    </a:p>
                  </a:txBody>
                  <a:tcPr/>
                </a:tc>
                <a:tc>
                  <a:txBody>
                    <a:bodyPr/>
                    <a:lstStyle/>
                    <a:p>
                      <a:pPr algn="ctr"/>
                      <a:r>
                        <a:rPr lang="ro-RO" dirty="0"/>
                        <a:t>x1</a:t>
                      </a:r>
                      <a:endParaRPr lang="en-GB" dirty="0"/>
                    </a:p>
                  </a:txBody>
                  <a:tcPr/>
                </a:tc>
                <a:tc>
                  <a:txBody>
                    <a:bodyPr/>
                    <a:lstStyle/>
                    <a:p>
                      <a:pPr algn="ctr"/>
                      <a:r>
                        <a:rPr lang="ro-RO" dirty="0"/>
                        <a:t>x2</a:t>
                      </a:r>
                      <a:endParaRPr lang="en-GB" dirty="0"/>
                    </a:p>
                  </a:txBody>
                  <a:tcPr/>
                </a:tc>
                <a:tc>
                  <a:txBody>
                    <a:bodyPr/>
                    <a:lstStyle/>
                    <a:p>
                      <a:pPr algn="ctr"/>
                      <a:r>
                        <a:rPr lang="ro-RO" dirty="0"/>
                        <a:t>x3</a:t>
                      </a:r>
                      <a:endParaRPr lang="en-GB" dirty="0"/>
                    </a:p>
                  </a:txBody>
                  <a:tcPr/>
                </a:tc>
                <a:tc>
                  <a:txBody>
                    <a:bodyPr/>
                    <a:lstStyle/>
                    <a:p>
                      <a:pPr algn="ctr"/>
                      <a:r>
                        <a:rPr lang="ro-RO" dirty="0"/>
                        <a:t>x4</a:t>
                      </a:r>
                      <a:endParaRPr lang="en-GB" dirty="0"/>
                    </a:p>
                  </a:txBody>
                  <a:tcPr/>
                </a:tc>
                <a:tc>
                  <a:txBody>
                    <a:bodyPr/>
                    <a:lstStyle/>
                    <a:p>
                      <a:pPr algn="ctr"/>
                      <a:r>
                        <a:rPr lang="ro-RO" dirty="0"/>
                        <a:t>Maxterms</a:t>
                      </a:r>
                      <a:endParaRPr lang="en-GB" dirty="0"/>
                    </a:p>
                  </a:txBody>
                  <a:tcPr/>
                </a:tc>
                <a:extLst>
                  <a:ext uri="{0D108BD9-81ED-4DB2-BD59-A6C34878D82A}">
                    <a16:rowId xmlns:a16="http://schemas.microsoft.com/office/drawing/2014/main" val="3333903817"/>
                  </a:ext>
                </a:extLst>
              </a:tr>
              <a:tr h="370840">
                <a:tc>
                  <a:txBody>
                    <a:bodyPr/>
                    <a:lstStyle/>
                    <a:p>
                      <a:pPr algn="ctr"/>
                      <a:r>
                        <a:rPr lang="ro-RO" dirty="0"/>
                        <a:t>V = 0 + I</a:t>
                      </a:r>
                      <a:endParaRPr lang="en-GB" dirty="0"/>
                    </a:p>
                  </a:txBody>
                  <a:tcPr/>
                </a:tc>
                <a:tc>
                  <a:txBody>
                    <a:bodyPr/>
                    <a:lstStyle/>
                    <a:p>
                      <a:pPr algn="ctr"/>
                      <a:r>
                        <a:rPr lang="ro-RO" dirty="0"/>
                        <a:t>m0, m2</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a:t>
                      </a:r>
                      <a:endParaRPr lang="en-GB" dirty="0"/>
                    </a:p>
                  </a:txBody>
                  <a:tcPr/>
                </a:tc>
                <a:tc>
                  <a:txBody>
                    <a:bodyPr/>
                    <a:lstStyle/>
                    <a:p>
                      <a:pPr algn="ctr"/>
                      <a:r>
                        <a:rPr lang="ro-RO" dirty="0"/>
                        <a:t>0</a:t>
                      </a:r>
                      <a:endParaRPr lang="en-GB" dirty="0"/>
                    </a:p>
                  </a:txBody>
                  <a:tcPr/>
                </a:tc>
                <a:tc>
                  <a:txBody>
                    <a:bodyPr/>
                    <a:lstStyle/>
                    <a:p>
                      <a:pPr algn="ctr"/>
                      <a:r>
                        <a:rPr lang="ro-RO" dirty="0"/>
                        <a:t>max1</a:t>
                      </a:r>
                      <a:endParaRPr lang="en-GB" dirty="0"/>
                    </a:p>
                  </a:txBody>
                  <a:tcPr/>
                </a:tc>
                <a:extLst>
                  <a:ext uri="{0D108BD9-81ED-4DB2-BD59-A6C34878D82A}">
                    <a16:rowId xmlns:a16="http://schemas.microsoft.com/office/drawing/2014/main" val="245041658"/>
                  </a:ext>
                </a:extLst>
              </a:tr>
              <a:tr h="370840">
                <a:tc>
                  <a:txBody>
                    <a:bodyPr/>
                    <a:lstStyle/>
                    <a:p>
                      <a:pPr algn="ctr"/>
                      <a:endParaRPr lang="en-GB" dirty="0"/>
                    </a:p>
                  </a:txBody>
                  <a:tcPr/>
                </a:tc>
                <a:tc>
                  <a:txBody>
                    <a:bodyPr/>
                    <a:lstStyle/>
                    <a:p>
                      <a:pPr algn="ctr"/>
                      <a:r>
                        <a:rPr lang="ro-RO" dirty="0"/>
                        <a:t>m0, m8</a:t>
                      </a:r>
                      <a:endParaRPr lang="en-GB" dirty="0"/>
                    </a:p>
                  </a:txBody>
                  <a:tcPr/>
                </a:tc>
                <a:tc>
                  <a:txBody>
                    <a:bodyPr/>
                    <a:lstStyle/>
                    <a:p>
                      <a:pPr algn="ctr"/>
                      <a:r>
                        <a:rPr lang="ro-RO" dirty="0"/>
                        <a:t>-</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max2</a:t>
                      </a:r>
                      <a:endParaRPr lang="en-GB" dirty="0"/>
                    </a:p>
                  </a:txBody>
                  <a:tcPr/>
                </a:tc>
                <a:extLst>
                  <a:ext uri="{0D108BD9-81ED-4DB2-BD59-A6C34878D82A}">
                    <a16:rowId xmlns:a16="http://schemas.microsoft.com/office/drawing/2014/main" val="2367905105"/>
                  </a:ext>
                </a:extLst>
              </a:tr>
              <a:tr h="370840">
                <a:tc>
                  <a:txBody>
                    <a:bodyPr/>
                    <a:lstStyle/>
                    <a:p>
                      <a:pPr algn="ctr"/>
                      <a:r>
                        <a:rPr lang="ro-RO" dirty="0"/>
                        <a:t>VI = I + II</a:t>
                      </a:r>
                      <a:endParaRPr lang="en-GB" dirty="0"/>
                    </a:p>
                  </a:txBody>
                  <a:tcPr/>
                </a:tc>
                <a:tc>
                  <a:txBody>
                    <a:bodyPr/>
                    <a:lstStyle/>
                    <a:p>
                      <a:pPr algn="ctr"/>
                      <a:r>
                        <a:rPr lang="ro-RO" dirty="0"/>
                        <a:t>m2, m3</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1</a:t>
                      </a:r>
                      <a:endParaRPr lang="en-GB" dirty="0"/>
                    </a:p>
                  </a:txBody>
                  <a:tcPr/>
                </a:tc>
                <a:tc>
                  <a:txBody>
                    <a:bodyPr/>
                    <a:lstStyle/>
                    <a:p>
                      <a:pPr algn="ctr"/>
                      <a:r>
                        <a:rPr lang="ro-RO" dirty="0"/>
                        <a:t>-</a:t>
                      </a:r>
                      <a:endParaRPr lang="en-GB" dirty="0"/>
                    </a:p>
                  </a:txBody>
                  <a:tcPr/>
                </a:tc>
                <a:tc>
                  <a:txBody>
                    <a:bodyPr/>
                    <a:lstStyle/>
                    <a:p>
                      <a:pPr algn="ctr"/>
                      <a:r>
                        <a:rPr lang="ro-RO" dirty="0"/>
                        <a:t>max3</a:t>
                      </a:r>
                      <a:endParaRPr lang="en-GB" dirty="0"/>
                    </a:p>
                  </a:txBody>
                  <a:tcPr/>
                </a:tc>
                <a:extLst>
                  <a:ext uri="{0D108BD9-81ED-4DB2-BD59-A6C34878D82A}">
                    <a16:rowId xmlns:a16="http://schemas.microsoft.com/office/drawing/2014/main" val="3588733986"/>
                  </a:ext>
                </a:extLst>
              </a:tr>
              <a:tr h="370840">
                <a:tc>
                  <a:txBody>
                    <a:bodyPr/>
                    <a:lstStyle/>
                    <a:p>
                      <a:pPr algn="ctr"/>
                      <a:endParaRPr lang="en-GB" dirty="0"/>
                    </a:p>
                  </a:txBody>
                  <a:tcPr/>
                </a:tc>
                <a:tc>
                  <a:txBody>
                    <a:bodyPr/>
                    <a:lstStyle/>
                    <a:p>
                      <a:pPr algn="ctr"/>
                      <a:r>
                        <a:rPr lang="ro-RO" dirty="0"/>
                        <a:t>m8, m12</a:t>
                      </a:r>
                      <a:endParaRPr lang="en-GB" dirty="0"/>
                    </a:p>
                  </a:txBody>
                  <a:tcPr/>
                </a:tc>
                <a:tc>
                  <a:txBody>
                    <a:bodyPr/>
                    <a:lstStyle/>
                    <a:p>
                      <a:pPr algn="ctr"/>
                      <a:r>
                        <a:rPr lang="ro-RO" dirty="0"/>
                        <a:t>1</a:t>
                      </a:r>
                      <a:endParaRPr lang="en-GB" dirty="0"/>
                    </a:p>
                  </a:txBody>
                  <a:tcPr/>
                </a:tc>
                <a:tc>
                  <a:txBody>
                    <a:bodyPr/>
                    <a:lstStyle/>
                    <a:p>
                      <a:pPr algn="ctr"/>
                      <a:r>
                        <a:rPr lang="ro-RO" dirty="0"/>
                        <a:t>-</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max4</a:t>
                      </a:r>
                      <a:endParaRPr lang="en-GB" dirty="0"/>
                    </a:p>
                  </a:txBody>
                  <a:tcPr/>
                </a:tc>
                <a:extLst>
                  <a:ext uri="{0D108BD9-81ED-4DB2-BD59-A6C34878D82A}">
                    <a16:rowId xmlns:a16="http://schemas.microsoft.com/office/drawing/2014/main" val="3057085167"/>
                  </a:ext>
                </a:extLst>
              </a:tr>
              <a:tr h="370840">
                <a:tc>
                  <a:txBody>
                    <a:bodyPr/>
                    <a:lstStyle/>
                    <a:p>
                      <a:pPr algn="ctr"/>
                      <a:r>
                        <a:rPr lang="ro-RO" dirty="0"/>
                        <a:t>VII = II + III</a:t>
                      </a:r>
                      <a:endParaRPr lang="en-GB" dirty="0"/>
                    </a:p>
                  </a:txBody>
                  <a:tcPr/>
                </a:tc>
                <a:tc>
                  <a:txBody>
                    <a:bodyPr/>
                    <a:lstStyle/>
                    <a:p>
                      <a:pPr algn="ctr"/>
                      <a:r>
                        <a:rPr lang="ro-RO" dirty="0"/>
                        <a:t>m3, m11</a:t>
                      </a:r>
                      <a:endParaRPr lang="en-GB" dirty="0"/>
                    </a:p>
                  </a:txBody>
                  <a:tcPr/>
                </a:tc>
                <a:tc>
                  <a:txBody>
                    <a:bodyPr/>
                    <a:lstStyle/>
                    <a:p>
                      <a:pPr algn="ctr"/>
                      <a:r>
                        <a:rPr lang="ro-RO" dirty="0"/>
                        <a:t>-</a:t>
                      </a:r>
                      <a:endParaRPr lang="en-GB" dirty="0"/>
                    </a:p>
                  </a:txBody>
                  <a:tcPr/>
                </a:tc>
                <a:tc>
                  <a:txBody>
                    <a:bodyPr/>
                    <a:lstStyle/>
                    <a:p>
                      <a:pPr algn="ctr"/>
                      <a:r>
                        <a:rPr lang="ro-RO" dirty="0"/>
                        <a:t>0</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max5</a:t>
                      </a:r>
                      <a:endParaRPr lang="en-GB" dirty="0"/>
                    </a:p>
                  </a:txBody>
                  <a:tcPr/>
                </a:tc>
                <a:extLst>
                  <a:ext uri="{0D108BD9-81ED-4DB2-BD59-A6C34878D82A}">
                    <a16:rowId xmlns:a16="http://schemas.microsoft.com/office/drawing/2014/main" val="3970172705"/>
                  </a:ext>
                </a:extLst>
              </a:tr>
              <a:tr h="370840">
                <a:tc>
                  <a:txBody>
                    <a:bodyPr/>
                    <a:lstStyle/>
                    <a:p>
                      <a:pPr algn="ctr"/>
                      <a:endParaRPr lang="en-GB" dirty="0"/>
                    </a:p>
                  </a:txBody>
                  <a:tcPr/>
                </a:tc>
                <a:tc>
                  <a:txBody>
                    <a:bodyPr/>
                    <a:lstStyle/>
                    <a:p>
                      <a:pPr algn="ctr"/>
                      <a:r>
                        <a:rPr lang="ro-RO" dirty="0"/>
                        <a:t>m12, m14</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a:t>
                      </a:r>
                      <a:endParaRPr lang="en-GB" dirty="0"/>
                    </a:p>
                  </a:txBody>
                  <a:tcPr/>
                </a:tc>
                <a:tc>
                  <a:txBody>
                    <a:bodyPr/>
                    <a:lstStyle/>
                    <a:p>
                      <a:pPr algn="ctr"/>
                      <a:r>
                        <a:rPr lang="ro-RO" dirty="0"/>
                        <a:t>0</a:t>
                      </a:r>
                      <a:endParaRPr lang="en-GB" dirty="0"/>
                    </a:p>
                  </a:txBody>
                  <a:tcPr/>
                </a:tc>
                <a:tc>
                  <a:txBody>
                    <a:bodyPr/>
                    <a:lstStyle/>
                    <a:p>
                      <a:pPr algn="ctr"/>
                      <a:r>
                        <a:rPr lang="ro-RO" dirty="0"/>
                        <a:t>max6</a:t>
                      </a:r>
                      <a:endParaRPr lang="en-GB" dirty="0"/>
                    </a:p>
                  </a:txBody>
                  <a:tcPr/>
                </a:tc>
                <a:extLst>
                  <a:ext uri="{0D108BD9-81ED-4DB2-BD59-A6C34878D82A}">
                    <a16:rowId xmlns:a16="http://schemas.microsoft.com/office/drawing/2014/main" val="3885492555"/>
                  </a:ext>
                </a:extLst>
              </a:tr>
              <a:tr h="370840">
                <a:tc>
                  <a:txBody>
                    <a:bodyPr/>
                    <a:lstStyle/>
                    <a:p>
                      <a:pPr algn="ctr"/>
                      <a:r>
                        <a:rPr lang="ro-RO" dirty="0"/>
                        <a:t>VIII = III + IV</a:t>
                      </a:r>
                      <a:endParaRPr lang="en-GB" dirty="0"/>
                    </a:p>
                  </a:txBody>
                  <a:tcPr/>
                </a:tc>
                <a:tc>
                  <a:txBody>
                    <a:bodyPr/>
                    <a:lstStyle/>
                    <a:p>
                      <a:pPr algn="ctr"/>
                      <a:r>
                        <a:rPr lang="ro-RO" dirty="0"/>
                        <a:t>m11, m15</a:t>
                      </a:r>
                      <a:endParaRPr lang="en-GB" dirty="0"/>
                    </a:p>
                  </a:txBody>
                  <a:tcPr/>
                </a:tc>
                <a:tc>
                  <a:txBody>
                    <a:bodyPr/>
                    <a:lstStyle/>
                    <a:p>
                      <a:pPr algn="ctr"/>
                      <a:r>
                        <a:rPr lang="ro-RO" dirty="0"/>
                        <a:t>1</a:t>
                      </a:r>
                      <a:endParaRPr lang="en-GB" dirty="0"/>
                    </a:p>
                  </a:txBody>
                  <a:tcPr/>
                </a:tc>
                <a:tc>
                  <a:txBody>
                    <a:bodyPr/>
                    <a:lstStyle/>
                    <a:p>
                      <a:pPr algn="ctr"/>
                      <a:r>
                        <a:rPr lang="ro-RO" dirty="0"/>
                        <a:t>-</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max7</a:t>
                      </a:r>
                      <a:endParaRPr lang="en-GB" dirty="0"/>
                    </a:p>
                  </a:txBody>
                  <a:tcPr/>
                </a:tc>
                <a:extLst>
                  <a:ext uri="{0D108BD9-81ED-4DB2-BD59-A6C34878D82A}">
                    <a16:rowId xmlns:a16="http://schemas.microsoft.com/office/drawing/2014/main" val="3995515438"/>
                  </a:ext>
                </a:extLst>
              </a:tr>
              <a:tr h="370840">
                <a:tc>
                  <a:txBody>
                    <a:bodyPr/>
                    <a:lstStyle/>
                    <a:p>
                      <a:pPr algn="ctr"/>
                      <a:endParaRPr lang="en-GB" dirty="0"/>
                    </a:p>
                  </a:txBody>
                  <a:tcPr/>
                </a:tc>
                <a:tc>
                  <a:txBody>
                    <a:bodyPr/>
                    <a:lstStyle/>
                    <a:p>
                      <a:pPr algn="ctr"/>
                      <a:r>
                        <a:rPr lang="ro-RO" dirty="0"/>
                        <a:t>m14, m15</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a:t>
                      </a:r>
                      <a:endParaRPr lang="en-GB" dirty="0"/>
                    </a:p>
                  </a:txBody>
                  <a:tcPr/>
                </a:tc>
                <a:tc>
                  <a:txBody>
                    <a:bodyPr/>
                    <a:lstStyle/>
                    <a:p>
                      <a:pPr algn="ctr"/>
                      <a:r>
                        <a:rPr lang="ro-RO" dirty="0"/>
                        <a:t>max8</a:t>
                      </a:r>
                      <a:endParaRPr lang="en-GB" dirty="0"/>
                    </a:p>
                  </a:txBody>
                  <a:tcPr/>
                </a:tc>
                <a:extLst>
                  <a:ext uri="{0D108BD9-81ED-4DB2-BD59-A6C34878D82A}">
                    <a16:rowId xmlns:a16="http://schemas.microsoft.com/office/drawing/2014/main" val="3322220100"/>
                  </a:ext>
                </a:extLst>
              </a:tr>
            </a:tbl>
          </a:graphicData>
        </a:graphic>
      </p:graphicFrame>
    </p:spTree>
    <p:extLst>
      <p:ext uri="{BB962C8B-B14F-4D97-AF65-F5344CB8AC3E}">
        <p14:creationId xmlns:p14="http://schemas.microsoft.com/office/powerpoint/2010/main" val="3802099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827F-4CA5-4B5E-9B62-818ED45E08E0}"/>
              </a:ext>
            </a:extLst>
          </p:cNvPr>
          <p:cNvSpPr>
            <a:spLocks noGrp="1"/>
          </p:cNvSpPr>
          <p:nvPr>
            <p:ph type="title"/>
          </p:nvPr>
        </p:nvSpPr>
        <p:spPr>
          <a:xfrm>
            <a:off x="888642" y="163074"/>
            <a:ext cx="10058400" cy="1371600"/>
          </a:xfrm>
        </p:spPr>
        <p:txBody>
          <a:bodyPr/>
          <a:lstStyle/>
          <a:p>
            <a:r>
              <a:rPr lang="ro-RO" dirty="0"/>
              <a:t>Exercise 7.8 Solution</a:t>
            </a:r>
            <a:endParaRPr lang="en-GB" dirty="0"/>
          </a:p>
        </p:txBody>
      </p:sp>
      <p:graphicFrame>
        <p:nvGraphicFramePr>
          <p:cNvPr id="4" name="Table 4">
            <a:extLst>
              <a:ext uri="{FF2B5EF4-FFF2-40B4-BE49-F238E27FC236}">
                <a16:creationId xmlns:a16="http://schemas.microsoft.com/office/drawing/2014/main" id="{07526EF2-C9D4-4BF5-ADA7-C19BECFA09FF}"/>
              </a:ext>
            </a:extLst>
          </p:cNvPr>
          <p:cNvGraphicFramePr>
            <a:graphicFrameLocks noGrp="1"/>
          </p:cNvGraphicFramePr>
          <p:nvPr>
            <p:ph idx="1"/>
            <p:extLst>
              <p:ext uri="{D42A27DB-BD31-4B8C-83A1-F6EECF244321}">
                <p14:modId xmlns:p14="http://schemas.microsoft.com/office/powerpoint/2010/main" val="1206461344"/>
              </p:ext>
            </p:extLst>
          </p:nvPr>
        </p:nvGraphicFramePr>
        <p:xfrm>
          <a:off x="888642" y="1431533"/>
          <a:ext cx="5924277" cy="3994932"/>
        </p:xfrm>
        <a:graphic>
          <a:graphicData uri="http://schemas.openxmlformats.org/drawingml/2006/table">
            <a:tbl>
              <a:tblPr firstRow="1" bandRow="1">
                <a:tableStyleId>{616DA210-FB5B-4158-B5E0-FEB733F419BA}</a:tableStyleId>
              </a:tblPr>
              <a:tblGrid>
                <a:gridCol w="658253">
                  <a:extLst>
                    <a:ext uri="{9D8B030D-6E8A-4147-A177-3AD203B41FA5}">
                      <a16:colId xmlns:a16="http://schemas.microsoft.com/office/drawing/2014/main" val="2645332794"/>
                    </a:ext>
                  </a:extLst>
                </a:gridCol>
                <a:gridCol w="658253">
                  <a:extLst>
                    <a:ext uri="{9D8B030D-6E8A-4147-A177-3AD203B41FA5}">
                      <a16:colId xmlns:a16="http://schemas.microsoft.com/office/drawing/2014/main" val="202190771"/>
                    </a:ext>
                  </a:extLst>
                </a:gridCol>
                <a:gridCol w="658253">
                  <a:extLst>
                    <a:ext uri="{9D8B030D-6E8A-4147-A177-3AD203B41FA5}">
                      <a16:colId xmlns:a16="http://schemas.microsoft.com/office/drawing/2014/main" val="3364264225"/>
                    </a:ext>
                  </a:extLst>
                </a:gridCol>
                <a:gridCol w="658253">
                  <a:extLst>
                    <a:ext uri="{9D8B030D-6E8A-4147-A177-3AD203B41FA5}">
                      <a16:colId xmlns:a16="http://schemas.microsoft.com/office/drawing/2014/main" val="319879200"/>
                    </a:ext>
                  </a:extLst>
                </a:gridCol>
                <a:gridCol w="658253">
                  <a:extLst>
                    <a:ext uri="{9D8B030D-6E8A-4147-A177-3AD203B41FA5}">
                      <a16:colId xmlns:a16="http://schemas.microsoft.com/office/drawing/2014/main" val="2598565295"/>
                    </a:ext>
                  </a:extLst>
                </a:gridCol>
                <a:gridCol w="658253">
                  <a:extLst>
                    <a:ext uri="{9D8B030D-6E8A-4147-A177-3AD203B41FA5}">
                      <a16:colId xmlns:a16="http://schemas.microsoft.com/office/drawing/2014/main" val="1944815539"/>
                    </a:ext>
                  </a:extLst>
                </a:gridCol>
                <a:gridCol w="658253">
                  <a:extLst>
                    <a:ext uri="{9D8B030D-6E8A-4147-A177-3AD203B41FA5}">
                      <a16:colId xmlns:a16="http://schemas.microsoft.com/office/drawing/2014/main" val="1758336702"/>
                    </a:ext>
                  </a:extLst>
                </a:gridCol>
                <a:gridCol w="658253">
                  <a:extLst>
                    <a:ext uri="{9D8B030D-6E8A-4147-A177-3AD203B41FA5}">
                      <a16:colId xmlns:a16="http://schemas.microsoft.com/office/drawing/2014/main" val="4120051702"/>
                    </a:ext>
                  </a:extLst>
                </a:gridCol>
                <a:gridCol w="658253">
                  <a:extLst>
                    <a:ext uri="{9D8B030D-6E8A-4147-A177-3AD203B41FA5}">
                      <a16:colId xmlns:a16="http://schemas.microsoft.com/office/drawing/2014/main" val="866216137"/>
                    </a:ext>
                  </a:extLst>
                </a:gridCol>
              </a:tblGrid>
              <a:tr h="337332">
                <a:tc>
                  <a:txBody>
                    <a:bodyPr/>
                    <a:lstStyle/>
                    <a:p>
                      <a:pPr algn="ctr"/>
                      <a:endParaRPr lang="en-GB" sz="1400" b="1" dirty="0"/>
                    </a:p>
                  </a:txBody>
                  <a:tcPr/>
                </a:tc>
                <a:tc>
                  <a:txBody>
                    <a:bodyPr/>
                    <a:lstStyle/>
                    <a:p>
                      <a:pPr algn="ctr"/>
                      <a:r>
                        <a:rPr lang="ro-RO" sz="1200" dirty="0"/>
                        <a:t>max1</a:t>
                      </a:r>
                      <a:endParaRPr lang="en-GB" sz="1200" dirty="0"/>
                    </a:p>
                  </a:txBody>
                  <a:tcPr/>
                </a:tc>
                <a:tc>
                  <a:txBody>
                    <a:bodyPr/>
                    <a:lstStyle/>
                    <a:p>
                      <a:pPr algn="ctr"/>
                      <a:r>
                        <a:rPr lang="ro-RO" sz="1200" dirty="0"/>
                        <a:t>max2</a:t>
                      </a:r>
                      <a:endParaRPr lang="en-GB" sz="1200" dirty="0"/>
                    </a:p>
                  </a:txBody>
                  <a:tcPr/>
                </a:tc>
                <a:tc>
                  <a:txBody>
                    <a:bodyPr/>
                    <a:lstStyle/>
                    <a:p>
                      <a:pPr algn="ctr"/>
                      <a:r>
                        <a:rPr lang="ro-RO" sz="1200" dirty="0"/>
                        <a:t>max3</a:t>
                      </a:r>
                      <a:endParaRPr lang="en-GB" sz="1200" dirty="0"/>
                    </a:p>
                  </a:txBody>
                  <a:tcPr/>
                </a:tc>
                <a:tc>
                  <a:txBody>
                    <a:bodyPr/>
                    <a:lstStyle/>
                    <a:p>
                      <a:pPr algn="ctr"/>
                      <a:r>
                        <a:rPr lang="ro-RO" sz="1200" dirty="0"/>
                        <a:t>max4</a:t>
                      </a:r>
                      <a:endParaRPr lang="en-GB" sz="1200" dirty="0"/>
                    </a:p>
                  </a:txBody>
                  <a:tcPr/>
                </a:tc>
                <a:tc>
                  <a:txBody>
                    <a:bodyPr/>
                    <a:lstStyle/>
                    <a:p>
                      <a:pPr algn="ctr"/>
                      <a:r>
                        <a:rPr lang="ro-RO" sz="1200" dirty="0"/>
                        <a:t>max5</a:t>
                      </a:r>
                      <a:endParaRPr lang="en-GB" sz="1200" dirty="0"/>
                    </a:p>
                  </a:txBody>
                  <a:tcPr/>
                </a:tc>
                <a:tc>
                  <a:txBody>
                    <a:bodyPr/>
                    <a:lstStyle/>
                    <a:p>
                      <a:pPr algn="ctr"/>
                      <a:r>
                        <a:rPr lang="ro-RO" sz="1200" dirty="0"/>
                        <a:t>max6</a:t>
                      </a:r>
                      <a:endParaRPr lang="en-GB" sz="1200" dirty="0"/>
                    </a:p>
                  </a:txBody>
                  <a:tcPr/>
                </a:tc>
                <a:tc>
                  <a:txBody>
                    <a:bodyPr/>
                    <a:lstStyle/>
                    <a:p>
                      <a:pPr algn="ctr"/>
                      <a:r>
                        <a:rPr lang="ro-RO" sz="1200" dirty="0"/>
                        <a:t>max7</a:t>
                      </a:r>
                      <a:endParaRPr lang="en-GB" sz="1200" dirty="0"/>
                    </a:p>
                  </a:txBody>
                  <a:tcPr/>
                </a:tc>
                <a:tc>
                  <a:txBody>
                    <a:bodyPr/>
                    <a:lstStyle/>
                    <a:p>
                      <a:pPr algn="ctr"/>
                      <a:r>
                        <a:rPr lang="ro-RO" sz="1200" dirty="0"/>
                        <a:t>max8</a:t>
                      </a:r>
                      <a:endParaRPr lang="en-GB" sz="1200" dirty="0"/>
                    </a:p>
                  </a:txBody>
                  <a:tcPr/>
                </a:tc>
                <a:extLst>
                  <a:ext uri="{0D108BD9-81ED-4DB2-BD59-A6C34878D82A}">
                    <a16:rowId xmlns:a16="http://schemas.microsoft.com/office/drawing/2014/main" val="912093061"/>
                  </a:ext>
                </a:extLst>
              </a:tr>
              <a:tr h="421665">
                <a:tc>
                  <a:txBody>
                    <a:bodyPr/>
                    <a:lstStyle/>
                    <a:p>
                      <a:pPr algn="ctr"/>
                      <a:r>
                        <a:rPr lang="ro-RO" sz="1400" b="1" dirty="0"/>
                        <a:t>m0</a:t>
                      </a:r>
                      <a:endParaRPr lang="en-GB" sz="1400" b="1" dirty="0"/>
                    </a:p>
                  </a:txBody>
                  <a:tcPr/>
                </a:tc>
                <a:tc>
                  <a:txBody>
                    <a:bodyPr/>
                    <a:lstStyle/>
                    <a:p>
                      <a:pPr algn="ctr"/>
                      <a:r>
                        <a:rPr lang="ro-RO" sz="2400" dirty="0"/>
                        <a:t>*</a:t>
                      </a:r>
                      <a:endParaRPr lang="en-GB" sz="2400" dirty="0"/>
                    </a:p>
                  </a:txBody>
                  <a:tcPr/>
                </a:tc>
                <a:tc>
                  <a:txBody>
                    <a:bodyPr/>
                    <a:lstStyle/>
                    <a:p>
                      <a:pPr algn="ctr"/>
                      <a:r>
                        <a:rPr lang="ro-RO" sz="2400" dirty="0"/>
                        <a:t>*</a:t>
                      </a:r>
                      <a:endParaRPr lang="en-GB" sz="2400" dirty="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extLst>
                  <a:ext uri="{0D108BD9-81ED-4DB2-BD59-A6C34878D82A}">
                    <a16:rowId xmlns:a16="http://schemas.microsoft.com/office/drawing/2014/main" val="701918252"/>
                  </a:ext>
                </a:extLst>
              </a:tr>
              <a:tr h="421665">
                <a:tc>
                  <a:txBody>
                    <a:bodyPr/>
                    <a:lstStyle/>
                    <a:p>
                      <a:pPr algn="ctr"/>
                      <a:r>
                        <a:rPr lang="ro-RO" sz="1400" b="1" dirty="0"/>
                        <a:t>m2</a:t>
                      </a:r>
                      <a:endParaRPr lang="en-GB" sz="1400" b="1" dirty="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extLst>
                  <a:ext uri="{0D108BD9-81ED-4DB2-BD59-A6C34878D82A}">
                    <a16:rowId xmlns:a16="http://schemas.microsoft.com/office/drawing/2014/main" val="159191436"/>
                  </a:ext>
                </a:extLst>
              </a:tr>
              <a:tr h="421665">
                <a:tc>
                  <a:txBody>
                    <a:bodyPr/>
                    <a:lstStyle/>
                    <a:p>
                      <a:pPr algn="ctr"/>
                      <a:r>
                        <a:rPr lang="ro-RO" sz="1400" b="1" dirty="0"/>
                        <a:t>m3</a:t>
                      </a:r>
                      <a:endParaRPr lang="en-GB" sz="1400" b="1" dirty="0"/>
                    </a:p>
                  </a:txBody>
                  <a:tcPr/>
                </a:tc>
                <a:tc>
                  <a:txBody>
                    <a:bodyPr/>
                    <a:lstStyle/>
                    <a:p>
                      <a:pPr algn="ctr"/>
                      <a:endParaRPr lang="en-GB" sz="2400"/>
                    </a:p>
                  </a:txBody>
                  <a:tcPr/>
                </a:tc>
                <a:tc>
                  <a:txBody>
                    <a:bodyPr/>
                    <a:lstStyle/>
                    <a:p>
                      <a:pPr algn="ctr"/>
                      <a:endParaRPr lang="en-GB" sz="2400" dirty="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endParaRPr lang="en-GB" sz="2400"/>
                    </a:p>
                  </a:txBody>
                  <a:tcPr/>
                </a:tc>
                <a:tc>
                  <a:txBody>
                    <a:bodyPr/>
                    <a:lstStyle/>
                    <a:p>
                      <a:pPr algn="ctr"/>
                      <a:endParaRPr lang="en-GB" sz="2400"/>
                    </a:p>
                  </a:txBody>
                  <a:tcPr/>
                </a:tc>
                <a:extLst>
                  <a:ext uri="{0D108BD9-81ED-4DB2-BD59-A6C34878D82A}">
                    <a16:rowId xmlns:a16="http://schemas.microsoft.com/office/drawing/2014/main" val="39772971"/>
                  </a:ext>
                </a:extLst>
              </a:tr>
              <a:tr h="421665">
                <a:tc>
                  <a:txBody>
                    <a:bodyPr/>
                    <a:lstStyle/>
                    <a:p>
                      <a:pPr algn="ctr"/>
                      <a:r>
                        <a:rPr lang="ro-RO" sz="1400" b="1" dirty="0"/>
                        <a:t>m8</a:t>
                      </a:r>
                      <a:endParaRPr lang="en-GB" sz="1400" b="1" dirty="0"/>
                    </a:p>
                  </a:txBody>
                  <a:tcPr/>
                </a:tc>
                <a:tc>
                  <a:txBody>
                    <a:bodyPr/>
                    <a:lstStyle/>
                    <a:p>
                      <a:pPr algn="ctr"/>
                      <a:endParaRPr lang="en-GB" sz="240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extLst>
                  <a:ext uri="{0D108BD9-81ED-4DB2-BD59-A6C34878D82A}">
                    <a16:rowId xmlns:a16="http://schemas.microsoft.com/office/drawing/2014/main" val="3148196745"/>
                  </a:ext>
                </a:extLst>
              </a:tr>
              <a:tr h="421665">
                <a:tc>
                  <a:txBody>
                    <a:bodyPr/>
                    <a:lstStyle/>
                    <a:p>
                      <a:pPr algn="ctr"/>
                      <a:r>
                        <a:rPr lang="ro-RO" sz="1400" b="1" dirty="0"/>
                        <a:t>m11</a:t>
                      </a:r>
                      <a:endParaRPr lang="en-GB" sz="1400" b="1" dirty="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r>
                        <a:rPr lang="ro-RO" sz="2400" dirty="0"/>
                        <a:t>*</a:t>
                      </a:r>
                      <a:endParaRPr lang="en-GB" sz="2400" dirty="0"/>
                    </a:p>
                  </a:txBody>
                  <a:tcPr/>
                </a:tc>
                <a:tc>
                  <a:txBody>
                    <a:bodyPr/>
                    <a:lstStyle/>
                    <a:p>
                      <a:pPr algn="ctr"/>
                      <a:endParaRPr lang="en-GB" sz="2400"/>
                    </a:p>
                  </a:txBody>
                  <a:tcPr/>
                </a:tc>
                <a:extLst>
                  <a:ext uri="{0D108BD9-81ED-4DB2-BD59-A6C34878D82A}">
                    <a16:rowId xmlns:a16="http://schemas.microsoft.com/office/drawing/2014/main" val="2304367156"/>
                  </a:ext>
                </a:extLst>
              </a:tr>
              <a:tr h="421665">
                <a:tc>
                  <a:txBody>
                    <a:bodyPr/>
                    <a:lstStyle/>
                    <a:p>
                      <a:pPr algn="ctr"/>
                      <a:r>
                        <a:rPr lang="ro-RO" sz="1400" b="1" dirty="0"/>
                        <a:t>m12</a:t>
                      </a:r>
                      <a:endParaRPr lang="en-GB" sz="1400" b="1" dirty="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dirty="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endParaRPr lang="en-GB" sz="2400"/>
                    </a:p>
                  </a:txBody>
                  <a:tcPr/>
                </a:tc>
                <a:extLst>
                  <a:ext uri="{0D108BD9-81ED-4DB2-BD59-A6C34878D82A}">
                    <a16:rowId xmlns:a16="http://schemas.microsoft.com/office/drawing/2014/main" val="1847579007"/>
                  </a:ext>
                </a:extLst>
              </a:tr>
              <a:tr h="421665">
                <a:tc>
                  <a:txBody>
                    <a:bodyPr/>
                    <a:lstStyle/>
                    <a:p>
                      <a:pPr algn="ctr"/>
                      <a:r>
                        <a:rPr lang="ro-RO" sz="1400" b="1" dirty="0"/>
                        <a:t>m14</a:t>
                      </a:r>
                      <a:endParaRPr lang="en-GB" sz="1400" b="1" dirty="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r>
                        <a:rPr lang="ro-RO" sz="2400" dirty="0"/>
                        <a:t>*</a:t>
                      </a:r>
                      <a:endParaRPr lang="en-GB" sz="2400" dirty="0"/>
                    </a:p>
                  </a:txBody>
                  <a:tcPr/>
                </a:tc>
                <a:extLst>
                  <a:ext uri="{0D108BD9-81ED-4DB2-BD59-A6C34878D82A}">
                    <a16:rowId xmlns:a16="http://schemas.microsoft.com/office/drawing/2014/main" val="3719507030"/>
                  </a:ext>
                </a:extLst>
              </a:tr>
              <a:tr h="421665">
                <a:tc>
                  <a:txBody>
                    <a:bodyPr/>
                    <a:lstStyle/>
                    <a:p>
                      <a:pPr algn="ctr"/>
                      <a:r>
                        <a:rPr lang="ro-RO" sz="1400" b="1" dirty="0"/>
                        <a:t>m15</a:t>
                      </a:r>
                      <a:endParaRPr lang="en-GB" sz="1400" b="1" dirty="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dirty="0"/>
                    </a:p>
                  </a:txBody>
                  <a:tcPr/>
                </a:tc>
                <a:tc>
                  <a:txBody>
                    <a:bodyPr/>
                    <a:lstStyle/>
                    <a:p>
                      <a:pPr algn="ctr"/>
                      <a:r>
                        <a:rPr lang="ro-RO" sz="2400" dirty="0"/>
                        <a:t>*</a:t>
                      </a:r>
                      <a:endParaRPr lang="en-GB" sz="2400" dirty="0"/>
                    </a:p>
                  </a:txBody>
                  <a:tcPr/>
                </a:tc>
                <a:tc>
                  <a:txBody>
                    <a:bodyPr/>
                    <a:lstStyle/>
                    <a:p>
                      <a:pPr algn="ctr"/>
                      <a:r>
                        <a:rPr lang="ro-RO" sz="2400" dirty="0"/>
                        <a:t>*</a:t>
                      </a:r>
                      <a:endParaRPr lang="en-GB" sz="2400" dirty="0"/>
                    </a:p>
                  </a:txBody>
                  <a:tcPr/>
                </a:tc>
                <a:extLst>
                  <a:ext uri="{0D108BD9-81ED-4DB2-BD59-A6C34878D82A}">
                    <a16:rowId xmlns:a16="http://schemas.microsoft.com/office/drawing/2014/main" val="2805049208"/>
                  </a:ext>
                </a:extLst>
              </a:tr>
            </a:tbl>
          </a:graphicData>
        </a:graphic>
      </p:graphicFrame>
      <p:sp>
        <p:nvSpPr>
          <p:cNvPr id="5" name="Content Placeholder 2">
            <a:extLst>
              <a:ext uri="{FF2B5EF4-FFF2-40B4-BE49-F238E27FC236}">
                <a16:creationId xmlns:a16="http://schemas.microsoft.com/office/drawing/2014/main" id="{5A963407-C46D-4C00-BCE3-0370AD68C637}"/>
              </a:ext>
            </a:extLst>
          </p:cNvPr>
          <p:cNvSpPr txBox="1">
            <a:spLocks/>
          </p:cNvSpPr>
          <p:nvPr/>
        </p:nvSpPr>
        <p:spPr>
          <a:xfrm>
            <a:off x="7302321" y="2420890"/>
            <a:ext cx="3822879" cy="2016219"/>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ro-RO" sz="1800" dirty="0"/>
              <a:t>This table shows us which maxterm is made out of which minterms. </a:t>
            </a:r>
          </a:p>
          <a:p>
            <a:pPr marL="0" indent="0" algn="ctr">
              <a:buNone/>
            </a:pPr>
            <a:r>
              <a:rPr lang="ro-RO" sz="1800" dirty="0"/>
              <a:t>We can observe that there is no (*) unique on any certain row, all the minterms are covered by 2 maximal points.</a:t>
            </a:r>
          </a:p>
          <a:p>
            <a:pPr marL="0" indent="0" algn="ctr">
              <a:buNone/>
            </a:pPr>
            <a:endParaRPr lang="ro-RO" sz="1800" dirty="0"/>
          </a:p>
          <a:p>
            <a:pPr marL="0" indent="0" algn="ctr">
              <a:buNone/>
            </a:pPr>
            <a:endParaRPr lang="ro-RO" sz="1800" dirty="0"/>
          </a:p>
          <a:p>
            <a:pPr marL="0" indent="0" algn="ctr">
              <a:buNone/>
            </a:pPr>
            <a:endParaRPr lang="ro-RO" sz="1800" dirty="0"/>
          </a:p>
          <a:p>
            <a:pPr marL="0" indent="0" algn="ctr">
              <a:buNone/>
            </a:pPr>
            <a:endParaRPr lang="ro-RO" sz="1800" dirty="0"/>
          </a:p>
        </p:txBody>
      </p:sp>
      <p:sp>
        <p:nvSpPr>
          <p:cNvPr id="7" name="Content Placeholder 2">
            <a:extLst>
              <a:ext uri="{FF2B5EF4-FFF2-40B4-BE49-F238E27FC236}">
                <a16:creationId xmlns:a16="http://schemas.microsoft.com/office/drawing/2014/main" id="{6AD9E16B-132E-42C8-8075-339F55C1B935}"/>
              </a:ext>
            </a:extLst>
          </p:cNvPr>
          <p:cNvSpPr txBox="1">
            <a:spLocks/>
          </p:cNvSpPr>
          <p:nvPr/>
        </p:nvSpPr>
        <p:spPr>
          <a:xfrm>
            <a:off x="1557270" y="5622555"/>
            <a:ext cx="9077459" cy="690126"/>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ro-RO" sz="1800" dirty="0">
                <a:latin typeface="+mj-lt"/>
                <a:ea typeface="Times New Roman" panose="02020603050405020304" pitchFamily="18" charset="0"/>
                <a:cs typeface="Times New Roman" panose="02020603050405020304" pitchFamily="18" charset="0"/>
              </a:rPr>
              <a:t>f1(x1,x2,x3,x4) = max2 V max3 V max6 V max7 = x2 x3 x4 V x1 x2 x3 V x1 x2 x4 V x1 x3 x4</a:t>
            </a:r>
          </a:p>
          <a:p>
            <a:r>
              <a:rPr lang="ro-RO" sz="1800" dirty="0">
                <a:latin typeface="+mj-lt"/>
                <a:ea typeface="Times New Roman" panose="02020603050405020304" pitchFamily="18" charset="0"/>
                <a:cs typeface="Times New Roman" panose="02020603050405020304" pitchFamily="18" charset="0"/>
              </a:rPr>
              <a:t>f2(x1,x2,x3,x4) = max1 V max4 V max5 V max8 = x1 x2 x4 V x1 x3 x4 V x2 x3 x4 V x1 x2 x3</a:t>
            </a:r>
            <a:endParaRPr lang="en-GB" sz="1800" dirty="0">
              <a:latin typeface="Times New Roman" panose="02020603050405020304" pitchFamily="18" charset="0"/>
              <a:ea typeface="Times New Roman" panose="02020603050405020304" pitchFamily="18" charset="0"/>
            </a:endParaRPr>
          </a:p>
          <a:p>
            <a:endParaRPr lang="en-GB" sz="1800" dirty="0">
              <a:latin typeface="Times New Roman" panose="02020603050405020304" pitchFamily="18" charset="0"/>
              <a:ea typeface="Times New Roman" panose="02020603050405020304" pitchFamily="18" charset="0"/>
            </a:endParaRPr>
          </a:p>
        </p:txBody>
      </p:sp>
      <p:cxnSp>
        <p:nvCxnSpPr>
          <p:cNvPr id="9" name="Straight Connector 8">
            <a:extLst>
              <a:ext uri="{FF2B5EF4-FFF2-40B4-BE49-F238E27FC236}">
                <a16:creationId xmlns:a16="http://schemas.microsoft.com/office/drawing/2014/main" id="{A64D39F9-2BFB-4CD9-87C7-357BF50F3F3D}"/>
              </a:ext>
            </a:extLst>
          </p:cNvPr>
          <p:cNvCxnSpPr>
            <a:cxnSpLocks/>
          </p:cNvCxnSpPr>
          <p:nvPr/>
        </p:nvCxnSpPr>
        <p:spPr>
          <a:xfrm>
            <a:off x="6252016" y="5634885"/>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AA2E877A-9216-4D79-85B8-C6E89992CD6F}"/>
              </a:ext>
            </a:extLst>
          </p:cNvPr>
          <p:cNvCxnSpPr>
            <a:cxnSpLocks/>
          </p:cNvCxnSpPr>
          <p:nvPr/>
        </p:nvCxnSpPr>
        <p:spPr>
          <a:xfrm>
            <a:off x="6500740" y="5634885"/>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1F28AB7C-AB2B-4D9B-B84C-B516EDD0843F}"/>
              </a:ext>
            </a:extLst>
          </p:cNvPr>
          <p:cNvCxnSpPr>
            <a:cxnSpLocks/>
          </p:cNvCxnSpPr>
          <p:nvPr/>
        </p:nvCxnSpPr>
        <p:spPr>
          <a:xfrm>
            <a:off x="6753225" y="5634885"/>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06BCD8E5-2D76-4317-8E92-7E1E917F54BF}"/>
              </a:ext>
            </a:extLst>
          </p:cNvPr>
          <p:cNvCxnSpPr>
            <a:cxnSpLocks/>
          </p:cNvCxnSpPr>
          <p:nvPr/>
        </p:nvCxnSpPr>
        <p:spPr>
          <a:xfrm>
            <a:off x="7203381" y="5634885"/>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4764E2E8-BF33-4162-9B3E-5E85DD86D704}"/>
              </a:ext>
            </a:extLst>
          </p:cNvPr>
          <p:cNvCxnSpPr>
            <a:cxnSpLocks/>
          </p:cNvCxnSpPr>
          <p:nvPr/>
        </p:nvCxnSpPr>
        <p:spPr>
          <a:xfrm>
            <a:off x="7467129" y="5634885"/>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EBA33FF8-20B7-4BC0-9DB3-71B4A142663F}"/>
              </a:ext>
            </a:extLst>
          </p:cNvPr>
          <p:cNvCxnSpPr>
            <a:cxnSpLocks/>
          </p:cNvCxnSpPr>
          <p:nvPr/>
        </p:nvCxnSpPr>
        <p:spPr>
          <a:xfrm>
            <a:off x="8655609" y="5634885"/>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3D000203-34F5-4694-B1B2-E992980D9016}"/>
              </a:ext>
            </a:extLst>
          </p:cNvPr>
          <p:cNvCxnSpPr>
            <a:cxnSpLocks/>
          </p:cNvCxnSpPr>
          <p:nvPr/>
        </p:nvCxnSpPr>
        <p:spPr>
          <a:xfrm>
            <a:off x="6252016" y="5982753"/>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8AA0A35D-4B16-4577-A91A-6DC1D477CDD6}"/>
              </a:ext>
            </a:extLst>
          </p:cNvPr>
          <p:cNvCxnSpPr>
            <a:cxnSpLocks/>
          </p:cNvCxnSpPr>
          <p:nvPr/>
        </p:nvCxnSpPr>
        <p:spPr>
          <a:xfrm>
            <a:off x="6555346" y="5982753"/>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F1932979-A112-45BA-A9FD-24433BABA929}"/>
              </a:ext>
            </a:extLst>
          </p:cNvPr>
          <p:cNvCxnSpPr>
            <a:cxnSpLocks/>
          </p:cNvCxnSpPr>
          <p:nvPr/>
        </p:nvCxnSpPr>
        <p:spPr>
          <a:xfrm>
            <a:off x="6812919" y="5982753"/>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B98C1710-3315-4BFD-BE29-C463332EA105}"/>
              </a:ext>
            </a:extLst>
          </p:cNvPr>
          <p:cNvCxnSpPr>
            <a:cxnSpLocks/>
          </p:cNvCxnSpPr>
          <p:nvPr/>
        </p:nvCxnSpPr>
        <p:spPr>
          <a:xfrm>
            <a:off x="8159911" y="5998093"/>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3912479F-E68E-49E8-B649-D095FB7026E7}"/>
              </a:ext>
            </a:extLst>
          </p:cNvPr>
          <p:cNvCxnSpPr>
            <a:cxnSpLocks/>
          </p:cNvCxnSpPr>
          <p:nvPr/>
        </p:nvCxnSpPr>
        <p:spPr>
          <a:xfrm>
            <a:off x="7467129" y="5982753"/>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1F4061A1-5B9E-46D1-A195-5FE3DC144205}"/>
              </a:ext>
            </a:extLst>
          </p:cNvPr>
          <p:cNvCxnSpPr>
            <a:cxnSpLocks/>
          </p:cNvCxnSpPr>
          <p:nvPr/>
        </p:nvCxnSpPr>
        <p:spPr>
          <a:xfrm>
            <a:off x="7737519" y="5982753"/>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11255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E954-410D-46A2-A233-1F2308A17B30}"/>
              </a:ext>
            </a:extLst>
          </p:cNvPr>
          <p:cNvSpPr>
            <a:spLocks noGrp="1"/>
          </p:cNvSpPr>
          <p:nvPr>
            <p:ph type="title"/>
          </p:nvPr>
        </p:nvSpPr>
        <p:spPr>
          <a:xfrm>
            <a:off x="1066800" y="2743200"/>
            <a:ext cx="10058400" cy="1371600"/>
          </a:xfrm>
        </p:spPr>
        <p:txBody>
          <a:bodyPr/>
          <a:lstStyle/>
          <a:p>
            <a:pPr algn="ctr"/>
            <a:r>
              <a:rPr lang="ro-RO" dirty="0"/>
              <a:t>Thank you</a:t>
            </a:r>
            <a:endParaRPr lang="en-GB" dirty="0"/>
          </a:p>
        </p:txBody>
      </p:sp>
    </p:spTree>
    <p:extLst>
      <p:ext uri="{BB962C8B-B14F-4D97-AF65-F5344CB8AC3E}">
        <p14:creationId xmlns:p14="http://schemas.microsoft.com/office/powerpoint/2010/main" val="7304947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E575-71D1-43C0-B632-18C35E19CECC}"/>
              </a:ext>
            </a:extLst>
          </p:cNvPr>
          <p:cNvSpPr>
            <a:spLocks noGrp="1"/>
          </p:cNvSpPr>
          <p:nvPr>
            <p:ph type="title"/>
          </p:nvPr>
        </p:nvSpPr>
        <p:spPr/>
        <p:txBody>
          <a:bodyPr>
            <a:normAutofit fontScale="90000"/>
          </a:bodyPr>
          <a:lstStyle/>
          <a:p>
            <a:r>
              <a:rPr lang="ro-RO" dirty="0"/>
              <a:t>Simplification of boolean functions</a:t>
            </a:r>
            <a:endParaRPr lang="en-GB" dirty="0"/>
          </a:p>
        </p:txBody>
      </p:sp>
      <p:pic>
        <p:nvPicPr>
          <p:cNvPr id="5" name="Picture 4">
            <a:extLst>
              <a:ext uri="{FF2B5EF4-FFF2-40B4-BE49-F238E27FC236}">
                <a16:creationId xmlns:a16="http://schemas.microsoft.com/office/drawing/2014/main" id="{4814E1F3-697B-438C-A890-091DA3B583A6}"/>
              </a:ext>
            </a:extLst>
          </p:cNvPr>
          <p:cNvPicPr>
            <a:picLocks noChangeAspect="1"/>
          </p:cNvPicPr>
          <p:nvPr/>
        </p:nvPicPr>
        <p:blipFill>
          <a:blip r:embed="rId2"/>
          <a:stretch>
            <a:fillRect/>
          </a:stretch>
        </p:blipFill>
        <p:spPr>
          <a:xfrm>
            <a:off x="2547442" y="1804715"/>
            <a:ext cx="7097115" cy="4410691"/>
          </a:xfrm>
          <a:prstGeom prst="rect">
            <a:avLst/>
          </a:prstGeom>
        </p:spPr>
      </p:pic>
    </p:spTree>
    <p:extLst>
      <p:ext uri="{BB962C8B-B14F-4D97-AF65-F5344CB8AC3E}">
        <p14:creationId xmlns:p14="http://schemas.microsoft.com/office/powerpoint/2010/main" val="28654979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374F-CE7A-4CC1-84C4-169C0593CDE1}"/>
              </a:ext>
            </a:extLst>
          </p:cNvPr>
          <p:cNvSpPr>
            <a:spLocks noGrp="1"/>
          </p:cNvSpPr>
          <p:nvPr>
            <p:ph type="title"/>
          </p:nvPr>
        </p:nvSpPr>
        <p:spPr/>
        <p:txBody>
          <a:bodyPr/>
          <a:lstStyle/>
          <a:p>
            <a:r>
              <a:rPr lang="ro-RO" dirty="0"/>
              <a:t>General simplification algorithm</a:t>
            </a:r>
            <a:endParaRPr lang="en-GB" dirty="0"/>
          </a:p>
        </p:txBody>
      </p:sp>
      <p:pic>
        <p:nvPicPr>
          <p:cNvPr id="5" name="Picture 4">
            <a:extLst>
              <a:ext uri="{FF2B5EF4-FFF2-40B4-BE49-F238E27FC236}">
                <a16:creationId xmlns:a16="http://schemas.microsoft.com/office/drawing/2014/main" id="{E00D85DD-76EB-440D-B28C-93735A078C31}"/>
              </a:ext>
            </a:extLst>
          </p:cNvPr>
          <p:cNvPicPr>
            <a:picLocks noChangeAspect="1"/>
          </p:cNvPicPr>
          <p:nvPr/>
        </p:nvPicPr>
        <p:blipFill>
          <a:blip r:embed="rId2"/>
          <a:stretch>
            <a:fillRect/>
          </a:stretch>
        </p:blipFill>
        <p:spPr>
          <a:xfrm>
            <a:off x="3152617" y="1752578"/>
            <a:ext cx="5886766" cy="4462828"/>
          </a:xfrm>
          <a:prstGeom prst="rect">
            <a:avLst/>
          </a:prstGeom>
        </p:spPr>
      </p:pic>
    </p:spTree>
    <p:extLst>
      <p:ext uri="{BB962C8B-B14F-4D97-AF65-F5344CB8AC3E}">
        <p14:creationId xmlns:p14="http://schemas.microsoft.com/office/powerpoint/2010/main" val="28433965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CA0C-4F42-4B06-9A83-86B6C692A9D6}"/>
              </a:ext>
            </a:extLst>
          </p:cNvPr>
          <p:cNvSpPr>
            <a:spLocks noGrp="1"/>
          </p:cNvSpPr>
          <p:nvPr>
            <p:ph type="title"/>
          </p:nvPr>
        </p:nvSpPr>
        <p:spPr/>
        <p:txBody>
          <a:bodyPr/>
          <a:lstStyle/>
          <a:p>
            <a:r>
              <a:rPr lang="ro-RO" dirty="0"/>
              <a:t>Quine’s method</a:t>
            </a:r>
            <a:endParaRPr lang="en-GB" dirty="0"/>
          </a:p>
        </p:txBody>
      </p:sp>
      <p:pic>
        <p:nvPicPr>
          <p:cNvPr id="5" name="Content Placeholder 4">
            <a:extLst>
              <a:ext uri="{FF2B5EF4-FFF2-40B4-BE49-F238E27FC236}">
                <a16:creationId xmlns:a16="http://schemas.microsoft.com/office/drawing/2014/main" id="{6DF0C11A-0D41-4191-9D30-6F2983A69E35}"/>
              </a:ext>
            </a:extLst>
          </p:cNvPr>
          <p:cNvPicPr>
            <a:picLocks noGrp="1" noChangeAspect="1"/>
          </p:cNvPicPr>
          <p:nvPr>
            <p:ph idx="1"/>
          </p:nvPr>
        </p:nvPicPr>
        <p:blipFill>
          <a:blip r:embed="rId2"/>
          <a:stretch>
            <a:fillRect/>
          </a:stretch>
        </p:blipFill>
        <p:spPr>
          <a:xfrm>
            <a:off x="3178524" y="2014194"/>
            <a:ext cx="5834951" cy="3849687"/>
          </a:xfrm>
        </p:spPr>
      </p:pic>
    </p:spTree>
    <p:extLst>
      <p:ext uri="{BB962C8B-B14F-4D97-AF65-F5344CB8AC3E}">
        <p14:creationId xmlns:p14="http://schemas.microsoft.com/office/powerpoint/2010/main" val="29139329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BA2F-3081-45C5-B3B1-BCCF36387A50}"/>
              </a:ext>
            </a:extLst>
          </p:cNvPr>
          <p:cNvSpPr>
            <a:spLocks noGrp="1"/>
          </p:cNvSpPr>
          <p:nvPr>
            <p:ph type="title"/>
          </p:nvPr>
        </p:nvSpPr>
        <p:spPr/>
        <p:txBody>
          <a:bodyPr>
            <a:normAutofit/>
          </a:bodyPr>
          <a:lstStyle/>
          <a:p>
            <a:r>
              <a:rPr lang="ro-RO" sz="3600" dirty="0"/>
              <a:t>Steps in order to simplify a boolean function</a:t>
            </a:r>
            <a:endParaRPr lang="en-GB" sz="3600" dirty="0"/>
          </a:p>
        </p:txBody>
      </p:sp>
      <p:pic>
        <p:nvPicPr>
          <p:cNvPr id="7" name="Content Placeholder 6">
            <a:extLst>
              <a:ext uri="{FF2B5EF4-FFF2-40B4-BE49-F238E27FC236}">
                <a16:creationId xmlns:a16="http://schemas.microsoft.com/office/drawing/2014/main" id="{EF175575-CC1A-4423-B82C-43916731223E}"/>
              </a:ext>
            </a:extLst>
          </p:cNvPr>
          <p:cNvPicPr>
            <a:picLocks noGrp="1" noChangeAspect="1"/>
          </p:cNvPicPr>
          <p:nvPr>
            <p:ph idx="1"/>
          </p:nvPr>
        </p:nvPicPr>
        <p:blipFill>
          <a:blip r:embed="rId2"/>
          <a:stretch>
            <a:fillRect/>
          </a:stretch>
        </p:blipFill>
        <p:spPr>
          <a:xfrm>
            <a:off x="2299291" y="2014194"/>
            <a:ext cx="7593418" cy="3849687"/>
          </a:xfrm>
        </p:spPr>
      </p:pic>
    </p:spTree>
    <p:extLst>
      <p:ext uri="{BB962C8B-B14F-4D97-AF65-F5344CB8AC3E}">
        <p14:creationId xmlns:p14="http://schemas.microsoft.com/office/powerpoint/2010/main" val="37337252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07B040-E612-4416-820B-CB05A4E05DD4}"/>
              </a:ext>
            </a:extLst>
          </p:cNvPr>
          <p:cNvPicPr>
            <a:picLocks noGrp="1" noChangeAspect="1"/>
          </p:cNvPicPr>
          <p:nvPr>
            <p:ph idx="1"/>
          </p:nvPr>
        </p:nvPicPr>
        <p:blipFill>
          <a:blip r:embed="rId2"/>
          <a:stretch>
            <a:fillRect/>
          </a:stretch>
        </p:blipFill>
        <p:spPr>
          <a:xfrm>
            <a:off x="772428" y="1902664"/>
            <a:ext cx="5323572" cy="3219348"/>
          </a:xfrm>
        </p:spPr>
      </p:pic>
      <p:pic>
        <p:nvPicPr>
          <p:cNvPr id="7" name="Picture 6">
            <a:extLst>
              <a:ext uri="{FF2B5EF4-FFF2-40B4-BE49-F238E27FC236}">
                <a16:creationId xmlns:a16="http://schemas.microsoft.com/office/drawing/2014/main" id="{D87B3E87-2560-4412-9DCB-4C751E300158}"/>
              </a:ext>
            </a:extLst>
          </p:cNvPr>
          <p:cNvPicPr>
            <a:picLocks noChangeAspect="1"/>
          </p:cNvPicPr>
          <p:nvPr/>
        </p:nvPicPr>
        <p:blipFill>
          <a:blip r:embed="rId3"/>
          <a:stretch>
            <a:fillRect/>
          </a:stretch>
        </p:blipFill>
        <p:spPr>
          <a:xfrm>
            <a:off x="6381840" y="1902664"/>
            <a:ext cx="5251175" cy="3219348"/>
          </a:xfrm>
          <a:prstGeom prst="rect">
            <a:avLst/>
          </a:prstGeom>
        </p:spPr>
      </p:pic>
    </p:spTree>
    <p:extLst>
      <p:ext uri="{BB962C8B-B14F-4D97-AF65-F5344CB8AC3E}">
        <p14:creationId xmlns:p14="http://schemas.microsoft.com/office/powerpoint/2010/main" val="4148236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CC8B6-498F-46F6-BFCF-48A6E261961F}"/>
              </a:ext>
            </a:extLst>
          </p:cNvPr>
          <p:cNvSpPr>
            <a:spLocks noGrp="1"/>
          </p:cNvSpPr>
          <p:nvPr>
            <p:ph type="title"/>
          </p:nvPr>
        </p:nvSpPr>
        <p:spPr>
          <a:xfrm>
            <a:off x="4248151" y="1969762"/>
            <a:ext cx="3297796" cy="1371600"/>
          </a:xfrm>
        </p:spPr>
        <p:txBody>
          <a:bodyPr>
            <a:normAutofit fontScale="90000"/>
          </a:bodyPr>
          <a:lstStyle/>
          <a:p>
            <a:r>
              <a:rPr lang="ro-RO" dirty="0"/>
              <a:t>Exercise 7.8</a:t>
            </a:r>
            <a:endParaRPr lang="en-GB" dirty="0"/>
          </a:p>
        </p:txBody>
      </p:sp>
      <p:sp>
        <p:nvSpPr>
          <p:cNvPr id="3" name="Content Placeholder 2">
            <a:extLst>
              <a:ext uri="{FF2B5EF4-FFF2-40B4-BE49-F238E27FC236}">
                <a16:creationId xmlns:a16="http://schemas.microsoft.com/office/drawing/2014/main" id="{2CBEB4A1-3558-47C8-BDA1-939FA3A8DD30}"/>
              </a:ext>
            </a:extLst>
          </p:cNvPr>
          <p:cNvSpPr>
            <a:spLocks noGrp="1"/>
          </p:cNvSpPr>
          <p:nvPr>
            <p:ph idx="1"/>
          </p:nvPr>
        </p:nvSpPr>
        <p:spPr>
          <a:xfrm>
            <a:off x="1053921" y="3374909"/>
            <a:ext cx="10058400" cy="1371600"/>
          </a:xfrm>
        </p:spPr>
        <p:txBody>
          <a:bodyPr/>
          <a:lstStyle/>
          <a:p>
            <a:r>
              <a:rPr lang="en-US" sz="1800" dirty="0">
                <a:effectLst/>
                <a:latin typeface="+mj-lt"/>
                <a:ea typeface="Times New Roman" panose="02020603050405020304" pitchFamily="18" charset="0"/>
                <a:cs typeface="Times New Roman" panose="02020603050405020304" pitchFamily="18" charset="0"/>
              </a:rPr>
              <a:t>Simplify the following Boolean functions of 4 variables given by their values 1, using Quine’s method</a:t>
            </a:r>
            <a:r>
              <a:rPr lang="ro-RO" sz="1800" dirty="0">
                <a:effectLst/>
                <a:latin typeface="+mj-lt"/>
                <a:ea typeface="Times New Roman" panose="02020603050405020304" pitchFamily="18" charset="0"/>
                <a:cs typeface="Times New Roman" panose="02020603050405020304" pitchFamily="18" charset="0"/>
              </a:rPr>
              <a:t>.</a:t>
            </a:r>
          </a:p>
          <a:p>
            <a:pPr marL="0" indent="0">
              <a:buNone/>
            </a:pPr>
            <a:r>
              <a:rPr lang="en-GB" sz="1800" i="1" dirty="0">
                <a:effectLst/>
                <a:latin typeface="Times New Roman" panose="02020603050405020304" pitchFamily="18" charset="0"/>
                <a:ea typeface="Times New Roman" panose="02020603050405020304" pitchFamily="18" charset="0"/>
              </a:rPr>
              <a:t>f</a:t>
            </a:r>
            <a:r>
              <a:rPr lang="en-GB" sz="1800" baseline="-25000"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(1,1,1,1) =  </a:t>
            </a:r>
            <a:r>
              <a:rPr lang="en-GB" sz="1800" i="1" dirty="0">
                <a:effectLst/>
                <a:latin typeface="Times New Roman" panose="02020603050405020304" pitchFamily="18" charset="0"/>
                <a:ea typeface="Times New Roman" panose="02020603050405020304" pitchFamily="18" charset="0"/>
              </a:rPr>
              <a:t>f</a:t>
            </a:r>
            <a:r>
              <a:rPr lang="en-GB" sz="1800" baseline="-25000"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(1,1,1,0) =  </a:t>
            </a:r>
            <a:r>
              <a:rPr lang="en-GB" sz="1800" i="1" dirty="0">
                <a:effectLst/>
                <a:latin typeface="Times New Roman" panose="02020603050405020304" pitchFamily="18" charset="0"/>
                <a:ea typeface="Times New Roman" panose="02020603050405020304" pitchFamily="18" charset="0"/>
              </a:rPr>
              <a:t>f</a:t>
            </a:r>
            <a:r>
              <a:rPr lang="en-GB" sz="1800" baseline="-25000"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(1,1,0,0) =  </a:t>
            </a:r>
            <a:r>
              <a:rPr lang="en-GB" sz="1800" i="1" dirty="0">
                <a:effectLst/>
                <a:latin typeface="Times New Roman" panose="02020603050405020304" pitchFamily="18" charset="0"/>
                <a:ea typeface="Times New Roman" panose="02020603050405020304" pitchFamily="18" charset="0"/>
              </a:rPr>
              <a:t>f</a:t>
            </a:r>
            <a:r>
              <a:rPr lang="en-GB" sz="1800" baseline="-25000"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(1,0,0,0) = </a:t>
            </a:r>
            <a:r>
              <a:rPr lang="en-GB" sz="1800" i="1" dirty="0">
                <a:effectLst/>
                <a:latin typeface="Times New Roman" panose="02020603050405020304" pitchFamily="18" charset="0"/>
                <a:ea typeface="Times New Roman" panose="02020603050405020304" pitchFamily="18" charset="0"/>
              </a:rPr>
              <a:t>f</a:t>
            </a:r>
            <a:r>
              <a:rPr lang="en-GB" sz="1800" baseline="-25000"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(0,0,0,0) =  </a:t>
            </a:r>
            <a:r>
              <a:rPr lang="en-GB" sz="1800" i="1" dirty="0">
                <a:effectLst/>
                <a:latin typeface="Times New Roman" panose="02020603050405020304" pitchFamily="18" charset="0"/>
                <a:ea typeface="Times New Roman" panose="02020603050405020304" pitchFamily="18" charset="0"/>
              </a:rPr>
              <a:t>f</a:t>
            </a:r>
            <a:r>
              <a:rPr lang="en-GB" sz="1800" baseline="-25000"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(0,0,1,0) =  </a:t>
            </a:r>
            <a:r>
              <a:rPr lang="en-GB" sz="1800" i="1" dirty="0">
                <a:effectLst/>
                <a:latin typeface="Times New Roman" panose="02020603050405020304" pitchFamily="18" charset="0"/>
                <a:ea typeface="Times New Roman" panose="02020603050405020304" pitchFamily="18" charset="0"/>
              </a:rPr>
              <a:t>f</a:t>
            </a:r>
            <a:r>
              <a:rPr lang="en-GB" sz="1800" baseline="-25000"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(1,0,1,1) =  </a:t>
            </a:r>
            <a:r>
              <a:rPr lang="en-GB" sz="1800" i="1" dirty="0">
                <a:effectLst/>
                <a:latin typeface="Times New Roman" panose="02020603050405020304" pitchFamily="18" charset="0"/>
                <a:ea typeface="Times New Roman" panose="02020603050405020304" pitchFamily="18" charset="0"/>
              </a:rPr>
              <a:t>f</a:t>
            </a:r>
            <a:r>
              <a:rPr lang="en-GB" sz="1800" baseline="-25000"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(0,0,1,1) = 1</a:t>
            </a:r>
          </a:p>
        </p:txBody>
      </p:sp>
    </p:spTree>
    <p:extLst>
      <p:ext uri="{BB962C8B-B14F-4D97-AF65-F5344CB8AC3E}">
        <p14:creationId xmlns:p14="http://schemas.microsoft.com/office/powerpoint/2010/main" val="9011373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4894-72CF-432D-9DB2-240336FCCF6A}"/>
              </a:ext>
            </a:extLst>
          </p:cNvPr>
          <p:cNvSpPr>
            <a:spLocks noGrp="1"/>
          </p:cNvSpPr>
          <p:nvPr>
            <p:ph type="title"/>
          </p:nvPr>
        </p:nvSpPr>
        <p:spPr/>
        <p:txBody>
          <a:bodyPr/>
          <a:lstStyle/>
          <a:p>
            <a:r>
              <a:rPr lang="ro-RO" dirty="0"/>
              <a:t>Exercise 7.8 Solution</a:t>
            </a:r>
            <a:endParaRPr lang="en-GB" dirty="0"/>
          </a:p>
        </p:txBody>
      </p:sp>
      <p:graphicFrame>
        <p:nvGraphicFramePr>
          <p:cNvPr id="4" name="Table 4">
            <a:extLst>
              <a:ext uri="{FF2B5EF4-FFF2-40B4-BE49-F238E27FC236}">
                <a16:creationId xmlns:a16="http://schemas.microsoft.com/office/drawing/2014/main" id="{B472CE6D-7B41-4756-93A4-D09B154659C1}"/>
              </a:ext>
            </a:extLst>
          </p:cNvPr>
          <p:cNvGraphicFramePr>
            <a:graphicFrameLocks noGrp="1"/>
          </p:cNvGraphicFramePr>
          <p:nvPr>
            <p:ph idx="1"/>
            <p:extLst>
              <p:ext uri="{D42A27DB-BD31-4B8C-83A1-F6EECF244321}">
                <p14:modId xmlns:p14="http://schemas.microsoft.com/office/powerpoint/2010/main" val="2823298994"/>
              </p:ext>
            </p:extLst>
          </p:nvPr>
        </p:nvGraphicFramePr>
        <p:xfrm>
          <a:off x="1905000" y="2425410"/>
          <a:ext cx="8382000" cy="3337560"/>
        </p:xfrm>
        <a:graphic>
          <a:graphicData uri="http://schemas.openxmlformats.org/drawingml/2006/table">
            <a:tbl>
              <a:tblPr firstRow="1" bandRow="1">
                <a:tableStyleId>{616DA210-FB5B-4158-B5E0-FEB733F419BA}</a:tableStyleId>
              </a:tblPr>
              <a:tblGrid>
                <a:gridCol w="1676400">
                  <a:extLst>
                    <a:ext uri="{9D8B030D-6E8A-4147-A177-3AD203B41FA5}">
                      <a16:colId xmlns:a16="http://schemas.microsoft.com/office/drawing/2014/main" val="2080296963"/>
                    </a:ext>
                  </a:extLst>
                </a:gridCol>
                <a:gridCol w="1676400">
                  <a:extLst>
                    <a:ext uri="{9D8B030D-6E8A-4147-A177-3AD203B41FA5}">
                      <a16:colId xmlns:a16="http://schemas.microsoft.com/office/drawing/2014/main" val="3347297187"/>
                    </a:ext>
                  </a:extLst>
                </a:gridCol>
                <a:gridCol w="1676400">
                  <a:extLst>
                    <a:ext uri="{9D8B030D-6E8A-4147-A177-3AD203B41FA5}">
                      <a16:colId xmlns:a16="http://schemas.microsoft.com/office/drawing/2014/main" val="3163941144"/>
                    </a:ext>
                  </a:extLst>
                </a:gridCol>
                <a:gridCol w="1676400">
                  <a:extLst>
                    <a:ext uri="{9D8B030D-6E8A-4147-A177-3AD203B41FA5}">
                      <a16:colId xmlns:a16="http://schemas.microsoft.com/office/drawing/2014/main" val="981421115"/>
                    </a:ext>
                  </a:extLst>
                </a:gridCol>
                <a:gridCol w="1676400">
                  <a:extLst>
                    <a:ext uri="{9D8B030D-6E8A-4147-A177-3AD203B41FA5}">
                      <a16:colId xmlns:a16="http://schemas.microsoft.com/office/drawing/2014/main" val="2070340044"/>
                    </a:ext>
                  </a:extLst>
                </a:gridCol>
              </a:tblGrid>
              <a:tr h="370840">
                <a:tc>
                  <a:txBody>
                    <a:bodyPr/>
                    <a:lstStyle/>
                    <a:p>
                      <a:pPr algn="ctr"/>
                      <a:r>
                        <a:rPr lang="ro-RO" dirty="0"/>
                        <a:t>Minterms</a:t>
                      </a:r>
                      <a:endParaRPr lang="en-GB" dirty="0"/>
                    </a:p>
                  </a:txBody>
                  <a:tcPr/>
                </a:tc>
                <a:tc>
                  <a:txBody>
                    <a:bodyPr/>
                    <a:lstStyle/>
                    <a:p>
                      <a:pPr algn="ctr"/>
                      <a:r>
                        <a:rPr lang="ro-RO" dirty="0"/>
                        <a:t>x1</a:t>
                      </a:r>
                      <a:endParaRPr lang="en-GB" dirty="0"/>
                    </a:p>
                  </a:txBody>
                  <a:tcPr/>
                </a:tc>
                <a:tc>
                  <a:txBody>
                    <a:bodyPr/>
                    <a:lstStyle/>
                    <a:p>
                      <a:pPr algn="ctr"/>
                      <a:r>
                        <a:rPr lang="ro-RO" dirty="0"/>
                        <a:t>x2</a:t>
                      </a:r>
                      <a:endParaRPr lang="en-GB" dirty="0"/>
                    </a:p>
                  </a:txBody>
                  <a:tcPr/>
                </a:tc>
                <a:tc>
                  <a:txBody>
                    <a:bodyPr/>
                    <a:lstStyle/>
                    <a:p>
                      <a:pPr algn="ctr"/>
                      <a:r>
                        <a:rPr lang="ro-RO" dirty="0"/>
                        <a:t>x3</a:t>
                      </a:r>
                      <a:endParaRPr lang="en-GB" dirty="0"/>
                    </a:p>
                  </a:txBody>
                  <a:tcPr/>
                </a:tc>
                <a:tc>
                  <a:txBody>
                    <a:bodyPr/>
                    <a:lstStyle/>
                    <a:p>
                      <a:pPr algn="ctr"/>
                      <a:r>
                        <a:rPr lang="ro-RO" dirty="0"/>
                        <a:t>X4</a:t>
                      </a:r>
                      <a:endParaRPr lang="en-GB" dirty="0"/>
                    </a:p>
                  </a:txBody>
                  <a:tcPr/>
                </a:tc>
                <a:extLst>
                  <a:ext uri="{0D108BD9-81ED-4DB2-BD59-A6C34878D82A}">
                    <a16:rowId xmlns:a16="http://schemas.microsoft.com/office/drawing/2014/main" val="1140729586"/>
                  </a:ext>
                </a:extLst>
              </a:tr>
              <a:tr h="370840">
                <a:tc>
                  <a:txBody>
                    <a:bodyPr/>
                    <a:lstStyle/>
                    <a:p>
                      <a:pPr algn="ctr"/>
                      <a:r>
                        <a:rPr lang="ro-RO" dirty="0"/>
                        <a:t>m0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1525671054"/>
                  </a:ext>
                </a:extLst>
              </a:tr>
              <a:tr h="370840">
                <a:tc>
                  <a:txBody>
                    <a:bodyPr/>
                    <a:lstStyle/>
                    <a:p>
                      <a:pPr algn="ctr"/>
                      <a:r>
                        <a:rPr lang="ro-RO" dirty="0"/>
                        <a:t>m2</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1043551584"/>
                  </a:ext>
                </a:extLst>
              </a:tr>
              <a:tr h="370840">
                <a:tc>
                  <a:txBody>
                    <a:bodyPr/>
                    <a:lstStyle/>
                    <a:p>
                      <a:pPr algn="ctr"/>
                      <a:r>
                        <a:rPr lang="ro-RO" dirty="0"/>
                        <a:t>m3</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extLst>
                  <a:ext uri="{0D108BD9-81ED-4DB2-BD59-A6C34878D82A}">
                    <a16:rowId xmlns:a16="http://schemas.microsoft.com/office/drawing/2014/main" val="631712530"/>
                  </a:ext>
                </a:extLst>
              </a:tr>
              <a:tr h="370840">
                <a:tc>
                  <a:txBody>
                    <a:bodyPr/>
                    <a:lstStyle/>
                    <a:p>
                      <a:pPr algn="ctr"/>
                      <a:r>
                        <a:rPr lang="ro-RO" dirty="0"/>
                        <a:t>m8</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3222049615"/>
                  </a:ext>
                </a:extLst>
              </a:tr>
              <a:tr h="370840">
                <a:tc>
                  <a:txBody>
                    <a:bodyPr/>
                    <a:lstStyle/>
                    <a:p>
                      <a:pPr algn="ctr"/>
                      <a:r>
                        <a:rPr lang="ro-RO" dirty="0"/>
                        <a:t>m11</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extLst>
                  <a:ext uri="{0D108BD9-81ED-4DB2-BD59-A6C34878D82A}">
                    <a16:rowId xmlns:a16="http://schemas.microsoft.com/office/drawing/2014/main" val="2754101978"/>
                  </a:ext>
                </a:extLst>
              </a:tr>
              <a:tr h="370840">
                <a:tc>
                  <a:txBody>
                    <a:bodyPr/>
                    <a:lstStyle/>
                    <a:p>
                      <a:pPr algn="ctr"/>
                      <a:r>
                        <a:rPr lang="ro-RO" dirty="0"/>
                        <a:t>m12</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194261293"/>
                  </a:ext>
                </a:extLst>
              </a:tr>
              <a:tr h="370840">
                <a:tc>
                  <a:txBody>
                    <a:bodyPr/>
                    <a:lstStyle/>
                    <a:p>
                      <a:pPr algn="ctr"/>
                      <a:r>
                        <a:rPr lang="ro-RO" dirty="0"/>
                        <a:t>m14</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2832706112"/>
                  </a:ext>
                </a:extLst>
              </a:tr>
              <a:tr h="370840">
                <a:tc>
                  <a:txBody>
                    <a:bodyPr/>
                    <a:lstStyle/>
                    <a:p>
                      <a:pPr algn="ctr"/>
                      <a:r>
                        <a:rPr lang="ro-RO" dirty="0"/>
                        <a:t>m15</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extLst>
                  <a:ext uri="{0D108BD9-81ED-4DB2-BD59-A6C34878D82A}">
                    <a16:rowId xmlns:a16="http://schemas.microsoft.com/office/drawing/2014/main" val="4112820949"/>
                  </a:ext>
                </a:extLst>
              </a:tr>
            </a:tbl>
          </a:graphicData>
        </a:graphic>
      </p:graphicFrame>
      <p:sp>
        <p:nvSpPr>
          <p:cNvPr id="5" name="Content Placeholder 2">
            <a:extLst>
              <a:ext uri="{FF2B5EF4-FFF2-40B4-BE49-F238E27FC236}">
                <a16:creationId xmlns:a16="http://schemas.microsoft.com/office/drawing/2014/main" id="{921BA8AD-9330-428B-BA5A-95CDC21D44D7}"/>
              </a:ext>
            </a:extLst>
          </p:cNvPr>
          <p:cNvSpPr txBox="1">
            <a:spLocks/>
          </p:cNvSpPr>
          <p:nvPr/>
        </p:nvSpPr>
        <p:spPr>
          <a:xfrm>
            <a:off x="886496" y="1894156"/>
            <a:ext cx="10058400" cy="137160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ro-RO" sz="1800" dirty="0">
                <a:latin typeface="+mj-lt"/>
                <a:ea typeface="Times New Roman" panose="02020603050405020304" pitchFamily="18" charset="0"/>
                <a:cs typeface="Times New Roman" panose="02020603050405020304" pitchFamily="18" charset="0"/>
              </a:rPr>
              <a:t>Firstly we create a table to clarify which are our minterms.</a:t>
            </a:r>
            <a:endParaRPr lang="en-GB" sz="1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046893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4AAD-F8A4-4116-93FF-6BD1B4BD52BE}"/>
              </a:ext>
            </a:extLst>
          </p:cNvPr>
          <p:cNvSpPr>
            <a:spLocks noGrp="1"/>
          </p:cNvSpPr>
          <p:nvPr>
            <p:ph type="title"/>
          </p:nvPr>
        </p:nvSpPr>
        <p:spPr/>
        <p:txBody>
          <a:bodyPr/>
          <a:lstStyle/>
          <a:p>
            <a:r>
              <a:rPr lang="ro-RO" dirty="0"/>
              <a:t>Exercise 7.8 Solution</a:t>
            </a:r>
            <a:endParaRPr lang="en-GB" dirty="0"/>
          </a:p>
        </p:txBody>
      </p:sp>
      <p:graphicFrame>
        <p:nvGraphicFramePr>
          <p:cNvPr id="4" name="Table 4">
            <a:extLst>
              <a:ext uri="{FF2B5EF4-FFF2-40B4-BE49-F238E27FC236}">
                <a16:creationId xmlns:a16="http://schemas.microsoft.com/office/drawing/2014/main" id="{739B17F4-E510-4440-BFF3-90C71E607D07}"/>
              </a:ext>
            </a:extLst>
          </p:cNvPr>
          <p:cNvGraphicFramePr>
            <a:graphicFrameLocks noGrp="1"/>
          </p:cNvGraphicFramePr>
          <p:nvPr>
            <p:ph idx="1"/>
            <p:extLst>
              <p:ext uri="{D42A27DB-BD31-4B8C-83A1-F6EECF244321}">
                <p14:modId xmlns:p14="http://schemas.microsoft.com/office/powerpoint/2010/main" val="1796862394"/>
              </p:ext>
            </p:extLst>
          </p:nvPr>
        </p:nvGraphicFramePr>
        <p:xfrm>
          <a:off x="1066800" y="2592836"/>
          <a:ext cx="10058400" cy="3337560"/>
        </p:xfrm>
        <a:graphic>
          <a:graphicData uri="http://schemas.openxmlformats.org/drawingml/2006/table">
            <a:tbl>
              <a:tblPr firstRow="1" bandRow="1">
                <a:tableStyleId>{616DA210-FB5B-4158-B5E0-FEB733F419BA}</a:tableStyleId>
              </a:tblPr>
              <a:tblGrid>
                <a:gridCol w="1676400">
                  <a:extLst>
                    <a:ext uri="{9D8B030D-6E8A-4147-A177-3AD203B41FA5}">
                      <a16:colId xmlns:a16="http://schemas.microsoft.com/office/drawing/2014/main" val="3201399475"/>
                    </a:ext>
                  </a:extLst>
                </a:gridCol>
                <a:gridCol w="1676400">
                  <a:extLst>
                    <a:ext uri="{9D8B030D-6E8A-4147-A177-3AD203B41FA5}">
                      <a16:colId xmlns:a16="http://schemas.microsoft.com/office/drawing/2014/main" val="3020093440"/>
                    </a:ext>
                  </a:extLst>
                </a:gridCol>
                <a:gridCol w="1676400">
                  <a:extLst>
                    <a:ext uri="{9D8B030D-6E8A-4147-A177-3AD203B41FA5}">
                      <a16:colId xmlns:a16="http://schemas.microsoft.com/office/drawing/2014/main" val="3228524054"/>
                    </a:ext>
                  </a:extLst>
                </a:gridCol>
                <a:gridCol w="1676400">
                  <a:extLst>
                    <a:ext uri="{9D8B030D-6E8A-4147-A177-3AD203B41FA5}">
                      <a16:colId xmlns:a16="http://schemas.microsoft.com/office/drawing/2014/main" val="2903576771"/>
                    </a:ext>
                  </a:extLst>
                </a:gridCol>
                <a:gridCol w="1676400">
                  <a:extLst>
                    <a:ext uri="{9D8B030D-6E8A-4147-A177-3AD203B41FA5}">
                      <a16:colId xmlns:a16="http://schemas.microsoft.com/office/drawing/2014/main" val="1297037493"/>
                    </a:ext>
                  </a:extLst>
                </a:gridCol>
                <a:gridCol w="1676400">
                  <a:extLst>
                    <a:ext uri="{9D8B030D-6E8A-4147-A177-3AD203B41FA5}">
                      <a16:colId xmlns:a16="http://schemas.microsoft.com/office/drawing/2014/main" val="1639279514"/>
                    </a:ext>
                  </a:extLst>
                </a:gridCol>
              </a:tblGrid>
              <a:tr h="370840">
                <a:tc>
                  <a:txBody>
                    <a:bodyPr/>
                    <a:lstStyle/>
                    <a:p>
                      <a:pPr algn="ctr"/>
                      <a:r>
                        <a:rPr lang="ro-RO" dirty="0"/>
                        <a:t>Group</a:t>
                      </a:r>
                      <a:endParaRPr lang="en-GB" dirty="0"/>
                    </a:p>
                  </a:txBody>
                  <a:tcPr/>
                </a:tc>
                <a:tc>
                  <a:txBody>
                    <a:bodyPr/>
                    <a:lstStyle/>
                    <a:p>
                      <a:pPr algn="ctr"/>
                      <a:r>
                        <a:rPr lang="ro-RO" dirty="0"/>
                        <a:t>Minterms</a:t>
                      </a:r>
                      <a:endParaRPr lang="en-GB" dirty="0"/>
                    </a:p>
                  </a:txBody>
                  <a:tcPr/>
                </a:tc>
                <a:tc>
                  <a:txBody>
                    <a:bodyPr/>
                    <a:lstStyle/>
                    <a:p>
                      <a:pPr algn="ctr"/>
                      <a:r>
                        <a:rPr lang="ro-RO" dirty="0"/>
                        <a:t>x1</a:t>
                      </a:r>
                      <a:endParaRPr lang="en-GB" dirty="0"/>
                    </a:p>
                  </a:txBody>
                  <a:tcPr/>
                </a:tc>
                <a:tc>
                  <a:txBody>
                    <a:bodyPr/>
                    <a:lstStyle/>
                    <a:p>
                      <a:pPr algn="ctr"/>
                      <a:r>
                        <a:rPr lang="ro-RO" dirty="0"/>
                        <a:t>x2</a:t>
                      </a:r>
                      <a:endParaRPr lang="en-GB" dirty="0"/>
                    </a:p>
                  </a:txBody>
                  <a:tcPr/>
                </a:tc>
                <a:tc>
                  <a:txBody>
                    <a:bodyPr/>
                    <a:lstStyle/>
                    <a:p>
                      <a:pPr algn="ctr"/>
                      <a:r>
                        <a:rPr lang="ro-RO" dirty="0"/>
                        <a:t>x3</a:t>
                      </a:r>
                      <a:endParaRPr lang="en-GB" dirty="0"/>
                    </a:p>
                  </a:txBody>
                  <a:tcPr/>
                </a:tc>
                <a:tc>
                  <a:txBody>
                    <a:bodyPr/>
                    <a:lstStyle/>
                    <a:p>
                      <a:pPr algn="ctr"/>
                      <a:r>
                        <a:rPr lang="ro-RO" dirty="0"/>
                        <a:t>x4</a:t>
                      </a:r>
                      <a:endParaRPr lang="en-GB" dirty="0"/>
                    </a:p>
                  </a:txBody>
                  <a:tcPr/>
                </a:tc>
                <a:extLst>
                  <a:ext uri="{0D108BD9-81ED-4DB2-BD59-A6C34878D82A}">
                    <a16:rowId xmlns:a16="http://schemas.microsoft.com/office/drawing/2014/main" val="3333903817"/>
                  </a:ext>
                </a:extLst>
              </a:tr>
              <a:tr h="370840">
                <a:tc>
                  <a:txBody>
                    <a:bodyPr/>
                    <a:lstStyle/>
                    <a:p>
                      <a:pPr algn="ctr"/>
                      <a:r>
                        <a:rPr lang="ro-RO" dirty="0"/>
                        <a:t>0</a:t>
                      </a:r>
                      <a:endParaRPr lang="en-GB" dirty="0"/>
                    </a:p>
                  </a:txBody>
                  <a:tcPr/>
                </a:tc>
                <a:tc>
                  <a:txBody>
                    <a:bodyPr/>
                    <a:lstStyle/>
                    <a:p>
                      <a:pPr algn="ctr"/>
                      <a:r>
                        <a:rPr lang="ro-RO" dirty="0"/>
                        <a:t>m0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245041658"/>
                  </a:ext>
                </a:extLst>
              </a:tr>
              <a:tr h="370840">
                <a:tc>
                  <a:txBody>
                    <a:bodyPr/>
                    <a:lstStyle/>
                    <a:p>
                      <a:pPr algn="ctr"/>
                      <a:r>
                        <a:rPr lang="ro-RO" dirty="0"/>
                        <a:t>I</a:t>
                      </a:r>
                      <a:endParaRPr lang="en-GB" dirty="0"/>
                    </a:p>
                  </a:txBody>
                  <a:tcPr/>
                </a:tc>
                <a:tc>
                  <a:txBody>
                    <a:bodyPr/>
                    <a:lstStyle/>
                    <a:p>
                      <a:pPr algn="ctr"/>
                      <a:r>
                        <a:rPr lang="ro-RO" dirty="0"/>
                        <a:t>m2</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2367905105"/>
                  </a:ext>
                </a:extLst>
              </a:tr>
              <a:tr h="370840">
                <a:tc>
                  <a:txBody>
                    <a:bodyPr/>
                    <a:lstStyle/>
                    <a:p>
                      <a:pPr algn="ctr"/>
                      <a:endParaRPr lang="en-GB" dirty="0"/>
                    </a:p>
                  </a:txBody>
                  <a:tcPr/>
                </a:tc>
                <a:tc>
                  <a:txBody>
                    <a:bodyPr/>
                    <a:lstStyle/>
                    <a:p>
                      <a:pPr algn="ctr"/>
                      <a:r>
                        <a:rPr lang="ro-RO" dirty="0"/>
                        <a:t>m8</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3588733986"/>
                  </a:ext>
                </a:extLst>
              </a:tr>
              <a:tr h="370840">
                <a:tc>
                  <a:txBody>
                    <a:bodyPr/>
                    <a:lstStyle/>
                    <a:p>
                      <a:pPr algn="ctr"/>
                      <a:r>
                        <a:rPr lang="ro-RO" dirty="0"/>
                        <a:t>II</a:t>
                      </a:r>
                      <a:endParaRPr lang="en-GB" dirty="0"/>
                    </a:p>
                  </a:txBody>
                  <a:tcPr/>
                </a:tc>
                <a:tc>
                  <a:txBody>
                    <a:bodyPr/>
                    <a:lstStyle/>
                    <a:p>
                      <a:pPr algn="ctr"/>
                      <a:r>
                        <a:rPr lang="ro-RO" dirty="0"/>
                        <a:t>m3</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extLst>
                  <a:ext uri="{0D108BD9-81ED-4DB2-BD59-A6C34878D82A}">
                    <a16:rowId xmlns:a16="http://schemas.microsoft.com/office/drawing/2014/main" val="3057085167"/>
                  </a:ext>
                </a:extLst>
              </a:tr>
              <a:tr h="370840">
                <a:tc>
                  <a:txBody>
                    <a:bodyPr/>
                    <a:lstStyle/>
                    <a:p>
                      <a:pPr algn="ctr"/>
                      <a:endParaRPr lang="en-GB" dirty="0"/>
                    </a:p>
                  </a:txBody>
                  <a:tcPr/>
                </a:tc>
                <a:tc>
                  <a:txBody>
                    <a:bodyPr/>
                    <a:lstStyle/>
                    <a:p>
                      <a:pPr algn="ctr"/>
                      <a:r>
                        <a:rPr lang="ro-RO" dirty="0"/>
                        <a:t>m12</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3970172705"/>
                  </a:ext>
                </a:extLst>
              </a:tr>
              <a:tr h="370840">
                <a:tc>
                  <a:txBody>
                    <a:bodyPr/>
                    <a:lstStyle/>
                    <a:p>
                      <a:pPr algn="ctr"/>
                      <a:r>
                        <a:rPr lang="ro-RO" dirty="0"/>
                        <a:t>III</a:t>
                      </a:r>
                      <a:endParaRPr lang="en-GB" dirty="0"/>
                    </a:p>
                  </a:txBody>
                  <a:tcPr/>
                </a:tc>
                <a:tc>
                  <a:txBody>
                    <a:bodyPr/>
                    <a:lstStyle/>
                    <a:p>
                      <a:pPr algn="ctr"/>
                      <a:r>
                        <a:rPr lang="ro-RO" dirty="0"/>
                        <a:t>m11</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extLst>
                  <a:ext uri="{0D108BD9-81ED-4DB2-BD59-A6C34878D82A}">
                    <a16:rowId xmlns:a16="http://schemas.microsoft.com/office/drawing/2014/main" val="3885492555"/>
                  </a:ext>
                </a:extLst>
              </a:tr>
              <a:tr h="370840">
                <a:tc>
                  <a:txBody>
                    <a:bodyPr/>
                    <a:lstStyle/>
                    <a:p>
                      <a:pPr algn="ctr"/>
                      <a:endParaRPr lang="en-GB" dirty="0"/>
                    </a:p>
                  </a:txBody>
                  <a:tcPr/>
                </a:tc>
                <a:tc>
                  <a:txBody>
                    <a:bodyPr/>
                    <a:lstStyle/>
                    <a:p>
                      <a:pPr algn="ctr"/>
                      <a:r>
                        <a:rPr lang="ro-RO" dirty="0"/>
                        <a:t>m14</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3995515438"/>
                  </a:ext>
                </a:extLst>
              </a:tr>
              <a:tr h="370840">
                <a:tc>
                  <a:txBody>
                    <a:bodyPr/>
                    <a:lstStyle/>
                    <a:p>
                      <a:pPr algn="ctr"/>
                      <a:r>
                        <a:rPr lang="ro-RO" dirty="0"/>
                        <a:t>IV</a:t>
                      </a:r>
                      <a:endParaRPr lang="en-GB" dirty="0"/>
                    </a:p>
                  </a:txBody>
                  <a:tcPr/>
                </a:tc>
                <a:tc>
                  <a:txBody>
                    <a:bodyPr/>
                    <a:lstStyle/>
                    <a:p>
                      <a:pPr algn="ctr"/>
                      <a:r>
                        <a:rPr lang="ro-RO" dirty="0"/>
                        <a:t>m15</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extLst>
                  <a:ext uri="{0D108BD9-81ED-4DB2-BD59-A6C34878D82A}">
                    <a16:rowId xmlns:a16="http://schemas.microsoft.com/office/drawing/2014/main" val="3322220100"/>
                  </a:ext>
                </a:extLst>
              </a:tr>
            </a:tbl>
          </a:graphicData>
        </a:graphic>
      </p:graphicFrame>
      <p:sp>
        <p:nvSpPr>
          <p:cNvPr id="5" name="Content Placeholder 2">
            <a:extLst>
              <a:ext uri="{FF2B5EF4-FFF2-40B4-BE49-F238E27FC236}">
                <a16:creationId xmlns:a16="http://schemas.microsoft.com/office/drawing/2014/main" id="{40E7F0B0-C653-437F-B50A-3C4A67080EE6}"/>
              </a:ext>
            </a:extLst>
          </p:cNvPr>
          <p:cNvSpPr txBox="1">
            <a:spLocks/>
          </p:cNvSpPr>
          <p:nvPr/>
        </p:nvSpPr>
        <p:spPr>
          <a:xfrm>
            <a:off x="886496" y="1894156"/>
            <a:ext cx="10058400" cy="137160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ro-RO" sz="1800" dirty="0">
                <a:latin typeface="+mj-lt"/>
                <a:ea typeface="Times New Roman" panose="02020603050405020304" pitchFamily="18" charset="0"/>
                <a:cs typeface="Times New Roman" panose="02020603050405020304" pitchFamily="18" charset="0"/>
              </a:rPr>
              <a:t>Then we group them by the number of 1s that we have in each number.</a:t>
            </a:r>
            <a:endParaRPr lang="en-GB" sz="1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93306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Savon</Template>
  <TotalTime>69</TotalTime>
  <Words>490</Words>
  <Application>Microsoft Office PowerPoint</Application>
  <PresentationFormat>Widescreen</PresentationFormat>
  <Paragraphs>211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Garamond</vt:lpstr>
      <vt:lpstr>Times New Roman</vt:lpstr>
      <vt:lpstr>Savon</vt:lpstr>
      <vt:lpstr>QUINE’S METHOD</vt:lpstr>
      <vt:lpstr>Simplification of boolean functions</vt:lpstr>
      <vt:lpstr>General simplification algorithm</vt:lpstr>
      <vt:lpstr>Quine’s method</vt:lpstr>
      <vt:lpstr>Steps in order to simplify a boolean function</vt:lpstr>
      <vt:lpstr>PowerPoint Presentation</vt:lpstr>
      <vt:lpstr>Exercise 7.8</vt:lpstr>
      <vt:lpstr>Exercise 7.8 Solution</vt:lpstr>
      <vt:lpstr>Exercise 7.8 Solution</vt:lpstr>
      <vt:lpstr>Exercise 7.8</vt:lpstr>
      <vt:lpstr>Exercise 7.8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QUINE’S METHOD</dc:title>
  <dc:creator>JACLINA-IANA BULAT</dc:creator>
  <cp:lastModifiedBy>JACLINA-IANA BULAT</cp:lastModifiedBy>
  <cp:revision>1</cp:revision>
  <dcterms:created xsi:type="dcterms:W3CDTF">2022-01-09T08:29:53Z</dcterms:created>
  <dcterms:modified xsi:type="dcterms:W3CDTF">2022-01-09T09:39:44Z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